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Lora"/>
      <p:regular r:id="rId36"/>
      <p:bold r:id="rId37"/>
      <p:italic r:id="rId38"/>
      <p:boldItalic r:id="rId39"/>
    </p:embeddedFont>
    <p:embeddedFont>
      <p:font typeface="Helvetica Neue"/>
      <p:regular r:id="rId40"/>
      <p:bold r:id="rId41"/>
      <p:italic r:id="rId42"/>
      <p:boldItalic r:id="rId43"/>
    </p:embeddedFont>
    <p:embeddedFont>
      <p:font typeface="Helvetica Neue 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48" roundtripDataSignature="AMtx7mhuSpr0SptzZw6PK0n4VqKJXozO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20" Type="http://schemas.openxmlformats.org/officeDocument/2006/relationships/slide" Target="slides/slide15.xml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22" Type="http://schemas.openxmlformats.org/officeDocument/2006/relationships/slide" Target="slides/slide17.xml"/><Relationship Id="rId44" Type="http://schemas.openxmlformats.org/officeDocument/2006/relationships/font" Target="fonts/HelveticaNeueLight-regular.fntdata"/><Relationship Id="rId21" Type="http://schemas.openxmlformats.org/officeDocument/2006/relationships/slide" Target="slides/slide16.xml"/><Relationship Id="rId43" Type="http://schemas.openxmlformats.org/officeDocument/2006/relationships/font" Target="fonts/HelveticaNeue-boldItalic.fntdata"/><Relationship Id="rId24" Type="http://schemas.openxmlformats.org/officeDocument/2006/relationships/slide" Target="slides/slide19.xml"/><Relationship Id="rId46" Type="http://schemas.openxmlformats.org/officeDocument/2006/relationships/font" Target="fonts/HelveticaNeueLight-italic.fntdata"/><Relationship Id="rId23" Type="http://schemas.openxmlformats.org/officeDocument/2006/relationships/slide" Target="slides/slide18.xml"/><Relationship Id="rId45" Type="http://schemas.openxmlformats.org/officeDocument/2006/relationships/font" Target="fonts/HelveticaNeue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customschemas.google.com/relationships/presentationmetadata" Target="metadata"/><Relationship Id="rId25" Type="http://schemas.openxmlformats.org/officeDocument/2006/relationships/slide" Target="slides/slide20.xml"/><Relationship Id="rId47" Type="http://schemas.openxmlformats.org/officeDocument/2006/relationships/font" Target="fonts/HelveticaNeueLight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Lora-bold.fntdata"/><Relationship Id="rId14" Type="http://schemas.openxmlformats.org/officeDocument/2006/relationships/slide" Target="slides/slide9.xml"/><Relationship Id="rId36" Type="http://schemas.openxmlformats.org/officeDocument/2006/relationships/font" Target="fonts/Lora-regular.fntdata"/><Relationship Id="rId17" Type="http://schemas.openxmlformats.org/officeDocument/2006/relationships/slide" Target="slides/slide12.xml"/><Relationship Id="rId39" Type="http://schemas.openxmlformats.org/officeDocument/2006/relationships/font" Target="fonts/Lora-boldItalic.fntdata"/><Relationship Id="rId16" Type="http://schemas.openxmlformats.org/officeDocument/2006/relationships/slide" Target="slides/slide11.xml"/><Relationship Id="rId38" Type="http://schemas.openxmlformats.org/officeDocument/2006/relationships/font" Target="fonts/Lora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350">
              <a:solidFill>
                <a:srgbClr val="222222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1" name="Google Shape;16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8" name="Google Shape;16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6" name="Google Shape;17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185" name="Google Shape;18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" name="Google Shape;5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4" name="Google Shape;244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3" name="Google Shape;273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2" name="Google Shape;282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1" name="Google Shape;291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" name="Google Shape;7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" name="Google Shape;8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" name="Google Shape;8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One">
  <p:cSld name="Title Slide On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/>
          <p:nvPr>
            <p:ph type="ctrTitle"/>
          </p:nvPr>
        </p:nvSpPr>
        <p:spPr>
          <a:xfrm>
            <a:off x="685800" y="1993392"/>
            <a:ext cx="7772400" cy="5783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1" i="0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2"/>
          <p:cNvSpPr txBox="1"/>
          <p:nvPr>
            <p:ph idx="1" type="subTitle"/>
          </p:nvPr>
        </p:nvSpPr>
        <p:spPr>
          <a:xfrm>
            <a:off x="685800" y="3017520"/>
            <a:ext cx="7772400" cy="40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16" name="Google Shape;16;p42"/>
          <p:cNvCxnSpPr/>
          <p:nvPr/>
        </p:nvCxnSpPr>
        <p:spPr>
          <a:xfrm>
            <a:off x="685800" y="2743200"/>
            <a:ext cx="7772400" cy="0"/>
          </a:xfrm>
          <a:prstGeom prst="straightConnector1">
            <a:avLst/>
          </a:prstGeom>
          <a:solidFill>
            <a:srgbClr val="66400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" name="Google Shape;1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600" y="4439896"/>
            <a:ext cx="2514600" cy="4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3"/>
          <p:cNvSpPr txBox="1"/>
          <p:nvPr>
            <p:ph type="title"/>
          </p:nvPr>
        </p:nvSpPr>
        <p:spPr>
          <a:xfrm>
            <a:off x="685800" y="457200"/>
            <a:ext cx="7772400" cy="68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3"/>
          <p:cNvSpPr txBox="1"/>
          <p:nvPr>
            <p:ph idx="12" type="sldNum"/>
          </p:nvPr>
        </p:nvSpPr>
        <p:spPr>
          <a:xfrm>
            <a:off x="8041861" y="4738144"/>
            <a:ext cx="41197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4551123"/>
            <a:ext cx="2250948" cy="497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43"/>
          <p:cNvCxnSpPr/>
          <p:nvPr/>
        </p:nvCxnSpPr>
        <p:spPr>
          <a:xfrm>
            <a:off x="685800" y="4389120"/>
            <a:ext cx="77724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p43"/>
          <p:cNvSpPr txBox="1"/>
          <p:nvPr>
            <p:ph idx="1" type="body"/>
          </p:nvPr>
        </p:nvSpPr>
        <p:spPr>
          <a:xfrm>
            <a:off x="685800" y="1143000"/>
            <a:ext cx="7768038" cy="2699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83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  <a:defRPr/>
            </a:lvl1pPr>
            <a:lvl2pPr indent="-368300" lvl="1" marL="9144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Two">
  <p:cSld name="Title Slide Two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4"/>
          <p:cNvSpPr txBox="1"/>
          <p:nvPr>
            <p:ph type="ctrTitle"/>
          </p:nvPr>
        </p:nvSpPr>
        <p:spPr>
          <a:xfrm>
            <a:off x="685800" y="1993392"/>
            <a:ext cx="7772400" cy="685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 Light"/>
              <a:buNone/>
              <a:defRPr b="0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7" name="Google Shape;27;p44"/>
          <p:cNvCxnSpPr/>
          <p:nvPr/>
        </p:nvCxnSpPr>
        <p:spPr>
          <a:xfrm>
            <a:off x="674852" y="2743200"/>
            <a:ext cx="7783348" cy="0"/>
          </a:xfrm>
          <a:prstGeom prst="straightConnector1">
            <a:avLst/>
          </a:prstGeom>
          <a:solidFill>
            <a:srgbClr val="66400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" name="Google Shape;2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600" y="4439896"/>
            <a:ext cx="2514600" cy="4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4"/>
          <p:cNvSpPr txBox="1"/>
          <p:nvPr>
            <p:ph idx="1" type="body"/>
          </p:nvPr>
        </p:nvSpPr>
        <p:spPr>
          <a:xfrm>
            <a:off x="685800" y="3017520"/>
            <a:ext cx="7772400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Four">
  <p:cSld name="Title Slide Fou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552700"/>
            <a:ext cx="91440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5"/>
          <p:cNvSpPr txBox="1"/>
          <p:nvPr>
            <p:ph type="title"/>
          </p:nvPr>
        </p:nvSpPr>
        <p:spPr>
          <a:xfrm>
            <a:off x="685800" y="1205610"/>
            <a:ext cx="7772400" cy="552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 Light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3" name="Google Shape;33;p45"/>
          <p:cNvCxnSpPr/>
          <p:nvPr/>
        </p:nvCxnSpPr>
        <p:spPr>
          <a:xfrm>
            <a:off x="685800" y="1965960"/>
            <a:ext cx="7772400" cy="0"/>
          </a:xfrm>
          <a:prstGeom prst="straightConnector1">
            <a:avLst/>
          </a:prstGeom>
          <a:solidFill>
            <a:srgbClr val="66400F"/>
          </a:solidFill>
          <a:ln cap="flat" cmpd="sng" w="9525">
            <a:solidFill>
              <a:srgbClr val="058D9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" name="Google Shape;3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600" y="4439896"/>
            <a:ext cx="2514600" cy="4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5"/>
          <p:cNvSpPr txBox="1"/>
          <p:nvPr>
            <p:ph idx="1" type="body"/>
          </p:nvPr>
        </p:nvSpPr>
        <p:spPr>
          <a:xfrm>
            <a:off x="685800" y="2880360"/>
            <a:ext cx="7772400" cy="445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8333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eak Slide Full No Logo Four">
  <p:cSld name="Break Slide Full No Logo Fou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6"/>
          <p:cNvSpPr txBox="1"/>
          <p:nvPr>
            <p:ph type="ctrTitle"/>
          </p:nvPr>
        </p:nvSpPr>
        <p:spPr>
          <a:xfrm>
            <a:off x="0" y="2176272"/>
            <a:ext cx="9144000" cy="550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0" i="0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9" name="Google Shape;3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600" y="4439896"/>
            <a:ext cx="2514600" cy="4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type="obj">
  <p:cSld name="OBJEC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45000"/>
            <a:ext cx="91440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7"/>
          <p:cNvSpPr txBox="1"/>
          <p:nvPr>
            <p:ph type="title"/>
          </p:nvPr>
        </p:nvSpPr>
        <p:spPr>
          <a:xfrm>
            <a:off x="685800" y="159745"/>
            <a:ext cx="7772400" cy="681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7"/>
          <p:cNvSpPr txBox="1"/>
          <p:nvPr>
            <p:ph idx="1" type="body"/>
          </p:nvPr>
        </p:nvSpPr>
        <p:spPr>
          <a:xfrm>
            <a:off x="685800" y="868709"/>
            <a:ext cx="7772400" cy="3452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  <a:defRPr sz="2500"/>
            </a:lvl1pPr>
            <a:lvl2pPr indent="-3873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  <a:defRPr sz="2500"/>
            </a:lvl2pPr>
            <a:lvl3pPr indent="-374650" lvl="2" marL="1371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  <a:defRPr sz="23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7"/>
          <p:cNvSpPr txBox="1"/>
          <p:nvPr>
            <p:ph idx="12" type="sldNum"/>
          </p:nvPr>
        </p:nvSpPr>
        <p:spPr>
          <a:xfrm>
            <a:off x="8041861" y="4738144"/>
            <a:ext cx="41197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322" y="4575205"/>
            <a:ext cx="2194560" cy="42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title"/>
          </p:nvPr>
        </p:nvSpPr>
        <p:spPr>
          <a:xfrm>
            <a:off x="457200" y="159745"/>
            <a:ext cx="8229600" cy="681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1"/>
          <p:cNvSpPr txBox="1"/>
          <p:nvPr>
            <p:ph idx="1" type="body"/>
          </p:nvPr>
        </p:nvSpPr>
        <p:spPr>
          <a:xfrm>
            <a:off x="457200" y="868709"/>
            <a:ext cx="8229600" cy="2805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-"/>
              <a:defRPr b="0" i="0" sz="2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-"/>
              <a:defRPr b="0" i="0" sz="2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b="0" i="0" sz="20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1"/>
          <p:cNvSpPr txBox="1"/>
          <p:nvPr>
            <p:ph idx="12" type="sldNum"/>
          </p:nvPr>
        </p:nvSpPr>
        <p:spPr>
          <a:xfrm>
            <a:off x="8274827" y="4767264"/>
            <a:ext cx="41197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Relationship Id="rId6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gif"/><Relationship Id="rId4" Type="http://schemas.openxmlformats.org/officeDocument/2006/relationships/hyperlink" Target="https://www.usgs.gov/media/images/1985-2018-lionfish-invasion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2.png"/><Relationship Id="rId4" Type="http://schemas.openxmlformats.org/officeDocument/2006/relationships/image" Target="../media/image4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Relationship Id="rId8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kula@msmary.edu" TargetMode="External"/><Relationship Id="rId4" Type="http://schemas.openxmlformats.org/officeDocument/2006/relationships/hyperlink" Target="mailto:kgrayson@richmond.edu" TargetMode="External"/><Relationship Id="rId5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/>
          <p:nvPr>
            <p:ph type="ctrTitle"/>
          </p:nvPr>
        </p:nvSpPr>
        <p:spPr>
          <a:xfrm>
            <a:off x="685800" y="240792"/>
            <a:ext cx="7772400" cy="5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-US"/>
              <a:t>Teaching Population Dynamics with Data and HHMI BioInteractive</a:t>
            </a:r>
            <a:endParaRPr/>
          </a:p>
        </p:txBody>
      </p:sp>
      <p:sp>
        <p:nvSpPr>
          <p:cNvPr id="51" name="Google Shape;51;p1"/>
          <p:cNvSpPr txBox="1"/>
          <p:nvPr>
            <p:ph idx="1" type="subTitle"/>
          </p:nvPr>
        </p:nvSpPr>
        <p:spPr>
          <a:xfrm>
            <a:off x="685800" y="2788945"/>
            <a:ext cx="7772400" cy="20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i="1" lang="en-US">
                <a:solidFill>
                  <a:srgbClr val="CCCCCC"/>
                </a:solidFill>
              </a:rPr>
              <a:t>Let’s get warmed up with a thought exercise:</a:t>
            </a:r>
            <a:endParaRPr i="1">
              <a:solidFill>
                <a:srgbClr val="CCCCC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t/>
            </a:r>
            <a:endParaRPr i="1" sz="1200">
              <a:solidFill>
                <a:srgbClr val="CCCCC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i="1" lang="en-US">
                <a:solidFill>
                  <a:srgbClr val="CCCCCC"/>
                </a:solidFill>
              </a:rPr>
              <a:t>What concepts are important for students to understand when teaching </a:t>
            </a:r>
            <a:r>
              <a:rPr b="1" i="1" lang="en-US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population dynamics</a:t>
            </a:r>
            <a:r>
              <a:rPr i="1" lang="en-US">
                <a:solidFill>
                  <a:srgbClr val="CCCCCC"/>
                </a:solidFill>
              </a:rPr>
              <a:t>?</a:t>
            </a:r>
            <a:endParaRPr i="1">
              <a:solidFill>
                <a:srgbClr val="CCCCC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t/>
            </a:r>
            <a:endParaRPr i="1" sz="600">
              <a:solidFill>
                <a:srgbClr val="CCCCC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t/>
            </a:r>
            <a:endParaRPr b="1" i="1" sz="30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t/>
            </a:r>
            <a:endParaRPr i="1">
              <a:solidFill>
                <a:srgbClr val="CCCCCC"/>
              </a:solidFill>
            </a:endParaRPr>
          </a:p>
        </p:txBody>
      </p:sp>
      <p:sp>
        <p:nvSpPr>
          <p:cNvPr id="52" name="Google Shape;52;p1"/>
          <p:cNvSpPr txBox="1"/>
          <p:nvPr/>
        </p:nvSpPr>
        <p:spPr>
          <a:xfrm>
            <a:off x="745675" y="1476929"/>
            <a:ext cx="7772400" cy="1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Presented By:			</a:t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Abby Kula &amp;			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Kristine Grayson</a:t>
            </a:r>
            <a:endParaRPr b="0" i="0" sz="14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NABT 2019 — Saturday, Nov. 16, 11:15-12:30 pm — Chicago Ballroom 10</a:t>
            </a:r>
            <a:endParaRPr b="0" i="0" sz="14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"/>
          <p:cNvSpPr txBox="1"/>
          <p:nvPr>
            <p:ph type="title"/>
          </p:nvPr>
        </p:nvSpPr>
        <p:spPr>
          <a:xfrm>
            <a:off x="685800" y="2286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HHMI Population Dynamics Resources</a:t>
            </a:r>
            <a:endParaRPr/>
          </a:p>
        </p:txBody>
      </p:sp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12"/>
          <p:cNvSpPr txBox="1"/>
          <p:nvPr>
            <p:ph idx="1" type="body"/>
          </p:nvPr>
        </p:nvSpPr>
        <p:spPr>
          <a:xfrm>
            <a:off x="685800" y="914400"/>
            <a:ext cx="79143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i="1" lang="en-US">
                <a:solidFill>
                  <a:srgbClr val="000000"/>
                </a:solidFill>
              </a:rPr>
              <a:t>Population Dynamics</a:t>
            </a:r>
            <a:r>
              <a:rPr lang="en-US">
                <a:solidFill>
                  <a:srgbClr val="000000"/>
                </a:solidFill>
              </a:rPr>
              <a:t> Click &amp; Learn for mathematical models</a:t>
            </a:r>
            <a:endParaRPr>
              <a:solidFill>
                <a:srgbClr val="000000"/>
              </a:solidFill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600"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Part of a “Large Mammals” Playlist</a:t>
            </a:r>
            <a:endParaRPr>
              <a:solidFill>
                <a:srgbClr val="000000"/>
              </a:solidFill>
            </a:endParaRPr>
          </a:p>
          <a:p>
            <a:pPr indent="-1460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pic>
        <p:nvPicPr>
          <p:cNvPr id="131" name="Google Shape;1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3525" y="1426000"/>
            <a:ext cx="2456126" cy="120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32" name="Google Shape;132;p12"/>
          <p:cNvGrpSpPr/>
          <p:nvPr/>
        </p:nvGrpSpPr>
        <p:grpSpPr>
          <a:xfrm>
            <a:off x="4000568" y="1426000"/>
            <a:ext cx="2206025" cy="1209000"/>
            <a:chOff x="4000568" y="1426000"/>
            <a:chExt cx="2206025" cy="1209000"/>
          </a:xfrm>
        </p:grpSpPr>
        <p:pic>
          <p:nvPicPr>
            <p:cNvPr id="133" name="Google Shape;133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00568" y="1426000"/>
              <a:ext cx="2206025" cy="1209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34" name="Google Shape;134;p12"/>
            <p:cNvSpPr/>
            <p:nvPr/>
          </p:nvSpPr>
          <p:spPr>
            <a:xfrm>
              <a:off x="5851107" y="1519000"/>
              <a:ext cx="344700" cy="92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12"/>
          <p:cNvGrpSpPr/>
          <p:nvPr/>
        </p:nvGrpSpPr>
        <p:grpSpPr>
          <a:xfrm>
            <a:off x="1103518" y="3228053"/>
            <a:ext cx="2707303" cy="1045725"/>
            <a:chOff x="1103518" y="3228053"/>
            <a:chExt cx="2707303" cy="1045725"/>
          </a:xfrm>
        </p:grpSpPr>
        <p:pic>
          <p:nvPicPr>
            <p:cNvPr id="136" name="Google Shape;136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03518" y="3228053"/>
              <a:ext cx="2707303" cy="1045725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37" name="Google Shape;137;p12"/>
            <p:cNvSpPr/>
            <p:nvPr/>
          </p:nvSpPr>
          <p:spPr>
            <a:xfrm>
              <a:off x="2921582" y="3233496"/>
              <a:ext cx="883800" cy="152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2"/>
          <p:cNvSpPr txBox="1"/>
          <p:nvPr/>
        </p:nvSpPr>
        <p:spPr>
          <a:xfrm rot="-479550">
            <a:off x="6074143" y="2081891"/>
            <a:ext cx="2261164" cy="674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Student worksheet uses large mammal examples from Gorongosa and the Serengeti</a:t>
            </a:r>
            <a:endParaRPr b="0" i="1" sz="1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9" name="Google Shape;13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09974" y="3025050"/>
            <a:ext cx="1656864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2"/>
          <p:cNvSpPr txBox="1"/>
          <p:nvPr/>
        </p:nvSpPr>
        <p:spPr>
          <a:xfrm rot="-479550">
            <a:off x="6649893" y="3650661"/>
            <a:ext cx="2261164" cy="50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Today’s example will use data from the lionfish invasion </a:t>
            </a:r>
            <a:endParaRPr b="0" i="1" sz="1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1" name="Google Shape;141;p12"/>
          <p:cNvSpPr/>
          <p:nvPr/>
        </p:nvSpPr>
        <p:spPr>
          <a:xfrm>
            <a:off x="2671088" y="2347915"/>
            <a:ext cx="883800" cy="27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400" y="425575"/>
            <a:ext cx="6193723" cy="38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/>
        </p:nvSpPr>
        <p:spPr>
          <a:xfrm>
            <a:off x="333395" y="191327"/>
            <a:ext cx="4341900" cy="3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58D96"/>
              </a:buClr>
              <a:buSzPts val="2400"/>
              <a:buFont typeface="Merriweather Sans"/>
              <a:buNone/>
            </a:pPr>
            <a:r>
              <a:rPr b="1" i="0" lang="en-US" sz="2400" u="none" cap="none" strike="noStrike">
                <a:solidFill>
                  <a:srgbClr val="058D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to the Lionfish</a:t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818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9" name="Google Shape;149;p14"/>
          <p:cNvSpPr txBox="1"/>
          <p:nvPr/>
        </p:nvSpPr>
        <p:spPr>
          <a:xfrm>
            <a:off x="5623625" y="3339925"/>
            <a:ext cx="28965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US" sz="10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Credit: Matthew Neilson, PhD</a:t>
            </a:r>
            <a:endParaRPr b="1" i="1" sz="1000" u="none" cap="none" strike="noStrike">
              <a:solidFill>
                <a:schemeClr val="accen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US" sz="10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USGS Wetlands and Aquatic Research Center</a:t>
            </a:r>
            <a:endParaRPr b="1" i="1" sz="1000" u="none" cap="none" strike="noStrike">
              <a:solidFill>
                <a:schemeClr val="accen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US" sz="10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Nonindigenous Aquatic Species Program </a:t>
            </a:r>
            <a:endParaRPr b="1" i="1" sz="1000" u="none" cap="none" strike="noStrike">
              <a:solidFill>
                <a:schemeClr val="accen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https://www.usgs.gov/media/images/1985-2018-lionfish-invasion</a:t>
            </a:r>
            <a:endParaRPr b="1" i="1" sz="1000" u="none" cap="none" strike="noStrike">
              <a:solidFill>
                <a:schemeClr val="accen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5"/>
          <p:cNvSpPr txBox="1"/>
          <p:nvPr/>
        </p:nvSpPr>
        <p:spPr>
          <a:xfrm>
            <a:off x="333395" y="191327"/>
            <a:ext cx="4341900" cy="3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 Sans"/>
              <a:buNone/>
            </a:pPr>
            <a:r>
              <a:rPr b="1" i="0" lang="en-US" sz="24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to the Lionfish</a:t>
            </a:r>
            <a:endParaRPr b="1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58D96"/>
              </a:buClr>
              <a:buSzPts val="2400"/>
              <a:buFont typeface="Merriweather Sans"/>
              <a:buNone/>
            </a:pPr>
            <a:r>
              <a:t/>
            </a:r>
            <a:endParaRPr b="1" i="0" sz="2400" u="none" cap="none" strike="noStrike">
              <a:solidFill>
                <a:srgbClr val="058D9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818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6" name="Google Shape;15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7539" y="2514600"/>
            <a:ext cx="3388410" cy="17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 txBox="1"/>
          <p:nvPr/>
        </p:nvSpPr>
        <p:spPr>
          <a:xfrm rot="-479550">
            <a:off x="4600893" y="3443809"/>
            <a:ext cx="2261164" cy="625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Aligns with “Modeling Animal Survey Methods” resource, just underwater!</a:t>
            </a:r>
            <a:endParaRPr b="0" i="1" sz="1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8" name="Google Shape;158;p15"/>
          <p:cNvSpPr txBox="1"/>
          <p:nvPr>
            <p:ph idx="1" type="body"/>
          </p:nvPr>
        </p:nvSpPr>
        <p:spPr>
          <a:xfrm>
            <a:off x="462450" y="685800"/>
            <a:ext cx="8176800" cy="22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Over 4 million km</a:t>
            </a:r>
            <a:r>
              <a:rPr baseline="30000" lang="en-US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 invasive range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First non-native marine fish to establish in the Caribbean region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Estimate density using underwater visual surveys along transects or using timed effort techniques</a:t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16"/>
          <p:cNvSpPr txBox="1"/>
          <p:nvPr/>
        </p:nvSpPr>
        <p:spPr>
          <a:xfrm>
            <a:off x="333395" y="191327"/>
            <a:ext cx="4341900" cy="3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 Sans"/>
              <a:buNone/>
            </a:pPr>
            <a:r>
              <a:rPr b="1" i="0" lang="en-US" sz="24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to the Lionfish</a:t>
            </a:r>
            <a:endParaRPr b="1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58D96"/>
              </a:buClr>
              <a:buSzPts val="2400"/>
              <a:buFont typeface="Merriweather Sans"/>
              <a:buNone/>
            </a:pPr>
            <a:r>
              <a:t/>
            </a:r>
            <a:endParaRPr b="1" i="0" sz="2400" u="none" cap="none" strike="noStrike">
              <a:solidFill>
                <a:srgbClr val="058D9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1818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5" name="Google Shape;165;p16"/>
          <p:cNvSpPr txBox="1"/>
          <p:nvPr>
            <p:ph idx="1" type="body"/>
          </p:nvPr>
        </p:nvSpPr>
        <p:spPr>
          <a:xfrm>
            <a:off x="462450" y="685800"/>
            <a:ext cx="8176800" cy="3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Over 4 million km</a:t>
            </a:r>
            <a:r>
              <a:rPr baseline="30000" lang="en-US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 invasive range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First non-native marine fish to establish in the Caribbean region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Estimate density using underwater visual surveys along transects or using timed effort techniques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Densities can average 150 lionfish per hectare (max = 450 ha</a:t>
            </a:r>
            <a:r>
              <a:rPr baseline="30000" lang="en-US">
                <a:solidFill>
                  <a:srgbClr val="000000"/>
                </a:solidFill>
              </a:rPr>
              <a:t>-1</a:t>
            </a:r>
            <a:r>
              <a:rPr lang="en-US"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Many studies have documented negative impacts of lionfish predation on native fish in Atlantic waters and Caribbean reefs </a:t>
            </a:r>
            <a:endParaRPr>
              <a:solidFill>
                <a:srgbClr val="000000"/>
              </a:solidFill>
            </a:endParaRPr>
          </a:p>
          <a:p>
            <a:pPr indent="0" lvl="0" marL="3429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146050" lvl="1" marL="74295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i="1" lang="en-US">
                <a:solidFill>
                  <a:srgbClr val="000000"/>
                </a:solidFill>
              </a:rPr>
              <a:t>Population Dynamics</a:t>
            </a:r>
            <a:r>
              <a:rPr lang="en-US">
                <a:solidFill>
                  <a:srgbClr val="000000"/>
                </a:solidFill>
              </a:rPr>
              <a:t> Click &amp; Learn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1" name="Google Shape;171;p17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17"/>
          <p:cNvSpPr txBox="1"/>
          <p:nvPr>
            <p:ph idx="1" type="body"/>
          </p:nvPr>
        </p:nvSpPr>
        <p:spPr>
          <a:xfrm>
            <a:off x="457200" y="1219200"/>
            <a:ext cx="79143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Goal: Explore the current Click &amp; Learn and demonstrate its utility for simulating population growth models for any species</a:t>
            </a:r>
            <a:endParaRPr>
              <a:solidFill>
                <a:srgbClr val="000000"/>
              </a:solidFill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Custom worksheet provided modified for lionfish</a:t>
            </a:r>
            <a:endParaRPr>
              <a:solidFill>
                <a:srgbClr val="000000"/>
              </a:solidFill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Start at the bottom of page 1 in the model simulator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Check out Parts 1, 2, and 3A with your tablemates</a:t>
            </a:r>
            <a:endParaRPr>
              <a:solidFill>
                <a:srgbClr val="000000"/>
              </a:solidFill>
            </a:endParaRPr>
          </a:p>
          <a:p>
            <a:pPr indent="-2603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i="1" lang="en-US" sz="1800">
                <a:solidFill>
                  <a:srgbClr val="000000"/>
                </a:solidFill>
              </a:rPr>
              <a:t>For Logistic model adjust data range for lionfish in settings first!</a:t>
            </a:r>
            <a:endParaRPr i="1" sz="1800">
              <a:solidFill>
                <a:srgbClr val="000000"/>
              </a:solidFill>
            </a:endParaRPr>
          </a:p>
          <a:p>
            <a:pPr indent="-1460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pic>
        <p:nvPicPr>
          <p:cNvPr id="173" name="Google Shape;17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0873" y="2028620"/>
            <a:ext cx="1466278" cy="182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8"/>
          <p:cNvPicPr preferRelativeResize="0"/>
          <p:nvPr/>
        </p:nvPicPr>
        <p:blipFill rotWithShape="1">
          <a:blip r:embed="rId3">
            <a:alphaModFix/>
          </a:blip>
          <a:srcRect b="1150" l="1874" r="0" t="-1150"/>
          <a:stretch/>
        </p:blipFill>
        <p:spPr>
          <a:xfrm>
            <a:off x="3791100" y="1182375"/>
            <a:ext cx="3140075" cy="293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i="1" lang="en-US"/>
              <a:t>Population Dynamics</a:t>
            </a:r>
            <a:r>
              <a:rPr lang="en-US"/>
              <a:t> Click &amp; Learn</a:t>
            </a:r>
            <a:endParaRPr/>
          </a:p>
        </p:txBody>
      </p:sp>
      <p:sp>
        <p:nvSpPr>
          <p:cNvPr id="180" name="Google Shape;180;p18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1" name="Google Shape;18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1247825"/>
            <a:ext cx="3002075" cy="2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2575" y="2665100"/>
            <a:ext cx="2479647" cy="149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Introducing the Lionfish Click &amp; Learn</a:t>
            </a:r>
            <a:endParaRPr/>
          </a:p>
        </p:txBody>
      </p:sp>
      <p:sp>
        <p:nvSpPr>
          <p:cNvPr id="188" name="Google Shape;188;p19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19"/>
          <p:cNvSpPr txBox="1"/>
          <p:nvPr>
            <p:ph idx="1" type="body"/>
          </p:nvPr>
        </p:nvSpPr>
        <p:spPr>
          <a:xfrm>
            <a:off x="637037" y="1331991"/>
            <a:ext cx="79143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Coming soon!</a:t>
            </a:r>
            <a:endParaRPr>
              <a:solidFill>
                <a:srgbClr val="000000"/>
              </a:solidFill>
            </a:endParaRPr>
          </a:p>
          <a:p>
            <a:pPr indent="-228600" lvl="2" marL="1143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8D96"/>
              </a:buClr>
              <a:buSzPts val="1800"/>
              <a:buChar char="•"/>
            </a:pPr>
            <a:r>
              <a:rPr i="1" lang="en-US">
                <a:solidFill>
                  <a:srgbClr val="058D96"/>
                </a:solidFill>
              </a:rPr>
              <a:t>Images are a sneak peak from the beta version</a:t>
            </a:r>
            <a:endParaRPr i="1">
              <a:solidFill>
                <a:srgbClr val="058D96"/>
              </a:solidFill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Addresses student misconceptions in understanding the relationship between </a:t>
            </a:r>
            <a:r>
              <a:rPr lang="en-US"/>
              <a:t>d</a:t>
            </a:r>
            <a:r>
              <a:rPr i="1" lang="en-US"/>
              <a:t>N</a:t>
            </a:r>
            <a:r>
              <a:rPr lang="en-US"/>
              <a:t>/d</a:t>
            </a:r>
            <a:r>
              <a:rPr i="1" lang="en-US"/>
              <a:t>t</a:t>
            </a:r>
            <a:r>
              <a:rPr lang="en-US"/>
              <a:t>, </a:t>
            </a:r>
            <a:r>
              <a:rPr i="1" lang="en-US"/>
              <a:t>N</a:t>
            </a:r>
            <a:r>
              <a:rPr lang="en-US"/>
              <a:t>, and </a:t>
            </a:r>
            <a:r>
              <a:rPr i="1" lang="en-US"/>
              <a:t>r</a:t>
            </a:r>
            <a:endParaRPr i="1"/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Case studies from the literature that address mechanisms of population regulation</a:t>
            </a:r>
            <a:endParaRPr>
              <a:solidFill>
                <a:srgbClr val="000000"/>
              </a:solidFill>
            </a:endParaRPr>
          </a:p>
          <a:p>
            <a:pPr indent="-1460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"/>
          <p:cNvSpPr txBox="1"/>
          <p:nvPr>
            <p:ph type="title"/>
          </p:nvPr>
        </p:nvSpPr>
        <p:spPr>
          <a:xfrm>
            <a:off x="432725" y="195425"/>
            <a:ext cx="8243400" cy="12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As the population grows, what happens to </a:t>
            </a:r>
            <a:r>
              <a:rPr i="1" lang="en-US"/>
              <a:t>dN/dt</a:t>
            </a:r>
            <a:r>
              <a:rPr lang="en-US"/>
              <a:t>?</a:t>
            </a:r>
            <a:endParaRPr/>
          </a:p>
        </p:txBody>
      </p:sp>
      <p:sp>
        <p:nvSpPr>
          <p:cNvPr id="196" name="Google Shape;196;p20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20"/>
          <p:cNvSpPr txBox="1"/>
          <p:nvPr>
            <p:ph idx="1" type="body"/>
          </p:nvPr>
        </p:nvSpPr>
        <p:spPr>
          <a:xfrm>
            <a:off x="585125" y="2115675"/>
            <a:ext cx="3876600" cy="19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smallest at </a:t>
            </a:r>
            <a:br>
              <a:rPr lang="en-US"/>
            </a:br>
            <a:r>
              <a:rPr lang="en-US"/>
              <a:t>	small </a:t>
            </a:r>
            <a:r>
              <a:rPr i="1" lang="en-US"/>
              <a:t>N</a:t>
            </a:r>
            <a:r>
              <a:rPr lang="en-US"/>
              <a:t> and </a:t>
            </a:r>
            <a:br>
              <a:rPr lang="en-US"/>
            </a:br>
            <a:r>
              <a:rPr lang="en-US"/>
              <a:t>	large </a:t>
            </a:r>
            <a:r>
              <a:rPr i="1" lang="en-US"/>
              <a:t>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368300" lvl="0" marL="4572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largest at </a:t>
            </a:r>
            <a:r>
              <a:rPr i="1" lang="en-US"/>
              <a:t>N</a:t>
            </a:r>
            <a:r>
              <a:rPr lang="en-US"/>
              <a:t>=</a:t>
            </a:r>
            <a:r>
              <a:rPr i="1" lang="en-US"/>
              <a:t>K</a:t>
            </a:r>
            <a:r>
              <a:rPr lang="en-US"/>
              <a:t>/2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/>
              <a:t> </a:t>
            </a:r>
            <a:endParaRPr/>
          </a:p>
        </p:txBody>
      </p:sp>
      <p:grpSp>
        <p:nvGrpSpPr>
          <p:cNvPr id="198" name="Google Shape;198;p20"/>
          <p:cNvGrpSpPr/>
          <p:nvPr/>
        </p:nvGrpSpPr>
        <p:grpSpPr>
          <a:xfrm>
            <a:off x="4480900" y="1351600"/>
            <a:ext cx="4406125" cy="3353750"/>
            <a:chOff x="4480900" y="1351600"/>
            <a:chExt cx="4406125" cy="3353750"/>
          </a:xfrm>
        </p:grpSpPr>
        <p:pic>
          <p:nvPicPr>
            <p:cNvPr id="199" name="Google Shape;199;p20"/>
            <p:cNvPicPr preferRelativeResize="0"/>
            <p:nvPr/>
          </p:nvPicPr>
          <p:blipFill rotWithShape="1">
            <a:blip r:embed="rId3">
              <a:alphaModFix/>
            </a:blip>
            <a:srcRect b="0" l="10754" r="33688" t="36756"/>
            <a:stretch/>
          </p:blipFill>
          <p:spPr>
            <a:xfrm>
              <a:off x="4480900" y="1351600"/>
              <a:ext cx="4077126" cy="3353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23750" y="1351600"/>
              <a:ext cx="563275" cy="3353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750" y="1401025"/>
            <a:ext cx="2362200" cy="6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/>
          <p:nvPr>
            <p:ph type="title"/>
          </p:nvPr>
        </p:nvSpPr>
        <p:spPr>
          <a:xfrm>
            <a:off x="324675" y="381000"/>
            <a:ext cx="86970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As the population grows, what happens to slope of the curve?</a:t>
            </a:r>
            <a:endParaRPr/>
          </a:p>
        </p:txBody>
      </p:sp>
      <p:sp>
        <p:nvSpPr>
          <p:cNvPr id="207" name="Google Shape;207;p21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21"/>
          <p:cNvSpPr txBox="1"/>
          <p:nvPr>
            <p:ph idx="1" type="body"/>
          </p:nvPr>
        </p:nvSpPr>
        <p:spPr>
          <a:xfrm>
            <a:off x="313050" y="1870000"/>
            <a:ext cx="31239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Slope at specific </a:t>
            </a:r>
            <a:r>
              <a:rPr i="1" lang="en-US"/>
              <a:t>N</a:t>
            </a:r>
            <a:endParaRPr i="1"/>
          </a:p>
          <a:p>
            <a:pPr indent="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Clicking on points populates the table so that students see the data points</a:t>
            </a:r>
            <a:endParaRPr/>
          </a:p>
        </p:txBody>
      </p:sp>
      <p:pic>
        <p:nvPicPr>
          <p:cNvPr id="209" name="Google Shape;20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3100" y="2888238"/>
            <a:ext cx="1280150" cy="3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4">
            <a:alphaModFix/>
          </a:blip>
          <a:srcRect b="0" l="0" r="713" t="0"/>
          <a:stretch/>
        </p:blipFill>
        <p:spPr>
          <a:xfrm>
            <a:off x="3956900" y="1426850"/>
            <a:ext cx="5049877" cy="36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p22"/>
          <p:cNvSpPr txBox="1"/>
          <p:nvPr>
            <p:ph idx="1" type="body"/>
          </p:nvPr>
        </p:nvSpPr>
        <p:spPr>
          <a:xfrm>
            <a:off x="526525" y="1730275"/>
            <a:ext cx="3234900" cy="25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What do you notice about the shape of the curve? 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At what point is d</a:t>
            </a:r>
            <a:r>
              <a:rPr i="1" lang="en-US" sz="1800"/>
              <a:t>N</a:t>
            </a:r>
            <a:r>
              <a:rPr lang="en-US" sz="1800"/>
              <a:t>/d</a:t>
            </a:r>
            <a:r>
              <a:rPr i="1" lang="en-US" sz="1800"/>
              <a:t>t</a:t>
            </a:r>
            <a:r>
              <a:rPr lang="en-US" sz="1800"/>
              <a:t> the greatest?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As population size increases, what happens to d</a:t>
            </a:r>
            <a:r>
              <a:rPr i="1" lang="en-US" sz="1800"/>
              <a:t>N</a:t>
            </a:r>
            <a:r>
              <a:rPr lang="en-US" sz="1800"/>
              <a:t>/d</a:t>
            </a:r>
            <a:r>
              <a:rPr i="1" lang="en-US" sz="1800"/>
              <a:t>t</a:t>
            </a:r>
            <a:r>
              <a:rPr lang="en-US" sz="1800"/>
              <a:t>?</a:t>
            </a:r>
            <a:endParaRPr/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2375" y="1257300"/>
            <a:ext cx="4915049" cy="29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2"/>
          <p:cNvSpPr txBox="1"/>
          <p:nvPr>
            <p:ph type="title"/>
          </p:nvPr>
        </p:nvSpPr>
        <p:spPr>
          <a:xfrm>
            <a:off x="324675" y="381000"/>
            <a:ext cx="86970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As the population grows, what happens to slope of the curve?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"/>
          <p:cNvSpPr txBox="1"/>
          <p:nvPr>
            <p:ph type="title"/>
          </p:nvPr>
        </p:nvSpPr>
        <p:spPr>
          <a:xfrm>
            <a:off x="685800" y="457200"/>
            <a:ext cx="7772400" cy="68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58" name="Google Shape;58;p2"/>
          <p:cNvSpPr txBox="1"/>
          <p:nvPr>
            <p:ph idx="12" type="sldNum"/>
          </p:nvPr>
        </p:nvSpPr>
        <p:spPr>
          <a:xfrm>
            <a:off x="8041861" y="4738144"/>
            <a:ext cx="41197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2"/>
          <p:cNvSpPr txBox="1"/>
          <p:nvPr>
            <p:ph idx="1" type="body"/>
          </p:nvPr>
        </p:nvSpPr>
        <p:spPr>
          <a:xfrm>
            <a:off x="685800" y="1143000"/>
            <a:ext cx="80991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b="1" lang="en-US" sz="2400">
                <a:solidFill>
                  <a:schemeClr val="accent1"/>
                </a:solidFill>
              </a:rPr>
              <a:t>Abby Kula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Assistant Professor of Environmental Science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Mount St. Mary’s University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Plant ecology and plant-insect interactions</a:t>
            </a:r>
            <a:endParaRPr/>
          </a:p>
          <a:p>
            <a:pPr indent="-1460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sp>
        <p:nvSpPr>
          <p:cNvPr id="60" name="Google Shape;60;p2"/>
          <p:cNvSpPr txBox="1"/>
          <p:nvPr>
            <p:ph idx="1" type="body"/>
          </p:nvPr>
        </p:nvSpPr>
        <p:spPr>
          <a:xfrm>
            <a:off x="685800" y="2749200"/>
            <a:ext cx="80991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b="1" lang="en-US" sz="2400">
                <a:solidFill>
                  <a:schemeClr val="accent1"/>
                </a:solidFill>
              </a:rPr>
              <a:t>Kristine Grayson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Assistant Professor of Biology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University of Richmond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Amphibian and reptile ecology, invasive forest pests</a:t>
            </a:r>
            <a:endParaRPr/>
          </a:p>
          <a:p>
            <a:pPr indent="-1460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b="0" l="10402" r="31483" t="11292"/>
          <a:stretch/>
        </p:blipFill>
        <p:spPr>
          <a:xfrm>
            <a:off x="7368074" y="304800"/>
            <a:ext cx="1572649" cy="18004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8075" y="2338700"/>
            <a:ext cx="1572650" cy="146470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23"/>
          <p:cNvSpPr txBox="1"/>
          <p:nvPr>
            <p:ph idx="1" type="body"/>
          </p:nvPr>
        </p:nvSpPr>
        <p:spPr>
          <a:xfrm>
            <a:off x="374125" y="1078150"/>
            <a:ext cx="3234900" cy="3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What do you notice about the shape of the curve? 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At what point is d</a:t>
            </a:r>
            <a:r>
              <a:rPr i="1" lang="en-US" sz="1800"/>
              <a:t>N</a:t>
            </a:r>
            <a:r>
              <a:rPr lang="en-US" sz="1800"/>
              <a:t>/d</a:t>
            </a:r>
            <a:r>
              <a:rPr i="1" lang="en-US" sz="1800"/>
              <a:t>t</a:t>
            </a:r>
            <a:r>
              <a:rPr lang="en-US" sz="1800"/>
              <a:t> the greatest?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As population size increases, what happens to d</a:t>
            </a:r>
            <a:r>
              <a:rPr i="1" lang="en-US" sz="1800"/>
              <a:t>N</a:t>
            </a:r>
            <a:r>
              <a:rPr lang="en-US" sz="1800"/>
              <a:t>/d</a:t>
            </a:r>
            <a:r>
              <a:rPr i="1" lang="en-US" sz="1800"/>
              <a:t>t</a:t>
            </a:r>
            <a:r>
              <a:rPr lang="en-US" sz="1800"/>
              <a:t>?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At large population sizes, is the slope (d</a:t>
            </a:r>
            <a:r>
              <a:rPr i="1" lang="en-US" sz="1800"/>
              <a:t>N</a:t>
            </a:r>
            <a:r>
              <a:rPr lang="en-US" sz="1800"/>
              <a:t>/d</a:t>
            </a:r>
            <a:r>
              <a:rPr i="1" lang="en-US" sz="1800"/>
              <a:t>t</a:t>
            </a:r>
            <a:r>
              <a:rPr lang="en-US" sz="1800"/>
              <a:t>) large or small?</a:t>
            </a:r>
            <a:endParaRPr/>
          </a:p>
        </p:txBody>
      </p:sp>
      <p:pic>
        <p:nvPicPr>
          <p:cNvPr id="227" name="Google Shape;22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2475" y="1143000"/>
            <a:ext cx="5104951" cy="30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 txBox="1"/>
          <p:nvPr>
            <p:ph type="title"/>
          </p:nvPr>
        </p:nvSpPr>
        <p:spPr>
          <a:xfrm>
            <a:off x="320425" y="461100"/>
            <a:ext cx="86970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How is slope related to population size (</a:t>
            </a:r>
            <a:r>
              <a:rPr i="1" lang="en-US"/>
              <a:t>N</a:t>
            </a:r>
            <a:r>
              <a:rPr lang="en-US"/>
              <a:t>)?</a:t>
            </a:r>
            <a:endParaRPr/>
          </a:p>
        </p:txBody>
      </p:sp>
      <p:pic>
        <p:nvPicPr>
          <p:cNvPr id="229" name="Google Shape;22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2525" y="3135171"/>
            <a:ext cx="3234900" cy="187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750" y="4454000"/>
            <a:ext cx="3768984" cy="55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/>
          <p:nvPr>
            <p:ph type="title"/>
          </p:nvPr>
        </p:nvSpPr>
        <p:spPr>
          <a:xfrm>
            <a:off x="119125" y="2805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Checking your understanding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37" name="Google Shape;237;p24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8575" y="280500"/>
            <a:ext cx="3017925" cy="9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08761"/>
            <a:ext cx="9143999" cy="215712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4"/>
          <p:cNvSpPr txBox="1"/>
          <p:nvPr>
            <p:ph idx="1" type="body"/>
          </p:nvPr>
        </p:nvSpPr>
        <p:spPr>
          <a:xfrm>
            <a:off x="121375" y="1079200"/>
            <a:ext cx="77679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Questions for Students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33964"/>
            <a:ext cx="9144000" cy="203112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 txBox="1"/>
          <p:nvPr>
            <p:ph type="title"/>
          </p:nvPr>
        </p:nvSpPr>
        <p:spPr>
          <a:xfrm>
            <a:off x="371375" y="216700"/>
            <a:ext cx="8276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Density-Dependent Population Regulation</a:t>
            </a:r>
            <a:endParaRPr/>
          </a:p>
        </p:txBody>
      </p:sp>
      <p:sp>
        <p:nvSpPr>
          <p:cNvPr id="249" name="Google Shape;249;p25"/>
          <p:cNvSpPr txBox="1"/>
          <p:nvPr>
            <p:ph idx="1" type="body"/>
          </p:nvPr>
        </p:nvSpPr>
        <p:spPr>
          <a:xfrm>
            <a:off x="371375" y="1090775"/>
            <a:ext cx="77679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Definitions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 txBox="1"/>
          <p:nvPr>
            <p:ph type="title"/>
          </p:nvPr>
        </p:nvSpPr>
        <p:spPr>
          <a:xfrm>
            <a:off x="371375" y="216700"/>
            <a:ext cx="8276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Density-Dependent Population Regulation</a:t>
            </a:r>
            <a:endParaRPr/>
          </a:p>
        </p:txBody>
      </p:sp>
      <p:sp>
        <p:nvSpPr>
          <p:cNvPr id="256" name="Google Shape;256;p26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26"/>
          <p:cNvSpPr txBox="1"/>
          <p:nvPr>
            <p:ph idx="1" type="body"/>
          </p:nvPr>
        </p:nvSpPr>
        <p:spPr>
          <a:xfrm>
            <a:off x="121375" y="926800"/>
            <a:ext cx="77679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&amp; Learn Case Studies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8" name="Google Shape;25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25" y="1531675"/>
            <a:ext cx="8950505" cy="26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6"/>
          <p:cNvSpPr/>
          <p:nvPr/>
        </p:nvSpPr>
        <p:spPr>
          <a:xfrm>
            <a:off x="1882422" y="1417250"/>
            <a:ext cx="1789200" cy="2907300"/>
          </a:xfrm>
          <a:prstGeom prst="rect">
            <a:avLst/>
          </a:prstGeom>
          <a:noFill/>
          <a:ln cap="flat" cmpd="sng" w="76200">
            <a:solidFill>
              <a:srgbClr val="058D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Case Example</a:t>
            </a:r>
            <a:endParaRPr/>
          </a:p>
        </p:txBody>
      </p:sp>
      <p:sp>
        <p:nvSpPr>
          <p:cNvPr id="266" name="Google Shape;266;p27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3">
            <a:alphaModFix/>
          </a:blip>
          <a:srcRect b="21482" l="0" r="0" t="0"/>
          <a:stretch/>
        </p:blipFill>
        <p:spPr>
          <a:xfrm>
            <a:off x="4039325" y="702600"/>
            <a:ext cx="4861698" cy="12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350273" y="2202001"/>
            <a:ext cx="2056626" cy="194867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7"/>
          <p:cNvSpPr txBox="1"/>
          <p:nvPr/>
        </p:nvSpPr>
        <p:spPr>
          <a:xfrm>
            <a:off x="617275" y="1043300"/>
            <a:ext cx="3269700" cy="3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Methods</a:t>
            </a:r>
            <a:endParaRPr b="1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Ciliated protozoa that feed on bacteria</a:t>
            </a:r>
            <a:endParaRPr b="0" i="0" sz="220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 densities (26, 77, 132, or 263 cells/mL) </a:t>
            </a:r>
            <a:endParaRPr b="0" i="0" sz="220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Helvetica Neue Ligh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Low and high food availability</a:t>
            </a:r>
            <a:endParaRPr b="0" i="0" sz="2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Case Example</a:t>
            </a:r>
            <a:endParaRPr/>
          </a:p>
        </p:txBody>
      </p:sp>
      <p:sp>
        <p:nvSpPr>
          <p:cNvPr id="276" name="Google Shape;276;p28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p28"/>
          <p:cNvSpPr txBox="1"/>
          <p:nvPr>
            <p:ph idx="1" type="body"/>
          </p:nvPr>
        </p:nvSpPr>
        <p:spPr>
          <a:xfrm>
            <a:off x="685800" y="1143000"/>
            <a:ext cx="2931300" cy="3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Figure caption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Per capita growth rates of </a:t>
            </a:r>
            <a:r>
              <a:rPr i="1" lang="en-US"/>
              <a:t>Colpidium</a:t>
            </a:r>
            <a:r>
              <a:rPr lang="en-US"/>
              <a:t> in response to initial population density and resource availability….</a:t>
            </a:r>
            <a:endParaRPr/>
          </a:p>
        </p:txBody>
      </p:sp>
      <p:pic>
        <p:nvPicPr>
          <p:cNvPr id="278" name="Google Shape;278;p28"/>
          <p:cNvPicPr preferRelativeResize="0"/>
          <p:nvPr/>
        </p:nvPicPr>
        <p:blipFill rotWithShape="1">
          <a:blip r:embed="rId3">
            <a:alphaModFix/>
          </a:blip>
          <a:srcRect b="71139" l="44096" r="0" t="2725"/>
          <a:stretch/>
        </p:blipFill>
        <p:spPr>
          <a:xfrm>
            <a:off x="3687675" y="799175"/>
            <a:ext cx="5382056" cy="3255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Case Example  </a:t>
            </a: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Follow-up questions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9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6" name="Google Shape;286;p29"/>
          <p:cNvSpPr txBox="1"/>
          <p:nvPr>
            <p:ph idx="1" type="body"/>
          </p:nvPr>
        </p:nvSpPr>
        <p:spPr>
          <a:xfrm>
            <a:off x="609600" y="1036350"/>
            <a:ext cx="3962400" cy="3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Use evidence from the graph to make a claim about how population growth rates are affected by initial cell densities.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200"/>
          </a:p>
          <a:p>
            <a:pPr indent="-3683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How does resource availability affect population growth rate?</a:t>
            </a:r>
            <a:endParaRPr/>
          </a:p>
          <a:p>
            <a:pPr indent="-1460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pic>
        <p:nvPicPr>
          <p:cNvPr id="287" name="Google Shape;287;p29"/>
          <p:cNvPicPr preferRelativeResize="0"/>
          <p:nvPr/>
        </p:nvPicPr>
        <p:blipFill rotWithShape="1">
          <a:blip r:embed="rId3">
            <a:alphaModFix/>
          </a:blip>
          <a:srcRect b="71139" l="44096" r="0" t="2725"/>
          <a:stretch/>
        </p:blipFill>
        <p:spPr>
          <a:xfrm>
            <a:off x="4795025" y="1255625"/>
            <a:ext cx="4171628" cy="25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"/>
          <p:cNvSpPr/>
          <p:nvPr/>
        </p:nvSpPr>
        <p:spPr>
          <a:xfrm>
            <a:off x="424350" y="4274700"/>
            <a:ext cx="8155200" cy="27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0"/>
          <p:cNvSpPr txBox="1"/>
          <p:nvPr>
            <p:ph type="title"/>
          </p:nvPr>
        </p:nvSpPr>
        <p:spPr>
          <a:xfrm>
            <a:off x="5334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Additional case studies</a:t>
            </a:r>
            <a:endParaRPr/>
          </a:p>
        </p:txBody>
      </p:sp>
      <p:sp>
        <p:nvSpPr>
          <p:cNvPr id="295" name="Google Shape;295;p30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6" name="Google Shape;296;p30"/>
          <p:cNvSpPr txBox="1"/>
          <p:nvPr/>
        </p:nvSpPr>
        <p:spPr>
          <a:xfrm>
            <a:off x="4315050" y="1017725"/>
            <a:ext cx="5106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Cannibalism in sea crabs</a:t>
            </a:r>
            <a:endParaRPr b="0" i="0" sz="1800" u="sng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30"/>
          <p:cNvSpPr txBox="1"/>
          <p:nvPr/>
        </p:nvSpPr>
        <p:spPr>
          <a:xfrm>
            <a:off x="424350" y="980975"/>
            <a:ext cx="25227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Competition in plants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b="6740" l="0" r="54948" t="57050"/>
          <a:stretch/>
        </p:blipFill>
        <p:spPr>
          <a:xfrm>
            <a:off x="4572000" y="3211626"/>
            <a:ext cx="1523778" cy="158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3">
            <a:alphaModFix/>
          </a:blip>
          <a:srcRect b="6552" l="46501" r="0" t="63793"/>
          <a:stretch/>
        </p:blipFill>
        <p:spPr>
          <a:xfrm>
            <a:off x="4572000" y="1377800"/>
            <a:ext cx="2126349" cy="152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3">
            <a:alphaModFix/>
          </a:blip>
          <a:srcRect b="36768" l="47623" r="7325" t="33575"/>
          <a:stretch/>
        </p:blipFill>
        <p:spPr>
          <a:xfrm>
            <a:off x="412100" y="3212850"/>
            <a:ext cx="1790597" cy="152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2075" y="1527425"/>
            <a:ext cx="1115396" cy="1032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JuS0vwbuqiNzWcohD0graRP5vP2w4Coz8J-Ip5ucbD4bezJNpk9_EtjImkQynujG5YilpDB0GUiinn2YmrbQws3b8aaPj57PkziK7cJqyQcpY4j28CF1cgMIuM-lXctr4zXMmjDGWoE" id="302" name="Google Shape;30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2422" y="3351876"/>
            <a:ext cx="1728650" cy="10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6">
            <a:alphaModFix/>
          </a:blip>
          <a:srcRect b="14001" l="32139" r="12002" t="18357"/>
          <a:stretch/>
        </p:blipFill>
        <p:spPr>
          <a:xfrm>
            <a:off x="6538072" y="3336675"/>
            <a:ext cx="1287626" cy="103232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0"/>
          <p:cNvSpPr txBox="1"/>
          <p:nvPr/>
        </p:nvSpPr>
        <p:spPr>
          <a:xfrm>
            <a:off x="353375" y="2798175"/>
            <a:ext cx="38223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 lice parasites on salmonid fish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30"/>
          <p:cNvSpPr txBox="1"/>
          <p:nvPr/>
        </p:nvSpPr>
        <p:spPr>
          <a:xfrm>
            <a:off x="4355088" y="2750700"/>
            <a:ext cx="5106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Mosquito larva predation by fish</a:t>
            </a:r>
            <a:endParaRPr b="0" i="0" sz="1800" u="sng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6" name="Google Shape;306;p30"/>
          <p:cNvPicPr preferRelativeResize="0"/>
          <p:nvPr/>
        </p:nvPicPr>
        <p:blipFill rotWithShape="1">
          <a:blip r:embed="rId7">
            <a:alphaModFix/>
          </a:blip>
          <a:srcRect b="64970" l="16978" r="17663" t="25012"/>
          <a:stretch/>
        </p:blipFill>
        <p:spPr>
          <a:xfrm>
            <a:off x="5393325" y="508025"/>
            <a:ext cx="3276600" cy="43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98588" y="1144399"/>
            <a:ext cx="935525" cy="171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8798" y="1453924"/>
            <a:ext cx="1287622" cy="1099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Designing experiments for lionfish</a:t>
            </a:r>
            <a:endParaRPr/>
          </a:p>
        </p:txBody>
      </p:sp>
      <p:sp>
        <p:nvSpPr>
          <p:cNvPr id="315" name="Google Shape;315;p31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6" name="Google Shape;316;p31"/>
          <p:cNvSpPr txBox="1"/>
          <p:nvPr>
            <p:ph idx="1" type="body"/>
          </p:nvPr>
        </p:nvSpPr>
        <p:spPr>
          <a:xfrm>
            <a:off x="685800" y="1295400"/>
            <a:ext cx="3344400" cy="20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Choose a density-dependent factor that you think may affect lionfish populations. Outline an experiment that could be conducted to determine whether this factor is limiting lionfish.</a:t>
            </a:r>
            <a:endParaRPr/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3425" y="1237525"/>
            <a:ext cx="4649101" cy="2766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/>
          <p:nvPr>
            <p:ph type="title"/>
          </p:nvPr>
        </p:nvSpPr>
        <p:spPr>
          <a:xfrm>
            <a:off x="661250" y="435225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Additional Discussion</a:t>
            </a:r>
            <a:endParaRPr/>
          </a:p>
        </p:txBody>
      </p:sp>
      <p:sp>
        <p:nvSpPr>
          <p:cNvPr id="324" name="Google Shape;324;p32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5" name="Google Shape;325;p32"/>
          <p:cNvSpPr txBox="1"/>
          <p:nvPr>
            <p:ph idx="1" type="body"/>
          </p:nvPr>
        </p:nvSpPr>
        <p:spPr>
          <a:xfrm>
            <a:off x="685800" y="1143000"/>
            <a:ext cx="7767900" cy="31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How do you currently teach population dynamics and can you envision using part of these activities in your courses? </a:t>
            </a:r>
            <a:br>
              <a:rPr lang="en-US" sz="1800"/>
            </a:br>
            <a:r>
              <a:rPr lang="en-US" sz="1800"/>
              <a:t>	</a:t>
            </a:r>
            <a:r>
              <a:rPr i="1" lang="en-US" sz="1800">
                <a:solidFill>
                  <a:srgbClr val="058D96"/>
                </a:solidFill>
              </a:rPr>
              <a:t>Page 5 of your handout has additional ideas for implementation </a:t>
            </a:r>
            <a:endParaRPr i="1" sz="1800">
              <a:solidFill>
                <a:srgbClr val="058D96"/>
              </a:solidFill>
            </a:endParaRPr>
          </a:p>
          <a:p>
            <a:pPr indent="0" lvl="0" marL="0" rtl="0" algn="l">
              <a:lnSpc>
                <a:spcPct val="113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What is one key takeaway you have from learning about these resources?</a:t>
            </a:r>
            <a:endParaRPr sz="1800"/>
          </a:p>
          <a:p>
            <a:pPr indent="0" lvl="0" marL="0" rtl="0" algn="l">
              <a:lnSpc>
                <a:spcPct val="113000"/>
              </a:lnSpc>
              <a:spcBef>
                <a:spcPts val="4800"/>
              </a:spcBef>
              <a:spcAft>
                <a:spcPts val="4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What questions about implementing these activities do you still have?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68" name="Google Shape;68;p3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3"/>
          <p:cNvSpPr txBox="1"/>
          <p:nvPr>
            <p:ph idx="1" type="body"/>
          </p:nvPr>
        </p:nvSpPr>
        <p:spPr>
          <a:xfrm>
            <a:off x="685800" y="1295400"/>
            <a:ext cx="77679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Who’s in the room?</a:t>
            </a:r>
            <a:b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High School? 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AP Bio?</a:t>
            </a:r>
            <a:endParaRPr/>
          </a:p>
          <a:p>
            <a:pPr indent="0" lvl="0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Char char="•"/>
            </a:pPr>
            <a:r>
              <a:rPr lang="en-US"/>
              <a:t>College?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2 year? 4 year?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Large classes? Small classes? Online?</a:t>
            </a:r>
            <a:endParaRPr/>
          </a:p>
          <a:p>
            <a:pPr indent="-1460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 b="0" l="59543" r="0" t="40105"/>
          <a:stretch/>
        </p:blipFill>
        <p:spPr>
          <a:xfrm>
            <a:off x="3712050" y="624000"/>
            <a:ext cx="2521851" cy="86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332" name="Google Shape;332;p34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3" name="Google Shape;333;p34"/>
          <p:cNvSpPr txBox="1"/>
          <p:nvPr>
            <p:ph idx="1" type="body"/>
          </p:nvPr>
        </p:nvSpPr>
        <p:spPr>
          <a:xfrm>
            <a:off x="685800" y="1143000"/>
            <a:ext cx="7767900" cy="3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/>
              <a:t>Abby Kula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kula@msmary.edu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/>
              <a:t>Kristine Grayson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kgrayson@richmond.edu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4" name="Google Shape;33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0950" y="341550"/>
            <a:ext cx="3199446" cy="242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Teaching Population Dynamics</a:t>
            </a:r>
            <a:endParaRPr/>
          </a:p>
        </p:txBody>
      </p:sp>
      <p:sp>
        <p:nvSpPr>
          <p:cNvPr id="76" name="Google Shape;76;p4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4"/>
          <p:cNvSpPr txBox="1"/>
          <p:nvPr>
            <p:ph idx="1" type="body"/>
          </p:nvPr>
        </p:nvSpPr>
        <p:spPr>
          <a:xfrm>
            <a:off x="685800" y="1143000"/>
            <a:ext cx="77679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concepts are important for students to understand when teaching population dynamics?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1460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pic>
        <p:nvPicPr>
          <p:cNvPr id="78" name="Google Shape;78;p4"/>
          <p:cNvPicPr preferRelativeResize="0"/>
          <p:nvPr/>
        </p:nvPicPr>
        <p:blipFill rotWithShape="1">
          <a:blip r:embed="rId3">
            <a:alphaModFix/>
          </a:blip>
          <a:srcRect b="8458" l="0" r="3605" t="9404"/>
          <a:stretch/>
        </p:blipFill>
        <p:spPr>
          <a:xfrm>
            <a:off x="1998425" y="1911850"/>
            <a:ext cx="4633474" cy="23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Session Goals</a:t>
            </a:r>
            <a:endParaRPr/>
          </a:p>
        </p:txBody>
      </p:sp>
      <p:sp>
        <p:nvSpPr>
          <p:cNvPr id="84" name="Google Shape;84;p5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5"/>
          <p:cNvSpPr txBox="1"/>
          <p:nvPr>
            <p:ph idx="1" type="body"/>
          </p:nvPr>
        </p:nvSpPr>
        <p:spPr>
          <a:xfrm>
            <a:off x="688050" y="1139100"/>
            <a:ext cx="77679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t/>
            </a:r>
            <a:endParaRPr b="1" sz="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058D96"/>
              </a:buClr>
              <a:buSzPts val="2200"/>
              <a:buFont typeface="Helvetica Neue"/>
              <a:buChar char="•"/>
            </a:pPr>
            <a:r>
              <a:rPr b="1" lang="en-US" sz="2400">
                <a:solidFill>
                  <a:srgbClr val="058D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Address key concepts in population dynamics</a:t>
            </a:r>
            <a:endParaRPr b="1">
              <a:solidFill>
                <a:srgbClr val="058D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60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Demonstrate how to customize the HHMI BioInteractive </a:t>
            </a:r>
            <a:br>
              <a:rPr lang="en-US" sz="1800"/>
            </a:br>
            <a:r>
              <a:rPr i="1" lang="en-US" sz="1800"/>
              <a:t>Population Dynamics</a:t>
            </a:r>
            <a:r>
              <a:rPr lang="en-US" sz="1800"/>
              <a:t> Click &amp; Learn</a:t>
            </a:r>
            <a:endParaRPr sz="1800"/>
          </a:p>
          <a:p>
            <a:pPr indent="0" lvl="0" marL="74295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058D96"/>
              </a:buClr>
              <a:buSzPts val="2200"/>
              <a:buFont typeface="Helvetica Neue"/>
              <a:buChar char="•"/>
            </a:pPr>
            <a:r>
              <a:rPr b="1" lang="en-US" sz="2400">
                <a:solidFill>
                  <a:srgbClr val="058D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Explore factors regulating population growth</a:t>
            </a:r>
            <a:endParaRPr b="1" sz="2400">
              <a:solidFill>
                <a:srgbClr val="058D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60350" lvl="1" marL="7429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Preview the </a:t>
            </a:r>
            <a:r>
              <a:rPr i="1" lang="en-US" sz="1800"/>
              <a:t>Lionfish Invasion</a:t>
            </a:r>
            <a:r>
              <a:rPr lang="en-US" sz="1800"/>
              <a:t> Click &amp; Learn - </a:t>
            </a:r>
            <a:r>
              <a:rPr i="1" lang="en-US" sz="1800"/>
              <a:t>coming soon</a:t>
            </a:r>
            <a:r>
              <a:rPr lang="en-US" sz="1800"/>
              <a:t>!</a:t>
            </a:r>
            <a:br>
              <a:rPr lang="en-US" sz="1800"/>
            </a:br>
            <a:endParaRPr sz="18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 sz="2400"/>
              <a:t>Learning Warm-Up: </a:t>
            </a: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What’s going on in this graph?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91" name="Google Shape;91;p6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6"/>
          <p:cNvSpPr txBox="1"/>
          <p:nvPr>
            <p:ph idx="1" type="body"/>
          </p:nvPr>
        </p:nvSpPr>
        <p:spPr>
          <a:xfrm>
            <a:off x="685800" y="1143000"/>
            <a:ext cx="77679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1460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 b="17888" l="9639" r="8176" t="10153"/>
          <a:stretch/>
        </p:blipFill>
        <p:spPr>
          <a:xfrm>
            <a:off x="734850" y="995550"/>
            <a:ext cx="5691549" cy="32938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 rot="-478980">
            <a:off x="4556889" y="3183908"/>
            <a:ext cx="2644022" cy="6885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b="1" i="1" lang="en-US" sz="12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Purposely presented without axes or labels to engage students in observation skills about data </a:t>
            </a:r>
            <a:endParaRPr b="0" i="1" sz="1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/>
          <p:nvPr>
            <p:ph type="title"/>
          </p:nvPr>
        </p:nvSpPr>
        <p:spPr>
          <a:xfrm>
            <a:off x="533400" y="431275"/>
            <a:ext cx="8009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Using Data to Engage Student Learning</a:t>
            </a:r>
            <a:endParaRPr/>
          </a:p>
        </p:txBody>
      </p:sp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8202" y="1792402"/>
            <a:ext cx="2003599" cy="2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4099" y="1792402"/>
            <a:ext cx="2115725" cy="244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8001" y="1147504"/>
            <a:ext cx="3110387" cy="56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00093" y="1063102"/>
            <a:ext cx="1297619" cy="2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775" y="1073925"/>
            <a:ext cx="2463888" cy="70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 rotWithShape="1">
          <a:blip r:embed="rId8">
            <a:alphaModFix/>
          </a:blip>
          <a:srcRect b="0" l="0" r="1526" t="0"/>
          <a:stretch/>
        </p:blipFill>
        <p:spPr>
          <a:xfrm>
            <a:off x="748938" y="1777899"/>
            <a:ext cx="2055569" cy="12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/>
          <p:cNvPicPr preferRelativeResize="0"/>
          <p:nvPr/>
        </p:nvPicPr>
        <p:blipFill rotWithShape="1">
          <a:blip r:embed="rId9">
            <a:alphaModFix/>
          </a:blip>
          <a:srcRect b="14704" l="0" r="0" t="0"/>
          <a:stretch/>
        </p:blipFill>
        <p:spPr>
          <a:xfrm>
            <a:off x="941399" y="3097325"/>
            <a:ext cx="1728250" cy="12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/>
          <p:nvPr>
            <p:ph idx="1" type="body"/>
          </p:nvPr>
        </p:nvSpPr>
        <p:spPr>
          <a:xfrm>
            <a:off x="500925" y="273050"/>
            <a:ext cx="83997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b="1" lang="en-US" sz="24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models of population growth + survey data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146050" lvl="1" marL="74295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  <p:sp>
        <p:nvSpPr>
          <p:cNvPr id="113" name="Google Shape;113;p9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" name="Google Shape;114;p9"/>
          <p:cNvPicPr preferRelativeResize="0"/>
          <p:nvPr/>
        </p:nvPicPr>
        <p:blipFill rotWithShape="1">
          <a:blip r:embed="rId3">
            <a:alphaModFix/>
          </a:blip>
          <a:srcRect b="0" l="0" r="5924" t="9861"/>
          <a:stretch/>
        </p:blipFill>
        <p:spPr>
          <a:xfrm>
            <a:off x="685800" y="696375"/>
            <a:ext cx="5632475" cy="35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3399" y="2306375"/>
            <a:ext cx="2591175" cy="195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"/>
          <p:cNvSpPr txBox="1"/>
          <p:nvPr/>
        </p:nvSpPr>
        <p:spPr>
          <a:xfrm rot="-479470">
            <a:off x="6071822" y="1515436"/>
            <a:ext cx="2116957" cy="674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 based on a new </a:t>
            </a:r>
            <a:br>
              <a:rPr b="1" i="1" lang="en-US" sz="12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b="1" i="1" lang="en-US" sz="1200" u="none" cap="none" strike="noStrike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Click &amp; Learn coming soon from HHMI BioInteractive</a:t>
            </a:r>
            <a:endParaRPr b="0" i="1" sz="1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/>
          <p:nvPr>
            <p:ph type="title"/>
          </p:nvPr>
        </p:nvSpPr>
        <p:spPr>
          <a:xfrm>
            <a:off x="685800" y="457200"/>
            <a:ext cx="7772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 Light"/>
              <a:buNone/>
            </a:pPr>
            <a:r>
              <a:rPr lang="en-US"/>
              <a:t>Key Concepts for Students</a:t>
            </a:r>
            <a:endParaRPr/>
          </a:p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8041861" y="4738144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10"/>
          <p:cNvSpPr txBox="1"/>
          <p:nvPr>
            <p:ph idx="1" type="body"/>
          </p:nvPr>
        </p:nvSpPr>
        <p:spPr>
          <a:xfrm>
            <a:off x="685800" y="1219200"/>
            <a:ext cx="79143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Mathematical models can be used to describe how populations change over time</a:t>
            </a:r>
            <a:endParaRPr>
              <a:solidFill>
                <a:srgbClr val="000000"/>
              </a:solidFill>
            </a:endParaRPr>
          </a:p>
          <a:p>
            <a:pPr indent="-228600" lvl="2" marL="5715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8D96"/>
              </a:buClr>
              <a:buSzPts val="1800"/>
              <a:buChar char="•"/>
            </a:pPr>
            <a:r>
              <a:rPr i="1" lang="en-US">
                <a:solidFill>
                  <a:srgbClr val="058D96"/>
                </a:solidFill>
              </a:rPr>
              <a:t>Dependent on the per capita growth rate </a:t>
            </a:r>
            <a:r>
              <a:rPr i="1" lang="en-US">
                <a:solidFill>
                  <a:srgbClr val="058D96"/>
                </a:solidFill>
              </a:rPr>
              <a:t>(r)</a:t>
            </a:r>
            <a:r>
              <a:rPr i="1" lang="en-US">
                <a:solidFill>
                  <a:srgbClr val="058D96"/>
                </a:solidFill>
              </a:rPr>
              <a:t> </a:t>
            </a:r>
            <a:endParaRPr i="1">
              <a:solidFill>
                <a:srgbClr val="058D96"/>
              </a:solidFill>
            </a:endParaRPr>
          </a:p>
          <a:p>
            <a:pPr indent="0" lvl="0" marL="1143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i="1" sz="2000">
              <a:solidFill>
                <a:srgbClr val="058D96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>
                <a:solidFill>
                  <a:srgbClr val="000000"/>
                </a:solidFill>
              </a:rPr>
              <a:t>Population growth models can be </a:t>
            </a:r>
            <a:r>
              <a:rPr b="1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exponential</a:t>
            </a:r>
            <a:r>
              <a:rPr lang="en-US">
                <a:solidFill>
                  <a:srgbClr val="000000"/>
                </a:solidFill>
              </a:rPr>
              <a:t> or </a:t>
            </a:r>
            <a:r>
              <a:rPr b="1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logistic</a:t>
            </a:r>
            <a:endParaRPr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2" marL="5715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8D96"/>
              </a:buClr>
              <a:buSzPts val="1800"/>
              <a:buChar char="•"/>
            </a:pPr>
            <a:r>
              <a:rPr lang="en-US">
                <a:solidFill>
                  <a:srgbClr val="058D96"/>
                </a:solidFill>
              </a:rPr>
              <a:t>In a logistic model, </a:t>
            </a:r>
            <a:r>
              <a:rPr b="1" i="1" lang="en-US">
                <a:solidFill>
                  <a:srgbClr val="058D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carrying capacity</a:t>
            </a:r>
            <a:r>
              <a:rPr lang="en-US">
                <a:solidFill>
                  <a:srgbClr val="058D96"/>
                </a:solidFill>
              </a:rPr>
              <a:t> limits the rate of change</a:t>
            </a:r>
            <a:endParaRPr>
              <a:solidFill>
                <a:srgbClr val="058D9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1460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Helvetica Neue Light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HHMI COLOR PALET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58D96"/>
      </a:accent1>
      <a:accent2>
        <a:srgbClr val="00A450"/>
      </a:accent2>
      <a:accent3>
        <a:srgbClr val="52B448"/>
      </a:accent3>
      <a:accent4>
        <a:srgbClr val="8AC341"/>
      </a:accent4>
      <a:accent5>
        <a:srgbClr val="3FC2CD"/>
      </a:accent5>
      <a:accent6>
        <a:srgbClr val="EEDC11"/>
      </a:accent6>
      <a:hlink>
        <a:srgbClr val="DD8235"/>
      </a:hlink>
      <a:folHlink>
        <a:srgbClr val="CA653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2014-07-18T17:08:22Z</dcterms:created>
  <dc:creator>Bear Machine</dc:creator>
</cp:coreProperties>
</file>