
<file path=[Content_Types].xml><?xml version="1.0" encoding="utf-8"?>
<Types xmlns="http://schemas.openxmlformats.org/package/2006/content-types">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40"/>
  </p:notesMasterIdLst>
  <p:sldIdLst>
    <p:sldId id="256" r:id="rId2"/>
    <p:sldId id="294" r:id="rId3"/>
    <p:sldId id="259" r:id="rId4"/>
    <p:sldId id="295" r:id="rId5"/>
    <p:sldId id="296" r:id="rId6"/>
    <p:sldId id="260" r:id="rId7"/>
    <p:sldId id="298" r:id="rId8"/>
    <p:sldId id="261" r:id="rId9"/>
    <p:sldId id="288" r:id="rId10"/>
    <p:sldId id="262" r:id="rId11"/>
    <p:sldId id="287" r:id="rId12"/>
    <p:sldId id="271" r:id="rId13"/>
    <p:sldId id="285" r:id="rId14"/>
    <p:sldId id="272" r:id="rId15"/>
    <p:sldId id="286" r:id="rId16"/>
    <p:sldId id="263" r:id="rId17"/>
    <p:sldId id="268" r:id="rId18"/>
    <p:sldId id="269" r:id="rId19"/>
    <p:sldId id="270" r:id="rId20"/>
    <p:sldId id="265" r:id="rId21"/>
    <p:sldId id="289" r:id="rId22"/>
    <p:sldId id="278" r:id="rId23"/>
    <p:sldId id="284" r:id="rId24"/>
    <p:sldId id="283" r:id="rId25"/>
    <p:sldId id="264" r:id="rId26"/>
    <p:sldId id="291" r:id="rId27"/>
    <p:sldId id="293" r:id="rId28"/>
    <p:sldId id="292" r:id="rId29"/>
    <p:sldId id="290" r:id="rId30"/>
    <p:sldId id="266" r:id="rId31"/>
    <p:sldId id="273" r:id="rId32"/>
    <p:sldId id="275" r:id="rId33"/>
    <p:sldId id="277" r:id="rId34"/>
    <p:sldId id="276" r:id="rId35"/>
    <p:sldId id="267" r:id="rId36"/>
    <p:sldId id="281" r:id="rId37"/>
    <p:sldId id="279" r:id="rId38"/>
    <p:sldId id="274" r:id="rId3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84934" autoAdjust="0"/>
  </p:normalViewPr>
  <p:slideViewPr>
    <p:cSldViewPr snapToGrid="0" showGuides="1">
      <p:cViewPr varScale="1">
        <p:scale>
          <a:sx n="76" d="100"/>
          <a:sy n="76" d="100"/>
        </p:scale>
        <p:origin x="1314"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584D11-9CAE-4706-ABB5-BAFF1328FF43}" type="datetimeFigureOut">
              <a:rPr lang="en-US" smtClean="0"/>
              <a:t>12/17/2019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497DA-21DD-4546-8E5B-EFFE7FA4542A}" type="slidenum">
              <a:rPr lang="en-US" smtClean="0"/>
              <a:t>‹#›</a:t>
            </a:fld>
            <a:endParaRPr lang="en-US"/>
          </a:p>
        </p:txBody>
      </p:sp>
    </p:spTree>
    <p:extLst>
      <p:ext uri="{BB962C8B-B14F-4D97-AF65-F5344CB8AC3E}">
        <p14:creationId xmlns:p14="http://schemas.microsoft.com/office/powerpoint/2010/main" val="34867059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link.springer.com/article/10.1007/s12229-013-9120-0#CR1"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8</a:t>
            </a:fld>
            <a:endParaRPr lang="en-US"/>
          </a:p>
        </p:txBody>
      </p:sp>
    </p:spTree>
    <p:extLst>
      <p:ext uri="{BB962C8B-B14F-4D97-AF65-F5344CB8AC3E}">
        <p14:creationId xmlns:p14="http://schemas.microsoft.com/office/powerpoint/2010/main" val="38598651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18</a:t>
            </a:fld>
            <a:endParaRPr lang="en-US"/>
          </a:p>
        </p:txBody>
      </p:sp>
    </p:spTree>
    <p:extLst>
      <p:ext uri="{BB962C8B-B14F-4D97-AF65-F5344CB8AC3E}">
        <p14:creationId xmlns:p14="http://schemas.microsoft.com/office/powerpoint/2010/main" val="35718191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http://www.botanicalcollections.be/#/en/search</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25</a:t>
            </a:fld>
            <a:endParaRPr lang="en-US"/>
          </a:p>
        </p:txBody>
      </p:sp>
    </p:spTree>
    <p:extLst>
      <p:ext uri="{BB962C8B-B14F-4D97-AF65-F5344CB8AC3E}">
        <p14:creationId xmlns:p14="http://schemas.microsoft.com/office/powerpoint/2010/main" val="10487447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26</a:t>
            </a:fld>
            <a:endParaRPr lang="en-US"/>
          </a:p>
        </p:txBody>
      </p:sp>
    </p:spTree>
    <p:extLst>
      <p:ext uri="{BB962C8B-B14F-4D97-AF65-F5344CB8AC3E}">
        <p14:creationId xmlns:p14="http://schemas.microsoft.com/office/powerpoint/2010/main" val="15853325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something</a:t>
            </a:r>
            <a:r>
              <a:rPr lang="en-US" baseline="0" dirty="0" smtClean="0"/>
              <a:t> about killing plants that </a:t>
            </a:r>
            <a:r>
              <a:rPr lang="en-US" baseline="0" smtClean="0"/>
              <a:t>means people seem to care less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27</a:t>
            </a:fld>
            <a:endParaRPr lang="en-US"/>
          </a:p>
        </p:txBody>
      </p:sp>
    </p:spTree>
    <p:extLst>
      <p:ext uri="{BB962C8B-B14F-4D97-AF65-F5344CB8AC3E}">
        <p14:creationId xmlns:p14="http://schemas.microsoft.com/office/powerpoint/2010/main" val="1606865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New </a:t>
            </a:r>
            <a:r>
              <a:rPr lang="en-US" dirty="0" err="1" smtClean="0"/>
              <a:t>Phytologist</a:t>
            </a:r>
            <a:r>
              <a:rPr lang="en-US" baseline="0" dirty="0" smtClean="0"/>
              <a:t> collected several studies on grass</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28</a:t>
            </a:fld>
            <a:endParaRPr lang="en-US"/>
          </a:p>
        </p:txBody>
      </p:sp>
    </p:spTree>
    <p:extLst>
      <p:ext uri="{BB962C8B-B14F-4D97-AF65-F5344CB8AC3E}">
        <p14:creationId xmlns:p14="http://schemas.microsoft.com/office/powerpoint/2010/main" val="3141491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Photograph of Denali park in Alaska – repeat photographs and collections of old photographs </a:t>
            </a:r>
          </a:p>
          <a:p>
            <a:endParaRPr lang="en-US" dirty="0" smtClean="0"/>
          </a:p>
          <a:p>
            <a:r>
              <a:rPr lang="en-US" dirty="0" smtClean="0"/>
              <a:t>Pictured here is the site of both the Alaska Road Commission and Mt. McKinley Tourist and Transportation Company camps. They were located on the West Branch of the Toklat to the east of the current bridge location.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31</a:t>
            </a:fld>
            <a:endParaRPr lang="en-US"/>
          </a:p>
        </p:txBody>
      </p:sp>
    </p:spTree>
    <p:extLst>
      <p:ext uri="{BB962C8B-B14F-4D97-AF65-F5344CB8AC3E}">
        <p14:creationId xmlns:p14="http://schemas.microsoft.com/office/powerpoint/2010/main" val="1039017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https://www.usgs.gov/centers/norock/science/repeat-photography-project?qt-science_center_objects=0#qt-science_center_objects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32</a:t>
            </a:fld>
            <a:endParaRPr lang="en-US"/>
          </a:p>
        </p:txBody>
      </p:sp>
    </p:spTree>
    <p:extLst>
      <p:ext uri="{BB962C8B-B14F-4D97-AF65-F5344CB8AC3E}">
        <p14:creationId xmlns:p14="http://schemas.microsoft.com/office/powerpoint/2010/main" val="18315894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33</a:t>
            </a:fld>
            <a:endParaRPr lang="en-US"/>
          </a:p>
        </p:txBody>
      </p:sp>
    </p:spTree>
    <p:extLst>
      <p:ext uri="{BB962C8B-B14F-4D97-AF65-F5344CB8AC3E}">
        <p14:creationId xmlns:p14="http://schemas.microsoft.com/office/powerpoint/2010/main" val="24880143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go a step further and use photographs for phenology observations – need to be able to compare</a:t>
            </a:r>
            <a:r>
              <a:rPr lang="en-US" baseline="0" dirty="0" smtClean="0"/>
              <a:t> very different kinds of cameras and imagery across centuries!</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34</a:t>
            </a:fld>
            <a:endParaRPr lang="en-US"/>
          </a:p>
        </p:txBody>
      </p:sp>
    </p:spTree>
    <p:extLst>
      <p:ext uri="{BB962C8B-B14F-4D97-AF65-F5344CB8AC3E}">
        <p14:creationId xmlns:p14="http://schemas.microsoft.com/office/powerpoint/2010/main" val="42029279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paintings,</a:t>
            </a:r>
            <a:r>
              <a:rPr lang="en-US" baseline="0" dirty="0" smtClean="0"/>
              <a:t> sculpture – like our conversation last week about the role of the humanities to conservation </a:t>
            </a:r>
          </a:p>
          <a:p>
            <a:endParaRPr lang="en-US" baseline="0" dirty="0" smtClean="0"/>
          </a:p>
          <a:p>
            <a:r>
              <a:rPr lang="en-US" dirty="0" smtClean="0"/>
              <a:t>“Red Fox with Prey” by Todd Sherman showing part of the complex trophic cascade within Interior Alaska ecosystems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38</a:t>
            </a:fld>
            <a:endParaRPr lang="en-US"/>
          </a:p>
        </p:txBody>
      </p:sp>
    </p:spTree>
    <p:extLst>
      <p:ext uri="{BB962C8B-B14F-4D97-AF65-F5344CB8AC3E}">
        <p14:creationId xmlns:p14="http://schemas.microsoft.com/office/powerpoint/2010/main" val="3556371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Georgia</a:t>
            </a:r>
            <a:r>
              <a:rPr lang="en-US" baseline="0" dirty="0" smtClean="0"/>
              <a:t> Aquarium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10</a:t>
            </a:fld>
            <a:endParaRPr lang="en-US"/>
          </a:p>
        </p:txBody>
      </p:sp>
    </p:spTree>
    <p:extLst>
      <p:ext uri="{BB962C8B-B14F-4D97-AF65-F5344CB8AC3E}">
        <p14:creationId xmlns:p14="http://schemas.microsoft.com/office/powerpoint/2010/main" val="4072506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cent jellyfish "blooms" are being studied for their potential as sentinels of ocean change.</a:t>
            </a:r>
          </a:p>
          <a:p>
            <a:r>
              <a:rPr lang="en-US" dirty="0" smtClean="0"/>
              <a:t>We grow jellies to minimize the need to collect from the wild, and to contribute to basic knowledge of these intriguing animals.</a:t>
            </a:r>
          </a:p>
          <a:p>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11</a:t>
            </a:fld>
            <a:endParaRPr lang="en-US"/>
          </a:p>
        </p:txBody>
      </p:sp>
    </p:spTree>
    <p:extLst>
      <p:ext uri="{BB962C8B-B14F-4D97-AF65-F5344CB8AC3E}">
        <p14:creationId xmlns:p14="http://schemas.microsoft.com/office/powerpoint/2010/main" val="33068708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over 3,000 botanic gardens and arboreta internationally (BGCI, </a:t>
            </a:r>
            <a:r>
              <a:rPr lang="en-US" dirty="0" smtClean="0">
                <a:hlinkClick r:id="rId3" tooltip="View reference"/>
              </a:rPr>
              <a:t>2011</a:t>
            </a:r>
            <a:r>
              <a:rPr lang="en-US" dirty="0" smtClean="0"/>
              <a:t>). Five hundred of them are registered in the US as members of the American Public Gardens Association,</a:t>
            </a:r>
          </a:p>
          <a:p>
            <a:endParaRPr lang="en-US" dirty="0" smtClean="0"/>
          </a:p>
          <a:p>
            <a:r>
              <a:rPr lang="en-US" dirty="0" smtClean="0"/>
              <a:t>This picture is from a botanic garden – still a cultivated</a:t>
            </a:r>
            <a:r>
              <a:rPr lang="en-US" baseline="0" dirty="0" smtClean="0"/>
              <a:t> collection  - in China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12</a:t>
            </a:fld>
            <a:endParaRPr lang="en-US"/>
          </a:p>
        </p:txBody>
      </p:sp>
    </p:spTree>
    <p:extLst>
      <p:ext uri="{BB962C8B-B14F-4D97-AF65-F5344CB8AC3E}">
        <p14:creationId xmlns:p14="http://schemas.microsoft.com/office/powerpoint/2010/main" val="27927925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these tags often include “red list” status</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13</a:t>
            </a:fld>
            <a:endParaRPr lang="en-US"/>
          </a:p>
        </p:txBody>
      </p:sp>
    </p:spTree>
    <p:extLst>
      <p:ext uri="{BB962C8B-B14F-4D97-AF65-F5344CB8AC3E}">
        <p14:creationId xmlns:p14="http://schemas.microsoft.com/office/powerpoint/2010/main" val="858785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Often agricultural collections  - what’s the</a:t>
            </a:r>
            <a:r>
              <a:rPr lang="en-US" baseline="0" dirty="0" smtClean="0"/>
              <a:t> value of having biodiversity in agriculture?  Think back to our two classes on conservation and agriculture</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14</a:t>
            </a:fld>
            <a:endParaRPr lang="en-US"/>
          </a:p>
        </p:txBody>
      </p:sp>
    </p:spTree>
    <p:extLst>
      <p:ext uri="{BB962C8B-B14F-4D97-AF65-F5344CB8AC3E}">
        <p14:creationId xmlns:p14="http://schemas.microsoft.com/office/powerpoint/2010/main" val="31865283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There’s no time to lose. Currently, it’s estimated that the earth contains 300,000 species of edible flowering plants. But of that number, we only consume about a dozen.</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15</a:t>
            </a:fld>
            <a:endParaRPr lang="en-US"/>
          </a:p>
        </p:txBody>
      </p:sp>
    </p:spTree>
    <p:extLst>
      <p:ext uri="{BB962C8B-B14F-4D97-AF65-F5344CB8AC3E}">
        <p14:creationId xmlns:p14="http://schemas.microsoft.com/office/powerpoint/2010/main" val="225638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Seeds are in the “not yet alive” but could be killed category</a:t>
            </a:r>
          </a:p>
          <a:p>
            <a:endParaRPr lang="en-US" dirty="0" smtClean="0"/>
          </a:p>
          <a:p>
            <a:r>
              <a:rPr lang="en-US" dirty="0" smtClean="0"/>
              <a:t>Around the world, 1,700 seed banks currently store hundreds of thousands of crop and local domestic seeds, as well as wild relatives of crops. Many of these varieties of seeds are no longer used. But they contain the biodiversity we will probably need </a:t>
            </a:r>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16</a:t>
            </a:fld>
            <a:endParaRPr lang="en-US"/>
          </a:p>
        </p:txBody>
      </p:sp>
    </p:spTree>
    <p:extLst>
      <p:ext uri="{BB962C8B-B14F-4D97-AF65-F5344CB8AC3E}">
        <p14:creationId xmlns:p14="http://schemas.microsoft.com/office/powerpoint/2010/main" val="37762175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smtClean="0"/>
          </a:p>
          <a:p>
            <a:r>
              <a:rPr lang="en-US" dirty="0" smtClean="0"/>
              <a:t>The MSB team initially aimed to store seeds from all of the UK’s native plant species. It achieved this in 2009, apart from a handful of species that are either very rare or whose seeds are particularly difficult to store.</a:t>
            </a:r>
          </a:p>
          <a:p>
            <a:r>
              <a:rPr lang="en-US" dirty="0" smtClean="0"/>
              <a:t>This means that Britain is the first country in the world to have preserved its botanical heritage.</a:t>
            </a:r>
          </a:p>
          <a:p>
            <a:r>
              <a:rPr lang="en-US" dirty="0" smtClean="0"/>
              <a:t>The current phase of the project is to conserve 25% of the world’s plant species by 2020 and we are well on our way to achieving this goal</a:t>
            </a:r>
          </a:p>
          <a:p>
            <a:endParaRPr lang="en-US" dirty="0"/>
          </a:p>
        </p:txBody>
      </p:sp>
      <p:sp>
        <p:nvSpPr>
          <p:cNvPr id="4" name="Slide Number Placeholder 3"/>
          <p:cNvSpPr>
            <a:spLocks noGrp="1"/>
          </p:cNvSpPr>
          <p:nvPr>
            <p:ph type="sldNum" sz="quarter" idx="10"/>
          </p:nvPr>
        </p:nvSpPr>
        <p:spPr/>
        <p:txBody>
          <a:bodyPr/>
          <a:lstStyle/>
          <a:p>
            <a:fld id="{65F497DA-21DD-4546-8E5B-EFFE7FA4542A}" type="slidenum">
              <a:rPr lang="en-US" smtClean="0"/>
              <a:t>17</a:t>
            </a:fld>
            <a:endParaRPr lang="en-US"/>
          </a:p>
        </p:txBody>
      </p:sp>
    </p:spTree>
    <p:extLst>
      <p:ext uri="{BB962C8B-B14F-4D97-AF65-F5344CB8AC3E}">
        <p14:creationId xmlns:p14="http://schemas.microsoft.com/office/powerpoint/2010/main" val="2306411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66442" y="1447801"/>
            <a:ext cx="6620968" cy="3329581"/>
          </a:xfrm>
        </p:spPr>
        <p:txBody>
          <a:bodyPr anchor="b"/>
          <a:lstStyle>
            <a:lvl1pPr>
              <a:defRPr sz="7200"/>
            </a:lvl1pPr>
          </a:lstStyle>
          <a:p>
            <a:r>
              <a:rPr lang="en-US" smtClean="0"/>
              <a:t>Click to edit Master title style</a:t>
            </a:r>
            <a:endParaRPr lang="en-US" dirty="0"/>
          </a:p>
        </p:txBody>
      </p:sp>
      <p:sp>
        <p:nvSpPr>
          <p:cNvPr id="3" name="Subtitle 2"/>
          <p:cNvSpPr>
            <a:spLocks noGrp="1"/>
          </p:cNvSpPr>
          <p:nvPr>
            <p:ph type="subTitle" idx="1"/>
          </p:nvPr>
        </p:nvSpPr>
        <p:spPr>
          <a:xfrm>
            <a:off x="866442" y="4777380"/>
            <a:ext cx="6620968" cy="861420"/>
          </a:xfrm>
        </p:spPr>
        <p:txBody>
          <a:bodyPr anchor="t"/>
          <a:lstStyle>
            <a:lvl1pPr marL="0" indent="0" algn="l">
              <a:buNone/>
              <a:defRPr cap="all">
                <a:solidFill>
                  <a:schemeClr val="bg2">
                    <a:lumMod val="40000"/>
                    <a:lumOff val="6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17643189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3" y="4800587"/>
            <a:ext cx="6620967" cy="566738"/>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866442" y="685800"/>
            <a:ext cx="662096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3" y="5367325"/>
            <a:ext cx="662096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84F4ED-86E6-4100-B729-52F274CF0BA7}"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23434003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2" y="1447800"/>
            <a:ext cx="6620968" cy="1981200"/>
          </a:xfrm>
        </p:spPr>
        <p:txBody>
          <a:bodyPr/>
          <a:lstStyle>
            <a:lvl1pPr>
              <a:defRPr sz="4800"/>
            </a:lvl1pPr>
          </a:lstStyle>
          <a:p>
            <a:r>
              <a:rPr lang="en-US" smtClean="0"/>
              <a:t>Click to edit Master title style</a:t>
            </a:r>
            <a:endParaRPr lang="en-US" dirty="0"/>
          </a:p>
        </p:txBody>
      </p:sp>
      <p:sp>
        <p:nvSpPr>
          <p:cNvPr id="8" name="Text Placeholder 3"/>
          <p:cNvSpPr>
            <a:spLocks noGrp="1"/>
          </p:cNvSpPr>
          <p:nvPr>
            <p:ph type="body" sz="half" idx="2"/>
          </p:nvPr>
        </p:nvSpPr>
        <p:spPr>
          <a:xfrm>
            <a:off x="866442" y="3657600"/>
            <a:ext cx="6620968"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25332142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81409" y="1447800"/>
            <a:ext cx="6001049" cy="2323374"/>
          </a:xfrm>
        </p:spPr>
        <p:txBody>
          <a:bodyPr/>
          <a:lstStyle>
            <a:lvl1pPr>
              <a:defRPr sz="4800"/>
            </a:lvl1pPr>
          </a:lstStyle>
          <a:p>
            <a:r>
              <a:rPr lang="en-US" smtClean="0"/>
              <a:t>Click to edit Master title style</a:t>
            </a:r>
            <a:endParaRPr lang="en-US" dirty="0"/>
          </a:p>
        </p:txBody>
      </p:sp>
      <p:sp>
        <p:nvSpPr>
          <p:cNvPr id="11" name="Text Placeholder 3"/>
          <p:cNvSpPr>
            <a:spLocks noGrp="1"/>
          </p:cNvSpPr>
          <p:nvPr>
            <p:ph type="body" sz="half" idx="14"/>
          </p:nvPr>
        </p:nvSpPr>
        <p:spPr>
          <a:xfrm>
            <a:off x="1448177" y="3771174"/>
            <a:ext cx="5461159" cy="342174"/>
          </a:xfrm>
        </p:spPr>
        <p:txBody>
          <a:bodyPr vert="horz" lIns="91440" tIns="45720" rIns="91440" bIns="45720" rtlCol="0" anchor="t">
            <a:normAutofit/>
          </a:bodyPr>
          <a:lstStyle>
            <a:lvl1pPr marL="0" indent="0">
              <a:buNone/>
              <a:defRPr lang="en-US" sz="1400" b="0" i="0" kern="1200" cap="small" dirty="0">
                <a:solidFill>
                  <a:schemeClr val="bg2">
                    <a:lumMod val="40000"/>
                    <a:lumOff val="60000"/>
                  </a:schemeClr>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buNone/>
            </a:pPr>
            <a:r>
              <a:rPr lang="en-US" smtClean="0"/>
              <a:t>Click to edit Master text styles</a:t>
            </a:r>
          </a:p>
        </p:txBody>
      </p:sp>
      <p:sp>
        <p:nvSpPr>
          <p:cNvPr id="10" name="Text Placeholder 3"/>
          <p:cNvSpPr>
            <a:spLocks noGrp="1"/>
          </p:cNvSpPr>
          <p:nvPr>
            <p:ph type="body" sz="half" idx="2"/>
          </p:nvPr>
        </p:nvSpPr>
        <p:spPr>
          <a:xfrm>
            <a:off x="866442" y="4350657"/>
            <a:ext cx="6620968"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
        <p:nvSpPr>
          <p:cNvPr id="12" name="TextBox 11"/>
          <p:cNvSpPr txBox="1"/>
          <p:nvPr/>
        </p:nvSpPr>
        <p:spPr>
          <a:xfrm>
            <a:off x="673897" y="971253"/>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
        <p:nvSpPr>
          <p:cNvPr id="15" name="TextBox 14"/>
          <p:cNvSpPr txBox="1"/>
          <p:nvPr/>
        </p:nvSpPr>
        <p:spPr>
          <a:xfrm>
            <a:off x="6999690" y="2613787"/>
            <a:ext cx="601591" cy="1969770"/>
          </a:xfrm>
          <a:prstGeom prst="rect">
            <a:avLst/>
          </a:prstGeom>
          <a:noFill/>
        </p:spPr>
        <p:txBody>
          <a:bodyPr wrap="square" rtlCol="0">
            <a:spAutoFit/>
          </a:bodyPr>
          <a:lstStyle>
            <a:defPPr>
              <a:defRPr lang="en-US"/>
            </a:defPPr>
            <a:lvl1pPr algn="r">
              <a:defRPr sz="12200" b="0" i="0">
                <a:solidFill>
                  <a:schemeClr val="bg2">
                    <a:lumMod val="40000"/>
                    <a:lumOff val="60000"/>
                  </a:schemeClr>
                </a:solidFill>
                <a:latin typeface="Arial"/>
                <a:ea typeface="+mj-ea"/>
                <a:cs typeface="+mj-cs"/>
              </a:defRPr>
            </a:lvl1pPr>
          </a:lstStyle>
          <a:p>
            <a:pPr lvl="0"/>
            <a:r>
              <a:rPr lang="en-US" sz="12200" dirty="0"/>
              <a:t>”</a:t>
            </a:r>
          </a:p>
        </p:txBody>
      </p:sp>
    </p:spTree>
    <p:extLst>
      <p:ext uri="{BB962C8B-B14F-4D97-AF65-F5344CB8AC3E}">
        <p14:creationId xmlns:p14="http://schemas.microsoft.com/office/powerpoint/2010/main" val="38633876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866441" y="3124201"/>
            <a:ext cx="6620969" cy="1653180"/>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none">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4762327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74834" y="1981200"/>
            <a:ext cx="2210725"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6" name="Text Placeholder 3"/>
          <p:cNvSpPr>
            <a:spLocks noGrp="1"/>
          </p:cNvSpPr>
          <p:nvPr>
            <p:ph type="body" sz="half" idx="15"/>
          </p:nvPr>
        </p:nvSpPr>
        <p:spPr>
          <a:xfrm>
            <a:off x="489475" y="2667000"/>
            <a:ext cx="219608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3504" y="1981200"/>
            <a:ext cx="2202754"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9" name="Text Placeholder 3"/>
          <p:cNvSpPr>
            <a:spLocks noGrp="1"/>
          </p:cNvSpPr>
          <p:nvPr>
            <p:ph type="body" sz="half" idx="16"/>
          </p:nvPr>
        </p:nvSpPr>
        <p:spPr>
          <a:xfrm>
            <a:off x="2905586" y="2667000"/>
            <a:ext cx="2210671"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1981200"/>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0" name="Text Placeholder 3"/>
          <p:cNvSpPr>
            <a:spLocks noGrp="1"/>
          </p:cNvSpPr>
          <p:nvPr>
            <p:ph type="body" sz="half" idx="17"/>
          </p:nvPr>
        </p:nvSpPr>
        <p:spPr>
          <a:xfrm>
            <a:off x="5344917" y="2667000"/>
            <a:ext cx="2199658"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7" name="Straight Connector 16"/>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34965750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smtClean="0"/>
              <a:t>Click to edit Master title style</a:t>
            </a:r>
            <a:endParaRPr lang="en-US" dirty="0"/>
          </a:p>
        </p:txBody>
      </p:sp>
      <p:sp>
        <p:nvSpPr>
          <p:cNvPr id="3" name="Text Placeholder 2"/>
          <p:cNvSpPr>
            <a:spLocks noGrp="1"/>
          </p:cNvSpPr>
          <p:nvPr>
            <p:ph type="body" idx="1"/>
          </p:nvPr>
        </p:nvSpPr>
        <p:spPr>
          <a:xfrm>
            <a:off x="489475" y="4250949"/>
            <a:ext cx="22056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29" name="Picture Placeholder 2"/>
          <p:cNvSpPr>
            <a:spLocks noGrp="1" noChangeAspect="1"/>
          </p:cNvSpPr>
          <p:nvPr>
            <p:ph type="pic" idx="15"/>
          </p:nvPr>
        </p:nvSpPr>
        <p:spPr>
          <a:xfrm>
            <a:off x="489475" y="2209800"/>
            <a:ext cx="2205612"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2" name="Text Placeholder 3"/>
          <p:cNvSpPr>
            <a:spLocks noGrp="1"/>
          </p:cNvSpPr>
          <p:nvPr>
            <p:ph type="body" sz="half" idx="18"/>
          </p:nvPr>
        </p:nvSpPr>
        <p:spPr>
          <a:xfrm>
            <a:off x="489475" y="4827212"/>
            <a:ext cx="2205612"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Text Placeholder 4"/>
          <p:cNvSpPr>
            <a:spLocks noGrp="1"/>
          </p:cNvSpPr>
          <p:nvPr>
            <p:ph type="body" sz="quarter" idx="3"/>
          </p:nvPr>
        </p:nvSpPr>
        <p:spPr>
          <a:xfrm>
            <a:off x="2917792" y="4250949"/>
            <a:ext cx="2198466"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0" name="Picture Placeholder 2"/>
          <p:cNvSpPr>
            <a:spLocks noGrp="1" noChangeAspect="1"/>
          </p:cNvSpPr>
          <p:nvPr>
            <p:ph type="pic" idx="21"/>
          </p:nvPr>
        </p:nvSpPr>
        <p:spPr>
          <a:xfrm>
            <a:off x="2917791" y="2209800"/>
            <a:ext cx="2198466"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3" name="Text Placeholder 3"/>
          <p:cNvSpPr>
            <a:spLocks noGrp="1"/>
          </p:cNvSpPr>
          <p:nvPr>
            <p:ph type="body" sz="half" idx="19"/>
          </p:nvPr>
        </p:nvSpPr>
        <p:spPr>
          <a:xfrm>
            <a:off x="2916776" y="4827211"/>
            <a:ext cx="2201378"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14" name="Text Placeholder 4"/>
          <p:cNvSpPr>
            <a:spLocks noGrp="1"/>
          </p:cNvSpPr>
          <p:nvPr>
            <p:ph type="body" sz="quarter" idx="13"/>
          </p:nvPr>
        </p:nvSpPr>
        <p:spPr>
          <a:xfrm>
            <a:off x="5344917" y="4250949"/>
            <a:ext cx="2199658"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31" name="Picture Placeholder 2"/>
          <p:cNvSpPr>
            <a:spLocks noGrp="1" noChangeAspect="1"/>
          </p:cNvSpPr>
          <p:nvPr>
            <p:ph type="pic" idx="22"/>
          </p:nvPr>
        </p:nvSpPr>
        <p:spPr>
          <a:xfrm>
            <a:off x="5344916" y="2209800"/>
            <a:ext cx="2199658"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24" name="Text Placeholder 3"/>
          <p:cNvSpPr>
            <a:spLocks noGrp="1"/>
          </p:cNvSpPr>
          <p:nvPr>
            <p:ph type="body" sz="half" idx="20"/>
          </p:nvPr>
        </p:nvSpPr>
        <p:spPr>
          <a:xfrm>
            <a:off x="5344824" y="4827209"/>
            <a:ext cx="2202571"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cxnSp>
        <p:nvCxnSpPr>
          <p:cNvPr id="19" name="Straight Connector 18"/>
          <p:cNvCxnSpPr/>
          <p:nvPr/>
        </p:nvCxnSpPr>
        <p:spPr>
          <a:xfrm>
            <a:off x="2795334" y="2133600"/>
            <a:ext cx="0" cy="3962400"/>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a:off x="5223030" y="2133600"/>
            <a:ext cx="0" cy="3966882"/>
          </a:xfrm>
          <a:prstGeom prst="line">
            <a:avLst/>
          </a:prstGeom>
          <a:ln w="12700" cmpd="sng">
            <a:solidFill>
              <a:schemeClr val="bg2">
                <a:lumMod val="40000"/>
                <a:lumOff val="60000"/>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4"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41575281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389959723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29782" y="430214"/>
            <a:ext cx="1314793" cy="5826125"/>
          </a:xfrm>
        </p:spPr>
        <p:txBody>
          <a:bodyPr vert="eaVert" anchor="b" anchorCtr="0"/>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89475" y="773205"/>
            <a:ext cx="5568812" cy="548313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13992644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8070412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620967" cy="1915647"/>
          </a:xfrm>
        </p:spPr>
        <p:txBody>
          <a:bodyPr anchor="b"/>
          <a:lstStyle>
            <a:lvl1pPr algn="l">
              <a:defRPr sz="4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866442" y="4777381"/>
            <a:ext cx="6620968" cy="860400"/>
          </a:xfrm>
        </p:spPr>
        <p:txBody>
          <a:bodyPr anchor="t"/>
          <a:lstStyle>
            <a:lvl1pPr marL="0" indent="0" algn="l">
              <a:buNone/>
              <a:defRPr sz="2000" cap="all">
                <a:solidFill>
                  <a:schemeClr val="bg2">
                    <a:lumMod val="40000"/>
                    <a:lumOff val="6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24845728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27700" y="2060576"/>
            <a:ext cx="3298113"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241975" y="2056093"/>
            <a:ext cx="3298115"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0A84F4ED-86E6-4100-B729-52F274CF0BA7}"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8440595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827700" y="1905000"/>
            <a:ext cx="3298112"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27700"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241976" y="1905000"/>
            <a:ext cx="3298113" cy="576262"/>
          </a:xfrm>
        </p:spPr>
        <p:txBody>
          <a:bodyPr anchor="b">
            <a:noAutofit/>
          </a:bodyPr>
          <a:lstStyle>
            <a:lvl1pPr marL="0" indent="0">
              <a:buNone/>
              <a:defRPr sz="2400" b="0">
                <a:solidFill>
                  <a:schemeClr val="bg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241976" y="2514600"/>
            <a:ext cx="3298113"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0A84F4ED-86E6-4100-B729-52F274CF0BA7}" type="datetimeFigureOut">
              <a:rPr lang="en-US" smtClean="0"/>
              <a:t>12/17/2019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13620488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7" name="Date Placeholder 2"/>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3"/>
          <p:cNvSpPr>
            <a:spLocks noGrp="1"/>
          </p:cNvSpPr>
          <p:nvPr>
            <p:ph type="ftr" sz="quarter" idx="11"/>
          </p:nvPr>
        </p:nvSpPr>
        <p:spPr/>
        <p:txBody>
          <a:bodyPr/>
          <a:lstStyle/>
          <a:p>
            <a:endParaRPr lang="en-US"/>
          </a:p>
        </p:txBody>
      </p:sp>
      <p:sp>
        <p:nvSpPr>
          <p:cNvPr id="6" name="Slide Number Placeholder 4"/>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1685092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2"/>
          <p:cNvSpPr>
            <a:spLocks noGrp="1"/>
          </p:cNvSpPr>
          <p:nvPr>
            <p:ph type="ftr" sz="quarter" idx="11"/>
          </p:nvPr>
        </p:nvSpPr>
        <p:spPr/>
        <p:txBody>
          <a:bodyPr/>
          <a:lstStyle/>
          <a:p>
            <a:endParaRPr lang="en-US"/>
          </a:p>
        </p:txBody>
      </p:sp>
      <p:sp>
        <p:nvSpPr>
          <p:cNvPr id="6" name="Slide Number Placeholder 3"/>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8670949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6441" y="1447800"/>
            <a:ext cx="2551462" cy="1447800"/>
          </a:xfrm>
        </p:spPr>
        <p:txBody>
          <a:bodyPr anchor="b"/>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3589397" y="1447800"/>
            <a:ext cx="3898013"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66441" y="3129281"/>
            <a:ext cx="2551462"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7" name="Date Placeholder 4"/>
          <p:cNvSpPr>
            <a:spLocks noGrp="1"/>
          </p:cNvSpPr>
          <p:nvPr>
            <p:ph type="dt" sz="half" idx="10"/>
          </p:nvPr>
        </p:nvSpPr>
        <p:spPr/>
        <p:txBody>
          <a:bodyPr/>
          <a:lstStyle/>
          <a:p>
            <a:fld id="{0A84F4ED-86E6-4100-B729-52F274CF0BA7}" type="datetimeFigureOut">
              <a:rPr lang="en-US" smtClean="0"/>
              <a:t>12/17/2019</a:t>
            </a:fld>
            <a:endParaRPr lang="en-US"/>
          </a:p>
        </p:txBody>
      </p:sp>
      <p:sp>
        <p:nvSpPr>
          <p:cNvPr id="5" name="Footer Placeholder 5"/>
          <p:cNvSpPr>
            <a:spLocks noGrp="1"/>
          </p:cNvSpPr>
          <p:nvPr>
            <p:ph type="ftr" sz="quarter" idx="11"/>
          </p:nvPr>
        </p:nvSpPr>
        <p:spPr/>
        <p:txBody>
          <a:bodyPr/>
          <a:lstStyle/>
          <a:p>
            <a:endParaRPr lang="en-US"/>
          </a:p>
        </p:txBody>
      </p:sp>
      <p:sp>
        <p:nvSpPr>
          <p:cNvPr id="6" name="Slide Number Placeholder 6"/>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2328647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65656" y="1854192"/>
            <a:ext cx="3820674" cy="1574808"/>
          </a:xfrm>
        </p:spPr>
        <p:txBody>
          <a:bodyPr anchor="b">
            <a:normAutofit/>
          </a:bodyPr>
          <a:lstStyle>
            <a:lvl1pPr algn="l">
              <a:defRPr sz="36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213517" y="1143000"/>
            <a:ext cx="2400925"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866441" y="3657600"/>
            <a:ext cx="3814728"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84F4ED-86E6-4100-B729-52F274CF0BA7}" type="datetimeFigureOut">
              <a:rPr lang="en-US" smtClean="0"/>
              <a:t>12/17/2019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5E1F3-88C3-4A8B-9BDE-D71F3A91A072}" type="slidenum">
              <a:rPr lang="en-US" smtClean="0"/>
              <a:t>‹#›</a:t>
            </a:fld>
            <a:endParaRPr lang="en-US"/>
          </a:p>
        </p:txBody>
      </p:sp>
    </p:spTree>
    <p:extLst>
      <p:ext uri="{BB962C8B-B14F-4D97-AF65-F5344CB8AC3E}">
        <p14:creationId xmlns:p14="http://schemas.microsoft.com/office/powerpoint/2010/main" val="25272448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Oval 21"/>
          <p:cNvSpPr/>
          <p:nvPr/>
        </p:nvSpPr>
        <p:spPr>
          <a:xfrm>
            <a:off x="6299432" y="1676400"/>
            <a:ext cx="2819400" cy="2819400"/>
          </a:xfrm>
          <a:prstGeom prst="ellipse">
            <a:avLst/>
          </a:prstGeom>
          <a:gradFill flip="none" rotWithShape="1">
            <a:gsLst>
              <a:gs pos="0">
                <a:schemeClr val="bg2">
                  <a:lumMod val="60000"/>
                  <a:lumOff val="40000"/>
                  <a:alpha val="7000"/>
                </a:schemeClr>
              </a:gs>
              <a:gs pos="69000">
                <a:schemeClr val="bg2">
                  <a:lumMod val="60000"/>
                  <a:lumOff val="40000"/>
                  <a:alpha val="0"/>
                </a:schemeClr>
              </a:gs>
              <a:gs pos="36000">
                <a:schemeClr val="bg2">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5689832" y="-457200"/>
            <a:ext cx="1600200" cy="1600200"/>
          </a:xfrm>
          <a:prstGeom prst="ellipse">
            <a:avLst/>
          </a:prstGeom>
          <a:gradFill flip="none" rotWithShape="1">
            <a:gsLst>
              <a:gs pos="0">
                <a:schemeClr val="bg2">
                  <a:lumMod val="60000"/>
                  <a:lumOff val="40000"/>
                  <a:alpha val="14000"/>
                </a:schemeClr>
              </a:gs>
              <a:gs pos="73000">
                <a:schemeClr val="bg2">
                  <a:lumMod val="60000"/>
                  <a:lumOff val="40000"/>
                  <a:alpha val="0"/>
                </a:schemeClr>
              </a:gs>
              <a:gs pos="36000">
                <a:schemeClr val="bg2">
                  <a:lumMod val="60000"/>
                  <a:lumOff val="40000"/>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6299432" y="6096000"/>
            <a:ext cx="990600" cy="990600"/>
          </a:xfrm>
          <a:prstGeom prst="ellipse">
            <a:avLst/>
          </a:prstGeom>
          <a:gradFill flip="none" rotWithShape="1">
            <a:gsLst>
              <a:gs pos="0">
                <a:schemeClr val="bg2">
                  <a:lumMod val="60000"/>
                  <a:lumOff val="40000"/>
                  <a:alpha val="9000"/>
                </a:schemeClr>
              </a:gs>
              <a:gs pos="66000">
                <a:schemeClr val="bg2">
                  <a:lumMod val="60000"/>
                  <a:lumOff val="40000"/>
                  <a:alpha val="0"/>
                </a:schemeClr>
              </a:gs>
              <a:gs pos="36000">
                <a:schemeClr val="bg2">
                  <a:lumMod val="60000"/>
                  <a:lumOff val="40000"/>
                  <a:alpha val="5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153988" y="2667000"/>
            <a:ext cx="4191000" cy="4191000"/>
          </a:xfrm>
          <a:prstGeom prst="ellipse">
            <a:avLst/>
          </a:prstGeom>
          <a:gradFill flip="none" rotWithShape="1">
            <a:gsLst>
              <a:gs pos="0">
                <a:schemeClr val="bg2">
                  <a:lumMod val="60000"/>
                  <a:lumOff val="40000"/>
                  <a:alpha val="11000"/>
                </a:schemeClr>
              </a:gs>
              <a:gs pos="75000">
                <a:schemeClr val="bg2">
                  <a:lumMod val="60000"/>
                  <a:lumOff val="40000"/>
                  <a:alpha val="0"/>
                </a:schemeClr>
              </a:gs>
              <a:gs pos="36000">
                <a:schemeClr val="bg2">
                  <a:lumMod val="60000"/>
                  <a:lumOff val="40000"/>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39788" y="2895600"/>
            <a:ext cx="2362200" cy="2362200"/>
          </a:xfrm>
          <a:prstGeom prst="ellipse">
            <a:avLst/>
          </a:prstGeom>
          <a:gradFill flip="none" rotWithShape="1">
            <a:gsLst>
              <a:gs pos="0">
                <a:schemeClr val="bg2">
                  <a:lumMod val="60000"/>
                  <a:lumOff val="40000"/>
                  <a:alpha val="8000"/>
                </a:schemeClr>
              </a:gs>
              <a:gs pos="72000">
                <a:schemeClr val="bg2">
                  <a:lumMod val="60000"/>
                  <a:lumOff val="40000"/>
                  <a:alpha val="0"/>
                </a:schemeClr>
              </a:gs>
              <a:gs pos="36000">
                <a:schemeClr val="bg2">
                  <a:lumMod val="60000"/>
                  <a:lumOff val="40000"/>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45644" y="0"/>
            <a:ext cx="685800" cy="1099458"/>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484710" y="452718"/>
            <a:ext cx="7055380" cy="1400530"/>
          </a:xfrm>
          <a:prstGeom prst="rect">
            <a:avLst/>
          </a:prstGeom>
        </p:spPr>
        <p:txBody>
          <a:bodyPr vert="horz" lIns="91440" tIns="45720" rIns="91440" bIns="45720" rtlCol="0" anchor="t">
            <a:noAutofit/>
          </a:bodyPr>
          <a:lstStyle/>
          <a:p>
            <a:r>
              <a:rPr lang="en-US" smtClean="0"/>
              <a:t>Click to edit Master title style</a:t>
            </a:r>
            <a:endParaRPr lang="en-US" dirty="0"/>
          </a:p>
        </p:txBody>
      </p:sp>
      <p:sp>
        <p:nvSpPr>
          <p:cNvPr id="3" name="Text Placeholder 2"/>
          <p:cNvSpPr>
            <a:spLocks noGrp="1"/>
          </p:cNvSpPr>
          <p:nvPr>
            <p:ph type="body" idx="1"/>
          </p:nvPr>
        </p:nvSpPr>
        <p:spPr>
          <a:xfrm>
            <a:off x="827700" y="2052925"/>
            <a:ext cx="6711654" cy="419548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5400000">
            <a:off x="7494989" y="1828771"/>
            <a:ext cx="990599" cy="22865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0A84F4ED-86E6-4100-B729-52F274CF0BA7}" type="datetimeFigureOut">
              <a:rPr lang="en-US" smtClean="0"/>
              <a:t>12/17/2019</a:t>
            </a:fld>
            <a:endParaRPr lang="en-US"/>
          </a:p>
        </p:txBody>
      </p:sp>
      <p:sp>
        <p:nvSpPr>
          <p:cNvPr id="5" name="Footer Placeholder 4"/>
          <p:cNvSpPr>
            <a:spLocks noGrp="1"/>
          </p:cNvSpPr>
          <p:nvPr>
            <p:ph type="ftr" sz="quarter" idx="3"/>
          </p:nvPr>
        </p:nvSpPr>
        <p:spPr>
          <a:xfrm rot="5400000">
            <a:off x="6233335" y="3263371"/>
            <a:ext cx="3859795" cy="228660"/>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a:p>
        </p:txBody>
      </p:sp>
      <p:sp>
        <p:nvSpPr>
          <p:cNvPr id="6" name="Slide Number Placeholder 5"/>
          <p:cNvSpPr>
            <a:spLocks noGrp="1"/>
          </p:cNvSpPr>
          <p:nvPr>
            <p:ph type="sldNum" sz="quarter" idx="4"/>
          </p:nvPr>
        </p:nvSpPr>
        <p:spPr bwMode="gray">
          <a:xfrm>
            <a:off x="7766431" y="295736"/>
            <a:ext cx="628813" cy="767687"/>
          </a:xfrm>
          <a:prstGeom prst="rect">
            <a:avLst/>
          </a:prstGeom>
        </p:spPr>
        <p:txBody>
          <a:bodyPr vert="horz" lIns="91440" tIns="45720" rIns="91440" bIns="45720" rtlCol="0" anchor="b"/>
          <a:lstStyle>
            <a:lvl1pPr algn="ctr">
              <a:defRPr sz="2801" b="0" i="0">
                <a:solidFill>
                  <a:schemeClr val="tx1">
                    <a:tint val="75000"/>
                  </a:schemeClr>
                </a:solidFill>
              </a:defRPr>
            </a:lvl1pPr>
          </a:lstStyle>
          <a:p>
            <a:fld id="{5865E1F3-88C3-4A8B-9BDE-D71F3A91A072}" type="slidenum">
              <a:rPr lang="en-US" smtClean="0"/>
              <a:t>‹#›</a:t>
            </a:fld>
            <a:endParaRPr lang="en-US"/>
          </a:p>
        </p:txBody>
      </p:sp>
    </p:spTree>
    <p:extLst>
      <p:ext uri="{BB962C8B-B14F-4D97-AF65-F5344CB8AC3E}">
        <p14:creationId xmlns:p14="http://schemas.microsoft.com/office/powerpoint/2010/main" val="2592132981"/>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l" defTabSz="457207"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6" indent="-342906" algn="l" defTabSz="457207" rtl="0" eaLnBrk="1" latinLnBrk="0" hangingPunct="1">
        <a:spcBef>
          <a:spcPts val="1000"/>
        </a:spcBef>
        <a:spcAft>
          <a:spcPts val="0"/>
        </a:spcAft>
        <a:buClr>
          <a:schemeClr val="bg2">
            <a:lumMod val="40000"/>
            <a:lumOff val="60000"/>
          </a:schemeClr>
        </a:buClr>
        <a:buSzPct val="80000"/>
        <a:buFont typeface="Wingdings 3" charset="2"/>
        <a:buChar char=""/>
        <a:defRPr sz="2000" b="0" i="0" kern="1200">
          <a:solidFill>
            <a:schemeClr val="tx1"/>
          </a:solidFill>
          <a:latin typeface="+mj-lt"/>
          <a:ea typeface="+mj-ea"/>
          <a:cs typeface="+mj-cs"/>
        </a:defRPr>
      </a:lvl1pPr>
      <a:lvl2pPr marL="742962" indent="-285755" algn="l" defTabSz="457207" rtl="0" eaLnBrk="1" latinLnBrk="0" hangingPunct="1">
        <a:spcBef>
          <a:spcPts val="1000"/>
        </a:spcBef>
        <a:spcAft>
          <a:spcPts val="0"/>
        </a:spcAft>
        <a:buClr>
          <a:schemeClr val="bg2">
            <a:lumMod val="40000"/>
            <a:lumOff val="60000"/>
          </a:schemeClr>
        </a:buClr>
        <a:buSzPct val="80000"/>
        <a:buFont typeface="Wingdings 3" charset="2"/>
        <a:buChar char=""/>
        <a:defRPr sz="1800" b="0" i="0" kern="1200">
          <a:solidFill>
            <a:schemeClr val="tx1"/>
          </a:solidFill>
          <a:latin typeface="+mj-lt"/>
          <a:ea typeface="+mj-ea"/>
          <a:cs typeface="+mj-cs"/>
        </a:defRPr>
      </a:lvl2pPr>
      <a:lvl3pPr marL="1143020"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600" b="0" i="0" kern="1200">
          <a:solidFill>
            <a:schemeClr val="tx1"/>
          </a:solidFill>
          <a:latin typeface="+mj-lt"/>
          <a:ea typeface="+mj-ea"/>
          <a:cs typeface="+mj-cs"/>
        </a:defRPr>
      </a:lvl3pPr>
      <a:lvl4pPr marL="160022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4pPr>
      <a:lvl5pPr marL="205743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5pPr>
      <a:lvl6pPr marL="2514642"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6pPr>
      <a:lvl7pPr marL="2971849"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7pPr>
      <a:lvl8pPr marL="3429057"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8pPr>
      <a:lvl9pPr marL="3886264" indent="-228604" algn="l" defTabSz="457207" rtl="0" eaLnBrk="1" latinLnBrk="0" hangingPunct="1">
        <a:spcBef>
          <a:spcPts val="1000"/>
        </a:spcBef>
        <a:spcAft>
          <a:spcPts val="0"/>
        </a:spcAft>
        <a:buClr>
          <a:schemeClr val="bg2">
            <a:lumMod val="40000"/>
            <a:lumOff val="60000"/>
          </a:schemeClr>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7" rtl="0" eaLnBrk="1" latinLnBrk="0" hangingPunct="1">
        <a:defRPr sz="1800" kern="1200">
          <a:solidFill>
            <a:schemeClr val="tx1"/>
          </a:solidFill>
          <a:latin typeface="+mn-lt"/>
          <a:ea typeface="+mn-ea"/>
          <a:cs typeface="+mn-cs"/>
        </a:defRPr>
      </a:lvl1pPr>
      <a:lvl2pPr marL="457207" algn="l" defTabSz="457207" rtl="0" eaLnBrk="1" latinLnBrk="0" hangingPunct="1">
        <a:defRPr sz="1800" kern="1200">
          <a:solidFill>
            <a:schemeClr val="tx1"/>
          </a:solidFill>
          <a:latin typeface="+mn-lt"/>
          <a:ea typeface="+mn-ea"/>
          <a:cs typeface="+mn-cs"/>
        </a:defRPr>
      </a:lvl2pPr>
      <a:lvl3pPr marL="914415" algn="l" defTabSz="457207" rtl="0" eaLnBrk="1" latinLnBrk="0" hangingPunct="1">
        <a:defRPr sz="1800" kern="1200">
          <a:solidFill>
            <a:schemeClr val="tx1"/>
          </a:solidFill>
          <a:latin typeface="+mn-lt"/>
          <a:ea typeface="+mn-ea"/>
          <a:cs typeface="+mn-cs"/>
        </a:defRPr>
      </a:lvl3pPr>
      <a:lvl4pPr marL="1371622" algn="l" defTabSz="457207" rtl="0" eaLnBrk="1" latinLnBrk="0" hangingPunct="1">
        <a:defRPr sz="1800" kern="1200">
          <a:solidFill>
            <a:schemeClr val="tx1"/>
          </a:solidFill>
          <a:latin typeface="+mn-lt"/>
          <a:ea typeface="+mn-ea"/>
          <a:cs typeface="+mn-cs"/>
        </a:defRPr>
      </a:lvl4pPr>
      <a:lvl5pPr marL="1828831" algn="l" defTabSz="457207" rtl="0" eaLnBrk="1" latinLnBrk="0" hangingPunct="1">
        <a:defRPr sz="1800" kern="1200">
          <a:solidFill>
            <a:schemeClr val="tx1"/>
          </a:solidFill>
          <a:latin typeface="+mn-lt"/>
          <a:ea typeface="+mn-ea"/>
          <a:cs typeface="+mn-cs"/>
        </a:defRPr>
      </a:lvl5pPr>
      <a:lvl6pPr marL="2286038" algn="l" defTabSz="457207" rtl="0" eaLnBrk="1" latinLnBrk="0" hangingPunct="1">
        <a:defRPr sz="1800" kern="1200">
          <a:solidFill>
            <a:schemeClr val="tx1"/>
          </a:solidFill>
          <a:latin typeface="+mn-lt"/>
          <a:ea typeface="+mn-ea"/>
          <a:cs typeface="+mn-cs"/>
        </a:defRPr>
      </a:lvl6pPr>
      <a:lvl7pPr marL="2743246" algn="l" defTabSz="457207" rtl="0" eaLnBrk="1" latinLnBrk="0" hangingPunct="1">
        <a:defRPr sz="1800" kern="1200">
          <a:solidFill>
            <a:schemeClr val="tx1"/>
          </a:solidFill>
          <a:latin typeface="+mn-lt"/>
          <a:ea typeface="+mn-ea"/>
          <a:cs typeface="+mn-cs"/>
        </a:defRPr>
      </a:lvl7pPr>
      <a:lvl8pPr marL="3200453" algn="l" defTabSz="457207" rtl="0" eaLnBrk="1" latinLnBrk="0" hangingPunct="1">
        <a:defRPr sz="1800" kern="1200">
          <a:solidFill>
            <a:schemeClr val="tx1"/>
          </a:solidFill>
          <a:latin typeface="+mn-lt"/>
          <a:ea typeface="+mn-ea"/>
          <a:cs typeface="+mn-cs"/>
        </a:defRPr>
      </a:lvl8pPr>
      <a:lvl9pPr marL="3657661" algn="l" defTabSz="45720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0.jpg"/></Relationships>
</file>

<file path=ppt/slides/_rels/slide14.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6.xml"/><Relationship Id="rId1" Type="http://schemas.openxmlformats.org/officeDocument/2006/relationships/slideLayout" Target="../slideLayouts/slideLayout10.xml"/><Relationship Id="rId4" Type="http://schemas.openxmlformats.org/officeDocument/2006/relationships/image" Target="../media/image12.jpg"/></Relationships>
</file>

<file path=ppt/slides/_rels/slide15.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4.emf"/></Relationships>
</file>

<file path=ppt/slides/_rels/slide1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4.xml"/><Relationship Id="rId5" Type="http://schemas.openxmlformats.org/officeDocument/2006/relationships/image" Target="../media/image29.emf"/><Relationship Id="rId4" Type="http://schemas.openxmlformats.org/officeDocument/2006/relationships/image" Target="../media/image28.jpg"/></Relationships>
</file>

<file path=ppt/slides/_rels/slide29.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jpg"/><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5.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image" Target="../media/image33.gi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4.xml"/><Relationship Id="rId4" Type="http://schemas.openxmlformats.org/officeDocument/2006/relationships/image" Target="../media/image37.emf"/></Relationships>
</file>

<file path=ppt/slides/_rels/slide3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Collections for Conservation</a:t>
            </a:r>
            <a:endParaRPr lang="en-US" dirty="0"/>
          </a:p>
        </p:txBody>
      </p:sp>
      <p:sp>
        <p:nvSpPr>
          <p:cNvPr id="3" name="Subtitle 2"/>
          <p:cNvSpPr>
            <a:spLocks noGrp="1"/>
          </p:cNvSpPr>
          <p:nvPr>
            <p:ph type="subTitle" idx="1"/>
          </p:nvPr>
        </p:nvSpPr>
        <p:spPr/>
        <p:txBody>
          <a:bodyPr/>
          <a:lstStyle/>
          <a:p>
            <a:r>
              <a:rPr lang="en-US" dirty="0" smtClean="0"/>
              <a:t>March 26, 2019</a:t>
            </a:r>
            <a:endParaRPr lang="en-US" dirty="0"/>
          </a:p>
        </p:txBody>
      </p:sp>
    </p:spTree>
    <p:extLst>
      <p:ext uri="{BB962C8B-B14F-4D97-AF65-F5344CB8AC3E}">
        <p14:creationId xmlns:p14="http://schemas.microsoft.com/office/powerpoint/2010/main" val="403792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Aquaria</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5385" b="5385"/>
          <a:stretch>
            <a:fillRect/>
          </a:stretch>
        </p:blipFill>
        <p:spPr>
          <a:xfrm>
            <a:off x="725765" y="896814"/>
            <a:ext cx="6891612" cy="3789485"/>
          </a:xfrm>
        </p:spPr>
      </p:pic>
      <p:sp>
        <p:nvSpPr>
          <p:cNvPr id="4" name="Text Placeholder 3"/>
          <p:cNvSpPr>
            <a:spLocks noGrp="1"/>
          </p:cNvSpPr>
          <p:nvPr>
            <p:ph type="body" sz="half" idx="2"/>
          </p:nvPr>
        </p:nvSpPr>
        <p:spPr/>
        <p:txBody>
          <a:bodyPr/>
          <a:lstStyle/>
          <a:p>
            <a:r>
              <a:rPr lang="en-US" dirty="0"/>
              <a:t>Living collections</a:t>
            </a:r>
          </a:p>
        </p:txBody>
      </p:sp>
    </p:spTree>
    <p:extLst>
      <p:ext uri="{BB962C8B-B14F-4D97-AF65-F5344CB8AC3E}">
        <p14:creationId xmlns:p14="http://schemas.microsoft.com/office/powerpoint/2010/main" val="26136902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Monterey Bay Aquarium</a:t>
            </a:r>
            <a:br>
              <a:rPr lang="en-US" dirty="0" smtClean="0"/>
            </a:br>
            <a:r>
              <a:rPr lang="en-US" sz="2600" dirty="0"/>
              <a:t/>
            </a:r>
            <a:br>
              <a:rPr lang="en-US" sz="2600" dirty="0"/>
            </a:br>
            <a:r>
              <a:rPr lang="en-US" sz="2600" dirty="0" smtClean="0"/>
              <a:t>Jellyfish life-cycle research and breeding</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35063" y="2436019"/>
            <a:ext cx="6096000" cy="3429000"/>
          </a:xfrm>
        </p:spPr>
      </p:pic>
    </p:spTree>
    <p:extLst>
      <p:ext uri="{BB962C8B-B14F-4D97-AF65-F5344CB8AC3E}">
        <p14:creationId xmlns:p14="http://schemas.microsoft.com/office/powerpoint/2010/main" val="280781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Botanical gardens / Arboretums</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3002" b="3002"/>
          <a:stretch>
            <a:fillRect/>
          </a:stretch>
        </p:blipFill>
        <p:spPr/>
      </p:pic>
      <p:sp>
        <p:nvSpPr>
          <p:cNvPr id="4" name="Text Placeholder 3"/>
          <p:cNvSpPr>
            <a:spLocks noGrp="1"/>
          </p:cNvSpPr>
          <p:nvPr>
            <p:ph type="body" sz="half" idx="2"/>
          </p:nvPr>
        </p:nvSpPr>
        <p:spPr/>
        <p:txBody>
          <a:bodyPr/>
          <a:lstStyle/>
          <a:p>
            <a:r>
              <a:rPr lang="en-US" dirty="0"/>
              <a:t>Living collections</a:t>
            </a:r>
          </a:p>
        </p:txBody>
      </p:sp>
    </p:spTree>
    <p:extLst>
      <p:ext uri="{BB962C8B-B14F-4D97-AF65-F5344CB8AC3E}">
        <p14:creationId xmlns:p14="http://schemas.microsoft.com/office/powerpoint/2010/main" val="6538394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Botanical gardens / Arboretums</a:t>
            </a:r>
            <a:endParaRPr lang="en-US" dirty="0"/>
          </a:p>
        </p:txBody>
      </p:sp>
      <p:sp>
        <p:nvSpPr>
          <p:cNvPr id="4" name="Text Placeholder 3"/>
          <p:cNvSpPr>
            <a:spLocks noGrp="1"/>
          </p:cNvSpPr>
          <p:nvPr>
            <p:ph type="body" idx="1"/>
          </p:nvPr>
        </p:nvSpPr>
        <p:spPr/>
        <p:txBody>
          <a:bodyPr/>
          <a:lstStyle/>
          <a:p>
            <a:endParaRPr lang="en-US" dirty="0"/>
          </a:p>
        </p:txBody>
      </p:sp>
      <p:sp>
        <p:nvSpPr>
          <p:cNvPr id="9" name="Text Placeholder 8"/>
          <p:cNvSpPr>
            <a:spLocks noGrp="1"/>
          </p:cNvSpPr>
          <p:nvPr>
            <p:ph type="body" sz="quarter" idx="3"/>
          </p:nvPr>
        </p:nvSpPr>
        <p:spPr/>
        <p:txBody>
          <a:bodyPr/>
          <a:lstStyle/>
          <a:p>
            <a:r>
              <a:rPr lang="en-US" dirty="0" smtClean="0"/>
              <a:t>Plant tag</a:t>
            </a:r>
            <a:endParaRPr lang="en-US" dirty="0"/>
          </a:p>
        </p:txBody>
      </p:sp>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241800" y="3304106"/>
            <a:ext cx="3298825" cy="2162725"/>
          </a:xfrm>
        </p:spPr>
      </p:pic>
      <p:pic>
        <p:nvPicPr>
          <p:cNvPr id="14" name="Content Placeholder 13"/>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073349" y="2514600"/>
            <a:ext cx="2806303" cy="3741738"/>
          </a:xfrm>
        </p:spPr>
      </p:pic>
    </p:spTree>
    <p:extLst>
      <p:ext uri="{BB962C8B-B14F-4D97-AF65-F5344CB8AC3E}">
        <p14:creationId xmlns:p14="http://schemas.microsoft.com/office/powerpoint/2010/main" val="820253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Demonstration gardens</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t="13341" b="13341"/>
          <a:stretch>
            <a:fillRect/>
          </a:stretch>
        </p:blipFill>
        <p:spPr>
          <a:xfrm>
            <a:off x="5572088" y="2694517"/>
            <a:ext cx="2671483" cy="1468966"/>
          </a:xfrm>
        </p:spPr>
      </p:pic>
      <p:sp>
        <p:nvSpPr>
          <p:cNvPr id="4" name="Text Placeholder 3"/>
          <p:cNvSpPr>
            <a:spLocks noGrp="1"/>
          </p:cNvSpPr>
          <p:nvPr>
            <p:ph type="body" sz="half" idx="2"/>
          </p:nvPr>
        </p:nvSpPr>
        <p:spPr/>
        <p:txBody>
          <a:bodyPr/>
          <a:lstStyle/>
          <a:p>
            <a:r>
              <a:rPr lang="en-US" dirty="0"/>
              <a:t>Living collections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2708" y="1189293"/>
            <a:ext cx="4747933" cy="3559191"/>
          </a:xfrm>
          <a:prstGeom prst="rect">
            <a:avLst/>
          </a:prstGeom>
        </p:spPr>
      </p:pic>
    </p:spTree>
    <p:extLst>
      <p:ext uri="{BB962C8B-B14F-4D97-AF65-F5344CB8AC3E}">
        <p14:creationId xmlns:p14="http://schemas.microsoft.com/office/powerpoint/2010/main" val="2880683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484710" y="391069"/>
            <a:ext cx="6400800" cy="1523828"/>
          </a:xfrm>
          <a:prstGeom prst="rect">
            <a:avLst/>
          </a:prstGeom>
        </p:spPr>
      </p:pic>
      <p:sp>
        <p:nvSpPr>
          <p:cNvPr id="2" name="Title 1"/>
          <p:cNvSpPr>
            <a:spLocks noGrp="1"/>
          </p:cNvSpPr>
          <p:nvPr>
            <p:ph type="title"/>
          </p:nvPr>
        </p:nvSpPr>
        <p:spPr/>
        <p:txBody>
          <a:bodyPr/>
          <a:lstStyle/>
          <a:p>
            <a:endParaRPr lang="en-US" dirty="0"/>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6" name="Picture 5"/>
          <p:cNvPicPr>
            <a:picLocks noChangeAspect="1"/>
          </p:cNvPicPr>
          <p:nvPr/>
        </p:nvPicPr>
        <p:blipFill>
          <a:blip r:embed="rId4"/>
          <a:stretch>
            <a:fillRect/>
          </a:stretch>
        </p:blipFill>
        <p:spPr>
          <a:xfrm>
            <a:off x="531623" y="2117742"/>
            <a:ext cx="7565283" cy="4327744"/>
          </a:xfrm>
          <a:prstGeom prst="rect">
            <a:avLst/>
          </a:prstGeom>
        </p:spPr>
      </p:pic>
    </p:spTree>
    <p:extLst>
      <p:ext uri="{BB962C8B-B14F-4D97-AF65-F5344CB8AC3E}">
        <p14:creationId xmlns:p14="http://schemas.microsoft.com/office/powerpoint/2010/main" val="36643451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Seed banks</a:t>
            </a:r>
            <a:endParaRPr lang="en-US" dirty="0"/>
          </a:p>
        </p:txBody>
      </p:sp>
      <p:pic>
        <p:nvPicPr>
          <p:cNvPr id="5" name="Picture Placeholder 4"/>
          <p:cNvPicPr>
            <a:picLocks noGrp="1" noChangeAspect="1"/>
          </p:cNvPicPr>
          <p:nvPr>
            <p:ph type="pic" idx="1"/>
          </p:nvPr>
        </p:nvPicPr>
        <p:blipFill>
          <a:blip r:embed="rId3">
            <a:extLst>
              <a:ext uri="{28A0092B-C50C-407E-A947-70E740481C1C}">
                <a14:useLocalDpi xmlns:a14="http://schemas.microsoft.com/office/drawing/2010/main" val="0"/>
              </a:ext>
            </a:extLst>
          </a:blip>
          <a:srcRect l="2336" r="2336"/>
          <a:stretch>
            <a:fillRect/>
          </a:stretch>
        </p:blipFill>
        <p:spPr/>
      </p:pic>
      <p:sp>
        <p:nvSpPr>
          <p:cNvPr id="4" name="Text Placeholder 3"/>
          <p:cNvSpPr>
            <a:spLocks noGrp="1"/>
          </p:cNvSpPr>
          <p:nvPr>
            <p:ph type="body" sz="half" idx="2"/>
          </p:nvPr>
        </p:nvSpPr>
        <p:spPr/>
        <p:txBody>
          <a:bodyPr/>
          <a:lstStyle/>
          <a:p>
            <a:r>
              <a:rPr lang="en-US" dirty="0"/>
              <a:t>Living collections</a:t>
            </a:r>
          </a:p>
        </p:txBody>
      </p:sp>
    </p:spTree>
    <p:extLst>
      <p:ext uri="{BB962C8B-B14F-4D97-AF65-F5344CB8AC3E}">
        <p14:creationId xmlns:p14="http://schemas.microsoft.com/office/powerpoint/2010/main" val="41561525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Millennium Seed Bank</a:t>
            </a:r>
            <a:br>
              <a:rPr lang="en-US" dirty="0" smtClean="0"/>
            </a:br>
            <a:r>
              <a:rPr lang="en-US" sz="3000" dirty="0" smtClean="0"/>
              <a:t>Kew Gardens, England</a:t>
            </a:r>
            <a:endParaRPr lang="en-US" sz="3000"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normAutofit/>
          </a:bodyPr>
          <a:lstStyle/>
          <a:p>
            <a:r>
              <a:rPr lang="en-US" sz="2400" dirty="0"/>
              <a:t>“By storing the world's seeds, the Millennium Seed Bank (MSB) aims to provide an insurance policy against the extinction of plants in the wild</a:t>
            </a:r>
            <a:r>
              <a:rPr lang="en-US" sz="2400" dirty="0" smtClean="0"/>
              <a:t>.”</a:t>
            </a:r>
            <a:endParaRPr lang="en-US" sz="2400" dirty="0"/>
          </a:p>
        </p:txBody>
      </p:sp>
    </p:spTree>
    <p:extLst>
      <p:ext uri="{BB962C8B-B14F-4D97-AF65-F5344CB8AC3E}">
        <p14:creationId xmlns:p14="http://schemas.microsoft.com/office/powerpoint/2010/main" val="40200808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Global </a:t>
            </a:r>
            <a:r>
              <a:rPr lang="en-US" dirty="0"/>
              <a:t>Seed </a:t>
            </a:r>
            <a:r>
              <a:rPr lang="en-US" dirty="0" smtClean="0"/>
              <a:t>Vault</a:t>
            </a:r>
            <a:r>
              <a:rPr lang="en-US" sz="3000" dirty="0" smtClean="0"/>
              <a:t/>
            </a:r>
            <a:br>
              <a:rPr lang="en-US" sz="3000" dirty="0" smtClean="0"/>
            </a:br>
            <a:r>
              <a:rPr lang="en-US" sz="3000" dirty="0" smtClean="0"/>
              <a:t>Svalbard, Norway</a:t>
            </a:r>
            <a:endParaRPr lang="en-US" sz="3000" dirty="0"/>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11627" y="2503320"/>
            <a:ext cx="3971070" cy="2481918"/>
          </a:xfrm>
        </p:spPr>
      </p:pic>
      <p:sp>
        <p:nvSpPr>
          <p:cNvPr id="4" name="Content Placeholder 3"/>
          <p:cNvSpPr>
            <a:spLocks noGrp="1"/>
          </p:cNvSpPr>
          <p:nvPr>
            <p:ph sz="half" idx="2"/>
          </p:nvPr>
        </p:nvSpPr>
        <p:spPr>
          <a:xfrm>
            <a:off x="4241975" y="2056093"/>
            <a:ext cx="3917287" cy="4200245"/>
          </a:xfrm>
        </p:spPr>
        <p:txBody>
          <a:bodyPr>
            <a:normAutofit/>
          </a:bodyPr>
          <a:lstStyle/>
          <a:p>
            <a:endParaRPr lang="en-US" sz="2400" dirty="0" smtClean="0"/>
          </a:p>
          <a:p>
            <a:r>
              <a:rPr lang="en-US" sz="2400" dirty="0" smtClean="0"/>
              <a:t>Many seed banks are “vulnerable</a:t>
            </a:r>
            <a:r>
              <a:rPr lang="en-US" sz="2400" dirty="0"/>
              <a:t>, exposed not only to natural catastrophes and war, but also to avoidable disasters, such as lack of funding or poor management”</a:t>
            </a:r>
          </a:p>
        </p:txBody>
      </p:sp>
    </p:spTree>
    <p:extLst>
      <p:ext uri="{BB962C8B-B14F-4D97-AF65-F5344CB8AC3E}">
        <p14:creationId xmlns:p14="http://schemas.microsoft.com/office/powerpoint/2010/main" val="1008883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Svalbard Global Seed Vault Virtual Tour</a:t>
            </a:r>
            <a:endParaRPr lang="en-US" dirty="0"/>
          </a:p>
        </p:txBody>
      </p:sp>
      <p:sp>
        <p:nvSpPr>
          <p:cNvPr id="4" name="Text Placeholder 3"/>
          <p:cNvSpPr>
            <a:spLocks noGrp="1"/>
          </p:cNvSpPr>
          <p:nvPr>
            <p:ph type="body" sz="half" idx="2"/>
          </p:nvPr>
        </p:nvSpPr>
        <p:spPr/>
        <p:txBody>
          <a:bodyPr/>
          <a:lstStyle/>
          <a:p>
            <a:r>
              <a:rPr lang="en-US" dirty="0"/>
              <a:t>https://www.croptrust.org/our-work/svalbard-global-seed-vault/interactive-visit/</a:t>
            </a:r>
          </a:p>
        </p:txBody>
      </p:sp>
      <p:pic>
        <p:nvPicPr>
          <p:cNvPr id="5" name="Content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5987" b="5987"/>
          <a:stretch>
            <a:fillRect/>
          </a:stretch>
        </p:blipFill>
        <p:spPr/>
      </p:pic>
    </p:spTree>
    <p:extLst>
      <p:ext uri="{BB962C8B-B14F-4D97-AF65-F5344CB8AC3E}">
        <p14:creationId xmlns:p14="http://schemas.microsoft.com/office/powerpoint/2010/main" val="2158489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Homework</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86655" y="1521069"/>
            <a:ext cx="7640104" cy="4294830"/>
          </a:xfrm>
        </p:spPr>
      </p:pic>
    </p:spTree>
    <p:extLst>
      <p:ext uri="{BB962C8B-B14F-4D97-AF65-F5344CB8AC3E}">
        <p14:creationId xmlns:p14="http://schemas.microsoft.com/office/powerpoint/2010/main" val="12767963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Preserved animals and parts</a:t>
            </a:r>
            <a:endParaRPr lang="en-US" dirty="0"/>
          </a:p>
        </p:txBody>
      </p:sp>
      <p:pic>
        <p:nvPicPr>
          <p:cNvPr id="5" name="Picture Placeholder 4"/>
          <p:cNvPicPr>
            <a:picLocks noGrp="1" noChangeAspect="1"/>
          </p:cNvPicPr>
          <p:nvPr>
            <p:ph type="pic" idx="1"/>
          </p:nvPr>
        </p:nvPicPr>
        <p:blipFill>
          <a:blip r:embed="rId2">
            <a:extLst>
              <a:ext uri="{28A0092B-C50C-407E-A947-70E740481C1C}">
                <a14:useLocalDpi xmlns:a14="http://schemas.microsoft.com/office/drawing/2010/main" val="0"/>
              </a:ext>
            </a:extLst>
          </a:blip>
          <a:srcRect t="1106" b="1106"/>
          <a:stretch>
            <a:fillRect/>
          </a:stretch>
        </p:blipFill>
        <p:spPr/>
      </p:pic>
      <p:sp>
        <p:nvSpPr>
          <p:cNvPr id="4" name="Text Placeholder 3"/>
          <p:cNvSpPr>
            <a:spLocks noGrp="1"/>
          </p:cNvSpPr>
          <p:nvPr>
            <p:ph type="body" sz="half" idx="2"/>
          </p:nvPr>
        </p:nvSpPr>
        <p:spPr/>
        <p:txBody>
          <a:bodyPr/>
          <a:lstStyle/>
          <a:p>
            <a:r>
              <a:rPr lang="en-US" dirty="0" smtClean="0"/>
              <a:t>Dead </a:t>
            </a:r>
            <a:r>
              <a:rPr lang="en-US" dirty="0"/>
              <a:t>collections</a:t>
            </a:r>
          </a:p>
        </p:txBody>
      </p:sp>
    </p:spTree>
    <p:extLst>
      <p:ext uri="{BB962C8B-B14F-4D97-AF65-F5344CB8AC3E}">
        <p14:creationId xmlns:p14="http://schemas.microsoft.com/office/powerpoint/2010/main" val="85295837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3" y="2861734"/>
            <a:ext cx="6932334" cy="1915647"/>
          </a:xfrm>
        </p:spPr>
        <p:txBody>
          <a:bodyPr/>
          <a:lstStyle/>
          <a:p>
            <a:r>
              <a:rPr lang="en-US" sz="3600" dirty="0" smtClean="0"/>
              <a:t>What conservation </a:t>
            </a:r>
            <a:r>
              <a:rPr lang="en-US" sz="3600" b="1" dirty="0" smtClean="0">
                <a:solidFill>
                  <a:srgbClr val="FFC000"/>
                </a:solidFill>
              </a:rPr>
              <a:t>questions</a:t>
            </a:r>
            <a:r>
              <a:rPr lang="en-US" sz="3600" dirty="0" smtClean="0">
                <a:solidFill>
                  <a:srgbClr val="92D050"/>
                </a:solidFill>
              </a:rPr>
              <a:t> </a:t>
            </a:r>
            <a:r>
              <a:rPr lang="en-US" sz="3600" dirty="0" smtClean="0"/>
              <a:t>can you ask with collections?</a:t>
            </a:r>
            <a:r>
              <a:rPr lang="en-US" sz="3600" dirty="0" smtClean="0">
                <a:solidFill>
                  <a:srgbClr val="92D050"/>
                </a:solidFill>
              </a:rPr>
              <a:t> </a:t>
            </a:r>
            <a:endParaRPr lang="en-US" sz="3600" dirty="0"/>
          </a:p>
        </p:txBody>
      </p:sp>
      <p:sp>
        <p:nvSpPr>
          <p:cNvPr id="4" name="Text Placeholder 3"/>
          <p:cNvSpPr>
            <a:spLocks noGrp="1"/>
          </p:cNvSpPr>
          <p:nvPr>
            <p:ph type="body" idx="1"/>
          </p:nvPr>
        </p:nvSpPr>
        <p:spPr/>
        <p:txBody>
          <a:bodyPr/>
          <a:lstStyle/>
          <a:p>
            <a:endParaRPr lang="en-US"/>
          </a:p>
        </p:txBody>
      </p:sp>
    </p:spTree>
    <p:extLst>
      <p:ext uri="{BB962C8B-B14F-4D97-AF65-F5344CB8AC3E}">
        <p14:creationId xmlns:p14="http://schemas.microsoft.com/office/powerpoint/2010/main" val="475145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5" name="Picture Placeholder 5"/>
          <p:cNvPicPr>
            <a:picLocks noGrp="1" noChangeAspect="1"/>
          </p:cNvPicPr>
          <p:nvPr>
            <p:ph sz="half" idx="1"/>
          </p:nvPr>
        </p:nvPicPr>
        <p:blipFill>
          <a:blip r:embed="rId2">
            <a:extLst>
              <a:ext uri="{28A0092B-C50C-407E-A947-70E740481C1C}">
                <a14:useLocalDpi xmlns:a14="http://schemas.microsoft.com/office/drawing/2010/main" val="0"/>
              </a:ext>
            </a:extLst>
          </a:blip>
          <a:srcRect t="14308" b="14308"/>
          <a:stretch>
            <a:fillRect/>
          </a:stretch>
        </p:blipFill>
        <p:spPr>
          <a:xfrm>
            <a:off x="669347" y="2056093"/>
            <a:ext cx="7467100" cy="4106007"/>
          </a:xfrm>
        </p:spPr>
      </p:pic>
      <p:pic>
        <p:nvPicPr>
          <p:cNvPr id="6" name="Picture 5"/>
          <p:cNvPicPr>
            <a:picLocks noChangeAspect="1"/>
          </p:cNvPicPr>
          <p:nvPr/>
        </p:nvPicPr>
        <p:blipFill>
          <a:blip r:embed="rId3"/>
          <a:stretch>
            <a:fillRect/>
          </a:stretch>
        </p:blipFill>
        <p:spPr>
          <a:xfrm>
            <a:off x="522497" y="539334"/>
            <a:ext cx="6979805" cy="1044573"/>
          </a:xfrm>
          <a:prstGeom prst="rect">
            <a:avLst/>
          </a:prstGeom>
        </p:spPr>
      </p:pic>
    </p:spTree>
    <p:extLst>
      <p:ext uri="{BB962C8B-B14F-4D97-AF65-F5344CB8AC3E}">
        <p14:creationId xmlns:p14="http://schemas.microsoft.com/office/powerpoint/2010/main" val="28043307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48818" y="2273456"/>
            <a:ext cx="5511543" cy="296676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902" y="660595"/>
            <a:ext cx="2339808" cy="5465245"/>
          </a:xfrm>
          <a:prstGeom prst="rect">
            <a:avLst/>
          </a:prstGeom>
        </p:spPr>
      </p:pic>
    </p:spTree>
    <p:extLst>
      <p:ext uri="{BB962C8B-B14F-4D97-AF65-F5344CB8AC3E}">
        <p14:creationId xmlns:p14="http://schemas.microsoft.com/office/powerpoint/2010/main" val="93104093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638" y="1692930"/>
            <a:ext cx="7671842" cy="4303424"/>
          </a:xfrm>
          <a:prstGeom prst="rect">
            <a:avLst/>
          </a:prstGeom>
        </p:spPr>
      </p:pic>
    </p:spTree>
    <p:extLst>
      <p:ext uri="{BB962C8B-B14F-4D97-AF65-F5344CB8AC3E}">
        <p14:creationId xmlns:p14="http://schemas.microsoft.com/office/powerpoint/2010/main" val="49581322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Herbaria</a:t>
            </a:r>
            <a:endParaRPr lang="en-US" dirty="0"/>
          </a:p>
        </p:txBody>
      </p:sp>
      <p:sp>
        <p:nvSpPr>
          <p:cNvPr id="3" name="Picture Placeholder 2"/>
          <p:cNvSpPr>
            <a:spLocks noGrp="1"/>
          </p:cNvSpPr>
          <p:nvPr>
            <p:ph type="pic" idx="1"/>
          </p:nvPr>
        </p:nvSpPr>
        <p:spPr/>
      </p:sp>
      <p:sp>
        <p:nvSpPr>
          <p:cNvPr id="4" name="Text Placeholder 3"/>
          <p:cNvSpPr>
            <a:spLocks noGrp="1"/>
          </p:cNvSpPr>
          <p:nvPr>
            <p:ph type="body" sz="half" idx="2"/>
          </p:nvPr>
        </p:nvSpPr>
        <p:spPr/>
        <p:txBody>
          <a:bodyPr/>
          <a:lstStyle/>
          <a:p>
            <a:r>
              <a:rPr lang="en-US" dirty="0" smtClean="0"/>
              <a:t>Dead </a:t>
            </a:r>
            <a:r>
              <a:rPr lang="en-US" dirty="0"/>
              <a:t>collections</a:t>
            </a:r>
          </a:p>
        </p:txBody>
      </p:sp>
      <p:pic>
        <p:nvPicPr>
          <p:cNvPr id="7"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2253010" y="-307480"/>
            <a:ext cx="3847832" cy="5771750"/>
          </a:xfrm>
          <a:prstGeom prst="roundRect">
            <a:avLst>
              <a:gd name="adj" fmla="val 1858"/>
            </a:avLst>
          </a:prstGeom>
          <a:effectLst>
            <a:outerShdw blurRad="50800" dist="50800" dir="5400000" algn="tl" rotWithShape="0">
              <a:srgbClr val="000000">
                <a:alpha val="43000"/>
              </a:srgbClr>
            </a:outerShdw>
          </a:effectLst>
        </p:spPr>
      </p:pic>
    </p:spTree>
    <p:extLst>
      <p:ext uri="{BB962C8B-B14F-4D97-AF65-F5344CB8AC3E}">
        <p14:creationId xmlns:p14="http://schemas.microsoft.com/office/powerpoint/2010/main" val="33336156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380550" y="2052638"/>
            <a:ext cx="5605025" cy="4195762"/>
          </a:xfrm>
        </p:spPr>
      </p:pic>
    </p:spTree>
    <p:extLst>
      <p:ext uri="{BB962C8B-B14F-4D97-AF65-F5344CB8AC3E}">
        <p14:creationId xmlns:p14="http://schemas.microsoft.com/office/powerpoint/2010/main" val="4281333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036241" y="2052638"/>
            <a:ext cx="6293643" cy="4195762"/>
          </a:xfrm>
        </p:spPr>
      </p:pic>
    </p:spTree>
    <p:extLst>
      <p:ext uri="{BB962C8B-B14F-4D97-AF65-F5344CB8AC3E}">
        <p14:creationId xmlns:p14="http://schemas.microsoft.com/office/powerpoint/2010/main" val="25837445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27088" y="3212918"/>
            <a:ext cx="3298825" cy="1891076"/>
          </a:xfr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241800" y="2108846"/>
            <a:ext cx="3298825" cy="4094459"/>
          </a:xfrm>
        </p:spPr>
      </p:pic>
      <p:pic>
        <p:nvPicPr>
          <p:cNvPr id="7" name="Picture 6"/>
          <p:cNvPicPr>
            <a:picLocks noChangeAspect="1"/>
          </p:cNvPicPr>
          <p:nvPr/>
        </p:nvPicPr>
        <p:blipFill>
          <a:blip r:embed="rId5"/>
          <a:stretch>
            <a:fillRect/>
          </a:stretch>
        </p:blipFill>
        <p:spPr>
          <a:xfrm>
            <a:off x="827088" y="670763"/>
            <a:ext cx="4265101" cy="964440"/>
          </a:xfrm>
          <a:prstGeom prst="rect">
            <a:avLst/>
          </a:prstGeom>
        </p:spPr>
      </p:pic>
    </p:spTree>
    <p:extLst>
      <p:ext uri="{BB962C8B-B14F-4D97-AF65-F5344CB8AC3E}">
        <p14:creationId xmlns:p14="http://schemas.microsoft.com/office/powerpoint/2010/main" val="16405698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Libraries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737" b="8737"/>
          <a:stretch>
            <a:fillRect/>
          </a:stretch>
        </p:blipFill>
        <p:spPr>
          <a:xfrm>
            <a:off x="866442" y="685800"/>
            <a:ext cx="5516487" cy="3033346"/>
          </a:xfrm>
        </p:spPr>
      </p:pic>
      <p:sp>
        <p:nvSpPr>
          <p:cNvPr id="4" name="Text Placeholder 3"/>
          <p:cNvSpPr>
            <a:spLocks noGrp="1"/>
          </p:cNvSpPr>
          <p:nvPr>
            <p:ph type="body" sz="half" idx="2"/>
          </p:nvPr>
        </p:nvSpPr>
        <p:spPr/>
        <p:txBody>
          <a:bodyPr/>
          <a:lstStyle/>
          <a:p>
            <a:r>
              <a:rPr lang="en-US" dirty="0" smtClean="0"/>
              <a:t>“Never alive” </a:t>
            </a:r>
            <a:r>
              <a:rPr lang="en-US" dirty="0"/>
              <a:t>collections</a:t>
            </a:r>
          </a:p>
        </p:txBody>
      </p:sp>
    </p:spTree>
    <p:extLst>
      <p:ext uri="{BB962C8B-B14F-4D97-AF65-F5344CB8AC3E}">
        <p14:creationId xmlns:p14="http://schemas.microsoft.com/office/powerpoint/2010/main" val="2259563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Case study: </a:t>
            </a:r>
            <a:br>
              <a:rPr lang="en-US" i="1" dirty="0" smtClean="0"/>
            </a:br>
            <a:r>
              <a:rPr lang="en-US" dirty="0" err="1" smtClean="0"/>
              <a:t>Moustached</a:t>
            </a:r>
            <a:r>
              <a:rPr lang="en-US" dirty="0" smtClean="0"/>
              <a:t> Kingfisher</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908578" y="2052638"/>
            <a:ext cx="4548969" cy="4195762"/>
          </a:xfrm>
        </p:spPr>
      </p:pic>
    </p:spTree>
    <p:extLst>
      <p:ext uri="{BB962C8B-B14F-4D97-AF65-F5344CB8AC3E}">
        <p14:creationId xmlns:p14="http://schemas.microsoft.com/office/powerpoint/2010/main" val="28660726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Libraries</a:t>
            </a:r>
            <a:endParaRPr lang="en-US" dirty="0"/>
          </a:p>
        </p:txBody>
      </p:sp>
      <p:pic>
        <p:nvPicPr>
          <p:cNvPr id="5" name="Picture Placeholder 4"/>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t="8737" b="8737"/>
          <a:stretch>
            <a:fillRect/>
          </a:stretch>
        </p:blipFill>
        <p:spPr>
          <a:xfrm>
            <a:off x="866442" y="685800"/>
            <a:ext cx="5516487" cy="3033346"/>
          </a:xfrm>
        </p:spPr>
      </p:pic>
      <p:sp>
        <p:nvSpPr>
          <p:cNvPr id="4" name="Text Placeholder 3"/>
          <p:cNvSpPr>
            <a:spLocks noGrp="1"/>
          </p:cNvSpPr>
          <p:nvPr>
            <p:ph type="body" sz="half" idx="2"/>
          </p:nvPr>
        </p:nvSpPr>
        <p:spPr/>
        <p:txBody>
          <a:bodyPr/>
          <a:lstStyle/>
          <a:p>
            <a:r>
              <a:rPr lang="en-US" dirty="0" smtClean="0"/>
              <a:t>“Never alive” </a:t>
            </a:r>
            <a:r>
              <a:rPr lang="en-US" dirty="0"/>
              <a:t>collections</a:t>
            </a:r>
          </a:p>
        </p:txBody>
      </p:sp>
      <p:sp>
        <p:nvSpPr>
          <p:cNvPr id="6" name="TextBox 5"/>
          <p:cNvSpPr txBox="1"/>
          <p:nvPr/>
        </p:nvSpPr>
        <p:spPr>
          <a:xfrm>
            <a:off x="5205046" y="3921369"/>
            <a:ext cx="3613639" cy="2031325"/>
          </a:xfrm>
          <a:prstGeom prst="rect">
            <a:avLst/>
          </a:prstGeom>
          <a:noFill/>
        </p:spPr>
        <p:txBody>
          <a:bodyPr wrap="square" rtlCol="0">
            <a:spAutoFit/>
          </a:bodyPr>
          <a:lstStyle/>
          <a:p>
            <a:r>
              <a:rPr lang="en-US" dirty="0" smtClean="0"/>
              <a:t>“Over the past several years, </a:t>
            </a:r>
            <a:r>
              <a:rPr lang="en-US" dirty="0" err="1" smtClean="0"/>
              <a:t>Primack's</a:t>
            </a:r>
            <a:r>
              <a:rPr lang="en-US" dirty="0" smtClean="0"/>
              <a:t> team has recorded when these same flowers bloom. They learned that, on an average year, flowers will bloom about 11 days earlier than in Thoreau's time”</a:t>
            </a:r>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46950" y="2003171"/>
            <a:ext cx="2291379" cy="3246120"/>
          </a:xfrm>
          <a:prstGeom prst="rect">
            <a:avLst/>
          </a:prstGeom>
        </p:spPr>
      </p:pic>
    </p:spTree>
    <p:extLst>
      <p:ext uri="{BB962C8B-B14F-4D97-AF65-F5344CB8AC3E}">
        <p14:creationId xmlns:p14="http://schemas.microsoft.com/office/powerpoint/2010/main" val="40427286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Photographs</a:t>
            </a:r>
            <a:endParaRPr lang="en-US" dirty="0"/>
          </a:p>
        </p:txBody>
      </p:sp>
      <p:sp>
        <p:nvSpPr>
          <p:cNvPr id="4" name="Text Placeholder 3"/>
          <p:cNvSpPr>
            <a:spLocks noGrp="1"/>
          </p:cNvSpPr>
          <p:nvPr>
            <p:ph type="body" sz="half" idx="2"/>
          </p:nvPr>
        </p:nvSpPr>
        <p:spPr/>
        <p:txBody>
          <a:bodyPr/>
          <a:lstStyle/>
          <a:p>
            <a:r>
              <a:rPr lang="en-US" dirty="0" smtClean="0"/>
              <a:t>“Never alive” </a:t>
            </a:r>
            <a:r>
              <a:rPr lang="en-US" dirty="0"/>
              <a:t>collections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4365" y="483576"/>
            <a:ext cx="5391301" cy="4419099"/>
          </a:xfrm>
          <a:prstGeom prst="rect">
            <a:avLst/>
          </a:prstGeom>
        </p:spPr>
      </p:pic>
      <p:sp>
        <p:nvSpPr>
          <p:cNvPr id="9" name="Picture Placeholder 8"/>
          <p:cNvSpPr>
            <a:spLocks noGrp="1"/>
          </p:cNvSpPr>
          <p:nvPr>
            <p:ph type="pic" idx="1"/>
          </p:nvPr>
        </p:nvSpPr>
        <p:spPr/>
      </p:sp>
    </p:spTree>
    <p:extLst>
      <p:ext uri="{BB962C8B-B14F-4D97-AF65-F5344CB8AC3E}">
        <p14:creationId xmlns:p14="http://schemas.microsoft.com/office/powerpoint/2010/main" val="8791960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Glacier National Park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088" y="2549321"/>
            <a:ext cx="6711950" cy="3202396"/>
          </a:xfrm>
        </p:spPr>
      </p:pic>
    </p:spTree>
    <p:extLst>
      <p:ext uri="{BB962C8B-B14F-4D97-AF65-F5344CB8AC3E}">
        <p14:creationId xmlns:p14="http://schemas.microsoft.com/office/powerpoint/2010/main" val="189905478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Glacier National Park</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27088" y="2503816"/>
            <a:ext cx="6711950" cy="3293405"/>
          </a:xfrm>
        </p:spPr>
      </p:pic>
    </p:spTree>
    <p:extLst>
      <p:ext uri="{BB962C8B-B14F-4D97-AF65-F5344CB8AC3E}">
        <p14:creationId xmlns:p14="http://schemas.microsoft.com/office/powerpoint/2010/main" val="23731768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
            </a:r>
            <a:br>
              <a:rPr lang="en-US" dirty="0" smtClean="0"/>
            </a:br>
            <a:r>
              <a:rPr lang="en-US" dirty="0" smtClean="0"/>
              <a:t/>
            </a:r>
            <a:br>
              <a:rPr lang="en-US" dirty="0" smtClean="0"/>
            </a:br>
            <a:r>
              <a:rPr lang="en-US" sz="2000" dirty="0" smtClean="0"/>
              <a:t>2012</a:t>
            </a:r>
            <a:endParaRPr lang="en-US" dirty="0"/>
          </a:p>
        </p:txBody>
      </p:sp>
      <p:pic>
        <p:nvPicPr>
          <p:cNvPr id="4" name="Content Placeholder 3"/>
          <p:cNvPicPr>
            <a:picLocks noGrp="1" noChangeAspect="1"/>
          </p:cNvPicPr>
          <p:nvPr>
            <p:ph idx="1"/>
          </p:nvPr>
        </p:nvPicPr>
        <p:blipFill>
          <a:blip r:embed="rId3"/>
          <a:stretch>
            <a:fillRect/>
          </a:stretch>
        </p:blipFill>
        <p:spPr>
          <a:xfrm>
            <a:off x="1355916" y="2052638"/>
            <a:ext cx="5654294" cy="4195762"/>
          </a:xfrm>
          <a:prstGeom prst="rect">
            <a:avLst/>
          </a:prstGeom>
        </p:spPr>
      </p:pic>
      <p:pic>
        <p:nvPicPr>
          <p:cNvPr id="5" name="Picture 4"/>
          <p:cNvPicPr>
            <a:picLocks noChangeAspect="1"/>
          </p:cNvPicPr>
          <p:nvPr/>
        </p:nvPicPr>
        <p:blipFill>
          <a:blip r:embed="rId4"/>
          <a:stretch>
            <a:fillRect/>
          </a:stretch>
        </p:blipFill>
        <p:spPr>
          <a:xfrm>
            <a:off x="244897" y="452718"/>
            <a:ext cx="7447085" cy="910669"/>
          </a:xfrm>
          <a:prstGeom prst="rect">
            <a:avLst/>
          </a:prstGeom>
        </p:spPr>
      </p:pic>
    </p:spTree>
    <p:extLst>
      <p:ext uri="{BB962C8B-B14F-4D97-AF65-F5344CB8AC3E}">
        <p14:creationId xmlns:p14="http://schemas.microsoft.com/office/powerpoint/2010/main" val="6370552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Archives</a:t>
            </a:r>
            <a:endParaRPr lang="en-US" dirty="0"/>
          </a:p>
        </p:txBody>
      </p:sp>
      <p:sp>
        <p:nvSpPr>
          <p:cNvPr id="4" name="Text Placeholder 3"/>
          <p:cNvSpPr>
            <a:spLocks noGrp="1"/>
          </p:cNvSpPr>
          <p:nvPr>
            <p:ph type="body" sz="half" idx="2"/>
          </p:nvPr>
        </p:nvSpPr>
        <p:spPr/>
        <p:txBody>
          <a:bodyPr/>
          <a:lstStyle/>
          <a:p>
            <a:r>
              <a:rPr lang="en-US" dirty="0" smtClean="0"/>
              <a:t>“Never alive” </a:t>
            </a:r>
            <a:r>
              <a:rPr lang="en-US" dirty="0"/>
              <a:t>collections</a:t>
            </a:r>
          </a:p>
        </p:txBody>
      </p:sp>
      <p:pic>
        <p:nvPicPr>
          <p:cNvPr id="5" name="Picture 4"/>
          <p:cNvPicPr>
            <a:picLocks noChangeAspect="1"/>
          </p:cNvPicPr>
          <p:nvPr/>
        </p:nvPicPr>
        <p:blipFill>
          <a:blip r:embed="rId2"/>
          <a:stretch>
            <a:fillRect/>
          </a:stretch>
        </p:blipFill>
        <p:spPr>
          <a:xfrm>
            <a:off x="866442" y="741048"/>
            <a:ext cx="6005146" cy="2319930"/>
          </a:xfrm>
          <a:prstGeom prst="rect">
            <a:avLst/>
          </a:prstGeom>
        </p:spPr>
      </p:pic>
      <p:sp>
        <p:nvSpPr>
          <p:cNvPr id="7" name="Picture Placeholder 6"/>
          <p:cNvSpPr>
            <a:spLocks noGrp="1"/>
          </p:cNvSpPr>
          <p:nvPr>
            <p:ph type="pic" idx="1"/>
          </p:nvPr>
        </p:nvSpPr>
        <p:spPr/>
      </p:sp>
    </p:spTree>
    <p:extLst>
      <p:ext uri="{BB962C8B-B14F-4D97-AF65-F5344CB8AC3E}">
        <p14:creationId xmlns:p14="http://schemas.microsoft.com/office/powerpoint/2010/main" val="16483734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Archives</a:t>
            </a:r>
            <a:endParaRPr lang="en-US" dirty="0"/>
          </a:p>
        </p:txBody>
      </p:sp>
      <p:sp>
        <p:nvSpPr>
          <p:cNvPr id="4" name="Text Placeholder 3"/>
          <p:cNvSpPr>
            <a:spLocks noGrp="1"/>
          </p:cNvSpPr>
          <p:nvPr>
            <p:ph type="body" sz="half" idx="2"/>
          </p:nvPr>
        </p:nvSpPr>
        <p:spPr/>
        <p:txBody>
          <a:bodyPr/>
          <a:lstStyle/>
          <a:p>
            <a:r>
              <a:rPr lang="en-US" dirty="0" smtClean="0"/>
              <a:t>“Never alive” </a:t>
            </a:r>
            <a:r>
              <a:rPr lang="en-US" dirty="0"/>
              <a:t>collections</a:t>
            </a:r>
          </a:p>
        </p:txBody>
      </p:sp>
      <p:pic>
        <p:nvPicPr>
          <p:cNvPr id="5" name="Picture 4"/>
          <p:cNvPicPr>
            <a:picLocks noChangeAspect="1"/>
          </p:cNvPicPr>
          <p:nvPr/>
        </p:nvPicPr>
        <p:blipFill>
          <a:blip r:embed="rId2"/>
          <a:stretch>
            <a:fillRect/>
          </a:stretch>
        </p:blipFill>
        <p:spPr>
          <a:xfrm>
            <a:off x="866442" y="741048"/>
            <a:ext cx="6005146" cy="2319930"/>
          </a:xfrm>
          <a:prstGeom prst="rect">
            <a:avLst/>
          </a:prstGeom>
        </p:spPr>
      </p:pic>
      <p:sp>
        <p:nvSpPr>
          <p:cNvPr id="7" name="Picture Placeholder 6"/>
          <p:cNvSpPr>
            <a:spLocks noGrp="1"/>
          </p:cNvSpPr>
          <p:nvPr>
            <p:ph type="pic" idx="1"/>
          </p:nvPr>
        </p:nvSpPr>
        <p:spPr>
          <a:xfrm>
            <a:off x="866441" y="1196965"/>
            <a:ext cx="6620968" cy="3640666"/>
          </a:xfrm>
        </p:spPr>
      </p:sp>
      <p:sp>
        <p:nvSpPr>
          <p:cNvPr id="8" name="Rectangle 7"/>
          <p:cNvSpPr/>
          <p:nvPr/>
        </p:nvSpPr>
        <p:spPr>
          <a:xfrm>
            <a:off x="4035668" y="3445345"/>
            <a:ext cx="4572000" cy="2031325"/>
          </a:xfrm>
          <a:prstGeom prst="rect">
            <a:avLst/>
          </a:prstGeom>
        </p:spPr>
        <p:txBody>
          <a:bodyPr>
            <a:spAutoFit/>
          </a:bodyPr>
          <a:lstStyle/>
          <a:p>
            <a:r>
              <a:rPr lang="en-US" dirty="0" smtClean="0"/>
              <a:t>“The long-term ice freeze record for Lake </a:t>
            </a:r>
            <a:r>
              <a:rPr lang="en-US" dirty="0" err="1" smtClean="0"/>
              <a:t>Suwa</a:t>
            </a:r>
            <a:r>
              <a:rPr lang="en-US" dirty="0" smtClean="0"/>
              <a:t> was collected by Shinto priests observing a legend whereby the male god </a:t>
            </a:r>
            <a:r>
              <a:rPr lang="en-US" dirty="0" err="1" smtClean="0"/>
              <a:t>Takeminakata</a:t>
            </a:r>
            <a:r>
              <a:rPr lang="en-US" dirty="0" smtClean="0"/>
              <a:t> would cross the lake to visit the female god </a:t>
            </a:r>
            <a:r>
              <a:rPr lang="en-US" dirty="0" err="1" smtClean="0"/>
              <a:t>Yasakatome</a:t>
            </a:r>
            <a:r>
              <a:rPr lang="en-US" dirty="0" smtClean="0"/>
              <a:t> at her shrine on the other side of the lake.”</a:t>
            </a:r>
            <a:endParaRPr lang="en-US" dirty="0"/>
          </a:p>
        </p:txBody>
      </p:sp>
    </p:spTree>
    <p:extLst>
      <p:ext uri="{BB962C8B-B14F-4D97-AF65-F5344CB8AC3E}">
        <p14:creationId xmlns:p14="http://schemas.microsoft.com/office/powerpoint/2010/main" val="34580005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6" name="Content Placeholder 5"/>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827088" y="2450264"/>
            <a:ext cx="3298825" cy="3416385"/>
          </a:xfrm>
        </p:spPr>
      </p:pic>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413368" y="2055813"/>
            <a:ext cx="2955688" cy="4200525"/>
          </a:xfrm>
        </p:spPr>
      </p:pic>
      <p:pic>
        <p:nvPicPr>
          <p:cNvPr id="7" name="Picture 6"/>
          <p:cNvPicPr>
            <a:picLocks noChangeAspect="1"/>
          </p:cNvPicPr>
          <p:nvPr/>
        </p:nvPicPr>
        <p:blipFill>
          <a:blip r:embed="rId4"/>
          <a:stretch>
            <a:fillRect/>
          </a:stretch>
        </p:blipFill>
        <p:spPr>
          <a:xfrm>
            <a:off x="484710" y="275029"/>
            <a:ext cx="4087290" cy="1579017"/>
          </a:xfrm>
          <a:prstGeom prst="rect">
            <a:avLst/>
          </a:prstGeom>
        </p:spPr>
      </p:pic>
    </p:spTree>
    <p:extLst>
      <p:ext uri="{BB962C8B-B14F-4D97-AF65-F5344CB8AC3E}">
        <p14:creationId xmlns:p14="http://schemas.microsoft.com/office/powerpoint/2010/main" val="22082078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Museums</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11700" b="11700"/>
          <a:stretch>
            <a:fillRect/>
          </a:stretch>
        </p:blipFill>
        <p:spPr/>
      </p:pic>
      <p:sp>
        <p:nvSpPr>
          <p:cNvPr id="4" name="Text Placeholder 3"/>
          <p:cNvSpPr>
            <a:spLocks noGrp="1"/>
          </p:cNvSpPr>
          <p:nvPr>
            <p:ph type="body" sz="half" idx="2"/>
          </p:nvPr>
        </p:nvSpPr>
        <p:spPr/>
        <p:txBody>
          <a:bodyPr/>
          <a:lstStyle/>
          <a:p>
            <a:r>
              <a:rPr lang="en-US" dirty="0" smtClean="0"/>
              <a:t>“Never alive” </a:t>
            </a:r>
            <a:r>
              <a:rPr lang="en-US" dirty="0"/>
              <a:t>collections</a:t>
            </a:r>
          </a:p>
        </p:txBody>
      </p:sp>
    </p:spTree>
    <p:extLst>
      <p:ext uri="{BB962C8B-B14F-4D97-AF65-F5344CB8AC3E}">
        <p14:creationId xmlns:p14="http://schemas.microsoft.com/office/powerpoint/2010/main" val="4857531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a </a:t>
            </a:r>
            <a:r>
              <a:rPr lang="en-US" b="1" dirty="0" smtClean="0">
                <a:solidFill>
                  <a:srgbClr val="FFC000"/>
                </a:solidFill>
              </a:rPr>
              <a:t>collection</a:t>
            </a:r>
            <a:r>
              <a:rPr lang="en-US" dirty="0" smtClean="0">
                <a:solidFill>
                  <a:schemeClr val="accent3"/>
                </a:solidFill>
              </a:rPr>
              <a:t>?</a:t>
            </a:r>
            <a:endParaRPr lang="en-US" dirty="0">
              <a:solidFill>
                <a:schemeClr val="accent3"/>
              </a:solidFill>
            </a:endParaRPr>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6943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2" y="2861734"/>
            <a:ext cx="6844411" cy="1915647"/>
          </a:xfrm>
        </p:spPr>
        <p:txBody>
          <a:bodyPr/>
          <a:lstStyle/>
          <a:p>
            <a:r>
              <a:rPr lang="en-US" dirty="0" smtClean="0"/>
              <a:t>What </a:t>
            </a:r>
            <a:r>
              <a:rPr lang="en-US" b="1" dirty="0" smtClean="0">
                <a:solidFill>
                  <a:srgbClr val="FFC000"/>
                </a:solidFill>
              </a:rPr>
              <a:t>kinds</a:t>
            </a:r>
            <a:r>
              <a:rPr lang="en-US" dirty="0" smtClean="0"/>
              <a:t> of collections are used for conservation?</a:t>
            </a:r>
            <a:endParaRPr lang="en-US" dirty="0"/>
          </a:p>
        </p:txBody>
      </p:sp>
      <p:sp>
        <p:nvSpPr>
          <p:cNvPr id="3" name="Text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45813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C000"/>
                </a:solidFill>
              </a:rPr>
              <a:t>Kinds</a:t>
            </a:r>
            <a:r>
              <a:rPr lang="en-US" dirty="0" smtClean="0"/>
              <a:t> of collections</a:t>
            </a:r>
            <a:endParaRPr lang="en-US" dirty="0"/>
          </a:p>
        </p:txBody>
      </p:sp>
      <p:sp>
        <p:nvSpPr>
          <p:cNvPr id="3" name="Content Placeholder 2"/>
          <p:cNvSpPr>
            <a:spLocks noGrp="1"/>
          </p:cNvSpPr>
          <p:nvPr>
            <p:ph idx="1"/>
          </p:nvPr>
        </p:nvSpPr>
        <p:spPr/>
        <p:txBody>
          <a:bodyPr/>
          <a:lstStyle/>
          <a:p>
            <a:r>
              <a:rPr lang="en-US" sz="4000" dirty="0" smtClean="0"/>
              <a:t>Living collections</a:t>
            </a:r>
          </a:p>
          <a:p>
            <a:endParaRPr lang="en-US" sz="4000" dirty="0"/>
          </a:p>
          <a:p>
            <a:r>
              <a:rPr lang="en-US" sz="4000" dirty="0" smtClean="0"/>
              <a:t>Dead collections</a:t>
            </a:r>
          </a:p>
          <a:p>
            <a:endParaRPr lang="en-US" sz="4000" dirty="0" smtClean="0"/>
          </a:p>
          <a:p>
            <a:r>
              <a:rPr lang="en-US" sz="4000" dirty="0" smtClean="0"/>
              <a:t>‘Never alive’ collections</a:t>
            </a:r>
          </a:p>
          <a:p>
            <a:endParaRPr lang="en-US" dirty="0" smtClean="0"/>
          </a:p>
        </p:txBody>
      </p:sp>
    </p:spTree>
    <p:extLst>
      <p:ext uri="{BB962C8B-B14F-4D97-AF65-F5344CB8AC3E}">
        <p14:creationId xmlns:p14="http://schemas.microsoft.com/office/powerpoint/2010/main" val="865542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42" y="2861734"/>
            <a:ext cx="6844411" cy="1915647"/>
          </a:xfrm>
        </p:spPr>
        <p:txBody>
          <a:bodyPr/>
          <a:lstStyle/>
          <a:p>
            <a:r>
              <a:rPr lang="en-US" dirty="0" smtClean="0"/>
              <a:t>What </a:t>
            </a:r>
            <a:r>
              <a:rPr lang="en-US" b="1" dirty="0" smtClean="0">
                <a:solidFill>
                  <a:srgbClr val="FFC000"/>
                </a:solidFill>
              </a:rPr>
              <a:t>kinds</a:t>
            </a:r>
            <a:r>
              <a:rPr lang="en-US" dirty="0" smtClean="0"/>
              <a:t> of collections are used for conservation?</a:t>
            </a:r>
            <a:endParaRPr lang="en-US" dirty="0"/>
          </a:p>
        </p:txBody>
      </p:sp>
      <p:sp>
        <p:nvSpPr>
          <p:cNvPr id="3" name="Text Placeholder 2"/>
          <p:cNvSpPr>
            <a:spLocks noGrp="1"/>
          </p:cNvSpPr>
          <p:nvPr>
            <p:ph type="body" idx="1"/>
          </p:nvPr>
        </p:nvSpPr>
        <p:spPr/>
        <p:txBody>
          <a:bodyPr/>
          <a:lstStyle/>
          <a:p>
            <a:r>
              <a:rPr lang="en-US" dirty="0" smtClean="0"/>
              <a:t>Living, dead, and ‘never alive’</a:t>
            </a:r>
            <a:endParaRPr lang="en-US" dirty="0"/>
          </a:p>
        </p:txBody>
      </p:sp>
    </p:spTree>
    <p:extLst>
      <p:ext uri="{BB962C8B-B14F-4D97-AF65-F5344CB8AC3E}">
        <p14:creationId xmlns:p14="http://schemas.microsoft.com/office/powerpoint/2010/main" val="403800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Zoos</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t="8767" b="8767"/>
          <a:stretch>
            <a:fillRect/>
          </a:stretch>
        </p:blipFill>
        <p:spPr/>
      </p:pic>
      <p:sp>
        <p:nvSpPr>
          <p:cNvPr id="4" name="Text Placeholder 3"/>
          <p:cNvSpPr>
            <a:spLocks noGrp="1"/>
          </p:cNvSpPr>
          <p:nvPr>
            <p:ph type="body" sz="half" idx="2"/>
          </p:nvPr>
        </p:nvSpPr>
        <p:spPr/>
        <p:txBody>
          <a:bodyPr/>
          <a:lstStyle/>
          <a:p>
            <a:r>
              <a:rPr lang="en-US" dirty="0"/>
              <a:t>Living collections</a:t>
            </a:r>
          </a:p>
        </p:txBody>
      </p:sp>
    </p:spTree>
    <p:extLst>
      <p:ext uri="{BB962C8B-B14F-4D97-AF65-F5344CB8AC3E}">
        <p14:creationId xmlns:p14="http://schemas.microsoft.com/office/powerpoint/2010/main" val="11304355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Seneca Park Zoo Society</a:t>
            </a:r>
            <a:endParaRPr lang="en-US" dirty="0"/>
          </a:p>
        </p:txBody>
      </p:sp>
      <p:pic>
        <p:nvPicPr>
          <p:cNvPr id="5" name="Content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27088" y="2509044"/>
            <a:ext cx="3298825" cy="3298825"/>
          </a:xfrm>
        </p:spPr>
      </p:pic>
      <p:sp>
        <p:nvSpPr>
          <p:cNvPr id="4" name="Content Placeholder 3"/>
          <p:cNvSpPr>
            <a:spLocks noGrp="1"/>
          </p:cNvSpPr>
          <p:nvPr>
            <p:ph sz="half" idx="2"/>
          </p:nvPr>
        </p:nvSpPr>
        <p:spPr/>
        <p:txBody>
          <a:bodyPr/>
          <a:lstStyle/>
          <a:p>
            <a:r>
              <a:rPr lang="en-US" dirty="0" smtClean="0"/>
              <a:t>Gray wolves (2)</a:t>
            </a:r>
          </a:p>
          <a:p>
            <a:endParaRPr lang="en-US" dirty="0"/>
          </a:p>
          <a:p>
            <a:r>
              <a:rPr lang="en-US" dirty="0" smtClean="0"/>
              <a:t>Part of captive breeding programs </a:t>
            </a:r>
          </a:p>
          <a:p>
            <a:endParaRPr lang="en-US" dirty="0"/>
          </a:p>
          <a:p>
            <a:r>
              <a:rPr lang="en-US" dirty="0" smtClean="0"/>
              <a:t>Education programming </a:t>
            </a:r>
            <a:endParaRPr lang="en-US" dirty="0"/>
          </a:p>
        </p:txBody>
      </p:sp>
    </p:spTree>
    <p:extLst>
      <p:ext uri="{BB962C8B-B14F-4D97-AF65-F5344CB8AC3E}">
        <p14:creationId xmlns:p14="http://schemas.microsoft.com/office/powerpoint/2010/main" val="1797560042"/>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7000"/>
                <a:hueMod val="88000"/>
                <a:satMod val="130000"/>
                <a:lumMod val="124000"/>
              </a:schemeClr>
            </a:gs>
            <a:gs pos="100000">
              <a:schemeClr val="phClr">
                <a:tint val="96000"/>
                <a:shade val="88000"/>
                <a:hueMod val="108000"/>
                <a:satMod val="164000"/>
                <a:lumMod val="76000"/>
              </a:schemeClr>
            </a:gs>
          </a:gsLst>
          <a:path path="circle">
            <a:fillToRect l="45000" t="65000" r="125000" b="100000"/>
          </a:path>
        </a:gradFill>
        <a:blipFill rotWithShape="1">
          <a:blip xmlns:r="http://schemas.openxmlformats.org/officeDocument/2006/relationships" r:embed="rId1">
            <a:duotone>
              <a:schemeClr val="phClr">
                <a:shade val="69000"/>
                <a:hueMod val="108000"/>
                <a:satMod val="164000"/>
                <a:lumMod val="74000"/>
              </a:schemeClr>
              <a:schemeClr val="phClr">
                <a:tint val="96000"/>
                <a:hueMod val="88000"/>
                <a:satMod val="140000"/>
                <a:lumMod val="132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292E63A9-BB86-4E3D-B92A-7223C6510D2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Template>
  <TotalTime>220</TotalTime>
  <Words>788</Words>
  <Application>Microsoft Office PowerPoint</Application>
  <PresentationFormat>On-screen Show (4:3)</PresentationFormat>
  <Paragraphs>108</Paragraphs>
  <Slides>38</Slides>
  <Notes>19</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38</vt:i4>
      </vt:variant>
    </vt:vector>
  </HeadingPairs>
  <TitlesOfParts>
    <vt:vector size="43" baseType="lpstr">
      <vt:lpstr>Arial</vt:lpstr>
      <vt:lpstr>Calibri</vt:lpstr>
      <vt:lpstr>Century Gothic</vt:lpstr>
      <vt:lpstr>Wingdings 3</vt:lpstr>
      <vt:lpstr>Ion</vt:lpstr>
      <vt:lpstr>Collections for Conservation</vt:lpstr>
      <vt:lpstr>Homework</vt:lpstr>
      <vt:lpstr>Case study:  Moustached Kingfisher</vt:lpstr>
      <vt:lpstr>What’s a collection?</vt:lpstr>
      <vt:lpstr>What kinds of collections are used for conservation?</vt:lpstr>
      <vt:lpstr>Kinds of collections</vt:lpstr>
      <vt:lpstr>What kinds of collections are used for conservation?</vt:lpstr>
      <vt:lpstr>Zoos</vt:lpstr>
      <vt:lpstr>Seneca Park Zoo Society</vt:lpstr>
      <vt:lpstr>Aquaria</vt:lpstr>
      <vt:lpstr>Monterey Bay Aquarium  Jellyfish life-cycle research and breeding</vt:lpstr>
      <vt:lpstr>Botanical gardens / Arboretums</vt:lpstr>
      <vt:lpstr>Botanical gardens / Arboretums</vt:lpstr>
      <vt:lpstr>Demonstration gardens</vt:lpstr>
      <vt:lpstr>PowerPoint Presentation</vt:lpstr>
      <vt:lpstr>Seed banks</vt:lpstr>
      <vt:lpstr>Millennium Seed Bank Kew Gardens, England</vt:lpstr>
      <vt:lpstr>Global Seed Vault Svalbard, Norway</vt:lpstr>
      <vt:lpstr>Svalbard Global Seed Vault Virtual Tour</vt:lpstr>
      <vt:lpstr>Preserved animals and parts</vt:lpstr>
      <vt:lpstr>What conservation questions can you ask with collections? </vt:lpstr>
      <vt:lpstr>PowerPoint Presentation</vt:lpstr>
      <vt:lpstr>PowerPoint Presentation</vt:lpstr>
      <vt:lpstr>PowerPoint Presentation</vt:lpstr>
      <vt:lpstr>Herbaria</vt:lpstr>
      <vt:lpstr>PowerPoint Presentation</vt:lpstr>
      <vt:lpstr>PowerPoint Presentation</vt:lpstr>
      <vt:lpstr>PowerPoint Presentation</vt:lpstr>
      <vt:lpstr>Libraries</vt:lpstr>
      <vt:lpstr>Libraries</vt:lpstr>
      <vt:lpstr>Photographs</vt:lpstr>
      <vt:lpstr>Glacier National Park</vt:lpstr>
      <vt:lpstr>Glacier National Park</vt:lpstr>
      <vt:lpstr>  2012</vt:lpstr>
      <vt:lpstr>Archives</vt:lpstr>
      <vt:lpstr>Archives</vt:lpstr>
      <vt:lpstr>PowerPoint Presentation</vt:lpstr>
      <vt:lpstr>Museums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Collections for conservation</dc:title>
  <dc:creator>KSW</dc:creator>
  <cp:lastModifiedBy>Kaitlin Stack Whitney</cp:lastModifiedBy>
  <cp:revision>54</cp:revision>
  <dcterms:created xsi:type="dcterms:W3CDTF">2018-03-27T12:54:34Z</dcterms:created>
  <dcterms:modified xsi:type="dcterms:W3CDTF">2019-12-17T19:16:34Z</dcterms:modified>
</cp:coreProperties>
</file>