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2" r:id="rId4"/>
    <p:sldId id="264" r:id="rId5"/>
    <p:sldId id="258" r:id="rId6"/>
    <p:sldId id="259" r:id="rId7"/>
    <p:sldId id="261" r:id="rId8"/>
    <p:sldId id="265" r:id="rId9"/>
    <p:sldId id="266" r:id="rId10"/>
    <p:sldId id="260"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84" d="100"/>
          <a:sy n="84" d="100"/>
        </p:scale>
        <p:origin x="2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B743F6-05BF-4A12-9EE2-37C01363DB55}" type="datetimeFigureOut">
              <a:rPr lang="en-US" smtClean="0"/>
              <a:t>12/17/2019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1C689-F97A-4403-990B-13139A77F320}" type="slidenum">
              <a:rPr lang="en-US" smtClean="0"/>
              <a:t>‹#›</a:t>
            </a:fld>
            <a:endParaRPr lang="en-US"/>
          </a:p>
        </p:txBody>
      </p:sp>
    </p:spTree>
    <p:extLst>
      <p:ext uri="{BB962C8B-B14F-4D97-AF65-F5344CB8AC3E}">
        <p14:creationId xmlns:p14="http://schemas.microsoft.com/office/powerpoint/2010/main" val="1373658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watch?v=au4j36pQfVY"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tcTqaCwBBcQ"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nS8suhK-c5I"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zUkbYp1Gyrg"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youtube.com/watch?v=-UQk7bKf9FI"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CRTrWRkJWEY"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TaKgDugiQh4"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QEaLNUqPquk"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850 million people</a:t>
            </a:r>
            <a:r>
              <a:rPr lang="en-US" baseline="0" dirty="0" smtClean="0"/>
              <a:t> per year visit museums. That’s more people than attending sporting events and theme parks COMBINED.  Natural history museums are often places where kids go and they see wildlife not represented in their suburban and urban environments</a:t>
            </a:r>
            <a:endParaRPr lang="en-US" dirty="0"/>
          </a:p>
        </p:txBody>
      </p:sp>
      <p:sp>
        <p:nvSpPr>
          <p:cNvPr id="4" name="Slide Number Placeholder 3"/>
          <p:cNvSpPr>
            <a:spLocks noGrp="1"/>
          </p:cNvSpPr>
          <p:nvPr>
            <p:ph type="sldNum" sz="quarter" idx="10"/>
          </p:nvPr>
        </p:nvSpPr>
        <p:spPr/>
        <p:txBody>
          <a:bodyPr/>
          <a:lstStyle/>
          <a:p>
            <a:fld id="{3601C689-F97A-4403-990B-13139A77F320}" type="slidenum">
              <a:rPr lang="en-US" smtClean="0"/>
              <a:t>2</a:t>
            </a:fld>
            <a:endParaRPr lang="en-US"/>
          </a:p>
        </p:txBody>
      </p:sp>
    </p:spTree>
    <p:extLst>
      <p:ext uri="{BB962C8B-B14F-4D97-AF65-F5344CB8AC3E}">
        <p14:creationId xmlns:p14="http://schemas.microsoft.com/office/powerpoint/2010/main" val="2674867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https://www.youtube.com/watch?v=au4j36pQfVY</a:t>
            </a:r>
            <a:r>
              <a:rPr lang="en-US" dirty="0" smtClean="0"/>
              <a:t>  (10 minutes)</a:t>
            </a:r>
            <a:endParaRPr lang="en-US" dirty="0"/>
          </a:p>
        </p:txBody>
      </p:sp>
      <p:sp>
        <p:nvSpPr>
          <p:cNvPr id="4" name="Slide Number Placeholder 3"/>
          <p:cNvSpPr>
            <a:spLocks noGrp="1"/>
          </p:cNvSpPr>
          <p:nvPr>
            <p:ph type="sldNum" sz="quarter" idx="10"/>
          </p:nvPr>
        </p:nvSpPr>
        <p:spPr/>
        <p:txBody>
          <a:bodyPr/>
          <a:lstStyle/>
          <a:p>
            <a:fld id="{3601C689-F97A-4403-990B-13139A77F320}" type="slidenum">
              <a:rPr lang="en-US" smtClean="0"/>
              <a:t>11</a:t>
            </a:fld>
            <a:endParaRPr lang="en-US"/>
          </a:p>
        </p:txBody>
      </p:sp>
    </p:spTree>
    <p:extLst>
      <p:ext uri="{BB962C8B-B14F-4D97-AF65-F5344CB8AC3E}">
        <p14:creationId xmlns:p14="http://schemas.microsoft.com/office/powerpoint/2010/main" val="1222442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Museums have a</a:t>
            </a:r>
            <a:r>
              <a:rPr lang="en-US" baseline="0" dirty="0" smtClean="0"/>
              <a:t> long history</a:t>
            </a:r>
          </a:p>
          <a:p>
            <a:endParaRPr lang="en-US" dirty="0"/>
          </a:p>
        </p:txBody>
      </p:sp>
      <p:sp>
        <p:nvSpPr>
          <p:cNvPr id="4" name="Slide Number Placeholder 3"/>
          <p:cNvSpPr>
            <a:spLocks noGrp="1"/>
          </p:cNvSpPr>
          <p:nvPr>
            <p:ph type="sldNum" sz="quarter" idx="10"/>
          </p:nvPr>
        </p:nvSpPr>
        <p:spPr/>
        <p:txBody>
          <a:bodyPr/>
          <a:lstStyle/>
          <a:p>
            <a:fld id="{3601C689-F97A-4403-990B-13139A77F320}" type="slidenum">
              <a:rPr lang="en-US" smtClean="0"/>
              <a:t>3</a:t>
            </a:fld>
            <a:endParaRPr lang="en-US"/>
          </a:p>
        </p:txBody>
      </p:sp>
    </p:spTree>
    <p:extLst>
      <p:ext uri="{BB962C8B-B14F-4D97-AF65-F5344CB8AC3E}">
        <p14:creationId xmlns:p14="http://schemas.microsoft.com/office/powerpoint/2010/main" val="3824421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https://www.youtube.com/watch?v=tcTqaCwBBcQ</a:t>
            </a:r>
            <a:r>
              <a:rPr lang="en-US" dirty="0" smtClean="0"/>
              <a:t>  (8.5 minutes)</a:t>
            </a:r>
            <a:endParaRPr lang="en-US" dirty="0"/>
          </a:p>
        </p:txBody>
      </p:sp>
      <p:sp>
        <p:nvSpPr>
          <p:cNvPr id="4" name="Slide Number Placeholder 3"/>
          <p:cNvSpPr>
            <a:spLocks noGrp="1"/>
          </p:cNvSpPr>
          <p:nvPr>
            <p:ph type="sldNum" sz="quarter" idx="10"/>
          </p:nvPr>
        </p:nvSpPr>
        <p:spPr/>
        <p:txBody>
          <a:bodyPr/>
          <a:lstStyle/>
          <a:p>
            <a:fld id="{3601C689-F97A-4403-990B-13139A77F320}" type="slidenum">
              <a:rPr lang="en-US" smtClean="0"/>
              <a:t>4</a:t>
            </a:fld>
            <a:endParaRPr lang="en-US"/>
          </a:p>
        </p:txBody>
      </p:sp>
    </p:spTree>
    <p:extLst>
      <p:ext uri="{BB962C8B-B14F-4D97-AF65-F5344CB8AC3E}">
        <p14:creationId xmlns:p14="http://schemas.microsoft.com/office/powerpoint/2010/main" val="3598321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https://www.youtube.com/watch?v=nS8suhK-c5I</a:t>
            </a:r>
            <a:r>
              <a:rPr lang="en-US" dirty="0" smtClean="0"/>
              <a:t>   (5.45 minutes)</a:t>
            </a:r>
            <a:endParaRPr lang="en-US" dirty="0"/>
          </a:p>
        </p:txBody>
      </p:sp>
      <p:sp>
        <p:nvSpPr>
          <p:cNvPr id="4" name="Slide Number Placeholder 3"/>
          <p:cNvSpPr>
            <a:spLocks noGrp="1"/>
          </p:cNvSpPr>
          <p:nvPr>
            <p:ph type="sldNum" sz="quarter" idx="10"/>
          </p:nvPr>
        </p:nvSpPr>
        <p:spPr/>
        <p:txBody>
          <a:bodyPr/>
          <a:lstStyle/>
          <a:p>
            <a:fld id="{3601C689-F97A-4403-990B-13139A77F320}" type="slidenum">
              <a:rPr lang="en-US" smtClean="0"/>
              <a:t>5</a:t>
            </a:fld>
            <a:endParaRPr lang="en-US"/>
          </a:p>
        </p:txBody>
      </p:sp>
    </p:spTree>
    <p:extLst>
      <p:ext uri="{BB962C8B-B14F-4D97-AF65-F5344CB8AC3E}">
        <p14:creationId xmlns:p14="http://schemas.microsoft.com/office/powerpoint/2010/main" val="1678671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https://www.youtube.com/watch?v=zUkbYp1Gyrg</a:t>
            </a:r>
            <a:r>
              <a:rPr lang="en-US" dirty="0" smtClean="0"/>
              <a:t>   (5.4 minutes)</a:t>
            </a:r>
          </a:p>
          <a:p>
            <a:r>
              <a:rPr lang="en-US" dirty="0" smtClean="0">
                <a:hlinkClick r:id="rId4"/>
              </a:rPr>
              <a:t>https://www.youtube.com/watch?v=-UQk7bKf9FI</a:t>
            </a:r>
            <a:r>
              <a:rPr lang="en-US" dirty="0" smtClean="0"/>
              <a:t>  (4.5 minutes, part II)</a:t>
            </a:r>
            <a:endParaRPr lang="en-US" dirty="0"/>
          </a:p>
        </p:txBody>
      </p:sp>
      <p:sp>
        <p:nvSpPr>
          <p:cNvPr id="4" name="Slide Number Placeholder 3"/>
          <p:cNvSpPr>
            <a:spLocks noGrp="1"/>
          </p:cNvSpPr>
          <p:nvPr>
            <p:ph type="sldNum" sz="quarter" idx="10"/>
          </p:nvPr>
        </p:nvSpPr>
        <p:spPr/>
        <p:txBody>
          <a:bodyPr/>
          <a:lstStyle/>
          <a:p>
            <a:fld id="{3601C689-F97A-4403-990B-13139A77F320}" type="slidenum">
              <a:rPr lang="en-US" smtClean="0"/>
              <a:t>6</a:t>
            </a:fld>
            <a:endParaRPr lang="en-US"/>
          </a:p>
        </p:txBody>
      </p:sp>
    </p:spTree>
    <p:extLst>
      <p:ext uri="{BB962C8B-B14F-4D97-AF65-F5344CB8AC3E}">
        <p14:creationId xmlns:p14="http://schemas.microsoft.com/office/powerpoint/2010/main" val="1348368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https://www.youtube.com/watch?v=CRTrWRkJWEY</a:t>
            </a:r>
            <a:r>
              <a:rPr lang="en-US" dirty="0" smtClean="0"/>
              <a:t>  (7 minutes)</a:t>
            </a:r>
            <a:endParaRPr lang="en-US" dirty="0"/>
          </a:p>
        </p:txBody>
      </p:sp>
      <p:sp>
        <p:nvSpPr>
          <p:cNvPr id="4" name="Slide Number Placeholder 3"/>
          <p:cNvSpPr>
            <a:spLocks noGrp="1"/>
          </p:cNvSpPr>
          <p:nvPr>
            <p:ph type="sldNum" sz="quarter" idx="10"/>
          </p:nvPr>
        </p:nvSpPr>
        <p:spPr/>
        <p:txBody>
          <a:bodyPr/>
          <a:lstStyle/>
          <a:p>
            <a:fld id="{3601C689-F97A-4403-990B-13139A77F320}" type="slidenum">
              <a:rPr lang="en-US" smtClean="0"/>
              <a:t>7</a:t>
            </a:fld>
            <a:endParaRPr lang="en-US"/>
          </a:p>
        </p:txBody>
      </p:sp>
    </p:spTree>
    <p:extLst>
      <p:ext uri="{BB962C8B-B14F-4D97-AF65-F5344CB8AC3E}">
        <p14:creationId xmlns:p14="http://schemas.microsoft.com/office/powerpoint/2010/main" val="3267797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Imagined meeting between 17</a:t>
            </a:r>
            <a:r>
              <a:rPr lang="en-US" baseline="30000" dirty="0" smtClean="0"/>
              <a:t>th</a:t>
            </a:r>
            <a:r>
              <a:rPr lang="en-US" dirty="0" smtClean="0"/>
              <a:t> century Dutch settlers in NY and the Lenape, a tribe in what is now NYC – this is in the American Museum of Natural History</a:t>
            </a:r>
          </a:p>
          <a:p>
            <a:r>
              <a:rPr lang="en-US" dirty="0" smtClean="0"/>
              <a:t>The “decolonize</a:t>
            </a:r>
            <a:r>
              <a:rPr lang="en-US" baseline="0" dirty="0" smtClean="0"/>
              <a:t> the </a:t>
            </a:r>
            <a:endParaRPr lang="en-US" dirty="0"/>
          </a:p>
        </p:txBody>
      </p:sp>
      <p:sp>
        <p:nvSpPr>
          <p:cNvPr id="4" name="Slide Number Placeholder 3"/>
          <p:cNvSpPr>
            <a:spLocks noGrp="1"/>
          </p:cNvSpPr>
          <p:nvPr>
            <p:ph type="sldNum" sz="quarter" idx="10"/>
          </p:nvPr>
        </p:nvSpPr>
        <p:spPr/>
        <p:txBody>
          <a:bodyPr/>
          <a:lstStyle/>
          <a:p>
            <a:fld id="{3601C689-F97A-4403-990B-13139A77F320}" type="slidenum">
              <a:rPr lang="en-US" smtClean="0"/>
              <a:t>8</a:t>
            </a:fld>
            <a:endParaRPr lang="en-US"/>
          </a:p>
        </p:txBody>
      </p:sp>
    </p:spTree>
    <p:extLst>
      <p:ext uri="{BB962C8B-B14F-4D97-AF65-F5344CB8AC3E}">
        <p14:creationId xmlns:p14="http://schemas.microsoft.com/office/powerpoint/2010/main" val="918576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 was a Congolese pygmy – this photo shows him on display in the Bronx</a:t>
            </a:r>
            <a:r>
              <a:rPr lang="en-US" baseline="0" dirty="0" smtClean="0"/>
              <a:t> Zoo in 1906</a:t>
            </a:r>
            <a:endParaRPr lang="en-US" dirty="0" smtClean="0"/>
          </a:p>
          <a:p>
            <a:r>
              <a:rPr lang="en-US" dirty="0" smtClean="0"/>
              <a:t>Remember we discussed animal metaphors and dehumanization – museums and zoos have these legacies also</a:t>
            </a:r>
          </a:p>
          <a:p>
            <a:r>
              <a:rPr lang="en-US" dirty="0" smtClean="0"/>
              <a:t>1 minute - </a:t>
            </a:r>
            <a:r>
              <a:rPr lang="en-US" dirty="0" smtClean="0">
                <a:hlinkClick r:id="rId3"/>
              </a:rPr>
              <a:t>https://www.youtube.com/watch?v=TaKgDugiQh4</a:t>
            </a:r>
            <a:r>
              <a:rPr lang="en-US" dirty="0" smtClean="0"/>
              <a:t> </a:t>
            </a:r>
            <a:endParaRPr lang="en-US" dirty="0"/>
          </a:p>
        </p:txBody>
      </p:sp>
      <p:sp>
        <p:nvSpPr>
          <p:cNvPr id="4" name="Slide Number Placeholder 3"/>
          <p:cNvSpPr>
            <a:spLocks noGrp="1"/>
          </p:cNvSpPr>
          <p:nvPr>
            <p:ph type="sldNum" sz="quarter" idx="10"/>
          </p:nvPr>
        </p:nvSpPr>
        <p:spPr/>
        <p:txBody>
          <a:bodyPr/>
          <a:lstStyle/>
          <a:p>
            <a:fld id="{3601C689-F97A-4403-990B-13139A77F320}" type="slidenum">
              <a:rPr lang="en-US" smtClean="0"/>
              <a:t>9</a:t>
            </a:fld>
            <a:endParaRPr lang="en-US"/>
          </a:p>
        </p:txBody>
      </p:sp>
    </p:spTree>
    <p:extLst>
      <p:ext uri="{BB962C8B-B14F-4D97-AF65-F5344CB8AC3E}">
        <p14:creationId xmlns:p14="http://schemas.microsoft.com/office/powerpoint/2010/main" val="2089372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https://www.youtube.com/watch?v=QEaLNUqPquk</a:t>
            </a:r>
            <a:r>
              <a:rPr lang="en-US" dirty="0" smtClean="0"/>
              <a:t>  (13 minutes)</a:t>
            </a:r>
            <a:endParaRPr lang="en-US" dirty="0"/>
          </a:p>
        </p:txBody>
      </p:sp>
      <p:sp>
        <p:nvSpPr>
          <p:cNvPr id="4" name="Slide Number Placeholder 3"/>
          <p:cNvSpPr>
            <a:spLocks noGrp="1"/>
          </p:cNvSpPr>
          <p:nvPr>
            <p:ph type="sldNum" sz="quarter" idx="10"/>
          </p:nvPr>
        </p:nvSpPr>
        <p:spPr/>
        <p:txBody>
          <a:bodyPr/>
          <a:lstStyle/>
          <a:p>
            <a:fld id="{3601C689-F97A-4403-990B-13139A77F320}" type="slidenum">
              <a:rPr lang="en-US" smtClean="0"/>
              <a:t>10</a:t>
            </a:fld>
            <a:endParaRPr lang="en-US"/>
          </a:p>
        </p:txBody>
      </p:sp>
    </p:spTree>
    <p:extLst>
      <p:ext uri="{BB962C8B-B14F-4D97-AF65-F5344CB8AC3E}">
        <p14:creationId xmlns:p14="http://schemas.microsoft.com/office/powerpoint/2010/main" val="401323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A0B809-56F6-420B-B86B-53416F27D823}"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B855E-3922-464B-9610-8B31FED11AC9}" type="slidenum">
              <a:rPr lang="en-US" smtClean="0"/>
              <a:t>‹#›</a:t>
            </a:fld>
            <a:endParaRPr lang="en-US"/>
          </a:p>
        </p:txBody>
      </p:sp>
    </p:spTree>
    <p:extLst>
      <p:ext uri="{BB962C8B-B14F-4D97-AF65-F5344CB8AC3E}">
        <p14:creationId xmlns:p14="http://schemas.microsoft.com/office/powerpoint/2010/main" val="2454349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0B809-56F6-420B-B86B-53416F27D823}"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B855E-3922-464B-9610-8B31FED11AC9}" type="slidenum">
              <a:rPr lang="en-US" smtClean="0"/>
              <a:t>‹#›</a:t>
            </a:fld>
            <a:endParaRPr lang="en-US"/>
          </a:p>
        </p:txBody>
      </p:sp>
    </p:spTree>
    <p:extLst>
      <p:ext uri="{BB962C8B-B14F-4D97-AF65-F5344CB8AC3E}">
        <p14:creationId xmlns:p14="http://schemas.microsoft.com/office/powerpoint/2010/main" val="2447128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0B809-56F6-420B-B86B-53416F27D823}"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B855E-3922-464B-9610-8B31FED11AC9}" type="slidenum">
              <a:rPr lang="en-US" smtClean="0"/>
              <a:t>‹#›</a:t>
            </a:fld>
            <a:endParaRPr lang="en-US"/>
          </a:p>
        </p:txBody>
      </p:sp>
    </p:spTree>
    <p:extLst>
      <p:ext uri="{BB962C8B-B14F-4D97-AF65-F5344CB8AC3E}">
        <p14:creationId xmlns:p14="http://schemas.microsoft.com/office/powerpoint/2010/main" val="2242798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0B809-56F6-420B-B86B-53416F27D823}"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B855E-3922-464B-9610-8B31FED11AC9}" type="slidenum">
              <a:rPr lang="en-US" smtClean="0"/>
              <a:t>‹#›</a:t>
            </a:fld>
            <a:endParaRPr lang="en-US"/>
          </a:p>
        </p:txBody>
      </p:sp>
    </p:spTree>
    <p:extLst>
      <p:ext uri="{BB962C8B-B14F-4D97-AF65-F5344CB8AC3E}">
        <p14:creationId xmlns:p14="http://schemas.microsoft.com/office/powerpoint/2010/main" val="303042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A0B809-56F6-420B-B86B-53416F27D823}"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B855E-3922-464B-9610-8B31FED11AC9}" type="slidenum">
              <a:rPr lang="en-US" smtClean="0"/>
              <a:t>‹#›</a:t>
            </a:fld>
            <a:endParaRPr lang="en-US"/>
          </a:p>
        </p:txBody>
      </p:sp>
    </p:spTree>
    <p:extLst>
      <p:ext uri="{BB962C8B-B14F-4D97-AF65-F5344CB8AC3E}">
        <p14:creationId xmlns:p14="http://schemas.microsoft.com/office/powerpoint/2010/main" val="257627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A0B809-56F6-420B-B86B-53416F27D823}" type="datetimeFigureOut">
              <a:rPr lang="en-US" smtClean="0"/>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B855E-3922-464B-9610-8B31FED11AC9}" type="slidenum">
              <a:rPr lang="en-US" smtClean="0"/>
              <a:t>‹#›</a:t>
            </a:fld>
            <a:endParaRPr lang="en-US"/>
          </a:p>
        </p:txBody>
      </p:sp>
    </p:spTree>
    <p:extLst>
      <p:ext uri="{BB962C8B-B14F-4D97-AF65-F5344CB8AC3E}">
        <p14:creationId xmlns:p14="http://schemas.microsoft.com/office/powerpoint/2010/main" val="1896768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A0B809-56F6-420B-B86B-53416F27D823}" type="datetimeFigureOut">
              <a:rPr lang="en-US" smtClean="0"/>
              <a:t>12/17/2019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BB855E-3922-464B-9610-8B31FED11AC9}" type="slidenum">
              <a:rPr lang="en-US" smtClean="0"/>
              <a:t>‹#›</a:t>
            </a:fld>
            <a:endParaRPr lang="en-US"/>
          </a:p>
        </p:txBody>
      </p:sp>
    </p:spTree>
    <p:extLst>
      <p:ext uri="{BB962C8B-B14F-4D97-AF65-F5344CB8AC3E}">
        <p14:creationId xmlns:p14="http://schemas.microsoft.com/office/powerpoint/2010/main" val="3666177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A0B809-56F6-420B-B86B-53416F27D823}" type="datetimeFigureOut">
              <a:rPr lang="en-US" smtClean="0"/>
              <a:t>12/17/2019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BB855E-3922-464B-9610-8B31FED11AC9}" type="slidenum">
              <a:rPr lang="en-US" smtClean="0"/>
              <a:t>‹#›</a:t>
            </a:fld>
            <a:endParaRPr lang="en-US"/>
          </a:p>
        </p:txBody>
      </p:sp>
    </p:spTree>
    <p:extLst>
      <p:ext uri="{BB962C8B-B14F-4D97-AF65-F5344CB8AC3E}">
        <p14:creationId xmlns:p14="http://schemas.microsoft.com/office/powerpoint/2010/main" val="27806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0B809-56F6-420B-B86B-53416F27D823}" type="datetimeFigureOut">
              <a:rPr lang="en-US" smtClean="0"/>
              <a:t>12/17/2019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BB855E-3922-464B-9610-8B31FED11AC9}" type="slidenum">
              <a:rPr lang="en-US" smtClean="0"/>
              <a:t>‹#›</a:t>
            </a:fld>
            <a:endParaRPr lang="en-US"/>
          </a:p>
        </p:txBody>
      </p:sp>
    </p:spTree>
    <p:extLst>
      <p:ext uri="{BB962C8B-B14F-4D97-AF65-F5344CB8AC3E}">
        <p14:creationId xmlns:p14="http://schemas.microsoft.com/office/powerpoint/2010/main" val="341935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A0B809-56F6-420B-B86B-53416F27D823}" type="datetimeFigureOut">
              <a:rPr lang="en-US" smtClean="0"/>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B855E-3922-464B-9610-8B31FED11AC9}" type="slidenum">
              <a:rPr lang="en-US" smtClean="0"/>
              <a:t>‹#›</a:t>
            </a:fld>
            <a:endParaRPr lang="en-US"/>
          </a:p>
        </p:txBody>
      </p:sp>
    </p:spTree>
    <p:extLst>
      <p:ext uri="{BB962C8B-B14F-4D97-AF65-F5344CB8AC3E}">
        <p14:creationId xmlns:p14="http://schemas.microsoft.com/office/powerpoint/2010/main" val="172845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A0B809-56F6-420B-B86B-53416F27D823}" type="datetimeFigureOut">
              <a:rPr lang="en-US" smtClean="0"/>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B855E-3922-464B-9610-8B31FED11AC9}" type="slidenum">
              <a:rPr lang="en-US" smtClean="0"/>
              <a:t>‹#›</a:t>
            </a:fld>
            <a:endParaRPr lang="en-US"/>
          </a:p>
        </p:txBody>
      </p:sp>
    </p:spTree>
    <p:extLst>
      <p:ext uri="{BB962C8B-B14F-4D97-AF65-F5344CB8AC3E}">
        <p14:creationId xmlns:p14="http://schemas.microsoft.com/office/powerpoint/2010/main" val="3051787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0B809-56F6-420B-B86B-53416F27D823}" type="datetimeFigureOut">
              <a:rPr lang="en-US" smtClean="0"/>
              <a:t>12/17/2019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B855E-3922-464B-9610-8B31FED11AC9}" type="slidenum">
              <a:rPr lang="en-US" smtClean="0"/>
              <a:t>‹#›</a:t>
            </a:fld>
            <a:endParaRPr lang="en-US"/>
          </a:p>
        </p:txBody>
      </p:sp>
    </p:spTree>
    <p:extLst>
      <p:ext uri="{BB962C8B-B14F-4D97-AF65-F5344CB8AC3E}">
        <p14:creationId xmlns:p14="http://schemas.microsoft.com/office/powerpoint/2010/main" val="2580018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[Date]</a:t>
            </a:r>
            <a:endParaRPr lang="en-US" dirty="0"/>
          </a:p>
        </p:txBody>
      </p:sp>
      <p:sp>
        <p:nvSpPr>
          <p:cNvPr id="3" name="Subtitle 2"/>
          <p:cNvSpPr>
            <a:spLocks noGrp="1"/>
          </p:cNvSpPr>
          <p:nvPr>
            <p:ph type="subTitle" idx="1"/>
          </p:nvPr>
        </p:nvSpPr>
        <p:spPr/>
        <p:txBody>
          <a:bodyPr/>
          <a:lstStyle/>
          <a:p>
            <a:r>
              <a:rPr lang="en-US" dirty="0" smtClean="0"/>
              <a:t>[Class]</a:t>
            </a:r>
            <a:endParaRPr lang="en-US" dirty="0" smtClean="0"/>
          </a:p>
          <a:p>
            <a:r>
              <a:rPr lang="en-US" dirty="0" smtClean="0"/>
              <a:t>[Semester]</a:t>
            </a:r>
            <a:endParaRPr lang="en-US" dirty="0"/>
          </a:p>
        </p:txBody>
      </p:sp>
    </p:spTree>
    <p:extLst>
      <p:ext uri="{BB962C8B-B14F-4D97-AF65-F5344CB8AC3E}">
        <p14:creationId xmlns:p14="http://schemas.microsoft.com/office/powerpoint/2010/main" val="57698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museums know the significance of everything they have in collection?</a:t>
            </a:r>
            <a:endParaRPr lang="en-US" dirty="0"/>
          </a:p>
        </p:txBody>
      </p:sp>
      <p:sp>
        <p:nvSpPr>
          <p:cNvPr id="3" name="Text Placeholder 2"/>
          <p:cNvSpPr>
            <a:spLocks noGrp="1"/>
          </p:cNvSpPr>
          <p:nvPr>
            <p:ph type="body" idx="1"/>
          </p:nvPr>
        </p:nvSpPr>
        <p:spPr/>
        <p:txBody>
          <a:bodyPr/>
          <a:lstStyle/>
          <a:p>
            <a:r>
              <a:rPr lang="en-US" dirty="0" smtClean="0"/>
              <a:t>(NO – or the value of metadata)</a:t>
            </a:r>
            <a:endParaRPr lang="en-US" dirty="0"/>
          </a:p>
        </p:txBody>
      </p:sp>
    </p:spTree>
    <p:extLst>
      <p:ext uri="{BB962C8B-B14F-4D97-AF65-F5344CB8AC3E}">
        <p14:creationId xmlns:p14="http://schemas.microsoft.com/office/powerpoint/2010/main" val="747348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museum specimens shape our understanding of the world?</a:t>
            </a:r>
            <a:endParaRPr lang="en-US" dirty="0"/>
          </a:p>
        </p:txBody>
      </p:sp>
      <p:sp>
        <p:nvSpPr>
          <p:cNvPr id="3" name="Text Placeholder 2"/>
          <p:cNvSpPr>
            <a:spLocks noGrp="1"/>
          </p:cNvSpPr>
          <p:nvPr>
            <p:ph type="body" idx="1"/>
          </p:nvPr>
        </p:nvSpPr>
        <p:spPr/>
        <p:txBody>
          <a:bodyPr/>
          <a:lstStyle/>
          <a:p>
            <a:r>
              <a:rPr lang="en-US" dirty="0" smtClean="0"/>
              <a:t>what a bunch of dead things can do for science</a:t>
            </a:r>
            <a:endParaRPr lang="en-US" dirty="0"/>
          </a:p>
        </p:txBody>
      </p:sp>
    </p:spTree>
    <p:extLst>
      <p:ext uri="{BB962C8B-B14F-4D97-AF65-F5344CB8AC3E}">
        <p14:creationId xmlns:p14="http://schemas.microsoft.com/office/powerpoint/2010/main" val="33840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Museums, archives, collections</a:t>
            </a:r>
            <a:endParaRPr lang="en-US" dirty="0"/>
          </a:p>
        </p:txBody>
      </p:sp>
      <p:sp>
        <p:nvSpPr>
          <p:cNvPr id="3" name="Text Placeholder 2"/>
          <p:cNvSpPr>
            <a:spLocks noGrp="1"/>
          </p:cNvSpPr>
          <p:nvPr>
            <p:ph type="body" idx="1"/>
          </p:nvPr>
        </p:nvSpPr>
        <p:spPr/>
        <p:txBody>
          <a:bodyPr/>
          <a:lstStyle/>
          <a:p>
            <a:r>
              <a:rPr lang="en-US" dirty="0" smtClean="0"/>
              <a:t>How and what we save and display says a lot about environment and society</a:t>
            </a:r>
            <a:endParaRPr lang="en-US" dirty="0"/>
          </a:p>
        </p:txBody>
      </p:sp>
    </p:spTree>
    <p:extLst>
      <p:ext uri="{BB962C8B-B14F-4D97-AF65-F5344CB8AC3E}">
        <p14:creationId xmlns:p14="http://schemas.microsoft.com/office/powerpoint/2010/main" val="61813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‘Cabinet of curiosities’</a:t>
            </a:r>
            <a:endParaRPr lang="en-US" dirty="0"/>
          </a:p>
        </p:txBody>
      </p:sp>
      <p:sp>
        <p:nvSpPr>
          <p:cNvPr id="4" name="Content Placeholder 3"/>
          <p:cNvSpPr>
            <a:spLocks noGrp="1"/>
          </p:cNvSpPr>
          <p:nvPr>
            <p:ph sz="half" idx="1"/>
          </p:nvPr>
        </p:nvSpPr>
        <p:spPr/>
        <p:txBody>
          <a:bodyPr/>
          <a:lstStyle/>
          <a:p>
            <a:pPr marL="0" indent="0">
              <a:buNone/>
            </a:pPr>
            <a:r>
              <a:rPr lang="en-US" dirty="0" err="1" smtClean="0"/>
              <a:t>Wunderkammer</a:t>
            </a:r>
            <a:endParaRPr lang="en-US" dirty="0" smtClean="0"/>
          </a:p>
          <a:p>
            <a:pPr marL="0" indent="0">
              <a:buNone/>
            </a:pPr>
            <a:endParaRPr lang="en-US" dirty="0"/>
          </a:p>
          <a:p>
            <a:pPr marL="0" indent="0">
              <a:buNone/>
            </a:pPr>
            <a:r>
              <a:rPr lang="en-US" dirty="0" smtClean="0"/>
              <a:t>Wonder-rooms</a:t>
            </a:r>
          </a:p>
          <a:p>
            <a:pPr marL="0" indent="0">
              <a:buNone/>
            </a:pPr>
            <a:endParaRPr lang="en-US" dirty="0"/>
          </a:p>
          <a:p>
            <a:pPr marL="0" indent="0">
              <a:buNone/>
            </a:pPr>
            <a:r>
              <a:rPr lang="en-US" dirty="0" err="1" smtClean="0"/>
              <a:t>Kunstkammer</a:t>
            </a:r>
            <a:endParaRPr lang="en-US" dirty="0" smtClean="0"/>
          </a:p>
          <a:p>
            <a:pPr marL="0" indent="0">
              <a:buNone/>
            </a:pPr>
            <a:endParaRPr lang="en-US" dirty="0"/>
          </a:p>
          <a:p>
            <a:pPr marL="0" indent="0">
              <a:buNone/>
            </a:pPr>
            <a:endParaRPr lang="en-US" dirty="0"/>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4126468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case for museums</a:t>
            </a:r>
            <a:endParaRPr lang="en-US" dirty="0"/>
          </a:p>
        </p:txBody>
      </p:sp>
      <p:sp>
        <p:nvSpPr>
          <p:cNvPr id="5" name="Text Placeholder 4"/>
          <p:cNvSpPr>
            <a:spLocks noGrp="1"/>
          </p:cNvSpPr>
          <p:nvPr>
            <p:ph type="body" idx="1"/>
          </p:nvPr>
        </p:nvSpPr>
        <p:spPr/>
        <p:txBody>
          <a:bodyPr/>
          <a:lstStyle/>
          <a:p>
            <a:r>
              <a:rPr lang="en-US" dirty="0" smtClean="0"/>
              <a:t>How they went from for elites to for everyone</a:t>
            </a:r>
            <a:endParaRPr lang="en-US" dirty="0"/>
          </a:p>
        </p:txBody>
      </p:sp>
    </p:spTree>
    <p:extLst>
      <p:ext uri="{BB962C8B-B14F-4D97-AF65-F5344CB8AC3E}">
        <p14:creationId xmlns:p14="http://schemas.microsoft.com/office/powerpoint/2010/main" val="165281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Where do museum specimens come from?</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330058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museums pose specimens?</a:t>
            </a:r>
            <a:endParaRPr lang="en-US" dirty="0"/>
          </a:p>
        </p:txBody>
      </p:sp>
      <p:sp>
        <p:nvSpPr>
          <p:cNvPr id="3" name="Text Placeholder 2"/>
          <p:cNvSpPr>
            <a:spLocks noGrp="1"/>
          </p:cNvSpPr>
          <p:nvPr>
            <p:ph type="body" idx="1"/>
          </p:nvPr>
        </p:nvSpPr>
        <p:spPr/>
        <p:txBody>
          <a:bodyPr/>
          <a:lstStyle/>
          <a:p>
            <a:r>
              <a:rPr lang="en-US" dirty="0" smtClean="0"/>
              <a:t>(the story of Carl Akeley) </a:t>
            </a:r>
            <a:endParaRPr lang="en-US" dirty="0"/>
          </a:p>
        </p:txBody>
      </p:sp>
    </p:spTree>
    <p:extLst>
      <p:ext uri="{BB962C8B-B14F-4D97-AF65-F5344CB8AC3E}">
        <p14:creationId xmlns:p14="http://schemas.microsoft.com/office/powerpoint/2010/main" val="3525296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museums know what to put in dioramas?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01196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Dioramas reconsidered</a:t>
            </a:r>
            <a:endParaRPr lang="en-US" dirty="0"/>
          </a:p>
        </p:txBody>
      </p:sp>
      <p:pic>
        <p:nvPicPr>
          <p:cNvPr id="1026" name="Picture 2" descr="A diorama at the American Museum of Natural History now points out its own inaccuracies."/>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2362199" y="1496052"/>
            <a:ext cx="7046495" cy="469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046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Ota </a:t>
            </a:r>
            <a:r>
              <a:rPr lang="en-US" dirty="0" err="1" smtClean="0"/>
              <a:t>Benga</a:t>
            </a:r>
            <a:endParaRPr lang="en-US" dirty="0"/>
          </a:p>
        </p:txBody>
      </p:sp>
      <p:sp>
        <p:nvSpPr>
          <p:cNvPr id="3" name="Content Placeholder 2"/>
          <p:cNvSpPr>
            <a:spLocks noGrp="1"/>
          </p:cNvSpPr>
          <p:nvPr>
            <p:ph sz="half" idx="1"/>
          </p:nvPr>
        </p:nvSpPr>
        <p:spPr/>
        <p:txBody>
          <a:bodyPr/>
          <a:lstStyle/>
          <a:p>
            <a:pPr marL="0" indent="0">
              <a:buNone/>
            </a:pPr>
            <a:r>
              <a:rPr lang="en-US" dirty="0" smtClean="0"/>
              <a:t>Mr. </a:t>
            </a:r>
            <a:r>
              <a:rPr lang="en-US" dirty="0" err="1" smtClean="0"/>
              <a:t>Benga</a:t>
            </a:r>
            <a:r>
              <a:rPr lang="en-US" dirty="0" smtClean="0"/>
              <a:t> was taken from the Congo and placed on display</a:t>
            </a:r>
          </a:p>
          <a:p>
            <a:pPr marL="0" indent="0">
              <a:buNone/>
            </a:pPr>
            <a:endParaRPr lang="en-US" dirty="0"/>
          </a:p>
          <a:p>
            <a:pPr marL="0" indent="0">
              <a:buNone/>
            </a:pPr>
            <a:r>
              <a:rPr lang="en-US" dirty="0" smtClean="0"/>
              <a:t>Reflection of how “anthropology” in natural history museums and zoos started – what is the legacy?</a:t>
            </a:r>
          </a:p>
          <a:p>
            <a:pPr marL="0" indent="0">
              <a:buNone/>
            </a:pPr>
            <a:endParaRPr lang="en-US" dirty="0"/>
          </a:p>
        </p:txBody>
      </p:sp>
      <p:pic>
        <p:nvPicPr>
          <p:cNvPr id="2050" name="Picture 2" descr="In 1906, Ota Benga, a Congolese pygmy, was exhibited in the Bronx Zoo’s Monkey Hous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218146" y="1825625"/>
            <a:ext cx="308970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838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339</Words>
  <Application>Microsoft Office PowerPoint</Application>
  <PresentationFormat>Widescreen</PresentationFormat>
  <Paragraphs>50</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[Date]</vt:lpstr>
      <vt:lpstr>Museums, archives, collections</vt:lpstr>
      <vt:lpstr>‘Cabinet of curiosities’</vt:lpstr>
      <vt:lpstr>The case for museums</vt:lpstr>
      <vt:lpstr>Where do museum specimens come from?</vt:lpstr>
      <vt:lpstr>How do museums pose specimens?</vt:lpstr>
      <vt:lpstr>How do museums know what to put in dioramas?</vt:lpstr>
      <vt:lpstr>Dioramas reconsidered</vt:lpstr>
      <vt:lpstr>Ota Benga</vt:lpstr>
      <vt:lpstr>Do museums know the significance of everything they have in collection?</vt:lpstr>
      <vt:lpstr>How do museum specimens shape our understanding of the world?</vt:lpstr>
    </vt:vector>
  </TitlesOfParts>
  <Company>Rochester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24</dc:title>
  <dc:creator>Kaitlin Stack Whitney</dc:creator>
  <cp:lastModifiedBy>Kaitlin Stack Whitney</cp:lastModifiedBy>
  <cp:revision>33</cp:revision>
  <dcterms:created xsi:type="dcterms:W3CDTF">2019-10-24T13:23:07Z</dcterms:created>
  <dcterms:modified xsi:type="dcterms:W3CDTF">2019-12-17T19:20:54Z</dcterms:modified>
</cp:coreProperties>
</file>