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279" r:id="rId3"/>
    <p:sldId id="280" r:id="rId4"/>
    <p:sldId id="282" r:id="rId5"/>
    <p:sldId id="283" r:id="rId6"/>
    <p:sldId id="284" r:id="rId7"/>
    <p:sldId id="285" r:id="rId8"/>
    <p:sldId id="275" r:id="rId9"/>
    <p:sldId id="287" r:id="rId10"/>
    <p:sldId id="286" r:id="rId11"/>
    <p:sldId id="276" r:id="rId12"/>
    <p:sldId id="289" r:id="rId13"/>
    <p:sldId id="294" r:id="rId14"/>
    <p:sldId id="296" r:id="rId15"/>
    <p:sldId id="295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14" autoAdjust="0"/>
  </p:normalViewPr>
  <p:slideViewPr>
    <p:cSldViewPr>
      <p:cViewPr varScale="1">
        <p:scale>
          <a:sx n="58" d="100"/>
          <a:sy n="58" d="100"/>
        </p:scale>
        <p:origin x="17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238" cy="479425"/>
          </a:xfrm>
          <a:prstGeom prst="rect">
            <a:avLst/>
          </a:prstGeom>
        </p:spPr>
        <p:txBody>
          <a:bodyPr vert="horz" lIns="96649" tIns="48325" rIns="96649" bIns="48325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6649" tIns="48325" rIns="96649" bIns="48325" rtlCol="0"/>
          <a:lstStyle>
            <a:lvl1pPr algn="r">
              <a:defRPr sz="1300"/>
            </a:lvl1pPr>
          </a:lstStyle>
          <a:p>
            <a:pPr>
              <a:defRPr/>
            </a:pPr>
            <a:fld id="{0890D665-6BA3-4F24-B490-4C2E63FE2FF1}" type="datetimeFigureOut">
              <a:rPr lang="en-US"/>
              <a:pPr>
                <a:defRPr/>
              </a:pPr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9"/>
            <a:ext cx="3170238" cy="479425"/>
          </a:xfrm>
          <a:prstGeom prst="rect">
            <a:avLst/>
          </a:prstGeom>
        </p:spPr>
        <p:txBody>
          <a:bodyPr vert="horz" lIns="96649" tIns="48325" rIns="96649" bIns="48325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6649" tIns="48325" rIns="96649" bIns="48325" rtlCol="0" anchor="b"/>
          <a:lstStyle>
            <a:lvl1pPr algn="r">
              <a:defRPr sz="1300"/>
            </a:lvl1pPr>
          </a:lstStyle>
          <a:p>
            <a:pPr>
              <a:defRPr/>
            </a:pPr>
            <a:fld id="{CF4F14D4-4FF2-4484-8871-71CD1931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DF6C11A-D612-444B-8973-234EB87B3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437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.gov/dictionary/db_alpha.aspx?expand=p#protein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6C11A-D612-444B-8973-234EB87B35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D67A1-D1BB-431B-81D2-4FB99DDD79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Receptor is a protein</a:t>
            </a:r>
          </a:p>
          <a:p>
            <a:pPr eaLnBrk="1" hangingPunct="1"/>
            <a:r>
              <a:rPr lang="en-US" smtClean="0"/>
              <a:t>Factor is probably a smaller chemical.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75CDEC-5322-4BA7-9A8B-09E5FAFDA7E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You’ll notice that they include amplification in the pathway, it is a part of the pathway, it happens in the pathway</a:t>
            </a:r>
          </a:p>
          <a:p>
            <a:pPr eaLnBrk="1" hangingPunct="1"/>
            <a:r>
              <a:rPr lang="en-US" dirty="0" smtClean="0"/>
              <a:t>This is how cells communicate.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7E5640-1186-4517-95E2-8AD102243B0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Muscle relaxation is one type of cellular response for muscle cells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BF059-2C45-4B89-BF38-64661A00E76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These are all membrane bound proteins that are important in cellular signal transduction. They all intercept chemical signals and then transfer them into the cell.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Ligand</a:t>
            </a:r>
            <a:r>
              <a:rPr lang="en-US" dirty="0" smtClean="0"/>
              <a:t>-gated channels – a channel opens or closes when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ligand</a:t>
            </a:r>
            <a:r>
              <a:rPr lang="en-US" baseline="0" dirty="0" smtClean="0"/>
              <a:t> binds</a:t>
            </a:r>
            <a:endParaRPr lang="en-US" dirty="0" smtClean="0"/>
          </a:p>
          <a:p>
            <a:pPr eaLnBrk="1" hangingPunct="1"/>
            <a:r>
              <a:rPr lang="en-US" dirty="0" smtClean="0"/>
              <a:t>2. Enzyme activation – when the </a:t>
            </a:r>
            <a:r>
              <a:rPr lang="en-US" dirty="0" err="1" smtClean="0"/>
              <a:t>ligand</a:t>
            </a:r>
            <a:r>
              <a:rPr lang="en-US" dirty="0" smtClean="0"/>
              <a:t> binds an enzyme is turned on </a:t>
            </a:r>
          </a:p>
          <a:p>
            <a:pPr eaLnBrk="1" hangingPunct="1"/>
            <a:r>
              <a:rPr lang="en-US" dirty="0" smtClean="0"/>
              <a:t>3. G-protein coupled – a variety of responses can occur </a:t>
            </a:r>
          </a:p>
          <a:p>
            <a:pPr eaLnBrk="1" hangingPunct="1"/>
            <a:r>
              <a:rPr lang="en-US" dirty="0" smtClean="0"/>
              <a:t>4. </a:t>
            </a:r>
            <a:r>
              <a:rPr lang="en-US" dirty="0" err="1" smtClean="0"/>
              <a:t>Integrin</a:t>
            </a:r>
            <a:r>
              <a:rPr lang="en-US" dirty="0" smtClean="0"/>
              <a:t>-cytoskeleton – the cytoskeleton is altered when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ligand</a:t>
            </a:r>
            <a:r>
              <a:rPr lang="en-US" baseline="0" dirty="0" smtClean="0"/>
              <a:t> binds</a:t>
            </a:r>
            <a:endParaRPr lang="en-US" dirty="0" smtClean="0"/>
          </a:p>
          <a:p>
            <a:pPr lvl="1" eaLnBrk="1" hangingPunct="1"/>
            <a:r>
              <a:rPr lang="en-US" dirty="0" smtClean="0"/>
              <a:t>G-protein linked receptor</a:t>
            </a:r>
          </a:p>
          <a:p>
            <a:pPr lvl="1" eaLnBrk="1" hangingPunct="1"/>
            <a:r>
              <a:rPr lang="en-US" dirty="0" smtClean="0"/>
              <a:t>Receptor tyrosine </a:t>
            </a:r>
            <a:r>
              <a:rPr lang="en-US" dirty="0" err="1" smtClean="0"/>
              <a:t>kinase</a:t>
            </a:r>
            <a:endParaRPr lang="en-US" dirty="0" smtClean="0"/>
          </a:p>
          <a:p>
            <a:pPr lvl="1" eaLnBrk="1" hangingPunct="1"/>
            <a:r>
              <a:rPr lang="en-US" dirty="0" smtClean="0"/>
              <a:t>Ion channel receptors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 </a:t>
            </a:r>
            <a:r>
              <a:rPr lang="en-US" dirty="0" err="1" smtClean="0"/>
              <a:t>lipophilic</a:t>
            </a:r>
            <a:r>
              <a:rPr lang="en-US" dirty="0" smtClean="0"/>
              <a:t> molecule could actually diffuse through the cell and bind to a receptor inside the cell.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F07C6F-AC56-4E5F-9BE1-4737868343F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We talked earlier about competition, well agonists and antagonists can compete.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Ligands that turn receptors on are known as agonists, and ligands that block receptor activity are called antagonists.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B5FF7F-E41F-453E-8475-D9DA8A7C12E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Nicotine is an agonist, it causes the effect. (NOT ON THE WORKSHEET)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Peripheral nervous system and central nervous system. I helps to cause muscle contraction, maintain homeostasis, there is also a role in arousal and reward.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It binds to the receptor and leads to a depolarization.</a:t>
            </a:r>
          </a:p>
          <a:p>
            <a:pPr eaLnBrk="1" hangingPunct="1"/>
            <a:r>
              <a:rPr lang="en-US" dirty="0" smtClean="0"/>
              <a:t>The longer you smoke the longer the desensitization period before the receptor can fire again and release more dopamine, so you need more nicotine to get the same buzz.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A51FDB-E3B5-452D-B724-9BC18821F16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Estrogen can promote the growth of breast cancer cells. Some breast cancers are classified as estrogen receptor-positive (also known as hormone sensitive), which means that they have a </a:t>
            </a:r>
            <a:r>
              <a:rPr lang="en-US" smtClean="0">
                <a:hlinkClick r:id="rId3"/>
              </a:rPr>
              <a:t>protein</a:t>
            </a:r>
            <a:r>
              <a:rPr lang="en-US" smtClean="0"/>
              <a:t> to which estrogen will bind. These breast cancer cells need estrogen to grow.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D13A6-1D04-4174-A6F2-A129A9AA0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6C9F3-9C6F-46D2-B10C-DA5B91134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00BD2-EBD3-4889-91C2-244D32E83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DF142-883B-44EA-BA52-328A74B9D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097D9-FD4B-45D3-A229-3B3A59521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3B69C-0B78-460F-99CC-BE859564E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1129B-05A9-4034-83FB-FFBFEDAA8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C8B3C-CD8B-483D-98D2-114C40C40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EA7B-B589-4392-B5DA-C9EFFD418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8D16-AE39-4ED5-8586-96DDACD7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2F8F5-86D5-4DC4-9370-7F42467E1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0510-0D0D-4AB0-A012-1BB7B58AB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DAF6-BE73-40E9-8269-1A069FF4D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929119A-F3F9-49B7-8151-90097B3F7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886200" cy="246856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Communication, Integration and Homeostasis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31242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Place into presenter mode and use arrow keys to progress forwards. Click as directed to see answers.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495800" y="1981200"/>
            <a:ext cx="32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Publisher images have been removed, suggestions for appropriate image to insert from your own publishers images are suggested in each slide.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Insert introductory image from your textbook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Signal amplification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At each catalytic step in the cascade the number of activated products is much greater than in the preceding step.</a:t>
            </a:r>
          </a:p>
          <a:p>
            <a:pPr eaLnBrk="1" hangingPunct="1"/>
            <a:r>
              <a:rPr lang="en-US" dirty="0" smtClean="0"/>
              <a:t>An enzyme remains active long enough to activate many of the molecules next in line.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8400" y="25908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image for signal amplification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7400" y="1640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the name of the ligand below to learn what it is</a:t>
            </a:r>
            <a:endParaRPr lang="en-US" dirty="0"/>
          </a:p>
        </p:txBody>
      </p:sp>
      <p:sp>
        <p:nvSpPr>
          <p:cNvPr id="2" name="Primary ligand"/>
          <p:cNvSpPr/>
          <p:nvPr/>
        </p:nvSpPr>
        <p:spPr>
          <a:xfrm>
            <a:off x="1828800" y="685800"/>
            <a:ext cx="175260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gonist"/>
          <p:cNvSpPr/>
          <p:nvPr/>
        </p:nvSpPr>
        <p:spPr>
          <a:xfrm>
            <a:off x="3810000" y="696310"/>
            <a:ext cx="175260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ntagonist"/>
          <p:cNvSpPr/>
          <p:nvPr/>
        </p:nvSpPr>
        <p:spPr>
          <a:xfrm>
            <a:off x="5562600" y="685800"/>
            <a:ext cx="190500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585946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Agonist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5859463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ligand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585946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Antagonist</a:t>
            </a:r>
            <a:endParaRPr lang="en-US" dirty="0"/>
          </a:p>
        </p:txBody>
      </p:sp>
      <p:sp>
        <p:nvSpPr>
          <p:cNvPr id="9" name="Agonist Trigger"/>
          <p:cNvSpPr/>
          <p:nvPr/>
        </p:nvSpPr>
        <p:spPr>
          <a:xfrm>
            <a:off x="1066800" y="5859463"/>
            <a:ext cx="1143000" cy="46513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rimary ligand TRIGGER"/>
          <p:cNvSpPr/>
          <p:nvPr/>
        </p:nvSpPr>
        <p:spPr>
          <a:xfrm>
            <a:off x="3134710" y="5869973"/>
            <a:ext cx="1894490" cy="46513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ntagonist TRIGGER"/>
          <p:cNvSpPr/>
          <p:nvPr/>
        </p:nvSpPr>
        <p:spPr>
          <a:xfrm>
            <a:off x="6035566" y="5828742"/>
            <a:ext cx="1355834" cy="46513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057400" y="2895600"/>
            <a:ext cx="541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image that demonstrates agonists, primary ligands and </a:t>
            </a:r>
            <a:r>
              <a:rPr lang="en-US" dirty="0" err="1" smtClean="0"/>
              <a:t>antagonsts</a:t>
            </a:r>
            <a:r>
              <a:rPr lang="en-US" dirty="0" smtClean="0"/>
              <a:t>. Move blue boxes to cover descriptions of what each ligand does.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Nicotine vs acetylcholine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Acetylcholine is a </a:t>
            </a:r>
            <a:r>
              <a:rPr lang="en-US" dirty="0" err="1" smtClean="0"/>
              <a:t>neutrotransmitter</a:t>
            </a:r>
            <a:r>
              <a:rPr lang="en-US" dirty="0" smtClean="0"/>
              <a:t> important in the PNS and CNS.</a:t>
            </a:r>
          </a:p>
          <a:p>
            <a:pPr eaLnBrk="1" hangingPunct="1"/>
            <a:r>
              <a:rPr lang="en-US" dirty="0" smtClean="0"/>
              <a:t>Nicotine mimics acetylcholine and binds to the nicotinic receptor.</a:t>
            </a:r>
          </a:p>
          <a:p>
            <a:pPr eaLnBrk="1" hangingPunct="1"/>
            <a:r>
              <a:rPr lang="en-US" dirty="0" smtClean="0"/>
              <a:t>More dopamine is release, which leads to increased pleasure.</a:t>
            </a:r>
          </a:p>
          <a:p>
            <a:pPr eaLnBrk="1" hangingPunct="1"/>
            <a:r>
              <a:rPr lang="en-US" b="1" dirty="0" smtClean="0"/>
              <a:t>Is nicotine an agonist                                or an antagonist? </a:t>
            </a:r>
            <a:r>
              <a:rPr lang="en-US" sz="1400" b="1" dirty="0" smtClean="0"/>
              <a:t>(click for </a:t>
            </a:r>
          </a:p>
          <a:p>
            <a:pPr lvl="8"/>
            <a:r>
              <a:rPr lang="en-US" sz="1400" b="1" dirty="0" smtClean="0"/>
              <a:t>Answer)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Agonist"/>
          <p:cNvSpPr txBox="1"/>
          <p:nvPr/>
        </p:nvSpPr>
        <p:spPr>
          <a:xfrm>
            <a:off x="838200" y="5943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Agonist!</a:t>
            </a:r>
            <a:endParaRPr lang="en-US" dirty="0"/>
          </a:p>
        </p:txBody>
      </p:sp>
      <p:sp>
        <p:nvSpPr>
          <p:cNvPr id="3" name="Agonist trigger"/>
          <p:cNvSpPr/>
          <p:nvPr/>
        </p:nvSpPr>
        <p:spPr>
          <a:xfrm>
            <a:off x="864476" y="4953001"/>
            <a:ext cx="4369676" cy="1219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4495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normally insert an image of a cigarette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Tamoxifen vs estrogen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Estrogen is the female hormone, it can also act as a promoter of breast cancer.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Tamoxifen</a:t>
            </a:r>
            <a:r>
              <a:rPr lang="en-US" dirty="0" smtClean="0"/>
              <a:t> binds to the estrogen receptor and blocks estrogen from binding.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It also prevents the signal to “grow” from getting to the cancer cell.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Is tamoxifen an agonist                             or antagonist?</a:t>
            </a:r>
            <a:r>
              <a:rPr lang="en-US" sz="1400" b="1" dirty="0" smtClean="0"/>
              <a:t>(click for answer)</a:t>
            </a:r>
            <a:r>
              <a:rPr lang="en-US" b="1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b="1" dirty="0" smtClean="0"/>
          </a:p>
        </p:txBody>
      </p:sp>
      <p:sp>
        <p:nvSpPr>
          <p:cNvPr id="2" name="Antagonist"/>
          <p:cNvSpPr txBox="1"/>
          <p:nvPr/>
        </p:nvSpPr>
        <p:spPr>
          <a:xfrm>
            <a:off x="1524000" y="594149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Antagonist!</a:t>
            </a:r>
            <a:endParaRPr lang="en-US" dirty="0"/>
          </a:p>
        </p:txBody>
      </p:sp>
      <p:sp>
        <p:nvSpPr>
          <p:cNvPr id="3" name="Antagonist trigger"/>
          <p:cNvSpPr/>
          <p:nvPr/>
        </p:nvSpPr>
        <p:spPr>
          <a:xfrm>
            <a:off x="838200" y="4953000"/>
            <a:ext cx="48768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248400" y="47244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normally insert an image of estrogen or tamoxifen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 dirty="0" smtClean="0"/>
              <a:t>Transduction cascades can lead to activation of transcription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/>
              <a:t>Transcribe DNA to RNA</a:t>
            </a:r>
          </a:p>
          <a:p>
            <a:r>
              <a:rPr lang="en-US" dirty="0" smtClean="0"/>
              <a:t>This can be the cellular response</a:t>
            </a:r>
          </a:p>
          <a:p>
            <a:r>
              <a:rPr lang="en-US" dirty="0" smtClean="0"/>
              <a:t>Typically leads to longer lasting cellular response because a new protein is produced.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8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Transcription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Regulates genes by turning them on and off.</a:t>
            </a:r>
          </a:p>
          <a:p>
            <a:r>
              <a:rPr lang="en-US" dirty="0" smtClean="0"/>
              <a:t>Binds to DNA and causes transcription of mRNA from DNA.</a:t>
            </a:r>
          </a:p>
          <a:p>
            <a:r>
              <a:rPr lang="en-US" dirty="0" smtClean="0"/>
              <a:t>Protein is the result, which can stick around for awhile and cause a sustained cell response.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81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Signal transduction pathway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Process by which a signal on a cells surface is converted into a specific cellular response.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nswer 1"/>
          <p:cNvSpPr txBox="1">
            <a:spLocks noChangeArrowheads="1"/>
          </p:cNvSpPr>
          <p:nvPr/>
        </p:nvSpPr>
        <p:spPr bwMode="auto">
          <a:xfrm>
            <a:off x="304800" y="1600200"/>
            <a:ext cx="213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The </a:t>
            </a:r>
            <a:r>
              <a:rPr lang="en-US" sz="2400" dirty="0" smtClean="0"/>
              <a:t>receptor is a protein!</a:t>
            </a:r>
            <a:endParaRPr lang="en-US" sz="2400" dirty="0"/>
          </a:p>
        </p:txBody>
      </p:sp>
      <p:sp>
        <p:nvSpPr>
          <p:cNvPr id="1028" name="Answer 2"/>
          <p:cNvSpPr txBox="1">
            <a:spLocks noChangeArrowheads="1"/>
          </p:cNvSpPr>
          <p:nvPr/>
        </p:nvSpPr>
        <p:spPr bwMode="auto">
          <a:xfrm>
            <a:off x="4953000" y="4724400"/>
            <a:ext cx="3048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The factor is  probably a smaller molecule.</a:t>
            </a:r>
            <a:endParaRPr lang="en-US" sz="24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2057400" y="2514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H="1" flipV="1">
            <a:off x="4724400" y="4114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Question 1"/>
          <p:cNvSpPr txBox="1"/>
          <p:nvPr/>
        </p:nvSpPr>
        <p:spPr>
          <a:xfrm>
            <a:off x="304800" y="16002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receptor? (click to reveal answer)</a:t>
            </a:r>
            <a:endParaRPr lang="en-US" dirty="0"/>
          </a:p>
        </p:txBody>
      </p:sp>
      <p:sp>
        <p:nvSpPr>
          <p:cNvPr id="3" name="Question 2"/>
          <p:cNvSpPr txBox="1"/>
          <p:nvPr/>
        </p:nvSpPr>
        <p:spPr>
          <a:xfrm>
            <a:off x="4971393" y="4825746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factor? (click to reveal answer)</a:t>
            </a:r>
            <a:endParaRPr lang="en-US" dirty="0"/>
          </a:p>
        </p:txBody>
      </p:sp>
      <p:sp>
        <p:nvSpPr>
          <p:cNvPr id="4" name="Question 1 TRIGGER"/>
          <p:cNvSpPr/>
          <p:nvPr/>
        </p:nvSpPr>
        <p:spPr>
          <a:xfrm>
            <a:off x="304800" y="1447800"/>
            <a:ext cx="1905000" cy="98339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Question 2 trigger"/>
          <p:cNvSpPr/>
          <p:nvPr/>
        </p:nvSpPr>
        <p:spPr>
          <a:xfrm>
            <a:off x="5029200" y="4572001"/>
            <a:ext cx="2133600" cy="127842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31242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image of two yeast one a and one alpha with receptors and proteins.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27" grpId="0"/>
      <p:bldP spid="1028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Three stages of cellular communication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Reception</a:t>
            </a:r>
          </a:p>
          <a:p>
            <a:pPr eaLnBrk="1" hangingPunct="1"/>
            <a:r>
              <a:rPr lang="en-US" dirty="0" smtClean="0"/>
              <a:t>Transduction</a:t>
            </a:r>
          </a:p>
          <a:p>
            <a:pPr eaLnBrk="1" hangingPunct="1"/>
            <a:r>
              <a:rPr lang="en-US" dirty="0" smtClean="0"/>
              <a:t>Response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0" y="25908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image that demonstrates the stages of cellular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Reception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Think about it like a key in a lock.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key is like the </a:t>
            </a:r>
            <a:r>
              <a:rPr lang="en-US" sz="2800" b="1" dirty="0" smtClean="0"/>
              <a:t>signal molecule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lock is like the </a:t>
            </a:r>
            <a:r>
              <a:rPr lang="en-US" sz="2800" b="1" dirty="0" smtClean="0"/>
              <a:t>receptor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You turn the key and the door can open.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When the door opens…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486400" y="3048000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image that you like for reception, I like a key in a lock.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Signal transduction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419600" cy="4876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When the door opens it knocks the first domino over.</a:t>
            </a:r>
          </a:p>
          <a:p>
            <a:pPr eaLnBrk="1" hangingPunct="1"/>
            <a:r>
              <a:rPr lang="en-US" sz="2400" dirty="0" smtClean="0"/>
              <a:t>The dominoes are like the </a:t>
            </a:r>
            <a:r>
              <a:rPr lang="en-US" sz="2400" b="1" dirty="0" smtClean="0"/>
              <a:t>proteins</a:t>
            </a:r>
            <a:r>
              <a:rPr lang="en-US" sz="2400" dirty="0" smtClean="0"/>
              <a:t> and </a:t>
            </a:r>
            <a:r>
              <a:rPr lang="en-US" sz="2400" b="1" dirty="0" smtClean="0"/>
              <a:t>molecules</a:t>
            </a:r>
            <a:r>
              <a:rPr lang="en-US" sz="2400" dirty="0" smtClean="0"/>
              <a:t> in a </a:t>
            </a:r>
            <a:r>
              <a:rPr lang="en-US" sz="2400" b="1" dirty="0" smtClean="0"/>
              <a:t>signal transduction pathway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 smtClean="0"/>
              <a:t>Each protein affects the next, just like each domino.</a:t>
            </a:r>
          </a:p>
          <a:p>
            <a:pPr eaLnBrk="1" hangingPunct="1"/>
            <a:r>
              <a:rPr lang="en-US" sz="2400" dirty="0" smtClean="0"/>
              <a:t>A signal starts on one end and ends up somewhere else!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0" y="3733800"/>
            <a:ext cx="1752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image for transduction, I like an image of dominoes hitting one another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Cellular Response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The cell does something in response to the communication.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05400" y="28956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image for cellular response, I like a picture of someone obviously relaxing or meditating.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6858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the description of the channel to reveal its name.</a:t>
            </a:r>
            <a:endParaRPr lang="en-US" dirty="0"/>
          </a:p>
        </p:txBody>
      </p:sp>
      <p:sp>
        <p:nvSpPr>
          <p:cNvPr id="4" name="Ion channel"/>
          <p:cNvSpPr/>
          <p:nvPr/>
        </p:nvSpPr>
        <p:spPr>
          <a:xfrm>
            <a:off x="1219200" y="2590800"/>
            <a:ext cx="1066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nzyme receptor"/>
          <p:cNvSpPr/>
          <p:nvPr/>
        </p:nvSpPr>
        <p:spPr>
          <a:xfrm>
            <a:off x="3452019" y="2619703"/>
            <a:ext cx="967581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-protein"/>
          <p:cNvSpPr/>
          <p:nvPr/>
        </p:nvSpPr>
        <p:spPr>
          <a:xfrm>
            <a:off x="5105400" y="2632841"/>
            <a:ext cx="1295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ytoskeleton"/>
          <p:cNvSpPr/>
          <p:nvPr/>
        </p:nvSpPr>
        <p:spPr>
          <a:xfrm>
            <a:off x="7391400" y="2590800"/>
            <a:ext cx="76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on TRIGGER"/>
          <p:cNvSpPr/>
          <p:nvPr/>
        </p:nvSpPr>
        <p:spPr>
          <a:xfrm>
            <a:off x="1219200" y="5029200"/>
            <a:ext cx="11430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nzyme TRIGGER"/>
          <p:cNvSpPr/>
          <p:nvPr/>
        </p:nvSpPr>
        <p:spPr>
          <a:xfrm>
            <a:off x="2430516" y="5029200"/>
            <a:ext cx="1760483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-protein TRIGGER"/>
          <p:cNvSpPr/>
          <p:nvPr/>
        </p:nvSpPr>
        <p:spPr>
          <a:xfrm>
            <a:off x="4246177" y="5029200"/>
            <a:ext cx="2230824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ytoskeleton TRIGGER"/>
          <p:cNvSpPr/>
          <p:nvPr/>
        </p:nvSpPr>
        <p:spPr>
          <a:xfrm>
            <a:off x="6532179" y="5020003"/>
            <a:ext cx="1621221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95600" y="3810000"/>
            <a:ext cx="396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image of cell-surface receptors, ligand-gated, enzyme activated, g-protein coupled, integrin-cytoskeleton associated. Then move the blue boxes to cover the names of each receptor.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Second messengers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 proteins.</a:t>
            </a:r>
          </a:p>
          <a:p>
            <a:pPr eaLnBrk="1" hangingPunct="1"/>
            <a:r>
              <a:rPr lang="en-US" dirty="0" smtClean="0"/>
              <a:t>First messenger=signal molecule=key.</a:t>
            </a:r>
          </a:p>
          <a:p>
            <a:pPr eaLnBrk="1" hangingPunct="1"/>
            <a:r>
              <a:rPr lang="en-US" dirty="0" smtClean="0"/>
              <a:t>Carries a message within the cell.</a:t>
            </a:r>
          </a:p>
          <a:p>
            <a:pPr eaLnBrk="1" hangingPunct="1"/>
            <a:r>
              <a:rPr lang="en-US" dirty="0" smtClean="0"/>
              <a:t>Found in pathways initiated by G-protein linked receptors and receptor tyrosine kinases.</a:t>
            </a:r>
          </a:p>
          <a:p>
            <a:pPr eaLnBrk="1" hangingPunct="1"/>
            <a:r>
              <a:rPr lang="en-US" dirty="0" smtClean="0"/>
              <a:t>Cyclic AMP and Ca</a:t>
            </a:r>
            <a:r>
              <a:rPr lang="en-US" baseline="30000" dirty="0" smtClean="0"/>
              <a:t>2+</a:t>
            </a:r>
            <a:r>
              <a:rPr lang="en-US" dirty="0" smtClean="0"/>
              <a:t> are common second messengers.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12283</TotalTime>
  <Words>983</Words>
  <Application>Microsoft Office PowerPoint</Application>
  <PresentationFormat>On-screen Show (4:3)</PresentationFormat>
  <Paragraphs>110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Default Design</vt:lpstr>
      <vt:lpstr>Communication, Integration and Homeostasis</vt:lpstr>
      <vt:lpstr>Signal transduction pathway</vt:lpstr>
      <vt:lpstr>PowerPoint Presentation</vt:lpstr>
      <vt:lpstr>Three stages of cellular communication</vt:lpstr>
      <vt:lpstr>Reception</vt:lpstr>
      <vt:lpstr>Signal transduction</vt:lpstr>
      <vt:lpstr>Cellular Response</vt:lpstr>
      <vt:lpstr>PowerPoint Presentation</vt:lpstr>
      <vt:lpstr>Second messengers</vt:lpstr>
      <vt:lpstr>Signal amplification</vt:lpstr>
      <vt:lpstr>PowerPoint Presentation</vt:lpstr>
      <vt:lpstr>Nicotine vs acetylcholine</vt:lpstr>
      <vt:lpstr>Tamoxifen vs estrogen</vt:lpstr>
      <vt:lpstr>Transduction cascades can lead to activation of transcription factors</vt:lpstr>
      <vt:lpstr>Transcription factor</vt:lpstr>
    </vt:vector>
  </TitlesOfParts>
  <Company>J&amp;L Enterprises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Membranes continued…</dc:title>
  <dc:creator>Jeremy &amp; Lynn</dc:creator>
  <cp:lastModifiedBy>Lynn M Diener</cp:lastModifiedBy>
  <cp:revision>125</cp:revision>
  <dcterms:created xsi:type="dcterms:W3CDTF">2008-08-29T01:16:59Z</dcterms:created>
  <dcterms:modified xsi:type="dcterms:W3CDTF">2019-12-18T20:58:30Z</dcterms:modified>
</cp:coreProperties>
</file>