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6F22-953E-DE47-A3F9-F9286A5B4127}" type="datetimeFigureOut">
              <a:rPr lang="en-US" smtClean="0"/>
              <a:t>1/1/20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0C84-1641-A540-A2DA-86B2A577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B95C-F324-FE49-BFC3-FC5A87EBF69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37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BC613-FFB7-394D-BFD0-718989BEB8A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9F533-2BAA-8541-B2F9-F830CDD7C6C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247BF-0A40-424B-B009-43FE64AECCF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5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98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36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86D0-DEB4-FB48-A0A9-7B7E65840E4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60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1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18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38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4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7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8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0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42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F440-9E45-CA45-9A59-D4EBCC35BB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A588-C1FD-574D-99E8-E708E94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5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en.wikipedia.org/wiki/User:Dmitri_melnikov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s.npr.org/ellicott-c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2195" y="-160416"/>
            <a:ext cx="7772400" cy="12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Geosciences 115</a:t>
            </a:r>
            <a:br>
              <a:rPr lang="en-US" sz="20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Evolution and the Environment</a:t>
            </a:r>
            <a:endParaRPr lang="en-US" sz="2000" b="1" dirty="0">
              <a:solidFill>
                <a:prstClr val="black"/>
              </a:solidFill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3464" y="2541454"/>
            <a:ext cx="9144000" cy="18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Calibri"/>
              </a:rPr>
              <a:t>Water Resources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12700" y="6453115"/>
            <a:ext cx="2667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4 and 6 December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703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137428" y="6457890"/>
            <a:ext cx="1864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  <a:hlinkClick r:id="rId4"/>
              </a:rPr>
              <a:t>Dmitri melnikov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53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666699"/>
                </a:solidFill>
              </a:rPr>
              <a:t>Stream morphology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"/>
            <a:ext cx="914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Hydrosphere</a:t>
            </a:r>
            <a:r>
              <a:rPr lang="en-US" dirty="0" smtClean="0">
                <a:solidFill>
                  <a:schemeClr val="accent2"/>
                </a:solidFill>
              </a:rPr>
              <a:t>			Surface Water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BFBFBF"/>
                </a:solidFill>
              </a:rPr>
              <a:t>Groundwater			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/>
          <a:stretch/>
        </p:blipFill>
        <p:spPr bwMode="auto">
          <a:xfrm>
            <a:off x="1550736" y="1177006"/>
            <a:ext cx="7071895" cy="43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5534526"/>
            <a:ext cx="816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How </a:t>
            </a:r>
            <a:r>
              <a:rPr lang="en-US" sz="2000" dirty="0"/>
              <a:t>would you define the terms a. </a:t>
            </a:r>
            <a:r>
              <a:rPr lang="en-US" sz="2000" dirty="0" smtClean="0"/>
              <a:t>cut bank</a:t>
            </a:r>
            <a:r>
              <a:rPr lang="en-US" sz="2000" dirty="0"/>
              <a:t>, b. point bar, and c. thalweg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) Where is deposition occurring?</a:t>
            </a:r>
          </a:p>
          <a:p>
            <a:r>
              <a:rPr lang="en-US" sz="2000" dirty="0" smtClean="0"/>
              <a:t>3</a:t>
            </a:r>
            <a:r>
              <a:rPr lang="en-US" sz="2000" dirty="0"/>
              <a:t>) Where is erosion occurring?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50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78" y="391180"/>
            <a:ext cx="863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  <a:latin typeface="+mj-lt"/>
                <a:cs typeface="Verdana"/>
              </a:rPr>
              <a:t>Two equivalent ways to think of discharge:</a:t>
            </a:r>
            <a:endParaRPr lang="en-US" sz="3600" dirty="0">
              <a:solidFill>
                <a:schemeClr val="accent3"/>
              </a:solidFill>
              <a:latin typeface="+mj-lt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56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Verdana"/>
              </a:rPr>
              <a:t>1. Volume flowing past a point on a </a:t>
            </a:r>
            <a:r>
              <a:rPr lang="en-US" sz="2800" dirty="0" err="1" smtClean="0">
                <a:latin typeface="+mj-lt"/>
                <a:cs typeface="Verdana"/>
              </a:rPr>
              <a:t>streambank</a:t>
            </a:r>
            <a:r>
              <a:rPr lang="en-US" sz="2800" dirty="0" smtClean="0">
                <a:latin typeface="+mj-lt"/>
                <a:cs typeface="Verdana"/>
              </a:rPr>
              <a:t> per second:</a:t>
            </a:r>
            <a:endParaRPr lang="en-US" sz="2800" dirty="0">
              <a:latin typeface="+mj-lt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Verdana"/>
              </a:rPr>
              <a:t>2</a:t>
            </a:r>
            <a:r>
              <a:rPr lang="en-US" sz="2800" dirty="0" smtClean="0">
                <a:latin typeface="+mj-lt"/>
                <a:cs typeface="Verdana"/>
              </a:rPr>
              <a:t>. Mean velocity of the water as it flows through a cross-sectional area of stream channel:</a:t>
            </a:r>
            <a:endParaRPr lang="en-US" sz="2800" dirty="0">
              <a:latin typeface="+mj-lt"/>
              <a:cs typeface="Verdan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438400"/>
            <a:ext cx="2806700" cy="1016000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156200"/>
            <a:ext cx="6591300" cy="10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Hydrosphere</a:t>
            </a:r>
            <a:r>
              <a:rPr lang="en-US" dirty="0" smtClean="0">
                <a:solidFill>
                  <a:schemeClr val="accent2"/>
                </a:solidFill>
              </a:rPr>
              <a:t>			Surface Water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BFBFBF"/>
                </a:solidFill>
              </a:rPr>
              <a:t>Groundwater			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6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804877" y="1262135"/>
            <a:ext cx="8314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cs typeface="+mn-cs"/>
              </a:rPr>
              <a:t>Volume rate of water flow transported through a given cross-sectional area </a:t>
            </a:r>
            <a:endParaRPr lang="en-US" sz="24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97449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666699"/>
                </a:solidFill>
              </a:rPr>
              <a:t>Discharge</a:t>
            </a:r>
            <a:endParaRPr lang="en-US" dirty="0">
              <a:solidFill>
                <a:srgbClr val="66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60" r="9149" b="3030"/>
          <a:stretch/>
        </p:blipFill>
        <p:spPr>
          <a:xfrm>
            <a:off x="3098" y="2166697"/>
            <a:ext cx="9140902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Hydrosphere</a:t>
            </a:r>
            <a:r>
              <a:rPr lang="en-US" dirty="0" smtClean="0">
                <a:solidFill>
                  <a:schemeClr val="accent2"/>
                </a:solidFill>
              </a:rPr>
              <a:t>			Surface Water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BFBFBF"/>
                </a:solidFill>
              </a:rPr>
              <a:t>Groundwater			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6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17_07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0001" b="8000"/>
          <a:stretch>
            <a:fillRect/>
          </a:stretch>
        </p:blipFill>
        <p:spPr bwMode="auto">
          <a:xfrm>
            <a:off x="533400" y="1427560"/>
            <a:ext cx="62484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6078" y="1111519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smtClean="0">
                <a:latin typeface="Times New Roman" charset="0"/>
                <a:cs typeface="+mn-cs"/>
              </a:rPr>
              <a:t>permanent </a:t>
            </a:r>
            <a:r>
              <a:rPr lang="en-US" b="1" i="1" dirty="0">
                <a:latin typeface="Times New Roman" charset="0"/>
                <a:cs typeface="+mn-cs"/>
              </a:rPr>
              <a:t>or not?</a:t>
            </a:r>
            <a:endParaRPr lang="en-US" sz="2000" b="1" dirty="0">
              <a:latin typeface="Times New Roman" charset="0"/>
              <a:cs typeface="+mn-cs"/>
            </a:endParaRPr>
          </a:p>
        </p:txBody>
      </p:sp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6172203" y="3256360"/>
            <a:ext cx="2787652" cy="2819400"/>
            <a:chOff x="3888" y="1776"/>
            <a:chExt cx="1756" cy="1776"/>
          </a:xfrm>
        </p:grpSpPr>
        <p:sp>
          <p:nvSpPr>
            <p:cNvPr id="155652" name="Text Box 4"/>
            <p:cNvSpPr txBox="1">
              <a:spLocks noChangeArrowheads="1"/>
            </p:cNvSpPr>
            <p:nvPr/>
          </p:nvSpPr>
          <p:spPr bwMode="auto">
            <a:xfrm>
              <a:off x="4097" y="2328"/>
              <a:ext cx="15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3"/>
                  </a:solidFill>
                  <a:cs typeface="+mn-cs"/>
                </a:rPr>
                <a:t>It all depends on</a:t>
              </a:r>
            </a:p>
            <a:p>
              <a:pPr>
                <a:defRPr/>
              </a:pPr>
              <a:r>
                <a:rPr lang="en-US" dirty="0">
                  <a:solidFill>
                    <a:srgbClr val="FF0003"/>
                  </a:solidFill>
                  <a:cs typeface="+mn-cs"/>
                </a:rPr>
                <a:t>the </a:t>
              </a:r>
              <a:r>
                <a:rPr lang="en-US" i="1" dirty="0">
                  <a:solidFill>
                    <a:srgbClr val="FF0003"/>
                  </a:solidFill>
                  <a:cs typeface="+mn-cs"/>
                </a:rPr>
                <a:t>'</a:t>
              </a:r>
              <a:r>
                <a:rPr lang="en-US" b="1" i="1" dirty="0">
                  <a:solidFill>
                    <a:srgbClr val="FF0003"/>
                  </a:solidFill>
                  <a:cs typeface="+mn-cs"/>
                </a:rPr>
                <a:t>water </a:t>
              </a:r>
              <a:r>
                <a:rPr lang="en-US" b="1" i="1" dirty="0" smtClean="0">
                  <a:solidFill>
                    <a:srgbClr val="FF0003"/>
                  </a:solidFill>
                  <a:cs typeface="+mn-cs"/>
                </a:rPr>
                <a:t>table’</a:t>
              </a:r>
              <a:endParaRPr lang="en-US" b="1" i="1" dirty="0">
                <a:solidFill>
                  <a:srgbClr val="FF0003"/>
                </a:solidFill>
                <a:cs typeface="+mn-cs"/>
              </a:endParaRPr>
            </a:p>
            <a:p>
              <a:pPr>
                <a:defRPr/>
              </a:pPr>
              <a:endParaRPr lang="en-US" b="1" i="1" dirty="0" smtClean="0">
                <a:solidFill>
                  <a:srgbClr val="FF0003"/>
                </a:solidFill>
                <a:cs typeface="+mn-cs"/>
              </a:endParaRPr>
            </a:p>
            <a:p>
              <a:pPr>
                <a:defRPr/>
              </a:pPr>
              <a:r>
                <a:rPr lang="en-US" b="1" i="1" dirty="0">
                  <a:solidFill>
                    <a:srgbClr val="FF0003"/>
                  </a:solidFill>
                </a:rPr>
                <a:t>	</a:t>
              </a:r>
              <a:r>
                <a:rPr lang="en-US" b="1" i="1" dirty="0" smtClean="0">
                  <a:solidFill>
                    <a:srgbClr val="FF0003"/>
                  </a:solidFill>
                </a:rPr>
                <a:t>So what is that???</a:t>
              </a:r>
              <a:endParaRPr lang="en-US" b="1" i="1" dirty="0">
                <a:solidFill>
                  <a:srgbClr val="FF0003"/>
                </a:solidFill>
                <a:cs typeface="+mn-cs"/>
              </a:endParaRPr>
            </a:p>
          </p:txBody>
        </p:sp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 flipH="1" flipV="1">
              <a:off x="3888" y="1776"/>
              <a:ext cx="288" cy="528"/>
            </a:xfrm>
            <a:prstGeom prst="line">
              <a:avLst/>
            </a:prstGeom>
            <a:noFill/>
            <a:ln w="28575">
              <a:solidFill>
                <a:srgbClr val="FF00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 flipH="1">
              <a:off x="3984" y="2832"/>
              <a:ext cx="240" cy="720"/>
            </a:xfrm>
            <a:prstGeom prst="line">
              <a:avLst/>
            </a:prstGeom>
            <a:noFill/>
            <a:ln w="28575">
              <a:solidFill>
                <a:srgbClr val="FF00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666699"/>
                </a:solidFill>
              </a:rPr>
              <a:t>Streams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Hydrosphere</a:t>
            </a:r>
            <a:r>
              <a:rPr lang="en-US" dirty="0" smtClean="0">
                <a:solidFill>
                  <a:schemeClr val="accent2"/>
                </a:solidFill>
              </a:rPr>
              <a:t>			Surface Water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BFBFBF"/>
                </a:solidFill>
              </a:rPr>
              <a:t>Groundwater			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666699"/>
                </a:solidFill>
              </a:rPr>
              <a:t>Example of Prep Reading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an example of why we care about stream discharge and how it relates to climate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Amazing visuals and story-telling narrative that really hooked my students and got them thinking </a:t>
            </a:r>
            <a:r>
              <a:rPr lang="en-US" smtClean="0"/>
              <a:t>and talking!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http://apps.npr.org/ellicott-city/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0745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177</Words>
  <Application>Microsoft Macintosh PowerPoint</Application>
  <PresentationFormat>On-screen Show (4:3)</PresentationFormat>
  <Paragraphs>33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Stream morphology</vt:lpstr>
      <vt:lpstr>PowerPoint Presentation</vt:lpstr>
      <vt:lpstr>Discharge</vt:lpstr>
      <vt:lpstr>Streams</vt:lpstr>
      <vt:lpstr>Example of Prep Reading</vt:lpstr>
    </vt:vector>
  </TitlesOfParts>
  <Company>Rutgers, The State University of New Jersey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Beck</dc:creator>
  <cp:lastModifiedBy>Catherine Beck</cp:lastModifiedBy>
  <cp:revision>2</cp:revision>
  <dcterms:created xsi:type="dcterms:W3CDTF">2020-01-01T20:00:23Z</dcterms:created>
  <dcterms:modified xsi:type="dcterms:W3CDTF">2020-01-01T20:09:47Z</dcterms:modified>
</cp:coreProperties>
</file>