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1AB"/>
    <a:srgbClr val="F19E1F"/>
    <a:srgbClr val="0098AC"/>
    <a:srgbClr val="98B099"/>
    <a:srgbClr val="142248"/>
    <a:srgbClr val="A5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3" autoAdjust="0"/>
    <p:restoredTop sz="91485"/>
  </p:normalViewPr>
  <p:slideViewPr>
    <p:cSldViewPr snapToGrid="0">
      <p:cViewPr>
        <p:scale>
          <a:sx n="78" d="100"/>
          <a:sy n="78" d="100"/>
        </p:scale>
        <p:origin x="4224" y="2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Relationship Id="rId3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32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19E1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551" y="5919087"/>
            <a:ext cx="1531292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7149" y="5908723"/>
            <a:ext cx="674232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84453" y="5908723"/>
            <a:ext cx="957026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8915" y="5908723"/>
            <a:ext cx="1304012" cy="733507"/>
          </a:xfrm>
          <a:prstGeom prst="rect">
            <a:avLst/>
          </a:prstGeom>
        </p:spPr>
      </p:pic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5945999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5" y="833323"/>
            <a:ext cx="5056094" cy="1137391"/>
          </a:xfrm>
          <a:prstGeom prst="rect">
            <a:avLst/>
          </a:prstGeom>
        </p:spPr>
      </p:pic>
      <p:sp>
        <p:nvSpPr>
          <p:cNvPr id="27" name="Subtitle 2"/>
          <p:cNvSpPr txBox="1">
            <a:spLocks/>
          </p:cNvSpPr>
          <p:nvPr userDrawn="1"/>
        </p:nvSpPr>
        <p:spPr>
          <a:xfrm>
            <a:off x="-387547" y="1184159"/>
            <a:ext cx="9144000" cy="144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142248"/>
              </a:solidFill>
            </a:endParaRPr>
          </a:p>
        </p:txBody>
      </p:sp>
      <p:sp>
        <p:nvSpPr>
          <p:cNvPr id="30" name="Subtitle 2"/>
          <p:cNvSpPr txBox="1">
            <a:spLocks/>
          </p:cNvSpPr>
          <p:nvPr userDrawn="1"/>
        </p:nvSpPr>
        <p:spPr>
          <a:xfrm>
            <a:off x="1609344" y="2007818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2000" dirty="0">
              <a:solidFill>
                <a:srgbClr val="0971AB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4446588"/>
            <a:ext cx="9144000" cy="1216025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algn="ctr"/>
            <a:r>
              <a:rPr lang="en-US" dirty="0" err="1" smtClean="0">
                <a:solidFill>
                  <a:srgbClr val="142248"/>
                </a:solidFill>
              </a:rPr>
              <a:t>Presenter_Name</a:t>
            </a:r>
            <a:r>
              <a:rPr lang="en-US" dirty="0" smtClean="0">
                <a:solidFill>
                  <a:srgbClr val="142248"/>
                </a:solidFill>
              </a:rPr>
              <a:t>,</a:t>
            </a:r>
            <a:r>
              <a:rPr lang="en-US" baseline="0" dirty="0" smtClean="0">
                <a:solidFill>
                  <a:srgbClr val="142248"/>
                </a:solidFill>
              </a:rPr>
              <a:t> Title (</a:t>
            </a:r>
            <a:r>
              <a:rPr lang="en-US" baseline="0" dirty="0" err="1" smtClean="0">
                <a:solidFill>
                  <a:srgbClr val="142248"/>
                </a:solidFill>
              </a:rPr>
              <a:t>Sci</a:t>
            </a:r>
            <a:r>
              <a:rPr lang="en-US" baseline="0" dirty="0" smtClean="0">
                <a:solidFill>
                  <a:srgbClr val="142248"/>
                </a:solidFill>
              </a:rPr>
              <a:t> analysis, Co-PI, etc.)</a:t>
            </a:r>
          </a:p>
          <a:p>
            <a:pPr algn="ctr"/>
            <a:r>
              <a:rPr lang="en-US" sz="1800" baseline="0" dirty="0" smtClean="0">
                <a:solidFill>
                  <a:srgbClr val="142248"/>
                </a:solidFill>
              </a:rPr>
              <a:t>Presenter Institution</a:t>
            </a:r>
          </a:p>
          <a:p>
            <a:pPr algn="ctr"/>
            <a:r>
              <a:rPr lang="en-US" sz="1800" baseline="0" dirty="0" smtClean="0">
                <a:solidFill>
                  <a:srgbClr val="142248"/>
                </a:solidFill>
              </a:rPr>
              <a:t>Email address (no hyperlink) [      Twitter or social media handle]</a:t>
            </a:r>
            <a:endParaRPr lang="en-US" sz="1800" dirty="0" smtClean="0">
              <a:solidFill>
                <a:srgbClr val="142248"/>
              </a:solidFill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4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 Slide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19E1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5945999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51" y="2071353"/>
            <a:ext cx="1459992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038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dirty="0" smtClean="0"/>
              <a:t>Icon Slide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65" y="5631663"/>
            <a:ext cx="854329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00" y="5631663"/>
            <a:ext cx="981864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85" y="5566796"/>
            <a:ext cx="1107241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45" y="5560026"/>
            <a:ext cx="1260282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84" y="5560026"/>
            <a:ext cx="714221" cy="73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96" y="5560026"/>
            <a:ext cx="517523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8" y="606136"/>
            <a:ext cx="854329" cy="731520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038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89038" y="1817688"/>
            <a:ext cx="8177212" cy="3195637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94" y="2459167"/>
            <a:ext cx="621846" cy="7132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94" y="3415506"/>
            <a:ext cx="798645" cy="8230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35" y="4476156"/>
            <a:ext cx="944962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6" y="5381709"/>
            <a:ext cx="1037008" cy="1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5" y="532112"/>
            <a:ext cx="5056094" cy="1137391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609344" y="1706981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2000" dirty="0">
              <a:solidFill>
                <a:srgbClr val="0971AB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520599" y="2957231"/>
            <a:ext cx="7321490" cy="1500822"/>
            <a:chOff x="698499" y="2206563"/>
            <a:chExt cx="7321490" cy="1500822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7584" y="2320863"/>
              <a:ext cx="2362405" cy="11285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98499" y="2206563"/>
              <a:ext cx="1383287" cy="150082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185203" y="2320863"/>
              <a:ext cx="1613773" cy="1233516"/>
            </a:xfrm>
            <a:prstGeom prst="rect">
              <a:avLst/>
            </a:prstGeom>
          </p:spPr>
        </p:pic>
      </p:grpSp>
      <p:sp>
        <p:nvSpPr>
          <p:cNvPr id="15" name="TextBox 16"/>
          <p:cNvSpPr txBox="1"/>
          <p:nvPr userDrawn="1"/>
        </p:nvSpPr>
        <p:spPr>
          <a:xfrm>
            <a:off x="2375763" y="4458379"/>
            <a:ext cx="167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Parker Antin 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Nirav Merchant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Eric Lyons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6" name="TextBox 17"/>
          <p:cNvSpPr txBox="1"/>
          <p:nvPr userDrawn="1"/>
        </p:nvSpPr>
        <p:spPr>
          <a:xfrm>
            <a:off x="5159061" y="4458053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174471"/>
                </a:solidFill>
              </a:rPr>
              <a:t>Matt Vaughn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7" name="TextBox 18"/>
          <p:cNvSpPr txBox="1"/>
          <p:nvPr userDrawn="1"/>
        </p:nvSpPr>
        <p:spPr>
          <a:xfrm>
            <a:off x="7694857" y="4458379"/>
            <a:ext cx="236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Doreen Ware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Dave Micklos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2982" y="217461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14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CyVerse Executive Team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13014" y="5711397"/>
            <a:ext cx="898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CyVerse</a:t>
            </a:r>
            <a:r>
              <a:rPr lang="en-US" sz="1600" baseline="0" dirty="0" smtClean="0"/>
              <a:t> is </a:t>
            </a:r>
            <a:r>
              <a:rPr lang="en-US" sz="1600" dirty="0" smtClean="0"/>
              <a:t>supported by the National Science Foundation under Grant No. DBI-0735191 and DBI-1265383.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328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Generic Slide 1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0581"/>
            <a:ext cx="10515600" cy="269898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14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20581"/>
            <a:ext cx="10515600" cy="26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9155"/>
            <a:ext cx="12192000" cy="60325"/>
          </a:xfrm>
          <a:prstGeom prst="rect">
            <a:avLst/>
          </a:prstGeom>
          <a:solidFill>
            <a:srgbClr val="09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794638"/>
            <a:ext cx="12192000" cy="63361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04383"/>
            <a:ext cx="12192000" cy="63361"/>
          </a:xfrm>
          <a:prstGeom prst="rect">
            <a:avLst/>
          </a:prstGeom>
          <a:solidFill>
            <a:srgbClr val="A5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130" y="6114088"/>
            <a:ext cx="614082" cy="52305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2548" y="496374"/>
            <a:ext cx="12179452" cy="5888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25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5" r:id="rId3"/>
    <p:sldLayoutId id="2147483662" r:id="rId4"/>
    <p:sldLayoutId id="2147483676" r:id="rId5"/>
    <p:sldLayoutId id="2147483661" r:id="rId6"/>
    <p:sldLayoutId id="214748367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14224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71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Using DNA Subway in the Classroom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6581"/>
            <a:ext cx="9144000" cy="512762"/>
          </a:xfrm>
        </p:spPr>
        <p:txBody>
          <a:bodyPr/>
          <a:lstStyle/>
          <a:p>
            <a:r>
              <a:rPr lang="en-US" sz="4000" dirty="0" smtClean="0"/>
              <a:t>Blue Line – DNA Barcoding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68" y="4887538"/>
            <a:ext cx="98186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581400" y="1605651"/>
            <a:ext cx="6096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en-US" sz="1100" dirty="0">
                <a:latin typeface="Calibri" charset="0"/>
              </a:rPr>
              <a:t>Leaves </a:t>
            </a:r>
            <a:r>
              <a:rPr lang="en-US" altLang="en-US" sz="1100" u="sng" dirty="0">
                <a:latin typeface="Calibri" charset="0"/>
              </a:rPr>
              <a:t>alternate proximally</a:t>
            </a:r>
            <a:r>
              <a:rPr lang="en-US" altLang="en-US" sz="1100" dirty="0">
                <a:latin typeface="Calibri" charset="0"/>
              </a:rPr>
              <a:t>, opposite and ultimately </a:t>
            </a:r>
            <a:r>
              <a:rPr lang="en-US" altLang="en-US" sz="1100" u="sng" dirty="0">
                <a:latin typeface="Calibri" charset="0"/>
              </a:rPr>
              <a:t>decussate distally</a:t>
            </a:r>
            <a:r>
              <a:rPr lang="en-US" altLang="en-US" sz="1100" dirty="0">
                <a:latin typeface="Calibri" charset="0"/>
              </a:rPr>
              <a:t>, 6–16 × 4–13 cm; </a:t>
            </a:r>
            <a:r>
              <a:rPr lang="en-US" altLang="en-US" sz="1100" u="sng" dirty="0">
                <a:latin typeface="Calibri" charset="0"/>
              </a:rPr>
              <a:t>petiole</a:t>
            </a:r>
            <a:r>
              <a:rPr lang="en-US" altLang="en-US" sz="1100" dirty="0">
                <a:latin typeface="Calibri" charset="0"/>
              </a:rPr>
              <a:t> ca. as long as blade, </a:t>
            </a:r>
            <a:r>
              <a:rPr lang="en-US" altLang="en-US" sz="1100" u="sng" dirty="0">
                <a:latin typeface="Calibri" charset="0"/>
              </a:rPr>
              <a:t>winged</a:t>
            </a:r>
            <a:r>
              <a:rPr lang="en-US" altLang="en-US" sz="1100" dirty="0">
                <a:latin typeface="Calibri" charset="0"/>
              </a:rPr>
              <a:t>, base clasping, </a:t>
            </a:r>
            <a:r>
              <a:rPr lang="en-US" altLang="en-US" sz="1100" u="sng" dirty="0">
                <a:latin typeface="Calibri" charset="0"/>
              </a:rPr>
              <a:t>basal lobes stipulate</a:t>
            </a:r>
            <a:r>
              <a:rPr lang="en-US" altLang="en-US" sz="1100" dirty="0">
                <a:latin typeface="Calibri" charset="0"/>
              </a:rPr>
              <a:t>, growing as extensions of wings, less than </a:t>
            </a:r>
          </a:p>
          <a:p>
            <a:pPr algn="just" eaLnBrk="1" hangingPunct="1"/>
            <a:r>
              <a:rPr lang="en-US" altLang="en-US" sz="1100" dirty="0">
                <a:latin typeface="Calibri" charset="0"/>
              </a:rPr>
              <a:t>1 mm wide; blade 5–7-veined, </a:t>
            </a:r>
            <a:r>
              <a:rPr lang="en-US" altLang="en-US" sz="1100" u="sng" dirty="0">
                <a:latin typeface="Calibri" charset="0"/>
              </a:rPr>
              <a:t>ovate</a:t>
            </a:r>
            <a:r>
              <a:rPr lang="en-US" altLang="en-US" sz="1100" dirty="0">
                <a:latin typeface="Calibri" charset="0"/>
              </a:rPr>
              <a:t>, </a:t>
            </a:r>
            <a:r>
              <a:rPr lang="en-US" altLang="en-US" sz="1100" u="sng" dirty="0">
                <a:latin typeface="Calibri" charset="0"/>
              </a:rPr>
              <a:t>glabrous</a:t>
            </a:r>
            <a:r>
              <a:rPr lang="en-US" altLang="en-US" sz="1100" dirty="0">
                <a:latin typeface="Calibri" charset="0"/>
              </a:rPr>
              <a:t>, base typically </a:t>
            </a:r>
            <a:r>
              <a:rPr lang="en-US" altLang="en-US" sz="1100" u="sng" dirty="0" err="1">
                <a:latin typeface="Calibri" charset="0"/>
              </a:rPr>
              <a:t>sagittate</a:t>
            </a:r>
            <a:r>
              <a:rPr lang="en-US" altLang="en-US" sz="1100" dirty="0">
                <a:latin typeface="Calibri" charset="0"/>
              </a:rPr>
              <a:t>, </a:t>
            </a:r>
            <a:r>
              <a:rPr lang="en-US" altLang="en-US" sz="1100" u="sng" dirty="0">
                <a:latin typeface="Calibri" charset="0"/>
              </a:rPr>
              <a:t>margins</a:t>
            </a:r>
            <a:r>
              <a:rPr lang="en-US" altLang="en-US" sz="1100" dirty="0">
                <a:latin typeface="Calibri" charset="0"/>
              </a:rPr>
              <a:t> entire, </a:t>
            </a:r>
            <a:r>
              <a:rPr lang="en-US" altLang="en-US" sz="1100" u="sng" dirty="0">
                <a:latin typeface="Calibri" charset="0"/>
              </a:rPr>
              <a:t>apex acute</a:t>
            </a:r>
            <a:r>
              <a:rPr lang="en-US" altLang="en-US" sz="1100" dirty="0">
                <a:latin typeface="Calibri" charset="0"/>
              </a:rPr>
              <a:t> to </a:t>
            </a:r>
            <a:r>
              <a:rPr lang="en-US" altLang="en-US" sz="1100" u="sng" dirty="0">
                <a:latin typeface="Calibri" charset="0"/>
              </a:rPr>
              <a:t>acuminate</a:t>
            </a:r>
            <a:r>
              <a:rPr lang="en-US" altLang="en-US" sz="1100" dirty="0">
                <a:latin typeface="Calibri" charset="0"/>
              </a:rPr>
              <a:t>. </a:t>
            </a:r>
            <a:r>
              <a:rPr lang="en-US" altLang="en-US" sz="1100" u="sng" dirty="0">
                <a:latin typeface="Calibri" charset="0"/>
              </a:rPr>
              <a:t>Staminate inflorescences  axillary</a:t>
            </a:r>
            <a:r>
              <a:rPr lang="en-US" altLang="en-US" sz="1100" dirty="0">
                <a:latin typeface="Calibri" charset="0"/>
              </a:rPr>
              <a:t>, 1–2 per </a:t>
            </a:r>
            <a:r>
              <a:rPr lang="en-US" altLang="en-US" sz="1100" u="sng" dirty="0">
                <a:latin typeface="Calibri" charset="0"/>
              </a:rPr>
              <a:t>axil</a:t>
            </a:r>
            <a:r>
              <a:rPr lang="en-US" altLang="en-US" sz="1100" dirty="0">
                <a:latin typeface="Calibri" charset="0"/>
              </a:rPr>
              <a:t>, </a:t>
            </a:r>
            <a:r>
              <a:rPr lang="en-US" altLang="en-US" sz="1100" u="sng" dirty="0" err="1">
                <a:latin typeface="Calibri" charset="0"/>
              </a:rPr>
              <a:t>paniculate</a:t>
            </a:r>
            <a:r>
              <a:rPr lang="en-US" altLang="en-US" sz="1100" dirty="0">
                <a:latin typeface="Calibri" charset="0"/>
              </a:rPr>
              <a:t>, </a:t>
            </a:r>
            <a:r>
              <a:rPr lang="en-US" altLang="en-US" sz="1100" u="sng" dirty="0">
                <a:latin typeface="Calibri" charset="0"/>
              </a:rPr>
              <a:t>fasciculate</a:t>
            </a:r>
            <a:r>
              <a:rPr lang="en-US" altLang="en-US" sz="1100" dirty="0">
                <a:latin typeface="Calibri" charset="0"/>
              </a:rPr>
              <a:t>; </a:t>
            </a:r>
            <a:r>
              <a:rPr lang="en-US" altLang="en-US" sz="1100" u="sng" dirty="0">
                <a:latin typeface="Calibri" charset="0"/>
              </a:rPr>
              <a:t>panicles</a:t>
            </a:r>
            <a:r>
              <a:rPr lang="en-US" altLang="en-US" sz="1100" dirty="0">
                <a:latin typeface="Calibri" charset="0"/>
              </a:rPr>
              <a:t> bearing flowers </a:t>
            </a:r>
            <a:r>
              <a:rPr lang="en-US" altLang="en-US" sz="1100" u="sng" dirty="0" err="1">
                <a:latin typeface="Calibri" charset="0"/>
              </a:rPr>
              <a:t>singly,bracteolate</a:t>
            </a:r>
            <a:r>
              <a:rPr lang="en-US" altLang="en-US" sz="1100" dirty="0">
                <a:latin typeface="Calibri" charset="0"/>
              </a:rPr>
              <a:t>, in a zigzag pattern along </a:t>
            </a:r>
            <a:r>
              <a:rPr lang="en-US" altLang="en-US" sz="1100" u="sng" dirty="0">
                <a:latin typeface="Calibri" charset="0"/>
              </a:rPr>
              <a:t>rachis</a:t>
            </a:r>
            <a:r>
              <a:rPr lang="en-US" altLang="en-US" sz="1100" dirty="0">
                <a:latin typeface="Calibri" charset="0"/>
              </a:rPr>
              <a:t>, </a:t>
            </a:r>
            <a:r>
              <a:rPr lang="en-US" altLang="en-US" sz="1100" u="sng" dirty="0">
                <a:latin typeface="Calibri" charset="0"/>
              </a:rPr>
              <a:t>internodes</a:t>
            </a:r>
            <a:r>
              <a:rPr lang="en-US" altLang="en-US" sz="1100" dirty="0">
                <a:latin typeface="Calibri" charset="0"/>
              </a:rPr>
              <a:t> less than 2 mm; </a:t>
            </a:r>
            <a:r>
              <a:rPr lang="en-US" altLang="en-US" sz="1100" u="sng" dirty="0">
                <a:latin typeface="Calibri" charset="0"/>
              </a:rPr>
              <a:t>rachis</a:t>
            </a:r>
            <a:r>
              <a:rPr lang="en-US" altLang="en-US" sz="1100" dirty="0">
                <a:latin typeface="Calibri" charset="0"/>
              </a:rPr>
              <a:t> to 25 cm, secondary axes 1–3(–6), </a:t>
            </a:r>
            <a:r>
              <a:rPr lang="en-US" altLang="en-US" sz="1100" u="sng" dirty="0">
                <a:latin typeface="Calibri" charset="0"/>
              </a:rPr>
              <a:t>fasciculate</a:t>
            </a:r>
            <a:r>
              <a:rPr lang="en-US" altLang="en-US" sz="1100" dirty="0">
                <a:latin typeface="Calibri" charset="0"/>
              </a:rPr>
              <a:t>, less than 3 cm, each  subtended by </a:t>
            </a:r>
            <a:r>
              <a:rPr lang="en-US" altLang="en-US" sz="1100" u="sng" dirty="0" err="1">
                <a:latin typeface="Calibri" charset="0"/>
              </a:rPr>
              <a:t>deltate</a:t>
            </a:r>
            <a:r>
              <a:rPr lang="en-US" altLang="en-US" sz="1100" u="sng" dirty="0">
                <a:latin typeface="Calibri" charset="0"/>
              </a:rPr>
              <a:t>-ovate</a:t>
            </a:r>
            <a:r>
              <a:rPr lang="en-US" altLang="en-US" sz="1100" dirty="0">
                <a:latin typeface="Calibri" charset="0"/>
              </a:rPr>
              <a:t> </a:t>
            </a:r>
            <a:r>
              <a:rPr lang="en-US" altLang="en-US" sz="1100" u="sng" dirty="0">
                <a:latin typeface="Calibri" charset="0"/>
              </a:rPr>
              <a:t>bracteole</a:t>
            </a:r>
            <a:r>
              <a:rPr lang="en-US" altLang="en-US" sz="1100" dirty="0">
                <a:latin typeface="Calibri" charset="0"/>
              </a:rPr>
              <a:t> shorter than 1 mm. </a:t>
            </a:r>
            <a:r>
              <a:rPr lang="en-US" altLang="en-US" sz="1100" i="1" dirty="0" err="1">
                <a:latin typeface="Calibri" charset="0"/>
              </a:rPr>
              <a:t>Pistillate</a:t>
            </a:r>
            <a:r>
              <a:rPr lang="en-US" altLang="en-US" sz="1100" dirty="0">
                <a:latin typeface="Calibri" charset="0"/>
              </a:rPr>
              <a:t> </a:t>
            </a:r>
            <a:r>
              <a:rPr lang="en-US" altLang="en-US" sz="1100" u="sng" dirty="0">
                <a:latin typeface="Calibri" charset="0"/>
              </a:rPr>
              <a:t>inflorescences</a:t>
            </a:r>
            <a:r>
              <a:rPr lang="en-US" altLang="en-US" sz="1100" dirty="0">
                <a:latin typeface="Calibri" charset="0"/>
              </a:rPr>
              <a:t> solitary,  4–8(–20)-flowered, 6–35 cm, </a:t>
            </a:r>
            <a:r>
              <a:rPr lang="en-US" altLang="en-US" sz="1100" u="sng" dirty="0">
                <a:latin typeface="Calibri" charset="0"/>
              </a:rPr>
              <a:t>internodes</a:t>
            </a:r>
            <a:r>
              <a:rPr lang="en-US" altLang="en-US" sz="1100" dirty="0">
                <a:latin typeface="Calibri" charset="0"/>
              </a:rPr>
              <a:t> ca. 1 cm</a:t>
            </a:r>
          </a:p>
        </p:txBody>
      </p:sp>
      <p:pic>
        <p:nvPicPr>
          <p:cNvPr id="11267" name="Picture 2" descr="Dioscorea alata L.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670739"/>
            <a:ext cx="1209675" cy="16113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18246" y="520701"/>
            <a:ext cx="1072537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55C67"/>
                </a:solidFill>
                <a:latin typeface="Calibri" charset="0"/>
              </a:rPr>
              <a:t>Classical  taxonomy is steeped in terminology that can act barrier to understanding</a:t>
            </a:r>
          </a:p>
          <a:p>
            <a:pPr eaLnBrk="1" hangingPunct="1"/>
            <a:r>
              <a:rPr lang="en-US" altLang="en-US" sz="2400" b="1" dirty="0">
                <a:solidFill>
                  <a:srgbClr val="055C67"/>
                </a:solidFill>
                <a:latin typeface="Calibri" charset="0"/>
              </a:rPr>
              <a:t>and  reduce the number of persons who are qualified to describe biodiversity</a:t>
            </a:r>
          </a:p>
          <a:p>
            <a:pPr eaLnBrk="1" hangingPunct="1"/>
            <a:r>
              <a:rPr lang="en-US" altLang="en-US" sz="2000" b="1" dirty="0">
                <a:latin typeface="Calibri" charset="0"/>
              </a:rPr>
              <a:t> </a:t>
            </a:r>
          </a:p>
        </p:txBody>
      </p:sp>
      <p:pic>
        <p:nvPicPr>
          <p:cNvPr id="11269" name="Picture 4" descr=" "/>
          <p:cNvPicPr>
            <a:picLocks noChangeAspect="1" noChangeArrowheads="1"/>
          </p:cNvPicPr>
          <p:nvPr/>
        </p:nvPicPr>
        <p:blipFill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586852"/>
            <a:ext cx="1038225" cy="1687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1400" y="3586852"/>
            <a:ext cx="61722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 dirty="0"/>
              <a:t>The body form ranges from </a:t>
            </a:r>
            <a:r>
              <a:rPr lang="en-US" sz="1050" u="sng" dirty="0"/>
              <a:t>hemispherical</a:t>
            </a:r>
            <a:r>
              <a:rPr lang="en-US" sz="1050" dirty="0"/>
              <a:t> (e.g., </a:t>
            </a:r>
            <a:r>
              <a:rPr lang="en-US" sz="1050" i="1" dirty="0" err="1"/>
              <a:t>Cleidostethus</a:t>
            </a:r>
            <a:r>
              <a:rPr lang="en-US" sz="1050" dirty="0"/>
              <a:t>) to </a:t>
            </a:r>
            <a:r>
              <a:rPr lang="en-US" sz="1050" u="sng" dirty="0"/>
              <a:t>elongate</a:t>
            </a:r>
            <a:r>
              <a:rPr lang="en-US" sz="1050" dirty="0"/>
              <a:t> oval (e.g., </a:t>
            </a:r>
            <a:r>
              <a:rPr lang="en-US" sz="1050" i="1" dirty="0" err="1"/>
              <a:t>Clypastraea</a:t>
            </a:r>
            <a:r>
              <a:rPr lang="en-US" sz="1050" dirty="0"/>
              <a:t>) to </a:t>
            </a:r>
            <a:r>
              <a:rPr lang="en-US" sz="1050" dirty="0" err="1"/>
              <a:t>latridiid</a:t>
            </a:r>
            <a:r>
              <a:rPr lang="en-US" sz="1050" dirty="0"/>
              <a:t>-like (e.g., </a:t>
            </a:r>
            <a:r>
              <a:rPr lang="en-US" sz="1050" i="1" dirty="0" err="1"/>
              <a:t>Foadia</a:t>
            </a:r>
            <a:r>
              <a:rPr lang="en-US" sz="1050" dirty="0"/>
              <a:t>).  </a:t>
            </a:r>
            <a:r>
              <a:rPr lang="en-US" sz="1050" dirty="0" err="1"/>
              <a:t>Corylophids</a:t>
            </a:r>
            <a:r>
              <a:rPr lang="en-US" sz="1050" dirty="0"/>
              <a:t> are typically dull brown, but some species have contrasting yellowish-brown patches on the </a:t>
            </a:r>
            <a:r>
              <a:rPr lang="en-US" sz="1050" u="sng" dirty="0" err="1"/>
              <a:t>pronotum</a:t>
            </a:r>
            <a:r>
              <a:rPr lang="en-US" sz="1050" dirty="0"/>
              <a:t> or </a:t>
            </a:r>
            <a:r>
              <a:rPr lang="en-US" sz="1050" u="sng" dirty="0"/>
              <a:t>elytra</a:t>
            </a:r>
            <a:r>
              <a:rPr lang="en-US" sz="1050" dirty="0"/>
              <a:t>.  The </a:t>
            </a:r>
            <a:r>
              <a:rPr lang="en-US" sz="1050" u="sng" dirty="0"/>
              <a:t>integument</a:t>
            </a:r>
            <a:r>
              <a:rPr lang="en-US" sz="1050" dirty="0"/>
              <a:t> is often densely punctured and may be </a:t>
            </a:r>
            <a:r>
              <a:rPr lang="en-US" sz="1050" u="sng" dirty="0"/>
              <a:t>glabrous</a:t>
            </a:r>
            <a:r>
              <a:rPr lang="en-US" sz="1050" dirty="0"/>
              <a:t> or bear short, fine </a:t>
            </a:r>
            <a:r>
              <a:rPr lang="en-US" sz="1050" u="sng" dirty="0"/>
              <a:t>recumbent</a:t>
            </a:r>
            <a:r>
              <a:rPr lang="en-US" sz="1050" dirty="0"/>
              <a:t> </a:t>
            </a:r>
            <a:r>
              <a:rPr lang="en-US" sz="1050" u="sng" dirty="0"/>
              <a:t>setae</a:t>
            </a:r>
            <a:r>
              <a:rPr lang="en-US" sz="1050" dirty="0"/>
              <a:t>.  Most </a:t>
            </a:r>
            <a:r>
              <a:rPr lang="en-US" sz="1050" dirty="0" err="1"/>
              <a:t>corylophid</a:t>
            </a:r>
            <a:r>
              <a:rPr lang="en-US" sz="1050" dirty="0"/>
              <a:t> adults can be diagnosed using the following morphological features: </a:t>
            </a:r>
            <a:r>
              <a:rPr lang="en-US" sz="1050" u="sng" dirty="0"/>
              <a:t>Maxilla</a:t>
            </a:r>
            <a:r>
              <a:rPr lang="en-US" sz="1050" dirty="0"/>
              <a:t> with single </a:t>
            </a:r>
            <a:r>
              <a:rPr lang="en-US" sz="1050" u="sng" dirty="0"/>
              <a:t>apical lobe</a:t>
            </a:r>
            <a:r>
              <a:rPr lang="en-US" sz="1050" dirty="0"/>
              <a:t>; </a:t>
            </a:r>
            <a:r>
              <a:rPr lang="en-US" sz="1050" u="sng" dirty="0" err="1"/>
              <a:t>Mesotrochanter</a:t>
            </a:r>
            <a:r>
              <a:rPr lang="en-US" sz="1050" dirty="0"/>
              <a:t> short and strongly oblique; Head usually covered by </a:t>
            </a:r>
            <a:r>
              <a:rPr lang="en-US" sz="1050" u="sng" dirty="0" err="1"/>
              <a:t>pronotum</a:t>
            </a:r>
            <a:r>
              <a:rPr lang="en-US" sz="1050" dirty="0"/>
              <a:t>; </a:t>
            </a:r>
            <a:r>
              <a:rPr lang="en-US" sz="1050" u="sng" dirty="0" err="1"/>
              <a:t>Frontoclypeal</a:t>
            </a:r>
            <a:r>
              <a:rPr lang="en-US" sz="1050" u="sng" dirty="0"/>
              <a:t> suture</a:t>
            </a:r>
            <a:r>
              <a:rPr lang="en-US" sz="1050" dirty="0"/>
              <a:t> absent; Antennae elongate with </a:t>
            </a:r>
            <a:r>
              <a:rPr lang="en-US" sz="1050" u="sng" dirty="0"/>
              <a:t>3-segmented club</a:t>
            </a:r>
            <a:r>
              <a:rPr lang="en-US" sz="1050" dirty="0"/>
              <a:t>; </a:t>
            </a:r>
            <a:r>
              <a:rPr lang="en-US" sz="1050" u="sng" dirty="0" err="1"/>
              <a:t>Procoxal</a:t>
            </a:r>
            <a:r>
              <a:rPr lang="en-US" sz="1050" dirty="0"/>
              <a:t> cavities closed externally; </a:t>
            </a:r>
            <a:r>
              <a:rPr lang="en-US" sz="1050" u="sng" dirty="0"/>
              <a:t>Tarsal formula 4-4-4</a:t>
            </a:r>
            <a:r>
              <a:rPr lang="en-US" sz="1050" dirty="0"/>
              <a:t>; </a:t>
            </a:r>
            <a:r>
              <a:rPr lang="en-US" sz="1050" u="sng" dirty="0" err="1"/>
              <a:t>Pygidium</a:t>
            </a:r>
            <a:r>
              <a:rPr lang="en-US" sz="1050" dirty="0"/>
              <a:t> exposed</a:t>
            </a:r>
          </a:p>
          <a:p>
            <a:pPr>
              <a:defRPr/>
            </a:pPr>
            <a:endParaRPr lang="en-US" sz="1100" dirty="0"/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828801" y="5562601"/>
            <a:ext cx="8704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latin typeface="Calibri" charset="0"/>
              </a:rPr>
              <a:t>Adding to the complexity, if the specimen to be identified is immature in its development</a:t>
            </a:r>
          </a:p>
          <a:p>
            <a:pPr eaLnBrk="1" hangingPunct="1"/>
            <a:r>
              <a:rPr lang="en-US" altLang="en-US">
                <a:latin typeface="Calibri" charset="0"/>
              </a:rPr>
              <a:t>or damaged and incomplete, identification may be impossible.  </a:t>
            </a:r>
          </a:p>
        </p:txBody>
      </p:sp>
    </p:spTree>
    <p:extLst>
      <p:ext uri="{BB962C8B-B14F-4D97-AF65-F5344CB8AC3E}">
        <p14:creationId xmlns:p14="http://schemas.microsoft.com/office/powerpoint/2010/main" val="13933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ioscorea alata L.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330325"/>
            <a:ext cx="981075" cy="1306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Dioscorea alata L.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3238500"/>
            <a:ext cx="981075" cy="1306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2316164" y="3810001"/>
            <a:ext cx="6218237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/>
            <a:r>
              <a:rPr lang="en-US" altLang="en-US" sz="1400" b="1">
                <a:latin typeface="Calibri" charset="0"/>
              </a:rPr>
              <a:t>&gt;Dioscorea alata (matK) gene, partial</a:t>
            </a:r>
          </a:p>
          <a:p>
            <a:pPr algn="dist" eaLnBrk="1" hangingPunct="1"/>
            <a:endParaRPr lang="en-US" altLang="en-US" sz="1400" b="1">
              <a:latin typeface="Calibri" charset="0"/>
            </a:endParaRPr>
          </a:p>
          <a:p>
            <a:pPr algn="dist" eaLnBrk="1" hangingPunct="1"/>
            <a:r>
              <a:rPr lang="en-US" altLang="en-US" sz="900">
                <a:latin typeface="Calibri" charset="0"/>
              </a:rPr>
              <a:t>ATTTAAATTATGTGTCAGATATATTAATACCCCATCCCATCCATCTGGAAATCCTGGTTCAAATACTTCAATGCTGGACTCAAGATGTTTCCTCTT</a:t>
            </a:r>
          </a:p>
          <a:p>
            <a:pPr algn="dist" eaLnBrk="1" hangingPunct="1"/>
            <a:r>
              <a:rPr lang="en-US" altLang="en-US" sz="900">
                <a:latin typeface="Calibri" charset="0"/>
              </a:rPr>
              <a:t>TGCATTTATTGCGATTCTTTCTCCACGAATATCATAATTCGAAT AGTTTCATTACTCCGAAAAAACCTATTTACGTGATTTCAATTTCAAAAGAAA</a:t>
            </a:r>
          </a:p>
          <a:p>
            <a:pPr algn="dist" eaLnBrk="1" hangingPunct="1"/>
            <a:r>
              <a:rPr lang="en-US" altLang="en-US" sz="900">
                <a:latin typeface="Calibri" charset="0"/>
              </a:rPr>
              <a:t>ATAAAAGATTTTTTCGAT TCCTATATAATTCTTATGTATTTGAATGTGAATTTGTATTAGTTTTTTTTCATAAGCAATCCTCTTATTT ACGATCAA</a:t>
            </a:r>
          </a:p>
          <a:p>
            <a:pPr algn="dist" eaLnBrk="1" hangingPunct="1"/>
            <a:r>
              <a:rPr lang="en-US" altLang="en-US" sz="900">
                <a:latin typeface="Calibri" charset="0"/>
              </a:rPr>
              <a:t>GGTCCTCTGGAGTCTTTCTTGAGCGAACACATTTCTATGGAAAAATGGGGCATTTTTTAGTAGTGTGTTGTAATTATTTTCAGAAGACCCAATG</a:t>
            </a:r>
          </a:p>
          <a:p>
            <a:pPr algn="dist" eaLnBrk="1" hangingPunct="1"/>
            <a:r>
              <a:rPr lang="en-US" altLang="en-US" sz="900">
                <a:latin typeface="Calibri" charset="0"/>
              </a:rPr>
              <a:t>GTTCTTCAAAGATCCTTTTCTGCATTATGTTCGATATC AAGGAAAAGCAATTCTGGTGTCAAAGGGAACTCGTCTTTTGATGAGGAAATGGAGA</a:t>
            </a:r>
          </a:p>
          <a:p>
            <a:pPr algn="dist" eaLnBrk="1" hangingPunct="1"/>
            <a:r>
              <a:rPr lang="en-US" altLang="en-US" sz="900">
                <a:latin typeface="Calibri" charset="0"/>
              </a:rPr>
              <a:t>TCTTACCTTGTCCATTTTTGGCAATATTATTTTCAATTTTGGTCTCATCCGCATAGGATTCATATAAACCAATTATCAAATTATTCCTTCTGTTTTC</a:t>
            </a:r>
          </a:p>
          <a:p>
            <a:pPr algn="dist" eaLnBrk="1" hangingPunct="1"/>
            <a:r>
              <a:rPr lang="en-US" altLang="en-US" sz="900">
                <a:latin typeface="Calibri" charset="0"/>
              </a:rPr>
              <a:t>TGGGTTATCTTTCAAATGTACTAATAAATTTTTCCGTGGTAAGGAGTCAAATGTTAGAAAATTCATTTGTAATAGATACTCTTACTAAGAAATT</a:t>
            </a:r>
          </a:p>
          <a:p>
            <a:pPr algn="dist" eaLnBrk="1" hangingPunct="1"/>
            <a:r>
              <a:rPr lang="en-US" altLang="en-US" sz="900">
                <a:latin typeface="Calibri" charset="0"/>
              </a:rPr>
              <a:t>TGATACCAGAGTTTCAGTTATTGCTCTTATTCG ATCATTGTCTAAAGCGAAATTTTGTACCGTATCCGGGCATCCTATTAGTAAGTCAATATGGA</a:t>
            </a:r>
          </a:p>
          <a:p>
            <a:pPr algn="dist" eaLnBrk="1" hangingPunct="1"/>
            <a:r>
              <a:rPr lang="en-US" altLang="en-US" sz="900">
                <a:latin typeface="Calibri" charset="0"/>
              </a:rPr>
              <a:t>CAAATTTC TCAGATTTGGATATTATTCATCGATTTGGTTGGATATGTAGAA</a:t>
            </a:r>
            <a:endParaRPr lang="en-US" altLang="en-US"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371601"/>
            <a:ext cx="6096000" cy="1223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 dirty="0"/>
              <a:t>Leaves </a:t>
            </a:r>
            <a:r>
              <a:rPr lang="en-US" sz="1050" u="sng" dirty="0"/>
              <a:t>alternate proximally</a:t>
            </a:r>
            <a:r>
              <a:rPr lang="en-US" sz="1050" dirty="0"/>
              <a:t>, opposite and ultimately </a:t>
            </a:r>
            <a:r>
              <a:rPr lang="en-US" sz="1050" u="sng" dirty="0"/>
              <a:t>decussate distally</a:t>
            </a:r>
            <a:r>
              <a:rPr lang="en-US" sz="1050" dirty="0"/>
              <a:t>, 6–16 × 4–13 cm; </a:t>
            </a:r>
            <a:r>
              <a:rPr lang="en-US" sz="1050" u="sng" dirty="0"/>
              <a:t>petiole</a:t>
            </a:r>
            <a:r>
              <a:rPr lang="en-US" sz="1050" dirty="0"/>
              <a:t> ca. as long as blade, </a:t>
            </a:r>
            <a:r>
              <a:rPr lang="en-US" sz="1050" u="sng" dirty="0"/>
              <a:t>winged</a:t>
            </a:r>
            <a:r>
              <a:rPr lang="en-US" sz="1050" dirty="0"/>
              <a:t>, base clasping, </a:t>
            </a:r>
            <a:r>
              <a:rPr lang="en-US" sz="1050" u="sng" dirty="0"/>
              <a:t>basal lobes stipulate</a:t>
            </a:r>
            <a:r>
              <a:rPr lang="en-US" sz="1050" dirty="0"/>
              <a:t>, growing as extensions of wings, less  than 1 mm wide; blade 5–7-veined, </a:t>
            </a:r>
            <a:r>
              <a:rPr lang="en-US" sz="1050" u="sng" dirty="0"/>
              <a:t>ovate</a:t>
            </a:r>
            <a:r>
              <a:rPr lang="en-US" sz="1050" dirty="0"/>
              <a:t>, </a:t>
            </a:r>
            <a:r>
              <a:rPr lang="en-US" sz="1050" u="sng" dirty="0"/>
              <a:t>glabrous</a:t>
            </a:r>
            <a:r>
              <a:rPr lang="en-US" sz="1050" dirty="0"/>
              <a:t>, base typically </a:t>
            </a:r>
            <a:r>
              <a:rPr lang="en-US" sz="1050" u="sng" dirty="0" err="1"/>
              <a:t>sagittate</a:t>
            </a:r>
            <a:r>
              <a:rPr lang="en-US" sz="1050" dirty="0"/>
              <a:t>, m</a:t>
            </a:r>
            <a:r>
              <a:rPr lang="en-US" sz="1050" u="sng" dirty="0"/>
              <a:t>argins</a:t>
            </a:r>
            <a:r>
              <a:rPr lang="en-US" sz="1050" dirty="0"/>
              <a:t> entire, </a:t>
            </a:r>
            <a:r>
              <a:rPr lang="en-US" sz="1050" u="sng" dirty="0"/>
              <a:t>apex acute</a:t>
            </a:r>
            <a:r>
              <a:rPr lang="en-US" sz="1050" dirty="0"/>
              <a:t> to </a:t>
            </a:r>
            <a:r>
              <a:rPr lang="en-US" sz="1050" u="sng" dirty="0"/>
              <a:t>acuminate</a:t>
            </a:r>
            <a:r>
              <a:rPr lang="en-US" sz="1050" dirty="0"/>
              <a:t>. </a:t>
            </a:r>
            <a:r>
              <a:rPr lang="en-US" sz="1050" u="sng" dirty="0"/>
              <a:t>Staminate inflorescences </a:t>
            </a:r>
            <a:r>
              <a:rPr lang="en-US" sz="1050" u="sng" dirty="0" err="1"/>
              <a:t>axillary</a:t>
            </a:r>
            <a:r>
              <a:rPr lang="en-US" sz="1050" dirty="0"/>
              <a:t>, 1–2 per </a:t>
            </a:r>
            <a:r>
              <a:rPr lang="en-US" sz="1050" u="sng" dirty="0" err="1"/>
              <a:t>axil</a:t>
            </a:r>
            <a:r>
              <a:rPr lang="en-US" sz="1050" dirty="0"/>
              <a:t>, </a:t>
            </a:r>
            <a:r>
              <a:rPr lang="en-US" sz="1050" u="sng" dirty="0" err="1"/>
              <a:t>paniculate</a:t>
            </a:r>
            <a:r>
              <a:rPr lang="en-US" sz="1050" dirty="0"/>
              <a:t>, </a:t>
            </a:r>
            <a:r>
              <a:rPr lang="en-US" sz="1050" u="sng" dirty="0"/>
              <a:t>fasciculate</a:t>
            </a:r>
            <a:r>
              <a:rPr lang="en-US" sz="1050" dirty="0"/>
              <a:t>; </a:t>
            </a:r>
            <a:r>
              <a:rPr lang="en-US" sz="1050" u="sng" dirty="0"/>
              <a:t>panicles</a:t>
            </a:r>
            <a:r>
              <a:rPr lang="en-US" sz="1050" dirty="0"/>
              <a:t> bearing flowers </a:t>
            </a:r>
            <a:r>
              <a:rPr lang="en-US" sz="1050" u="sng" dirty="0" err="1"/>
              <a:t>singly,bracteolate</a:t>
            </a:r>
            <a:r>
              <a:rPr lang="en-US" sz="1050" dirty="0"/>
              <a:t>, in a zigzag pattern along </a:t>
            </a:r>
            <a:r>
              <a:rPr lang="en-US" sz="1050" u="sng" dirty="0"/>
              <a:t>rachis</a:t>
            </a:r>
            <a:r>
              <a:rPr lang="en-US" sz="1050" dirty="0"/>
              <a:t>, </a:t>
            </a:r>
            <a:r>
              <a:rPr lang="en-US" sz="1050" u="sng" dirty="0"/>
              <a:t>internodes</a:t>
            </a:r>
            <a:r>
              <a:rPr lang="en-US" sz="1050" dirty="0"/>
              <a:t> less than 2 mm; </a:t>
            </a:r>
            <a:r>
              <a:rPr lang="en-US" sz="1050" u="sng" dirty="0"/>
              <a:t>rachis</a:t>
            </a:r>
            <a:r>
              <a:rPr lang="en-US" sz="1050" dirty="0"/>
              <a:t> to 25 cm, secondary axes 1–3(–6), </a:t>
            </a:r>
            <a:r>
              <a:rPr lang="en-US" sz="1050" u="sng" dirty="0"/>
              <a:t>fasciculate</a:t>
            </a:r>
            <a:r>
              <a:rPr lang="en-US" sz="1050" dirty="0"/>
              <a:t>, less than 3 cm, each subtended by </a:t>
            </a:r>
            <a:r>
              <a:rPr lang="en-US" sz="1050" u="sng" dirty="0" err="1"/>
              <a:t>deltate</a:t>
            </a:r>
            <a:r>
              <a:rPr lang="en-US" sz="1050" u="sng" dirty="0"/>
              <a:t>-ovate</a:t>
            </a:r>
            <a:r>
              <a:rPr lang="en-US" sz="1050" dirty="0"/>
              <a:t> </a:t>
            </a:r>
            <a:r>
              <a:rPr lang="en-US" sz="1050" u="sng" dirty="0"/>
              <a:t>bracteole</a:t>
            </a:r>
            <a:r>
              <a:rPr lang="en-US" sz="1050" dirty="0"/>
              <a:t> shorter than 1 mm. </a:t>
            </a:r>
            <a:r>
              <a:rPr lang="en-US" sz="1050" i="1" dirty="0" err="1"/>
              <a:t>Pistillate</a:t>
            </a:r>
            <a:r>
              <a:rPr lang="en-US" sz="1050" dirty="0"/>
              <a:t> </a:t>
            </a:r>
            <a:r>
              <a:rPr lang="en-US" sz="1050" u="sng" dirty="0"/>
              <a:t>inflorescences</a:t>
            </a:r>
            <a:r>
              <a:rPr lang="en-US" sz="1050" dirty="0"/>
              <a:t> solitary,  4–8(–20)-flowered, 6–35 cm, </a:t>
            </a:r>
            <a:r>
              <a:rPr lang="en-US" sz="1050" u="sng" dirty="0"/>
              <a:t>internodes</a:t>
            </a:r>
            <a:r>
              <a:rPr lang="en-US" sz="1050" dirty="0"/>
              <a:t> ca. 1 cm</a:t>
            </a:r>
          </a:p>
        </p:txBody>
      </p:sp>
      <p:sp>
        <p:nvSpPr>
          <p:cNvPr id="7" name="Down Arrow 6"/>
          <p:cNvSpPr>
            <a:spLocks noChangeArrowheads="1"/>
          </p:cNvSpPr>
          <p:nvPr/>
        </p:nvSpPr>
        <p:spPr bwMode="auto">
          <a:xfrm>
            <a:off x="5105400" y="2819400"/>
            <a:ext cx="1143000" cy="838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8534400" y="1447800"/>
            <a:ext cx="190658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Calibri" charset="0"/>
              </a:rPr>
              <a:t>Complex and </a:t>
            </a:r>
          </a:p>
          <a:p>
            <a:pPr eaLnBrk="1" hangingPunct="1"/>
            <a:r>
              <a:rPr lang="en-US" altLang="en-US" b="1">
                <a:latin typeface="Calibri" charset="0"/>
              </a:rPr>
              <a:t>Somewhat objective</a:t>
            </a:r>
          </a:p>
          <a:p>
            <a:pPr eaLnBrk="1" hangingPunct="1"/>
            <a:endParaRPr lang="en-US" altLang="en-US" b="1">
              <a:latin typeface="Calibri" charset="0"/>
            </a:endParaRPr>
          </a:p>
          <a:p>
            <a:pPr eaLnBrk="1" hangingPunct="1"/>
            <a:endParaRPr lang="en-US" altLang="en-US" b="1">
              <a:latin typeface="Calibri" charset="0"/>
            </a:endParaRPr>
          </a:p>
          <a:p>
            <a:pPr eaLnBrk="1" hangingPunct="1"/>
            <a:endParaRPr lang="en-US" altLang="en-US" b="1">
              <a:latin typeface="Calibri" charset="0"/>
            </a:endParaRPr>
          </a:p>
          <a:p>
            <a:pPr eaLnBrk="1" hangingPunct="1"/>
            <a:endParaRPr lang="en-US" altLang="en-US" b="1">
              <a:latin typeface="Calibri" charset="0"/>
            </a:endParaRPr>
          </a:p>
          <a:p>
            <a:pPr eaLnBrk="1" hangingPunct="1"/>
            <a:endParaRPr lang="en-US" altLang="en-US" b="1">
              <a:latin typeface="Calibri" charset="0"/>
            </a:endParaRPr>
          </a:p>
          <a:p>
            <a:pPr eaLnBrk="1" hangingPunct="1"/>
            <a:endParaRPr lang="en-US" altLang="en-US" b="1">
              <a:latin typeface="Calibri" charset="0"/>
            </a:endParaRPr>
          </a:p>
          <a:p>
            <a:pPr eaLnBrk="1" hangingPunct="1"/>
            <a:endParaRPr lang="en-US" altLang="en-US" b="1">
              <a:latin typeface="Calibri" charset="0"/>
            </a:endParaRPr>
          </a:p>
          <a:p>
            <a:pPr eaLnBrk="1" hangingPunct="1"/>
            <a:r>
              <a:rPr lang="en-US" altLang="en-US" b="1">
                <a:latin typeface="Calibri" charset="0"/>
              </a:rPr>
              <a:t>Simple (A,T,G, or C) and more</a:t>
            </a:r>
          </a:p>
          <a:p>
            <a:pPr eaLnBrk="1" hangingPunct="1"/>
            <a:r>
              <a:rPr lang="en-US" altLang="en-US" b="1">
                <a:latin typeface="Calibri" charset="0"/>
              </a:rPr>
              <a:t>Reliably objective</a:t>
            </a:r>
          </a:p>
          <a:p>
            <a:pPr eaLnBrk="1" hangingPunct="1"/>
            <a:endParaRPr lang="en-US" altLang="en-US" b="1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http://freebarcodefonts.dobsonsw.com/images/code128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80587"/>
            <a:ext cx="1676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C:\Users\Jason Williams\AppData\Local\Microsoft\Windows\Temporary Internet Files\Content.IE5\UU0EI838\MC90043959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47063"/>
            <a:ext cx="243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870862"/>
            <a:ext cx="914400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                                	</a:t>
            </a:r>
            <a:r>
              <a:rPr lang="en-US" sz="3600" dirty="0">
                <a:solidFill>
                  <a:srgbClr val="055C67"/>
                </a:solidFill>
              </a:rPr>
              <a:t>Choosing a DNA barcode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000" dirty="0"/>
              <a:t>			</a:t>
            </a:r>
            <a:r>
              <a:rPr lang="en-US" sz="2400" dirty="0"/>
              <a:t>There are many criteria that go in to selecting an 			appropriate region that can serve as a DNA 				barcode.</a:t>
            </a:r>
          </a:p>
          <a:p>
            <a:pPr>
              <a:defRPr/>
            </a:pPr>
            <a:r>
              <a:rPr lang="en-US" sz="2400" dirty="0"/>
              <a:t>	</a:t>
            </a:r>
          </a:p>
          <a:p>
            <a:pPr>
              <a:defRPr/>
            </a:pPr>
            <a:r>
              <a:rPr lang="en-US" sz="2400" dirty="0"/>
              <a:t>          		Three of them include:</a:t>
            </a:r>
          </a:p>
          <a:p>
            <a:pPr>
              <a:defRPr/>
            </a:pPr>
            <a:endParaRPr lang="en-US" sz="2400" dirty="0"/>
          </a:p>
          <a:p>
            <a:pPr marL="1377950">
              <a:buFont typeface="Arial" pitchFamily="34" charset="0"/>
              <a:buChar char="•"/>
              <a:defRPr/>
            </a:pPr>
            <a:r>
              <a:rPr lang="en-US" sz="2400" dirty="0"/>
              <a:t>  	Universality </a:t>
            </a:r>
          </a:p>
          <a:p>
            <a:pPr marL="1377950">
              <a:buFont typeface="Arial" pitchFamily="34" charset="0"/>
              <a:buChar char="•"/>
              <a:defRPr/>
            </a:pPr>
            <a:r>
              <a:rPr lang="en-US" sz="2400" dirty="0"/>
              <a:t>  	Robustness</a:t>
            </a:r>
          </a:p>
          <a:p>
            <a:pPr marL="1377950">
              <a:buFont typeface="Arial" pitchFamily="34" charset="0"/>
              <a:buChar char="•"/>
              <a:defRPr/>
            </a:pPr>
            <a:r>
              <a:rPr lang="en-US" sz="2400" dirty="0"/>
              <a:t>  	Discrimination </a:t>
            </a:r>
          </a:p>
          <a:p>
            <a:pPr marL="1377950">
              <a:buFont typeface="Arial" pitchFamily="34" charset="0"/>
              <a:buChar char="•"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			Why are these three criteria important?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734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752600" y="859976"/>
            <a:ext cx="8534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charset="0"/>
              </a:rPr>
              <a:t>                                    </a:t>
            </a:r>
            <a:r>
              <a:rPr lang="en-US" altLang="en-US" sz="3600">
                <a:solidFill>
                  <a:srgbClr val="055C67"/>
                </a:solidFill>
                <a:latin typeface="Calibri" charset="0"/>
              </a:rPr>
              <a:t>Discrimination</a:t>
            </a: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algn="just" eaLnBrk="1" hangingPunct="1"/>
            <a:r>
              <a:rPr lang="en-US" altLang="en-US" sz="2400">
                <a:latin typeface="Calibri" charset="0"/>
              </a:rPr>
              <a:t>			Barcoding regions must be different for each 			species. Ideally you are looking for a single 				DNA locus which differs in each species. </a:t>
            </a: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/>
            <a:r>
              <a:rPr lang="en-US" altLang="en-US" sz="2400">
                <a:latin typeface="Calibri" charset="0"/>
              </a:rPr>
              <a:t>Oppositional Goals:</a:t>
            </a: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>
                <a:latin typeface="Calibri" charset="0"/>
              </a:rPr>
              <a:t>Each loci must be different for each species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4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>
                <a:latin typeface="Calibri" charset="0"/>
              </a:rPr>
              <a:t>Although loci must be different, they must be similar enough that</a:t>
            </a:r>
          </a:p>
          <a:p>
            <a:pPr eaLnBrk="1" hangingPunct="1"/>
            <a:r>
              <a:rPr lang="en-US" altLang="en-US" sz="2400">
                <a:latin typeface="Calibri" charset="0"/>
              </a:rPr>
              <a:t>  they can be amplified by PCR, aligned and compared</a:t>
            </a:r>
          </a:p>
          <a:p>
            <a:pPr eaLnBrk="1" hangingPunct="1"/>
            <a:endParaRPr lang="en-US" altLang="en-US" sz="2400">
              <a:latin typeface="Calibri" charset="0"/>
            </a:endParaRPr>
          </a:p>
        </p:txBody>
      </p:sp>
      <p:pic>
        <p:nvPicPr>
          <p:cNvPr id="14339" name="Picture 10" descr="http://freebarcodefonts.dobsonsw.com/images/code128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45901"/>
            <a:ext cx="1676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C:\Users\Jason Williams\AppData\Local\Microsoft\Windows\Temporary Internet Files\Content.IE5\UU0EI838\MC90043959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12377"/>
            <a:ext cx="243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12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7829550" cy="1066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7848600" cy="1047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724400"/>
            <a:ext cx="7839075" cy="1085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133600" y="685800"/>
            <a:ext cx="822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Calibri" charset="0"/>
              </a:rPr>
              <a:t>Fail: Sequence is completely conserved, good for PCR, but uninformative as barcode 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2133600" y="2438400"/>
            <a:ext cx="778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Calibri" charset="0"/>
              </a:rPr>
              <a:t>Fail: Sequence shows no conservation, impossible for PCR, but  good as barcode 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2133600" y="4267200"/>
            <a:ext cx="8591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Calibri" charset="0"/>
              </a:rPr>
              <a:t>Win: Sequence shows some (ideally ~70%) conservation, good for PCR, good as barcode </a:t>
            </a:r>
          </a:p>
        </p:txBody>
      </p:sp>
    </p:spTree>
    <p:extLst>
      <p:ext uri="{BB962C8B-B14F-4D97-AF65-F5344CB8AC3E}">
        <p14:creationId xmlns:p14="http://schemas.microsoft.com/office/powerpoint/2010/main" val="88994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http://freebarcodefonts.dobsonsw.com/images/code128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45901"/>
            <a:ext cx="1676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C:\Users\Jason Williams\AppData\Local\Microsoft\Windows\Temporary Internet Files\Content.IE5\UU0EI838\MC90043959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12377"/>
            <a:ext cx="243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752600" y="859976"/>
            <a:ext cx="8534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charset="0"/>
              </a:rPr>
              <a:t>                                    </a:t>
            </a:r>
            <a:r>
              <a:rPr lang="en-US" altLang="en-US" sz="3600">
                <a:solidFill>
                  <a:srgbClr val="055C67"/>
                </a:solidFill>
                <a:latin typeface="Calibri" charset="0"/>
              </a:rPr>
              <a:t>Universality</a:t>
            </a: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/>
            <a:r>
              <a:rPr lang="en-US" altLang="en-US" sz="2400">
                <a:latin typeface="Calibri" charset="0"/>
              </a:rPr>
              <a:t>			Since barcoding protocols (typically) amplify 			a region of DNA by PCR, you need primers 				that will amplify consistently.  </a:t>
            </a: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>
                <a:latin typeface="Calibri" charset="0"/>
              </a:rPr>
              <a:t> Once you have a candidate locus (loci) that seem discriminatory, do these loci (possibly genes, but possibly non-coding DNA) exist in in virtually all  of the species you wish to barcode?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4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>
                <a:latin typeface="Calibri" charset="0"/>
              </a:rPr>
              <a:t> Will you be able to find PCR primers that can amplify across many species, despite mismatches?</a:t>
            </a:r>
          </a:p>
        </p:txBody>
      </p:sp>
    </p:spTree>
    <p:extLst>
      <p:ext uri="{BB962C8B-B14F-4D97-AF65-F5344CB8AC3E}">
        <p14:creationId xmlns:p14="http://schemas.microsoft.com/office/powerpoint/2010/main" val="8119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freebarcodefonts.dobsonsw.com/images/code128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11219"/>
            <a:ext cx="16764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C:\Users\Jason Williams\AppData\Local\Microsoft\Windows\Temporary Internet Files\Content.IE5\UU0EI838\MC90043959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77695"/>
            <a:ext cx="243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752600" y="925295"/>
            <a:ext cx="85344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55C67"/>
                </a:solidFill>
                <a:latin typeface="Calibri" charset="0"/>
              </a:rPr>
              <a:t>                        Robustness</a:t>
            </a:r>
            <a:endParaRPr lang="en-US" altLang="en-US" sz="3600" b="1">
              <a:solidFill>
                <a:srgbClr val="055C67"/>
              </a:solidFill>
              <a:latin typeface="Calibri" charset="0"/>
            </a:endParaRP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/>
            <a:r>
              <a:rPr lang="en-US" altLang="en-US" sz="2400">
                <a:latin typeface="Calibri" charset="0"/>
              </a:rPr>
              <a:t>			Since barcoding protocols (typically) amplify 			a region of DNA by PCR, also need to select a 			locus that amplifies reliably, and sequences 				well. </a:t>
            </a: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>
                <a:latin typeface="Calibri" charset="0"/>
              </a:rPr>
              <a:t>PCR is very sensitive to the chemistry involved (types of enzymes, concentration of reagents, cycling parameters, etc. 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4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>
                <a:latin typeface="Calibri" charset="0"/>
              </a:rPr>
              <a:t>The amplified PCR product must also be sequenced. Sanger sequencing is sensitive to highly repetitive DNA. </a:t>
            </a: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/>
            <a:endParaRPr lang="en-US" altLang="en-US" sz="2400">
              <a:solidFill>
                <a:srgbClr val="FFFF00"/>
              </a:solidFill>
              <a:latin typeface="Calibri" charset="0"/>
            </a:endParaRPr>
          </a:p>
          <a:p>
            <a:pPr eaLnBrk="1" hangingPunct="1"/>
            <a:endParaRPr lang="en-US" altLang="en-US" sz="2400">
              <a:solidFill>
                <a:srgbClr val="FFFF00"/>
              </a:solidFill>
              <a:latin typeface="Calibri" charset="0"/>
            </a:endParaRPr>
          </a:p>
          <a:p>
            <a:pPr eaLnBrk="1" hangingPunct="1"/>
            <a:r>
              <a:rPr lang="en-US" altLang="en-US" sz="2400">
                <a:solidFill>
                  <a:srgbClr val="FFFF00"/>
                </a:solidFill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9928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410200" y="615045"/>
            <a:ext cx="363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55C67"/>
                </a:solidFill>
                <a:latin typeface="Calibri" charset="0"/>
              </a:rPr>
              <a:t>DNA Barcoding</a:t>
            </a:r>
          </a:p>
          <a:p>
            <a:pPr algn="ctr" eaLnBrk="1" hangingPunct="1"/>
            <a:r>
              <a:rPr lang="en-US" altLang="en-US" sz="3600">
                <a:solidFill>
                  <a:srgbClr val="055C67"/>
                </a:solidFill>
                <a:latin typeface="Calibri" charset="0"/>
              </a:rPr>
              <a:t>Plants  vs. Animals</a:t>
            </a:r>
          </a:p>
        </p:txBody>
      </p:sp>
      <p:pic>
        <p:nvPicPr>
          <p:cNvPr id="22530" name="Picture 2" descr="http://image63.webshots.com/163/1/25/26/455412526XWHWWN_ph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981200" y="11430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farm3.static.flickr.com/2303/1535999699_5aa329ae6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057400" y="2895601"/>
            <a:ext cx="1905000" cy="2843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935413" y="2367645"/>
            <a:ext cx="64008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charset="0"/>
              </a:rPr>
              <a:t>Finding a DNA locus that possesses all of these </a:t>
            </a:r>
          </a:p>
          <a:p>
            <a:pPr eaLnBrk="1" hangingPunct="1"/>
            <a:r>
              <a:rPr lang="en-US" altLang="en-US" sz="2400">
                <a:latin typeface="Calibri" charset="0"/>
              </a:rPr>
              <a:t>qualities(Discrimination, Universality, Robustness)</a:t>
            </a:r>
          </a:p>
          <a:p>
            <a:pPr eaLnBrk="1" hangingPunct="1"/>
            <a:r>
              <a:rPr lang="en-US" altLang="en-US" sz="2400">
                <a:latin typeface="Calibri" charset="0"/>
              </a:rPr>
              <a:t>was relatively easy in animals. </a:t>
            </a: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/>
            <a:r>
              <a:rPr lang="en-US" altLang="en-US" sz="2400">
                <a:latin typeface="Calibri" charset="0"/>
              </a:rPr>
              <a:t>The animal barcode of choice</a:t>
            </a:r>
          </a:p>
          <a:p>
            <a:pPr eaLnBrk="1" hangingPunct="1"/>
            <a:r>
              <a:rPr lang="en-US" altLang="en-US" sz="2400">
                <a:latin typeface="Calibri" charset="0"/>
              </a:rPr>
              <a:t>Is the mitochondrial gene</a:t>
            </a:r>
          </a:p>
          <a:p>
            <a:pPr eaLnBrk="1" hangingPunct="1"/>
            <a:r>
              <a:rPr lang="en-US" altLang="en-US" sz="2400">
                <a:latin typeface="Calibri" charset="0"/>
              </a:rPr>
              <a:t>cytochrome </a:t>
            </a:r>
            <a:r>
              <a:rPr lang="en-US" altLang="en-US" sz="2400" i="1">
                <a:latin typeface="Calibri" charset="0"/>
              </a:rPr>
              <a:t>c</a:t>
            </a:r>
            <a:r>
              <a:rPr lang="en-US" altLang="en-US" sz="2400">
                <a:latin typeface="Calibri" charset="0"/>
              </a:rPr>
              <a:t> oxidase  I (COI).  </a:t>
            </a:r>
          </a:p>
          <a:p>
            <a:pPr eaLnBrk="1" hangingPunct="1"/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44" y="1910442"/>
            <a:ext cx="3238494" cy="46427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75" y="588513"/>
            <a:ext cx="6858000" cy="10842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176" y="588513"/>
            <a:ext cx="2825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5921829" y="2182812"/>
            <a:ext cx="4724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en-US" sz="2000">
                <a:latin typeface="Calibri" charset="0"/>
              </a:rPr>
              <a:t>Based on recommendations by a barcoding consortium (Consortium for the Barcode of Life, plant working group) the chloroplast  genes </a:t>
            </a:r>
            <a:r>
              <a:rPr lang="en-US" altLang="en-US" sz="2000" i="1" dirty="0" err="1">
                <a:latin typeface="Calibri" charset="0"/>
              </a:rPr>
              <a:t>rbcL</a:t>
            </a:r>
            <a:r>
              <a:rPr lang="en-US" altLang="en-US" sz="2000" dirty="0">
                <a:latin typeface="Calibri" charset="0"/>
              </a:rPr>
              <a:t> and </a:t>
            </a:r>
            <a:r>
              <a:rPr lang="en-US" altLang="en-US" sz="2000" i="1" dirty="0" err="1">
                <a:latin typeface="Calibri" charset="0"/>
              </a:rPr>
              <a:t>matK</a:t>
            </a:r>
            <a:r>
              <a:rPr lang="en-US" altLang="en-US" sz="2000" dirty="0">
                <a:latin typeface="Calibri" charset="0"/>
              </a:rPr>
              <a:t> come very close to being ideal candidates for universal plant barcodes. </a:t>
            </a:r>
          </a:p>
          <a:p>
            <a:pPr algn="just" eaLnBrk="1" hangingPunct="1"/>
            <a:endParaRPr lang="en-US" altLang="en-US" sz="2000" dirty="0">
              <a:latin typeface="Calibri" charset="0"/>
            </a:endParaRPr>
          </a:p>
          <a:p>
            <a:pPr algn="just" eaLnBrk="1" hangingPunct="1"/>
            <a:r>
              <a:rPr lang="en-US" altLang="en-US" sz="2000" dirty="0">
                <a:latin typeface="Calibri" charset="0"/>
              </a:rPr>
              <a:t>Like any barcode loci that could be chosen, there will is always a possibility of failure to make a reasonably definitive identification  of a particular specimen. </a:t>
            </a:r>
          </a:p>
          <a:p>
            <a:pPr eaLnBrk="1" hangingPunct="1"/>
            <a:endParaRPr lang="en-US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275545" y="1039585"/>
            <a:ext cx="54313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55C67"/>
                </a:solidFill>
                <a:latin typeface="Calibri" charset="0"/>
              </a:rPr>
              <a:t>What is </a:t>
            </a:r>
            <a:r>
              <a:rPr lang="en-US" altLang="en-US" sz="3600" dirty="0" smtClean="0">
                <a:solidFill>
                  <a:srgbClr val="055C67"/>
                </a:solidFill>
                <a:latin typeface="Calibri" charset="0"/>
              </a:rPr>
              <a:t>DNA </a:t>
            </a:r>
            <a:r>
              <a:rPr lang="en-US" altLang="en-US" sz="3600" dirty="0">
                <a:solidFill>
                  <a:srgbClr val="055C67"/>
                </a:solidFill>
                <a:latin typeface="Calibri" charset="0"/>
              </a:rPr>
              <a:t>barcoding and </a:t>
            </a:r>
          </a:p>
          <a:p>
            <a:pPr algn="ctr" eaLnBrk="1" hangingPunct="1"/>
            <a:r>
              <a:rPr lang="en-US" altLang="en-US" sz="3600" dirty="0">
                <a:solidFill>
                  <a:srgbClr val="055C67"/>
                </a:solidFill>
                <a:latin typeface="Calibri" charset="0"/>
              </a:rPr>
              <a:t>why is there a need for it?</a:t>
            </a:r>
          </a:p>
        </p:txBody>
      </p:sp>
      <p:pic>
        <p:nvPicPr>
          <p:cNvPr id="3" name="Picture 2" descr="http://auntiekate.files.wordpress.com/2008/12/passionflower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733800" y="2520043"/>
            <a:ext cx="4876800" cy="3657600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4" name="Picture 4" descr="http://notallbits.files.wordpress.com/2009/06/code128b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0000">
            <a:off x="6959911" y="5540555"/>
            <a:ext cx="1536182" cy="52994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1541042" lon="21056589" rev="20879087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15869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nancybilello.com/image/BeautifulPlants1765184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752601"/>
            <a:ext cx="2987675" cy="19923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Users\Jason Williams\AppData\Local\Microsoft\Windows\Temporary Internet Files\Content.IE5\Q2FDINWH\MP90044678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6" y="1752600"/>
            <a:ext cx="1431925" cy="1905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C:\Users\Jason Williams\AppData\Local\Microsoft\Windows\Temporary Internet Files\Content.IE5\UU0EI838\MC90043959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1"/>
            <a:ext cx="2438400" cy="21240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3346450" y="4808538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dist" eaLnBrk="1" hangingPunct="1"/>
            <a:r>
              <a:rPr lang="en-US" altLang="en-US" sz="1200" b="1">
                <a:solidFill>
                  <a:srgbClr val="055C67"/>
                </a:solidFill>
                <a:latin typeface="Calibri" charset="0"/>
              </a:rPr>
              <a:t>ACGAGTCGGTAGCTGCCCTCTGACTGCATCGAATTGCTCCCCTACTACGTGCTATATGCGCTTACGATCGTACGAAGATTTATAGAATGCTGCTACTGCTCCCTTATTCGATAACTAGCTCGATTATAGCTACGATG</a:t>
            </a:r>
          </a:p>
        </p:txBody>
      </p:sp>
      <p:pic>
        <p:nvPicPr>
          <p:cNvPr id="4102" name="Picture 10" descr="http://freebarcodefonts.dobsonsw.com/images/code128b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884738"/>
            <a:ext cx="19875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2819400" y="3800475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Calibri" charset="0"/>
              </a:rPr>
              <a:t>Plants are sampled                DNA is extracted            “Barcode” amplified</a:t>
            </a:r>
          </a:p>
        </p:txBody>
      </p:sp>
      <p:sp>
        <p:nvSpPr>
          <p:cNvPr id="4104" name="TextBox 12"/>
          <p:cNvSpPr txBox="1">
            <a:spLocks noChangeArrowheads="1"/>
          </p:cNvSpPr>
          <p:nvPr/>
        </p:nvSpPr>
        <p:spPr bwMode="auto">
          <a:xfrm>
            <a:off x="2133601" y="5862638"/>
            <a:ext cx="805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>
                <a:latin typeface="Calibri" charset="0"/>
              </a:rPr>
              <a:t>Sequenced DNA is compared with plants in a barcode database</a:t>
            </a:r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3962401" y="533401"/>
            <a:ext cx="423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55C67"/>
                </a:solidFill>
                <a:latin typeface="Calibri" charset="0"/>
              </a:rPr>
              <a:t>How Barcoding works</a:t>
            </a:r>
            <a:endParaRPr lang="en-US" altLang="en-US" sz="2800">
              <a:solidFill>
                <a:srgbClr val="055C67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819400" y="457201"/>
            <a:ext cx="657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55C67"/>
                </a:solidFill>
                <a:latin typeface="Calibri" charset="0"/>
              </a:rPr>
              <a:t>How many species can you name?</a:t>
            </a:r>
            <a:endParaRPr lang="en-US" altLang="en-US" sz="2800">
              <a:solidFill>
                <a:srgbClr val="055C67"/>
              </a:solidFill>
              <a:latin typeface="Calibri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86263" y="2057400"/>
            <a:ext cx="3490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Calibri" charset="0"/>
              </a:rPr>
              <a:t>How many Animals did you name?</a:t>
            </a:r>
          </a:p>
          <a:p>
            <a:pPr algn="ctr" eaLnBrk="1" hangingPunct="1"/>
            <a:r>
              <a:rPr lang="en-US" altLang="en-US" b="1">
                <a:latin typeface="Calibri" charset="0"/>
              </a:rPr>
              <a:t>How many mammals?</a:t>
            </a:r>
          </a:p>
          <a:p>
            <a:pPr algn="ctr" eaLnBrk="1" hangingPunct="1"/>
            <a:r>
              <a:rPr lang="en-US" altLang="en-US" b="1">
                <a:latin typeface="Calibri" charset="0"/>
              </a:rPr>
              <a:t>How many plants?</a:t>
            </a:r>
          </a:p>
          <a:p>
            <a:pPr algn="ctr" eaLnBrk="1" hangingPunct="1"/>
            <a:r>
              <a:rPr lang="en-US" altLang="en-US" b="1">
                <a:latin typeface="Calibri" charset="0"/>
              </a:rPr>
              <a:t>How many insects?</a:t>
            </a:r>
          </a:p>
        </p:txBody>
      </p:sp>
      <p:pic>
        <p:nvPicPr>
          <p:cNvPr id="17" name="Picture 4" descr="http://happythreads.files.wordpress.com/2009/04/cat-with-blue-eyes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491038"/>
            <a:ext cx="1338263" cy="12811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http://www.vnfpetfood.com/_borders/j0401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4491038"/>
            <a:ext cx="1920875" cy="12811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ttp://www.elasmodiver.com/Sharkive%20images/Nurse-shark004.jpg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4511676"/>
            <a:ext cx="1706563" cy="1279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http://www.dpughphoto.com/images/japanese%20beetle%20durham%2070107.JPG"/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1" y="4491038"/>
            <a:ext cx="887413" cy="12811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22488" y="5867401"/>
            <a:ext cx="1166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Calibri" charset="0"/>
              </a:rPr>
              <a:t>“Cat”</a:t>
            </a:r>
          </a:p>
          <a:p>
            <a:pPr algn="ctr" eaLnBrk="1" hangingPunct="1"/>
            <a:r>
              <a:rPr lang="en-US" altLang="en-US" b="1" i="1">
                <a:latin typeface="Calibri" charset="0"/>
              </a:rPr>
              <a:t>Felis catus</a:t>
            </a:r>
            <a:endParaRPr lang="en-US" altLang="en-US" b="1">
              <a:latin typeface="Calibri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552826" y="3810001"/>
            <a:ext cx="2214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Calibri" charset="0"/>
              </a:rPr>
              <a:t>“Dog”</a:t>
            </a:r>
          </a:p>
          <a:p>
            <a:pPr algn="ctr" eaLnBrk="1" hangingPunct="1"/>
            <a:r>
              <a:rPr lang="en-US" altLang="en-US" b="1" i="1">
                <a:latin typeface="Calibri" charset="0"/>
              </a:rPr>
              <a:t>Canis lupus familiaris</a:t>
            </a:r>
            <a:endParaRPr lang="en-US" altLang="en-US" b="1">
              <a:latin typeface="Calibri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43563" y="5867401"/>
            <a:ext cx="144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Calibri" charset="0"/>
              </a:rPr>
              <a:t>“Oak Tree”</a:t>
            </a:r>
          </a:p>
          <a:p>
            <a:pPr algn="ctr" eaLnBrk="1" hangingPunct="1"/>
            <a:r>
              <a:rPr lang="en-US" altLang="en-US" b="1" i="1">
                <a:latin typeface="Calibri" charset="0"/>
              </a:rPr>
              <a:t>Quercus alba</a:t>
            </a:r>
            <a:endParaRPr lang="en-US" altLang="en-US" b="1">
              <a:latin typeface="Calibri" charset="0"/>
            </a:endParaRPr>
          </a:p>
        </p:txBody>
      </p:sp>
      <p:pic>
        <p:nvPicPr>
          <p:cNvPr id="24" name="Picture 14" descr="http://www.halkanursery.com/picts/Quercus_macrocarp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1"/>
            <a:ext cx="1066800" cy="1279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50050" y="3810001"/>
            <a:ext cx="2578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Calibri" charset="0"/>
              </a:rPr>
              <a:t>“Shark”</a:t>
            </a:r>
          </a:p>
          <a:p>
            <a:pPr algn="ctr" eaLnBrk="1" hangingPunct="1"/>
            <a:r>
              <a:rPr lang="en-US" altLang="en-US" b="1" i="1">
                <a:latin typeface="Calibri" charset="0"/>
              </a:rPr>
              <a:t>Ginglymostoma cirratum</a:t>
            </a:r>
            <a:endParaRPr lang="en-US" altLang="en-US" b="1">
              <a:latin typeface="Calibri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763000" y="5791201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Calibri" charset="0"/>
              </a:rPr>
              <a:t>“Beetle”</a:t>
            </a:r>
          </a:p>
          <a:p>
            <a:pPr algn="ctr" eaLnBrk="1" hangingPunct="1"/>
            <a:r>
              <a:rPr lang="en-US" altLang="en-US" b="1" i="1">
                <a:latin typeface="Calibri" charset="0"/>
              </a:rPr>
              <a:t>Popillia japonica</a:t>
            </a:r>
            <a:endParaRPr lang="en-US" altLang="en-US" b="1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59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2580482" y="5785079"/>
            <a:ext cx="706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Calibri" charset="0"/>
              </a:rPr>
              <a:t>Problem 1: No one know how many species there are.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89" y="765211"/>
            <a:ext cx="4646386" cy="464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917700" y="3810001"/>
            <a:ext cx="8153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000" b="1">
                <a:latin typeface="Calibri" charset="0"/>
              </a:rPr>
              <a:t>There are currently between 1.5 and 2 million described species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000" b="1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000" b="1">
                <a:latin typeface="Calibri" charset="0"/>
              </a:rPr>
              <a:t>It is estimated that this number may represent as little as half of the true number of species 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000" b="1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000" b="1">
                <a:latin typeface="Calibri" charset="0"/>
              </a:rPr>
              <a:t> Perhaps more  than 1/3 of all species are threatened							(IUCN Red list version 2010.1)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057400" y="609601"/>
          <a:ext cx="2133600" cy="259556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71600"/>
                <a:gridCol w="762000"/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Vertebrates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Species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Mammals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5,490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Birds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9,998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Reptiles</a:t>
                      </a: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9,084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Amphibians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6,433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Fishes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31,300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62,305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495800" y="620713"/>
          <a:ext cx="2590800" cy="259556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0200"/>
                <a:gridCol w="990600"/>
              </a:tblGrid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Invertebrates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Species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Insects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1,000,000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Mollusks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85,00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Crustaceans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47,000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Corals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2,175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Arachnids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102,248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(+others)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1,305,250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391400" y="609600"/>
          <a:ext cx="2743200" cy="259080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90700"/>
                <a:gridCol w="952500"/>
              </a:tblGrid>
              <a:tr h="3121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Plants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Species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31" marB="45731"/>
                </a:tc>
              </a:tr>
              <a:tr h="3797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Angiosperms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281,821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</a:tr>
              <a:tr h="3797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Gymnosperms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1,021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</a:tr>
              <a:tr h="3797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Ferns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and Allies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12,000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</a:tr>
              <a:tr h="3797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Mosses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16,236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</a:tr>
              <a:tr h="3797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Green and Red Algae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10,134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</a:tr>
              <a:tr h="3797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321,212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6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828801" y="5410201"/>
            <a:ext cx="8564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charset="0"/>
              </a:rPr>
              <a:t>Problem 2: Even though there are millions of species, there is also</a:t>
            </a:r>
          </a:p>
          <a:p>
            <a:pPr algn="ctr" eaLnBrk="1" hangingPunct="1"/>
            <a:r>
              <a:rPr lang="en-US" altLang="en-US" sz="2400" b="1">
                <a:latin typeface="Calibri" charset="0"/>
              </a:rPr>
              <a:t>a lack of agreement on what a “species” means. 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89" y="765211"/>
            <a:ext cx="4646386" cy="464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9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ngagemalaysia.files.wordpress.com/2009/06/angry_wolf1.jpg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9" y="647932"/>
            <a:ext cx="1855787" cy="1676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cdn-www.dailypuppy.com/media/dogs/anonymous/harvey_bichon_frise_01.jpg_w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647933"/>
            <a:ext cx="1828800" cy="16922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400301" y="2413232"/>
            <a:ext cx="126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1">
                <a:latin typeface="Calibri" charset="0"/>
              </a:rPr>
              <a:t>Canis lupus</a:t>
            </a:r>
            <a:endParaRPr lang="en-US" altLang="en-US">
              <a:latin typeface="Calibri" charset="0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117976" y="2400533"/>
            <a:ext cx="2359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1">
                <a:latin typeface="Calibri" charset="0"/>
              </a:rPr>
              <a:t>Canis lupus (familiaris)</a:t>
            </a:r>
            <a:endParaRPr lang="en-US" altLang="en-US" b="1">
              <a:latin typeface="Calibri" charset="0"/>
            </a:endParaRPr>
          </a:p>
        </p:txBody>
      </p:sp>
      <p:pic>
        <p:nvPicPr>
          <p:cNvPr id="9222" name="Picture 6" descr="File:Male and Female mallard duc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906713"/>
            <a:ext cx="4078288" cy="3048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3127376" y="6107114"/>
            <a:ext cx="206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 i="1">
                <a:latin typeface="Calibri" charset="0"/>
              </a:rPr>
              <a:t>Anas platyrhynchos</a:t>
            </a:r>
            <a:endParaRPr lang="en-US" altLang="en-US" b="1">
              <a:latin typeface="Calibri" charset="0"/>
            </a:endParaRP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6602414" y="609601"/>
            <a:ext cx="391318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charset="0"/>
              </a:rPr>
              <a:t>Defining what species are is a </a:t>
            </a:r>
          </a:p>
          <a:p>
            <a:pPr algn="ctr" eaLnBrk="1" hangingPunct="1"/>
            <a:r>
              <a:rPr lang="en-US" altLang="en-US" sz="2400" b="1">
                <a:latin typeface="Calibri" charset="0"/>
              </a:rPr>
              <a:t>complex task</a:t>
            </a: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algn="ctr" eaLnBrk="1" hangingPunct="1"/>
            <a:r>
              <a:rPr lang="en-US" altLang="en-US" sz="2400">
                <a:latin typeface="Calibri" charset="0"/>
              </a:rPr>
              <a:t>Dependent on many factors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400">
              <a:latin typeface="Calibri" charset="0"/>
            </a:endParaRPr>
          </a:p>
          <a:p>
            <a:pPr eaLnBrk="1" hangingPunct="1"/>
            <a:endParaRPr lang="en-US" altLang="en-US" sz="24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>
                <a:latin typeface="Calibri" charset="0"/>
              </a:rPr>
              <a:t> Interbreeding capabilities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4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>
                <a:latin typeface="Calibri" charset="0"/>
              </a:rPr>
              <a:t> Morphological variation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4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>
                <a:latin typeface="Calibri" charset="0"/>
              </a:rPr>
              <a:t> Ecological context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40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400">
                <a:latin typeface="Calibri" charset="0"/>
              </a:rPr>
              <a:t> Genetic similarities</a:t>
            </a:r>
          </a:p>
        </p:txBody>
      </p:sp>
    </p:spTree>
    <p:extLst>
      <p:ext uri="{BB962C8B-B14F-4D97-AF65-F5344CB8AC3E}">
        <p14:creationId xmlns:p14="http://schemas.microsoft.com/office/powerpoint/2010/main" val="9215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2227264" y="5410201"/>
            <a:ext cx="7875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charset="0"/>
              </a:rPr>
              <a:t>Problem 3:  Current taxonomic methods may be inadequate </a:t>
            </a:r>
            <a:br>
              <a:rPr lang="en-US" altLang="en-US" sz="2400" b="1">
                <a:latin typeface="Calibri" charset="0"/>
              </a:rPr>
            </a:br>
            <a:r>
              <a:rPr lang="en-US" altLang="en-US" sz="2400" b="1">
                <a:latin typeface="Calibri" charset="0"/>
              </a:rPr>
              <a:t>(or at least too slow) to capture vanishing biodiversity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89" y="765211"/>
            <a:ext cx="4646386" cy="464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64e9f78850fe959a6be32785d2d837e319542"/>
</p:tagLst>
</file>

<file path=ppt/theme/theme1.xml><?xml version="1.0" encoding="utf-8"?>
<a:theme xmlns:a="http://schemas.openxmlformats.org/drawingml/2006/main" name="Generic New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Verse PPT Theme-template" id="{F542F1E0-408B-4E0D-B65A-071A189FF1E9}" vid="{AC48C072-E801-4DE1-8C9B-ED2920775E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810</Words>
  <Application>Microsoft Macintosh PowerPoint</Application>
  <PresentationFormat>Widescreen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ＭＳ Ｐゴシック</vt:lpstr>
      <vt:lpstr>Generic New Slide</vt:lpstr>
      <vt:lpstr>Using DNA Subway in the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44</cp:revision>
  <dcterms:created xsi:type="dcterms:W3CDTF">2016-01-28T18:30:38Z</dcterms:created>
  <dcterms:modified xsi:type="dcterms:W3CDTF">2017-10-13T19:26:50Z</dcterms:modified>
</cp:coreProperties>
</file>