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316" r:id="rId3"/>
    <p:sldId id="261" r:id="rId4"/>
    <p:sldId id="269" r:id="rId5"/>
    <p:sldId id="277" r:id="rId6"/>
    <p:sldId id="278" r:id="rId7"/>
    <p:sldId id="492" r:id="rId8"/>
    <p:sldId id="279" r:id="rId9"/>
    <p:sldId id="319" r:id="rId10"/>
    <p:sldId id="285" r:id="rId11"/>
    <p:sldId id="493" r:id="rId12"/>
    <p:sldId id="282" r:id="rId13"/>
    <p:sldId id="301" r:id="rId14"/>
    <p:sldId id="298" r:id="rId15"/>
    <p:sldId id="299" r:id="rId16"/>
    <p:sldId id="303" r:id="rId17"/>
    <p:sldId id="283" r:id="rId18"/>
    <p:sldId id="308" r:id="rId19"/>
    <p:sldId id="494" r:id="rId20"/>
    <p:sldId id="267" r:id="rId21"/>
    <p:sldId id="321" r:id="rId22"/>
    <p:sldId id="274" r:id="rId23"/>
    <p:sldId id="294" r:id="rId24"/>
    <p:sldId id="322" r:id="rId25"/>
    <p:sldId id="311" r:id="rId26"/>
    <p:sldId id="312" r:id="rId27"/>
    <p:sldId id="495" r:id="rId28"/>
    <p:sldId id="496" r:id="rId29"/>
    <p:sldId id="497" r:id="rId30"/>
    <p:sldId id="498" r:id="rId31"/>
    <p:sldId id="49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tomberg" initials="JS" lastIdx="1" clrIdx="0">
    <p:extLst>
      <p:ext uri="{19B8F6BF-5375-455C-9EA6-DF929625EA0E}">
        <p15:presenceInfo xmlns:p15="http://schemas.microsoft.com/office/powerpoint/2012/main" userId="78a55f2011773c5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10E996-29EA-3145-8D8F-E15A0A5E8AAA}" v="314" dt="2019-10-22T15:46:33.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67" autoAdjust="0"/>
    <p:restoredTop sz="81742" autoAdjust="0"/>
  </p:normalViewPr>
  <p:slideViewPr>
    <p:cSldViewPr>
      <p:cViewPr>
        <p:scale>
          <a:sx n="100" d="100"/>
          <a:sy n="100" d="100"/>
        </p:scale>
        <p:origin x="1600" y="168"/>
      </p:cViewPr>
      <p:guideLst>
        <p:guide orient="horz" pos="2160"/>
        <p:guide pos="288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4950E-F038-49D7-A3D9-A7996F71BB92}" type="datetimeFigureOut">
              <a:rPr lang="en-US" smtClean="0"/>
              <a:t>10/21/19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A0203-FEB1-47DF-A899-A23596BA0BAF}" type="slidenum">
              <a:rPr lang="en-US" smtClean="0"/>
              <a:t>‹#›</a:t>
            </a:fld>
            <a:endParaRPr lang="en-US"/>
          </a:p>
        </p:txBody>
      </p:sp>
    </p:spTree>
    <p:extLst>
      <p:ext uri="{BB962C8B-B14F-4D97-AF65-F5344CB8AC3E}">
        <p14:creationId xmlns:p14="http://schemas.microsoft.com/office/powerpoint/2010/main" val="2471337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slide</a:t>
            </a:r>
          </a:p>
        </p:txBody>
      </p:sp>
      <p:sp>
        <p:nvSpPr>
          <p:cNvPr id="4" name="Slide Number Placeholder 3"/>
          <p:cNvSpPr>
            <a:spLocks noGrp="1"/>
          </p:cNvSpPr>
          <p:nvPr>
            <p:ph type="sldNum" sz="quarter" idx="10"/>
          </p:nvPr>
        </p:nvSpPr>
        <p:spPr/>
        <p:txBody>
          <a:bodyPr/>
          <a:lstStyle/>
          <a:p>
            <a:fld id="{E7FA0203-FEB1-47DF-A899-A23596BA0BAF}" type="slidenum">
              <a:rPr lang="en-US" smtClean="0"/>
              <a:t>1</a:t>
            </a:fld>
            <a:endParaRPr lang="en-US"/>
          </a:p>
        </p:txBody>
      </p:sp>
    </p:spTree>
    <p:extLst>
      <p:ext uri="{BB962C8B-B14F-4D97-AF65-F5344CB8AC3E}">
        <p14:creationId xmlns:p14="http://schemas.microsoft.com/office/powerpoint/2010/main" val="540240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should we care about this??</a:t>
            </a:r>
            <a:endParaRPr lang="en-US" dirty="0"/>
          </a:p>
        </p:txBody>
      </p:sp>
      <p:sp>
        <p:nvSpPr>
          <p:cNvPr id="4" name="Slide Number Placeholder 3"/>
          <p:cNvSpPr>
            <a:spLocks noGrp="1"/>
          </p:cNvSpPr>
          <p:nvPr>
            <p:ph type="sldNum" sz="quarter" idx="10"/>
          </p:nvPr>
        </p:nvSpPr>
        <p:spPr/>
        <p:txBody>
          <a:bodyPr/>
          <a:lstStyle/>
          <a:p>
            <a:fld id="{CDF5D2B4-5938-D845-A57F-A4C24C7FDE23}" type="slidenum">
              <a:rPr lang="en-US" smtClean="0"/>
              <a:t>10</a:t>
            </a:fld>
            <a:endParaRPr lang="en-US"/>
          </a:p>
        </p:txBody>
      </p:sp>
    </p:spTree>
    <p:extLst>
      <p:ext uri="{BB962C8B-B14F-4D97-AF65-F5344CB8AC3E}">
        <p14:creationId xmlns:p14="http://schemas.microsoft.com/office/powerpoint/2010/main" val="328144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F5D2B4-5938-D845-A57F-A4C24C7FDE23}" type="slidenum">
              <a:rPr lang="en-US" smtClean="0"/>
              <a:t>11</a:t>
            </a:fld>
            <a:endParaRPr lang="en-US"/>
          </a:p>
        </p:txBody>
      </p:sp>
    </p:spTree>
    <p:extLst>
      <p:ext uri="{BB962C8B-B14F-4D97-AF65-F5344CB8AC3E}">
        <p14:creationId xmlns:p14="http://schemas.microsoft.com/office/powerpoint/2010/main" val="2348705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F5D2B4-5938-D845-A57F-A4C24C7FDE23}" type="slidenum">
              <a:rPr lang="en-US" smtClean="0"/>
              <a:t>12</a:t>
            </a:fld>
            <a:endParaRPr lang="en-US"/>
          </a:p>
        </p:txBody>
      </p:sp>
    </p:spTree>
    <p:extLst>
      <p:ext uri="{BB962C8B-B14F-4D97-AF65-F5344CB8AC3E}">
        <p14:creationId xmlns:p14="http://schemas.microsoft.com/office/powerpoint/2010/main" val="2070034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up image of a cyanobacteria bloom. Ask students: How much light can penetrate below the bloom?  (not much light penetrates).   What does this do to plants living below the lake surface?  (they die).  What happens to all of this organic matter when it dies (it settles to the bottom, decomposes and consumes oxygen).  How does the reduction of oxygen impact fish populations?  (significantly).</a:t>
            </a:r>
          </a:p>
        </p:txBody>
      </p:sp>
      <p:sp>
        <p:nvSpPr>
          <p:cNvPr id="4" name="Slide Number Placeholder 3"/>
          <p:cNvSpPr>
            <a:spLocks noGrp="1"/>
          </p:cNvSpPr>
          <p:nvPr>
            <p:ph type="sldNum" sz="quarter" idx="10"/>
          </p:nvPr>
        </p:nvSpPr>
        <p:spPr/>
        <p:txBody>
          <a:bodyPr/>
          <a:lstStyle/>
          <a:p>
            <a:fld id="{E7FA0203-FEB1-47DF-A899-A23596BA0BAF}" type="slidenum">
              <a:rPr lang="en-US" smtClean="0"/>
              <a:t>13</a:t>
            </a:fld>
            <a:endParaRPr lang="en-US"/>
          </a:p>
        </p:txBody>
      </p:sp>
    </p:spTree>
    <p:extLst>
      <p:ext uri="{BB962C8B-B14F-4D97-AF65-F5344CB8AC3E}">
        <p14:creationId xmlns:p14="http://schemas.microsoft.com/office/powerpoint/2010/main" val="224216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a cyanobacteria bloom in a residential/tourist area.  What impacts can you imagine? (people don’t want to swim, bad fishing, very smelly, loss of property value/tourism) </a:t>
            </a:r>
          </a:p>
        </p:txBody>
      </p:sp>
      <p:sp>
        <p:nvSpPr>
          <p:cNvPr id="4" name="Slide Number Placeholder 3"/>
          <p:cNvSpPr>
            <a:spLocks noGrp="1"/>
          </p:cNvSpPr>
          <p:nvPr>
            <p:ph type="sldNum" sz="quarter" idx="10"/>
          </p:nvPr>
        </p:nvSpPr>
        <p:spPr/>
        <p:txBody>
          <a:bodyPr/>
          <a:lstStyle/>
          <a:p>
            <a:fld id="{E7FA0203-FEB1-47DF-A899-A23596BA0BAF}" type="slidenum">
              <a:rPr lang="en-US" smtClean="0"/>
              <a:t>14</a:t>
            </a:fld>
            <a:endParaRPr lang="en-US"/>
          </a:p>
        </p:txBody>
      </p:sp>
    </p:spTree>
    <p:extLst>
      <p:ext uri="{BB962C8B-B14F-4D97-AF65-F5344CB8AC3E}">
        <p14:creationId xmlns:p14="http://schemas.microsoft.com/office/powerpoint/2010/main" val="492113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March 2012, a cyanobacteria bloom in Lake Erie impacted the drinking water supply of Toledo, Ohio, a major city with a population of 280,000 people</a:t>
            </a:r>
          </a:p>
        </p:txBody>
      </p:sp>
      <p:sp>
        <p:nvSpPr>
          <p:cNvPr id="4" name="Slide Number Placeholder 3"/>
          <p:cNvSpPr>
            <a:spLocks noGrp="1"/>
          </p:cNvSpPr>
          <p:nvPr>
            <p:ph type="sldNum" sz="quarter" idx="10"/>
          </p:nvPr>
        </p:nvSpPr>
        <p:spPr/>
        <p:txBody>
          <a:bodyPr/>
          <a:lstStyle/>
          <a:p>
            <a:fld id="{E7FA0203-FEB1-47DF-A899-A23596BA0BAF}" type="slidenum">
              <a:rPr lang="en-US" smtClean="0"/>
              <a:t>15</a:t>
            </a:fld>
            <a:endParaRPr lang="en-US"/>
          </a:p>
        </p:txBody>
      </p:sp>
    </p:spTree>
    <p:extLst>
      <p:ext uri="{BB962C8B-B14F-4D97-AF65-F5344CB8AC3E}">
        <p14:creationId xmlns:p14="http://schemas.microsoft.com/office/powerpoint/2010/main" val="185703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latin typeface="+mj-lt"/>
              </a:rPr>
              <a:t>This issue is not limited to the United States.  Lake Atitlan in Guatemala supplies drinking water to tens of thousands of people, mostly indigenous Mayan.  A bloom in 2009 threatened public health and had a major impact on the regional tourist industry, upon which, many depend as their sole source of income. </a:t>
            </a:r>
          </a:p>
        </p:txBody>
      </p:sp>
      <p:sp>
        <p:nvSpPr>
          <p:cNvPr id="4" name="Slide Number Placeholder 3"/>
          <p:cNvSpPr>
            <a:spLocks noGrp="1"/>
          </p:cNvSpPr>
          <p:nvPr>
            <p:ph type="sldNum" sz="quarter" idx="10"/>
          </p:nvPr>
        </p:nvSpPr>
        <p:spPr/>
        <p:txBody>
          <a:bodyPr/>
          <a:lstStyle/>
          <a:p>
            <a:fld id="{E7FA0203-FEB1-47DF-A899-A23596BA0BAF}" type="slidenum">
              <a:rPr lang="en-US" smtClean="0"/>
              <a:t>16</a:t>
            </a:fld>
            <a:endParaRPr lang="en-US"/>
          </a:p>
        </p:txBody>
      </p:sp>
    </p:spTree>
    <p:extLst>
      <p:ext uri="{BB962C8B-B14F-4D97-AF65-F5344CB8AC3E}">
        <p14:creationId xmlns:p14="http://schemas.microsoft.com/office/powerpoint/2010/main" val="2001917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 ~7000square miles (size of Massachusetts); 8</a:t>
            </a:r>
            <a:r>
              <a:rPr lang="en-US" baseline="30000" dirty="0"/>
              <a:t>th</a:t>
            </a:r>
            <a:r>
              <a:rPr lang="en-US" dirty="0"/>
              <a:t> largest in 33-year record</a:t>
            </a:r>
          </a:p>
          <a:p>
            <a:r>
              <a:rPr lang="en-US" dirty="0"/>
              <a:t>Record largest in 2017 w/ 8,776 square miles</a:t>
            </a:r>
          </a:p>
        </p:txBody>
      </p:sp>
      <p:sp>
        <p:nvSpPr>
          <p:cNvPr id="4" name="Slide Number Placeholder 3"/>
          <p:cNvSpPr>
            <a:spLocks noGrp="1"/>
          </p:cNvSpPr>
          <p:nvPr>
            <p:ph type="sldNum" sz="quarter" idx="10"/>
          </p:nvPr>
        </p:nvSpPr>
        <p:spPr/>
        <p:txBody>
          <a:bodyPr/>
          <a:lstStyle/>
          <a:p>
            <a:fld id="{CDF5D2B4-5938-D845-A57F-A4C24C7FDE23}" type="slidenum">
              <a:rPr lang="en-US" smtClean="0"/>
              <a:t>17</a:t>
            </a:fld>
            <a:endParaRPr lang="en-US"/>
          </a:p>
        </p:txBody>
      </p:sp>
    </p:spTree>
    <p:extLst>
      <p:ext uri="{BB962C8B-B14F-4D97-AF65-F5344CB8AC3E}">
        <p14:creationId xmlns:p14="http://schemas.microsoft.com/office/powerpoint/2010/main" val="295524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many cities obtain drinking water from lakes and rivers, elevated nutrients can threaten drinking water supplies due to the risk of </a:t>
            </a:r>
            <a:r>
              <a:rPr lang="en-US" dirty="0" err="1"/>
              <a:t>cyanotoxins</a:t>
            </a:r>
            <a:r>
              <a:rPr lang="en-US" dirty="0"/>
              <a:t> and blue baby syndrome</a:t>
            </a:r>
          </a:p>
        </p:txBody>
      </p:sp>
      <p:sp>
        <p:nvSpPr>
          <p:cNvPr id="4" name="Slide Number Placeholder 3"/>
          <p:cNvSpPr>
            <a:spLocks noGrp="1"/>
          </p:cNvSpPr>
          <p:nvPr>
            <p:ph type="sldNum" sz="quarter" idx="10"/>
          </p:nvPr>
        </p:nvSpPr>
        <p:spPr/>
        <p:txBody>
          <a:bodyPr/>
          <a:lstStyle/>
          <a:p>
            <a:fld id="{E7FA0203-FEB1-47DF-A899-A23596BA0BAF}" type="slidenum">
              <a:rPr lang="en-US" smtClean="0"/>
              <a:t>18</a:t>
            </a:fld>
            <a:endParaRPr lang="en-US"/>
          </a:p>
        </p:txBody>
      </p:sp>
    </p:spTree>
    <p:extLst>
      <p:ext uri="{BB962C8B-B14F-4D97-AF65-F5344CB8AC3E}">
        <p14:creationId xmlns:p14="http://schemas.microsoft.com/office/powerpoint/2010/main" val="2110702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a:t>Nitrite</a:t>
            </a:r>
            <a:r>
              <a:rPr lang="en-US" sz="2000" baseline="0" dirty="0"/>
              <a:t> converts </a:t>
            </a:r>
            <a:r>
              <a:rPr lang="en-US" sz="2000" dirty="0"/>
              <a:t>Hemoglobin (carries O</a:t>
            </a:r>
            <a:r>
              <a:rPr lang="en-US" sz="2000" baseline="-25000" dirty="0"/>
              <a:t>2</a:t>
            </a:r>
            <a:r>
              <a:rPr lang="en-US" sz="2000" dirty="0"/>
              <a:t>) → </a:t>
            </a:r>
            <a:r>
              <a:rPr lang="en-US" sz="2000" dirty="0" err="1"/>
              <a:t>methemogloban</a:t>
            </a:r>
            <a:r>
              <a:rPr lang="en-US" sz="2000" dirty="0"/>
              <a:t> (cannot carry O</a:t>
            </a:r>
            <a:r>
              <a:rPr lang="en-US" sz="2000" baseline="-25000" dirty="0"/>
              <a:t>2</a:t>
            </a:r>
            <a:r>
              <a:rPr lang="en-US" sz="2000" dirty="0"/>
              <a:t>)</a:t>
            </a:r>
            <a:endParaRPr lang="en-US" dirty="0"/>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Not</a:t>
            </a:r>
            <a:r>
              <a:rPr lang="en-US" sz="1200" kern="1200" baseline="0" dirty="0">
                <a:solidFill>
                  <a:schemeClr val="tx1"/>
                </a:solidFill>
                <a:latin typeface="+mn-lt"/>
                <a:ea typeface="+mn-ea"/>
                <a:cs typeface="+mn-cs"/>
              </a:rPr>
              <a:t> really problem for adults </a:t>
            </a:r>
            <a:r>
              <a:rPr lang="en-US" sz="1200" kern="1200" baseline="0" dirty="0" err="1">
                <a:solidFill>
                  <a:schemeClr val="tx1"/>
                </a:solidFill>
                <a:latin typeface="+mn-lt"/>
                <a:ea typeface="+mn-ea"/>
                <a:cs typeface="+mn-cs"/>
              </a:rPr>
              <a:t>bc</a:t>
            </a:r>
            <a:r>
              <a:rPr lang="en-US" sz="1200" kern="1200" baseline="0" dirty="0">
                <a:solidFill>
                  <a:schemeClr val="tx1"/>
                </a:solidFill>
                <a:latin typeface="+mn-lt"/>
                <a:ea typeface="+mn-ea"/>
                <a:cs typeface="+mn-cs"/>
              </a:rPr>
              <a:t> we have enzymes that convert back to hemoglobin.  Not yet developed in babies. </a:t>
            </a:r>
            <a:endParaRPr lang="en-US" dirty="0"/>
          </a:p>
        </p:txBody>
      </p:sp>
      <p:sp>
        <p:nvSpPr>
          <p:cNvPr id="4" name="Slide Number Placeholder 3"/>
          <p:cNvSpPr>
            <a:spLocks noGrp="1"/>
          </p:cNvSpPr>
          <p:nvPr>
            <p:ph type="sldNum" sz="quarter" idx="10"/>
          </p:nvPr>
        </p:nvSpPr>
        <p:spPr/>
        <p:txBody>
          <a:bodyPr/>
          <a:lstStyle/>
          <a:p>
            <a:fld id="{CDF5D2B4-5938-D845-A57F-A4C24C7FDE23}" type="slidenum">
              <a:rPr lang="en-US" smtClean="0"/>
              <a:t>19</a:t>
            </a:fld>
            <a:endParaRPr lang="en-US"/>
          </a:p>
        </p:txBody>
      </p:sp>
    </p:spTree>
    <p:extLst>
      <p:ext uri="{BB962C8B-B14F-4D97-AF65-F5344CB8AC3E}">
        <p14:creationId xmlns:p14="http://schemas.microsoft.com/office/powerpoint/2010/main" val="183290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the topic of Nutrients:  Ask class new questions to gauge their knowledge and to break up the lecture.</a:t>
            </a:r>
          </a:p>
        </p:txBody>
      </p:sp>
      <p:sp>
        <p:nvSpPr>
          <p:cNvPr id="4" name="Slide Number Placeholder 3"/>
          <p:cNvSpPr>
            <a:spLocks noGrp="1"/>
          </p:cNvSpPr>
          <p:nvPr>
            <p:ph type="sldNum" sz="quarter" idx="10"/>
          </p:nvPr>
        </p:nvSpPr>
        <p:spPr/>
        <p:txBody>
          <a:bodyPr/>
          <a:lstStyle/>
          <a:p>
            <a:fld id="{E7FA0203-FEB1-47DF-A899-A23596BA0BAF}" type="slidenum">
              <a:rPr lang="en-US" smtClean="0"/>
              <a:t>2</a:t>
            </a:fld>
            <a:endParaRPr lang="en-US"/>
          </a:p>
        </p:txBody>
      </p:sp>
    </p:spTree>
    <p:extLst>
      <p:ext uri="{BB962C8B-B14F-4D97-AF65-F5344CB8AC3E}">
        <p14:creationId xmlns:p14="http://schemas.microsoft.com/office/powerpoint/2010/main" val="326115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impact is accelerated eutrophication, or the filling of a lake with sediment over time.  This process is natural but is accelerated by the addition of nutrients.  A lake with high nutrient levels is called “eutrophic.”</a:t>
            </a:r>
          </a:p>
          <a:p>
            <a:r>
              <a:rPr lang="en-US" sz="1200" dirty="0"/>
              <a:t>During eutrophication the lake becomes so rich in nutritive compounds, especially nitrogen and phosphorus, that cyanobacteria and other microscopic plant life become superabundant, thereby "choking" the lake with organic matter.</a:t>
            </a:r>
          </a:p>
          <a:p>
            <a:r>
              <a:rPr lang="en-US" sz="1200" dirty="0"/>
              <a:t>Eutrophication may be accelerated by human activities, speeding up the filling of a lake.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shows a small kettle pond in New York that has turned into a wetland due to the addition of nutrients and the accumulation of organic sediment which nearly filled the pond with sediment.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Ultimately the accumulation of sediment converts a wetland into a grassland</a:t>
            </a:r>
            <a:r>
              <a:rPr lang="en-US" baseline="0" dirty="0"/>
              <a:t> as shown here,</a:t>
            </a:r>
            <a:r>
              <a:rPr lang="en-US" dirty="0"/>
              <a:t> a former kettle pond depression in New York.</a:t>
            </a:r>
          </a:p>
          <a:p>
            <a:endParaRPr lang="en-US" dirty="0"/>
          </a:p>
        </p:txBody>
      </p:sp>
      <p:sp>
        <p:nvSpPr>
          <p:cNvPr id="4" name="Slide Number Placeholder 3"/>
          <p:cNvSpPr>
            <a:spLocks noGrp="1"/>
          </p:cNvSpPr>
          <p:nvPr>
            <p:ph type="sldNum" sz="quarter" idx="10"/>
          </p:nvPr>
        </p:nvSpPr>
        <p:spPr/>
        <p:txBody>
          <a:bodyPr/>
          <a:lstStyle/>
          <a:p>
            <a:fld id="{E7FA0203-FEB1-47DF-A899-A23596BA0BAF}" type="slidenum">
              <a:rPr lang="en-US" smtClean="0"/>
              <a:t>20</a:t>
            </a:fld>
            <a:endParaRPr lang="en-US"/>
          </a:p>
        </p:txBody>
      </p:sp>
    </p:spTree>
    <p:extLst>
      <p:ext uri="{BB962C8B-B14F-4D97-AF65-F5344CB8AC3E}">
        <p14:creationId xmlns:p14="http://schemas.microsoft.com/office/powerpoint/2010/main" val="2344720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discuss sources of nutrients.  Ask class for sources.</a:t>
            </a:r>
          </a:p>
        </p:txBody>
      </p:sp>
      <p:sp>
        <p:nvSpPr>
          <p:cNvPr id="4" name="Slide Number Placeholder 3"/>
          <p:cNvSpPr>
            <a:spLocks noGrp="1"/>
          </p:cNvSpPr>
          <p:nvPr>
            <p:ph type="sldNum" sz="quarter" idx="10"/>
          </p:nvPr>
        </p:nvSpPr>
        <p:spPr/>
        <p:txBody>
          <a:bodyPr/>
          <a:lstStyle/>
          <a:p>
            <a:fld id="{E7FA0203-FEB1-47DF-A899-A23596BA0BAF}" type="slidenum">
              <a:rPr lang="en-US" smtClean="0"/>
              <a:t>21</a:t>
            </a:fld>
            <a:endParaRPr lang="en-US"/>
          </a:p>
        </p:txBody>
      </p:sp>
    </p:spTree>
    <p:extLst>
      <p:ext uri="{BB962C8B-B14F-4D97-AF65-F5344CB8AC3E}">
        <p14:creationId xmlns:p14="http://schemas.microsoft.com/office/powerpoint/2010/main" val="3725151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major sources of nutrients are fertilizers and municipal waste water.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Any material of natural or synthetic origin applied to soils or to plant tissues (</a:t>
            </a:r>
            <a:r>
              <a:rPr lang="en-US" sz="1200" dirty="0" err="1"/>
              <a:t>leafs</a:t>
            </a:r>
            <a:r>
              <a:rPr lang="en-US" sz="1200" dirty="0"/>
              <a:t>) to supply one or more plant nutrients essential to the growth of plants.</a:t>
            </a:r>
          </a:p>
          <a:p>
            <a:endParaRPr lang="en-US" dirty="0"/>
          </a:p>
        </p:txBody>
      </p:sp>
      <p:sp>
        <p:nvSpPr>
          <p:cNvPr id="4" name="Slide Number Placeholder 3"/>
          <p:cNvSpPr>
            <a:spLocks noGrp="1"/>
          </p:cNvSpPr>
          <p:nvPr>
            <p:ph type="sldNum" sz="quarter" idx="10"/>
          </p:nvPr>
        </p:nvSpPr>
        <p:spPr/>
        <p:txBody>
          <a:bodyPr/>
          <a:lstStyle/>
          <a:p>
            <a:fld id="{E7FA0203-FEB1-47DF-A899-A23596BA0BAF}" type="slidenum">
              <a:rPr lang="en-US" smtClean="0"/>
              <a:t>22</a:t>
            </a:fld>
            <a:endParaRPr lang="en-US"/>
          </a:p>
        </p:txBody>
      </p:sp>
    </p:spTree>
    <p:extLst>
      <p:ext uri="{BB962C8B-B14F-4D97-AF65-F5344CB8AC3E}">
        <p14:creationId xmlns:p14="http://schemas.microsoft.com/office/powerpoint/2010/main" val="1929674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map of the Mississippi River catchment and identifies the kilograms of Nitrogen applied to each hectare (100 m x 100 m) parcel of land.  This drives the hypoxic zone in the Gulf of Mexico.</a:t>
            </a:r>
          </a:p>
        </p:txBody>
      </p:sp>
      <p:sp>
        <p:nvSpPr>
          <p:cNvPr id="4" name="Slide Number Placeholder 3"/>
          <p:cNvSpPr>
            <a:spLocks noGrp="1"/>
          </p:cNvSpPr>
          <p:nvPr>
            <p:ph type="sldNum" sz="quarter" idx="10"/>
          </p:nvPr>
        </p:nvSpPr>
        <p:spPr/>
        <p:txBody>
          <a:bodyPr/>
          <a:lstStyle/>
          <a:p>
            <a:fld id="{E7FA0203-FEB1-47DF-A899-A23596BA0BAF}" type="slidenum">
              <a:rPr lang="en-US" smtClean="0"/>
              <a:t>23</a:t>
            </a:fld>
            <a:endParaRPr lang="en-US"/>
          </a:p>
        </p:txBody>
      </p:sp>
    </p:spTree>
    <p:extLst>
      <p:ext uri="{BB962C8B-B14F-4D97-AF65-F5344CB8AC3E}">
        <p14:creationId xmlns:p14="http://schemas.microsoft.com/office/powerpoint/2010/main" val="3203390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transition to our final topic management.  Ask students these lead in questions</a:t>
            </a:r>
          </a:p>
        </p:txBody>
      </p:sp>
      <p:sp>
        <p:nvSpPr>
          <p:cNvPr id="4" name="Slide Number Placeholder 3"/>
          <p:cNvSpPr>
            <a:spLocks noGrp="1"/>
          </p:cNvSpPr>
          <p:nvPr>
            <p:ph type="sldNum" sz="quarter" idx="10"/>
          </p:nvPr>
        </p:nvSpPr>
        <p:spPr/>
        <p:txBody>
          <a:bodyPr/>
          <a:lstStyle/>
          <a:p>
            <a:fld id="{E7FA0203-FEB1-47DF-A899-A23596BA0BAF}" type="slidenum">
              <a:rPr lang="en-US" smtClean="0"/>
              <a:t>24</a:t>
            </a:fld>
            <a:endParaRPr lang="en-US"/>
          </a:p>
        </p:txBody>
      </p:sp>
    </p:spTree>
    <p:extLst>
      <p:ext uri="{BB962C8B-B14F-4D97-AF65-F5344CB8AC3E}">
        <p14:creationId xmlns:p14="http://schemas.microsoft.com/office/powerpoint/2010/main" val="371096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Clean Water Act.  This law dictates national priorities for water quality.</a:t>
            </a:r>
          </a:p>
        </p:txBody>
      </p:sp>
      <p:sp>
        <p:nvSpPr>
          <p:cNvPr id="4" name="Slide Number Placeholder 3"/>
          <p:cNvSpPr>
            <a:spLocks noGrp="1"/>
          </p:cNvSpPr>
          <p:nvPr>
            <p:ph type="sldNum" sz="quarter" idx="10"/>
          </p:nvPr>
        </p:nvSpPr>
        <p:spPr/>
        <p:txBody>
          <a:bodyPr/>
          <a:lstStyle/>
          <a:p>
            <a:fld id="{E7FA0203-FEB1-47DF-A899-A23596BA0BAF}" type="slidenum">
              <a:rPr lang="en-US" smtClean="0"/>
              <a:t>25</a:t>
            </a:fld>
            <a:endParaRPr lang="en-US"/>
          </a:p>
        </p:txBody>
      </p:sp>
    </p:spTree>
    <p:extLst>
      <p:ext uri="{BB962C8B-B14F-4D97-AF65-F5344CB8AC3E}">
        <p14:creationId xmlns:p14="http://schemas.microsoft.com/office/powerpoint/2010/main" val="2693813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states are required to compile a list of impaired streams and lakes, called the 303(d) list.  An effort must be made to clean these streams over time. </a:t>
            </a:r>
          </a:p>
        </p:txBody>
      </p:sp>
      <p:sp>
        <p:nvSpPr>
          <p:cNvPr id="4" name="Slide Number Placeholder 3"/>
          <p:cNvSpPr>
            <a:spLocks noGrp="1"/>
          </p:cNvSpPr>
          <p:nvPr>
            <p:ph type="sldNum" sz="quarter" idx="10"/>
          </p:nvPr>
        </p:nvSpPr>
        <p:spPr/>
        <p:txBody>
          <a:bodyPr/>
          <a:lstStyle/>
          <a:p>
            <a:fld id="{E7FA0203-FEB1-47DF-A899-A23596BA0BAF}" type="slidenum">
              <a:rPr lang="en-US" smtClean="0"/>
              <a:t>26</a:t>
            </a:fld>
            <a:endParaRPr lang="en-US"/>
          </a:p>
        </p:txBody>
      </p:sp>
    </p:spTree>
    <p:extLst>
      <p:ext uri="{BB962C8B-B14F-4D97-AF65-F5344CB8AC3E}">
        <p14:creationId xmlns:p14="http://schemas.microsoft.com/office/powerpoint/2010/main" val="2924749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they will realize that these data are only for part of the year and do not reflect the year as a whole. They also are only for one summer.</a:t>
            </a:r>
          </a:p>
          <a:p>
            <a:endParaRPr lang="en-US" dirty="0"/>
          </a:p>
        </p:txBody>
      </p:sp>
      <p:sp>
        <p:nvSpPr>
          <p:cNvPr id="4" name="Slide Number Placeholder 3"/>
          <p:cNvSpPr>
            <a:spLocks noGrp="1"/>
          </p:cNvSpPr>
          <p:nvPr>
            <p:ph type="sldNum" sz="quarter" idx="5"/>
          </p:nvPr>
        </p:nvSpPr>
        <p:spPr/>
        <p:txBody>
          <a:bodyPr/>
          <a:lstStyle/>
          <a:p>
            <a:fld id="{E7FA0203-FEB1-47DF-A899-A23596BA0BAF}" type="slidenum">
              <a:rPr lang="en-US" smtClean="0"/>
              <a:t>28</a:t>
            </a:fld>
            <a:endParaRPr lang="en-US"/>
          </a:p>
        </p:txBody>
      </p:sp>
    </p:spTree>
    <p:extLst>
      <p:ext uri="{BB962C8B-B14F-4D97-AF65-F5344CB8AC3E}">
        <p14:creationId xmlns:p14="http://schemas.microsoft.com/office/powerpoint/2010/main" val="1056495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they will realize that these data are only for part of the year and do not reflect the year as a whole. They also are only for one summer.</a:t>
            </a:r>
          </a:p>
          <a:p>
            <a:endParaRPr lang="en-US" dirty="0"/>
          </a:p>
        </p:txBody>
      </p:sp>
      <p:sp>
        <p:nvSpPr>
          <p:cNvPr id="4" name="Slide Number Placeholder 3"/>
          <p:cNvSpPr>
            <a:spLocks noGrp="1"/>
          </p:cNvSpPr>
          <p:nvPr>
            <p:ph type="sldNum" sz="quarter" idx="5"/>
          </p:nvPr>
        </p:nvSpPr>
        <p:spPr/>
        <p:txBody>
          <a:bodyPr/>
          <a:lstStyle/>
          <a:p>
            <a:fld id="{E7FA0203-FEB1-47DF-A899-A23596BA0BAF}" type="slidenum">
              <a:rPr lang="en-US" smtClean="0"/>
              <a:t>29</a:t>
            </a:fld>
            <a:endParaRPr lang="en-US"/>
          </a:p>
        </p:txBody>
      </p:sp>
    </p:spTree>
    <p:extLst>
      <p:ext uri="{BB962C8B-B14F-4D97-AF65-F5344CB8AC3E}">
        <p14:creationId xmlns:p14="http://schemas.microsoft.com/office/powerpoint/2010/main" val="113296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they will realize that these data are only for part of the year and do not reflect the year as a whole. They also are only for one summer.</a:t>
            </a:r>
          </a:p>
          <a:p>
            <a:endParaRPr lang="en-US" dirty="0"/>
          </a:p>
        </p:txBody>
      </p:sp>
      <p:sp>
        <p:nvSpPr>
          <p:cNvPr id="4" name="Slide Number Placeholder 3"/>
          <p:cNvSpPr>
            <a:spLocks noGrp="1"/>
          </p:cNvSpPr>
          <p:nvPr>
            <p:ph type="sldNum" sz="quarter" idx="5"/>
          </p:nvPr>
        </p:nvSpPr>
        <p:spPr/>
        <p:txBody>
          <a:bodyPr/>
          <a:lstStyle/>
          <a:p>
            <a:fld id="{E7FA0203-FEB1-47DF-A899-A23596BA0BAF}" type="slidenum">
              <a:rPr lang="en-US" smtClean="0"/>
              <a:t>30</a:t>
            </a:fld>
            <a:endParaRPr lang="en-US"/>
          </a:p>
        </p:txBody>
      </p:sp>
    </p:spTree>
    <p:extLst>
      <p:ext uri="{BB962C8B-B14F-4D97-AF65-F5344CB8AC3E}">
        <p14:creationId xmlns:p14="http://schemas.microsoft.com/office/powerpoint/2010/main" val="233610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t>Water universal solvent</a:t>
            </a:r>
          </a:p>
          <a:p>
            <a:pPr lvl="1"/>
            <a:r>
              <a:rPr lang="en-US" sz="2000" dirty="0"/>
              <a:t>Gender differences mainly due to differing fat levels</a:t>
            </a:r>
          </a:p>
          <a:p>
            <a:pPr lvl="1"/>
            <a:r>
              <a:rPr lang="en-US" sz="2000" dirty="0"/>
              <a:t>The search for extra terrestrial life is focused on finding planets that have liquid water</a:t>
            </a:r>
          </a:p>
          <a:p>
            <a:pPr lvl="1"/>
            <a:endParaRPr lang="en-US" sz="2000" dirty="0"/>
          </a:p>
          <a:p>
            <a:r>
              <a:rPr lang="en-US" sz="2000" dirty="0"/>
              <a:t>Micronutrient: a small amount is needed for </a:t>
            </a:r>
          </a:p>
          <a:p>
            <a:pPr marL="0" indent="0">
              <a:buNone/>
            </a:pPr>
            <a:r>
              <a:rPr lang="en-US" sz="2000" dirty="0"/>
              <a:t>    biological function</a:t>
            </a:r>
          </a:p>
          <a:p>
            <a:pPr lvl="1"/>
            <a:endParaRPr lang="en-US" sz="2000" dirty="0"/>
          </a:p>
        </p:txBody>
      </p:sp>
      <p:sp>
        <p:nvSpPr>
          <p:cNvPr id="4" name="Slide Number Placeholder 3"/>
          <p:cNvSpPr>
            <a:spLocks noGrp="1"/>
          </p:cNvSpPr>
          <p:nvPr>
            <p:ph type="sldNum" sz="quarter" idx="10"/>
          </p:nvPr>
        </p:nvSpPr>
        <p:spPr/>
        <p:txBody>
          <a:bodyPr/>
          <a:lstStyle/>
          <a:p>
            <a:fld id="{E7FA0203-FEB1-47DF-A899-A23596BA0BAF}" type="slidenum">
              <a:rPr lang="en-US" smtClean="0"/>
              <a:t>3</a:t>
            </a:fld>
            <a:endParaRPr lang="en-US"/>
          </a:p>
        </p:txBody>
      </p:sp>
    </p:spTree>
    <p:extLst>
      <p:ext uri="{BB962C8B-B14F-4D97-AF65-F5344CB8AC3E}">
        <p14:creationId xmlns:p14="http://schemas.microsoft.com/office/powerpoint/2010/main" val="3736765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Hopefully, they will realize that these data are only for part of the year and do not reflect the year as a whole. They also are only for one summer.</a:t>
            </a:r>
          </a:p>
          <a:p>
            <a:endParaRPr lang="en-US" dirty="0"/>
          </a:p>
        </p:txBody>
      </p:sp>
      <p:sp>
        <p:nvSpPr>
          <p:cNvPr id="4" name="Slide Number Placeholder 3"/>
          <p:cNvSpPr>
            <a:spLocks noGrp="1"/>
          </p:cNvSpPr>
          <p:nvPr>
            <p:ph type="sldNum" sz="quarter" idx="5"/>
          </p:nvPr>
        </p:nvSpPr>
        <p:spPr/>
        <p:txBody>
          <a:bodyPr/>
          <a:lstStyle/>
          <a:p>
            <a:fld id="{E7FA0203-FEB1-47DF-A899-A23596BA0BAF}" type="slidenum">
              <a:rPr lang="en-US" smtClean="0"/>
              <a:t>31</a:t>
            </a:fld>
            <a:endParaRPr lang="en-US"/>
          </a:p>
        </p:txBody>
      </p:sp>
    </p:spTree>
    <p:extLst>
      <p:ext uri="{BB962C8B-B14F-4D97-AF65-F5344CB8AC3E}">
        <p14:creationId xmlns:p14="http://schemas.microsoft.com/office/powerpoint/2010/main" val="494521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try to differentiate between nutrients and toxins.  The key message is that the concentration dictates toxicity.  The same element can be a nutrient at low concentrations and a toxin at high concentrations.  Cadmium and selenium are good examples.  Here we explore nitrogen.</a:t>
            </a:r>
          </a:p>
        </p:txBody>
      </p:sp>
      <p:sp>
        <p:nvSpPr>
          <p:cNvPr id="4" name="Slide Number Placeholder 3"/>
          <p:cNvSpPr>
            <a:spLocks noGrp="1"/>
          </p:cNvSpPr>
          <p:nvPr>
            <p:ph type="sldNum" sz="quarter" idx="10"/>
          </p:nvPr>
        </p:nvSpPr>
        <p:spPr/>
        <p:txBody>
          <a:bodyPr/>
          <a:lstStyle/>
          <a:p>
            <a:fld id="{E7FA0203-FEB1-47DF-A899-A23596BA0BAF}" type="slidenum">
              <a:rPr lang="en-US" smtClean="0"/>
              <a:t>4</a:t>
            </a:fld>
            <a:endParaRPr lang="en-US"/>
          </a:p>
        </p:txBody>
      </p:sp>
    </p:spTree>
    <p:extLst>
      <p:ext uri="{BB962C8B-B14F-4D97-AF65-F5344CB8AC3E}">
        <p14:creationId xmlns:p14="http://schemas.microsoft.com/office/powerpoint/2010/main" val="308662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low concentrations, ammonium and nitrate are essential nutrients for plants.  Ammonium is toxic to plants and human at high concentrations.  Nitrate is toxic to humans in high concentrations and may cause blue baby syndrome, where nitrate from drinking water binds to hemoglobin in the blood of infants and causes asphyxiation. </a:t>
            </a:r>
          </a:p>
        </p:txBody>
      </p:sp>
      <p:sp>
        <p:nvSpPr>
          <p:cNvPr id="4" name="Slide Number Placeholder 3"/>
          <p:cNvSpPr>
            <a:spLocks noGrp="1"/>
          </p:cNvSpPr>
          <p:nvPr>
            <p:ph type="sldNum" sz="quarter" idx="10"/>
          </p:nvPr>
        </p:nvSpPr>
        <p:spPr/>
        <p:txBody>
          <a:bodyPr/>
          <a:lstStyle/>
          <a:p>
            <a:fld id="{E7FA0203-FEB1-47DF-A899-A23596BA0BAF}" type="slidenum">
              <a:rPr lang="en-US" smtClean="0"/>
              <a:t>5</a:t>
            </a:fld>
            <a:endParaRPr lang="en-US"/>
          </a:p>
        </p:txBody>
      </p:sp>
    </p:spTree>
    <p:extLst>
      <p:ext uri="{BB962C8B-B14F-4D97-AF65-F5344CB8AC3E}">
        <p14:creationId xmlns:p14="http://schemas.microsoft.com/office/powerpoint/2010/main" val="3204674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cycles from the atmosphere to the soil, to plants, to animals (by digestion), to groundwater and surface water.  Each step of the cycle has a name and is numbered here.  Ultimately, N is returned to the atmosphere.</a:t>
            </a:r>
          </a:p>
        </p:txBody>
      </p:sp>
      <p:sp>
        <p:nvSpPr>
          <p:cNvPr id="4" name="Slide Number Placeholder 3"/>
          <p:cNvSpPr>
            <a:spLocks noGrp="1"/>
          </p:cNvSpPr>
          <p:nvPr>
            <p:ph type="sldNum" sz="quarter" idx="10"/>
          </p:nvPr>
        </p:nvSpPr>
        <p:spPr/>
        <p:txBody>
          <a:bodyPr/>
          <a:lstStyle/>
          <a:p>
            <a:fld id="{E7FA0203-FEB1-47DF-A899-A23596BA0BAF}" type="slidenum">
              <a:rPr lang="en-US" smtClean="0"/>
              <a:t>6</a:t>
            </a:fld>
            <a:endParaRPr lang="en-US"/>
          </a:p>
        </p:txBody>
      </p:sp>
    </p:spTree>
    <p:extLst>
      <p:ext uri="{BB962C8B-B14F-4D97-AF65-F5344CB8AC3E}">
        <p14:creationId xmlns:p14="http://schemas.microsoft.com/office/powerpoint/2010/main" val="3775259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biogeochemical cycling of N is highly dependent on the activities of microorganisms</a:t>
            </a:r>
            <a:r>
              <a:rPr lang="en-US" dirty="0">
                <a:effectLst/>
              </a:rPr>
              <a:t> </a:t>
            </a:r>
          </a:p>
          <a:p>
            <a:endParaRPr lang="en-US" dirty="0">
              <a:effectLst/>
            </a:endParaRPr>
          </a:p>
          <a:p>
            <a:r>
              <a:rPr lang="en-US" dirty="0"/>
              <a:t>1.  Nitrogen gas (N</a:t>
            </a:r>
            <a:r>
              <a:rPr lang="en-US" baseline="-25000" dirty="0"/>
              <a:t>2</a:t>
            </a:r>
            <a:r>
              <a:rPr lang="en-US" dirty="0"/>
              <a:t>) + lightning + 0</a:t>
            </a:r>
            <a:r>
              <a:rPr lang="en-US" baseline="-25000" dirty="0"/>
              <a:t>2</a:t>
            </a:r>
            <a:r>
              <a:rPr lang="en-US" dirty="0"/>
              <a:t> → Nitric oxide (2NO) </a:t>
            </a:r>
          </a:p>
          <a:p>
            <a:r>
              <a:rPr lang="en-US" dirty="0"/>
              <a:t>2.  Nitrogen oxide (2NO)  + O</a:t>
            </a:r>
            <a:r>
              <a:rPr lang="en-US" baseline="-25000" dirty="0"/>
              <a:t>2</a:t>
            </a:r>
            <a:r>
              <a:rPr lang="en-US" dirty="0"/>
              <a:t> → Nitrogen dioxide (2NO</a:t>
            </a:r>
            <a:r>
              <a:rPr lang="en-US" baseline="-25000" dirty="0"/>
              <a:t>2</a:t>
            </a:r>
            <a:r>
              <a:rPr lang="en-US" dirty="0"/>
              <a:t>)</a:t>
            </a:r>
          </a:p>
          <a:p>
            <a:r>
              <a:rPr lang="en-US" dirty="0"/>
              <a:t>3.  Nitrogen dioxide (2NO</a:t>
            </a:r>
            <a:r>
              <a:rPr lang="en-US" baseline="-25000" dirty="0"/>
              <a:t>2</a:t>
            </a:r>
            <a:r>
              <a:rPr lang="en-US" dirty="0"/>
              <a:t>) + Rain (H</a:t>
            </a:r>
            <a:r>
              <a:rPr lang="en-US" baseline="-25000" dirty="0"/>
              <a:t>2</a:t>
            </a:r>
            <a:r>
              <a:rPr lang="en-US" dirty="0"/>
              <a:t>O) → Nitric acid (HNO</a:t>
            </a:r>
            <a:r>
              <a:rPr lang="en-US" baseline="-25000" dirty="0"/>
              <a:t>3</a:t>
            </a:r>
            <a:r>
              <a:rPr lang="en-US" dirty="0"/>
              <a:t>) + Nitrous acid (HNO</a:t>
            </a:r>
            <a:r>
              <a:rPr lang="en-US" baseline="-25000" dirty="0"/>
              <a:t>2</a:t>
            </a:r>
            <a:r>
              <a:rPr lang="en-US" dirty="0"/>
              <a:t>)</a:t>
            </a:r>
          </a:p>
          <a:p>
            <a:r>
              <a:rPr lang="en-US" dirty="0"/>
              <a:t>4.  Nitric acid (HNO</a:t>
            </a:r>
            <a:r>
              <a:rPr lang="en-US" baseline="-25000" dirty="0"/>
              <a:t>3</a:t>
            </a:r>
            <a:r>
              <a:rPr lang="en-US" dirty="0"/>
              <a:t>) + alkaline substances → H</a:t>
            </a:r>
            <a:r>
              <a:rPr lang="en-US" baseline="30000" dirty="0"/>
              <a:t>+</a:t>
            </a:r>
            <a:r>
              <a:rPr lang="en-US" dirty="0"/>
              <a:t> + Nitrate ions (NO</a:t>
            </a:r>
            <a:r>
              <a:rPr lang="en-US" baseline="-25000" dirty="0"/>
              <a:t>3</a:t>
            </a:r>
            <a:r>
              <a:rPr lang="en-US" baseline="30000" dirty="0"/>
              <a:t>-</a:t>
            </a:r>
            <a:r>
              <a:rPr lang="en-US" dirty="0"/>
              <a:t>)</a:t>
            </a:r>
          </a:p>
          <a:p>
            <a:endParaRPr lang="en-US" dirty="0"/>
          </a:p>
        </p:txBody>
      </p:sp>
      <p:sp>
        <p:nvSpPr>
          <p:cNvPr id="4" name="Slide Number Placeholder 3"/>
          <p:cNvSpPr>
            <a:spLocks noGrp="1"/>
          </p:cNvSpPr>
          <p:nvPr>
            <p:ph type="sldNum" sz="quarter" idx="10"/>
          </p:nvPr>
        </p:nvSpPr>
        <p:spPr/>
        <p:txBody>
          <a:bodyPr/>
          <a:lstStyle/>
          <a:p>
            <a:fld id="{CDF5D2B4-5938-D845-A57F-A4C24C7FDE23}" type="slidenum">
              <a:rPr lang="en-US" smtClean="0"/>
              <a:t>7</a:t>
            </a:fld>
            <a:endParaRPr lang="en-US"/>
          </a:p>
        </p:txBody>
      </p:sp>
    </p:spTree>
    <p:extLst>
      <p:ext uri="{BB962C8B-B14F-4D97-AF65-F5344CB8AC3E}">
        <p14:creationId xmlns:p14="http://schemas.microsoft.com/office/powerpoint/2010/main" val="94247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 the nitrogen cycle.  Encourage students to add new loops and arrows to their cycle. </a:t>
            </a:r>
          </a:p>
        </p:txBody>
      </p:sp>
      <p:sp>
        <p:nvSpPr>
          <p:cNvPr id="4" name="Slide Number Placeholder 3"/>
          <p:cNvSpPr>
            <a:spLocks noGrp="1"/>
          </p:cNvSpPr>
          <p:nvPr>
            <p:ph type="sldNum" sz="quarter" idx="10"/>
          </p:nvPr>
        </p:nvSpPr>
        <p:spPr/>
        <p:txBody>
          <a:bodyPr/>
          <a:lstStyle/>
          <a:p>
            <a:fld id="{E7FA0203-FEB1-47DF-A899-A23596BA0BAF}" type="slidenum">
              <a:rPr lang="en-US" smtClean="0"/>
              <a:t>8</a:t>
            </a:fld>
            <a:endParaRPr lang="en-US"/>
          </a:p>
        </p:txBody>
      </p:sp>
    </p:spTree>
    <p:extLst>
      <p:ext uri="{BB962C8B-B14F-4D97-AF65-F5344CB8AC3E}">
        <p14:creationId xmlns:p14="http://schemas.microsoft.com/office/powerpoint/2010/main" val="3592671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impacts.  Read quote from EPA website.  The main impact we will focus on is Cyanobacteria blooms.  Other impacts include blue baby syndrome and hypoxic zones.</a:t>
            </a:r>
          </a:p>
          <a:p>
            <a:r>
              <a:rPr lang="en-US" dirty="0"/>
              <a:t>Some species of cyanobacteria produce “cyanotoxins” </a:t>
            </a:r>
          </a:p>
          <a:p>
            <a:r>
              <a:rPr lang="en-US" dirty="0"/>
              <a:t>Some of the most powerful natural poisons known, including poisons which can cause rapid death by respiratory failure.  </a:t>
            </a:r>
          </a:p>
          <a:p>
            <a:r>
              <a:rPr lang="en-US" dirty="0"/>
              <a:t>Include potent neurotoxins, hepatotoxins, cytotoxins, and endotoxins. </a:t>
            </a:r>
          </a:p>
          <a:p>
            <a:r>
              <a:rPr lang="en-US" dirty="0"/>
              <a:t>Recreational exposure to cyanobacteria can result in gastro-intestinal and hay fever symptoms or pruritic skin rashes.  </a:t>
            </a:r>
          </a:p>
          <a:p>
            <a:r>
              <a:rPr lang="en-US" dirty="0"/>
              <a:t>Exposure to the cyanobacteria neurotoxin BMAA may be an environmental cause of neurodegenerative diseases such as ALS, Parkinson's Disease and Alzheimer's Disease. </a:t>
            </a:r>
          </a:p>
          <a:p>
            <a:r>
              <a:rPr lang="en-US" dirty="0"/>
              <a:t>Microcystin is a naturally-occurring, potent liver toxin produced by the cyanobacteria </a:t>
            </a:r>
            <a:r>
              <a:rPr lang="en-US" dirty="0" err="1"/>
              <a:t>microcystis</a:t>
            </a:r>
            <a:r>
              <a:rPr lang="en-US" dirty="0"/>
              <a:t> during blooms.</a:t>
            </a:r>
          </a:p>
          <a:p>
            <a:r>
              <a:rPr lang="en-US" dirty="0"/>
              <a:t>These cyanobacteria are always present, but do not always produce cyanotoxin.  </a:t>
            </a:r>
          </a:p>
          <a:p>
            <a:r>
              <a:rPr lang="en-US" dirty="0"/>
              <a:t>We do not yet know what environmental triggers causes cyanobacteria to produce cyanotoxin </a:t>
            </a:r>
          </a:p>
          <a:p>
            <a:endParaRPr lang="en-US" dirty="0"/>
          </a:p>
        </p:txBody>
      </p:sp>
      <p:sp>
        <p:nvSpPr>
          <p:cNvPr id="4" name="Slide Number Placeholder 3"/>
          <p:cNvSpPr>
            <a:spLocks noGrp="1"/>
          </p:cNvSpPr>
          <p:nvPr>
            <p:ph type="sldNum" sz="quarter" idx="10"/>
          </p:nvPr>
        </p:nvSpPr>
        <p:spPr/>
        <p:txBody>
          <a:bodyPr/>
          <a:lstStyle/>
          <a:p>
            <a:fld id="{E7FA0203-FEB1-47DF-A899-A23596BA0BAF}" type="slidenum">
              <a:rPr lang="en-US" smtClean="0"/>
              <a:t>9</a:t>
            </a:fld>
            <a:endParaRPr lang="en-US"/>
          </a:p>
        </p:txBody>
      </p:sp>
    </p:spTree>
    <p:extLst>
      <p:ext uri="{BB962C8B-B14F-4D97-AF65-F5344CB8AC3E}">
        <p14:creationId xmlns:p14="http://schemas.microsoft.com/office/powerpoint/2010/main" val="2109349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58C3589-5772-4EA4-A14C-EA62BB7F0BE8}" type="datetime1">
              <a:rPr lang="en-US" smtClean="0"/>
              <a:t>10/21/19</a:t>
            </a:fld>
            <a:endParaRPr lang="en-US"/>
          </a:p>
        </p:txBody>
      </p:sp>
      <p:sp>
        <p:nvSpPr>
          <p:cNvPr id="5" name="Footer Placeholder 4"/>
          <p:cNvSpPr>
            <a:spLocks noGrp="1"/>
          </p:cNvSpPr>
          <p:nvPr>
            <p:ph type="ftr" sz="quarter" idx="11"/>
          </p:nvPr>
        </p:nvSpPr>
        <p:spPr/>
        <p:txBody>
          <a:bodyPr/>
          <a:lstStyle/>
          <a:p>
            <a:r>
              <a:rPr lang="en-US"/>
              <a:t>Module 6) Introduction to Water Quality, EDDIE</a:t>
            </a:r>
          </a:p>
        </p:txBody>
      </p:sp>
      <p:sp>
        <p:nvSpPr>
          <p:cNvPr id="6" name="Slide Number Placeholder 5"/>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236414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8164E-C223-483F-9CED-E7DFAAA3B9D1}" type="datetime1">
              <a:rPr lang="en-US" smtClean="0"/>
              <a:t>10/21/19</a:t>
            </a:fld>
            <a:endParaRPr lang="en-US"/>
          </a:p>
        </p:txBody>
      </p:sp>
      <p:sp>
        <p:nvSpPr>
          <p:cNvPr id="5" name="Footer Placeholder 4"/>
          <p:cNvSpPr>
            <a:spLocks noGrp="1"/>
          </p:cNvSpPr>
          <p:nvPr>
            <p:ph type="ftr" sz="quarter" idx="11"/>
          </p:nvPr>
        </p:nvSpPr>
        <p:spPr/>
        <p:txBody>
          <a:bodyPr/>
          <a:lstStyle/>
          <a:p>
            <a:r>
              <a:rPr lang="en-US"/>
              <a:t>Module 6) Introduction to Water Quality, EDDIE</a:t>
            </a:r>
          </a:p>
        </p:txBody>
      </p:sp>
      <p:sp>
        <p:nvSpPr>
          <p:cNvPr id="6" name="Slide Number Placeholder 5"/>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178246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598A9-FB83-4B32-9F5E-8A0407A2DFFC}" type="datetime1">
              <a:rPr lang="en-US" smtClean="0"/>
              <a:t>10/21/19</a:t>
            </a:fld>
            <a:endParaRPr lang="en-US"/>
          </a:p>
        </p:txBody>
      </p:sp>
      <p:sp>
        <p:nvSpPr>
          <p:cNvPr id="5" name="Footer Placeholder 4"/>
          <p:cNvSpPr>
            <a:spLocks noGrp="1"/>
          </p:cNvSpPr>
          <p:nvPr>
            <p:ph type="ftr" sz="quarter" idx="11"/>
          </p:nvPr>
        </p:nvSpPr>
        <p:spPr/>
        <p:txBody>
          <a:bodyPr/>
          <a:lstStyle/>
          <a:p>
            <a:r>
              <a:rPr lang="en-US"/>
              <a:t>Module 6) Introduction to Water Quality, EDDIE</a:t>
            </a:r>
          </a:p>
        </p:txBody>
      </p:sp>
      <p:sp>
        <p:nvSpPr>
          <p:cNvPr id="6" name="Slide Number Placeholder 5"/>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2116123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AEFF35-0280-4BD0-978F-16CF065A5269}" type="datetime1">
              <a:rPr lang="en-US" smtClean="0"/>
              <a:t>10/21/19</a:t>
            </a:fld>
            <a:endParaRPr lang="en-US"/>
          </a:p>
        </p:txBody>
      </p:sp>
      <p:sp>
        <p:nvSpPr>
          <p:cNvPr id="5" name="Footer Placeholder 4"/>
          <p:cNvSpPr>
            <a:spLocks noGrp="1"/>
          </p:cNvSpPr>
          <p:nvPr>
            <p:ph type="ftr" sz="quarter" idx="11"/>
          </p:nvPr>
        </p:nvSpPr>
        <p:spPr/>
        <p:txBody>
          <a:bodyPr/>
          <a:lstStyle/>
          <a:p>
            <a:r>
              <a:rPr lang="en-US"/>
              <a:t>Module 6) Introduction to Water Quality, EDDIE</a:t>
            </a:r>
          </a:p>
        </p:txBody>
      </p:sp>
      <p:sp>
        <p:nvSpPr>
          <p:cNvPr id="6" name="Slide Number Placeholder 5"/>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271223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E9C84C-13DA-47E9-ACE0-9F144127D3CE}" type="datetime1">
              <a:rPr lang="en-US" smtClean="0"/>
              <a:t>10/21/19</a:t>
            </a:fld>
            <a:endParaRPr lang="en-US"/>
          </a:p>
        </p:txBody>
      </p:sp>
      <p:sp>
        <p:nvSpPr>
          <p:cNvPr id="5" name="Footer Placeholder 4"/>
          <p:cNvSpPr>
            <a:spLocks noGrp="1"/>
          </p:cNvSpPr>
          <p:nvPr>
            <p:ph type="ftr" sz="quarter" idx="11"/>
          </p:nvPr>
        </p:nvSpPr>
        <p:spPr/>
        <p:txBody>
          <a:bodyPr/>
          <a:lstStyle/>
          <a:p>
            <a:r>
              <a:rPr lang="en-US"/>
              <a:t>Module 6) Introduction to Water Quality, EDDIE</a:t>
            </a:r>
          </a:p>
        </p:txBody>
      </p:sp>
      <p:sp>
        <p:nvSpPr>
          <p:cNvPr id="6" name="Slide Number Placeholder 5"/>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80139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45C736-12BD-4E11-8256-67F5C2FE1D04}" type="datetime1">
              <a:rPr lang="en-US" smtClean="0"/>
              <a:t>10/21/19</a:t>
            </a:fld>
            <a:endParaRPr lang="en-US"/>
          </a:p>
        </p:txBody>
      </p:sp>
      <p:sp>
        <p:nvSpPr>
          <p:cNvPr id="6" name="Footer Placeholder 5"/>
          <p:cNvSpPr>
            <a:spLocks noGrp="1"/>
          </p:cNvSpPr>
          <p:nvPr>
            <p:ph type="ftr" sz="quarter" idx="11"/>
          </p:nvPr>
        </p:nvSpPr>
        <p:spPr/>
        <p:txBody>
          <a:bodyPr/>
          <a:lstStyle/>
          <a:p>
            <a:r>
              <a:rPr lang="en-US"/>
              <a:t>Module 6) Introduction to Water Quality, EDDIE</a:t>
            </a:r>
          </a:p>
        </p:txBody>
      </p:sp>
      <p:sp>
        <p:nvSpPr>
          <p:cNvPr id="7" name="Slide Number Placeholder 6"/>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115736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8744BE-8AC8-4780-B70B-E04DCB1E7E8C}" type="datetime1">
              <a:rPr lang="en-US" smtClean="0"/>
              <a:t>10/21/19</a:t>
            </a:fld>
            <a:endParaRPr lang="en-US"/>
          </a:p>
        </p:txBody>
      </p:sp>
      <p:sp>
        <p:nvSpPr>
          <p:cNvPr id="8" name="Footer Placeholder 7"/>
          <p:cNvSpPr>
            <a:spLocks noGrp="1"/>
          </p:cNvSpPr>
          <p:nvPr>
            <p:ph type="ftr" sz="quarter" idx="11"/>
          </p:nvPr>
        </p:nvSpPr>
        <p:spPr/>
        <p:txBody>
          <a:bodyPr/>
          <a:lstStyle/>
          <a:p>
            <a:r>
              <a:rPr lang="en-US"/>
              <a:t>Module 6) Introduction to Water Quality, EDDIE</a:t>
            </a:r>
          </a:p>
        </p:txBody>
      </p:sp>
      <p:sp>
        <p:nvSpPr>
          <p:cNvPr id="9" name="Slide Number Placeholder 8"/>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2099285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52704A-4FE9-41CE-8A58-23A507ED72B9}" type="datetime1">
              <a:rPr lang="en-US" smtClean="0"/>
              <a:t>10/21/19</a:t>
            </a:fld>
            <a:endParaRPr lang="en-US"/>
          </a:p>
        </p:txBody>
      </p:sp>
      <p:sp>
        <p:nvSpPr>
          <p:cNvPr id="4" name="Footer Placeholder 3"/>
          <p:cNvSpPr>
            <a:spLocks noGrp="1"/>
          </p:cNvSpPr>
          <p:nvPr>
            <p:ph type="ftr" sz="quarter" idx="11"/>
          </p:nvPr>
        </p:nvSpPr>
        <p:spPr/>
        <p:txBody>
          <a:bodyPr/>
          <a:lstStyle/>
          <a:p>
            <a:r>
              <a:rPr lang="en-US"/>
              <a:t>Module 6) Introduction to Water Quality, EDDIE</a:t>
            </a:r>
          </a:p>
        </p:txBody>
      </p:sp>
      <p:sp>
        <p:nvSpPr>
          <p:cNvPr id="5" name="Slide Number Placeholder 4"/>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389358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E1A34-93E0-4D7C-BCFF-CA5DF4ECF019}" type="datetime1">
              <a:rPr lang="en-US" smtClean="0"/>
              <a:t>10/21/19</a:t>
            </a:fld>
            <a:endParaRPr lang="en-US"/>
          </a:p>
        </p:txBody>
      </p:sp>
      <p:sp>
        <p:nvSpPr>
          <p:cNvPr id="3" name="Footer Placeholder 2"/>
          <p:cNvSpPr>
            <a:spLocks noGrp="1"/>
          </p:cNvSpPr>
          <p:nvPr>
            <p:ph type="ftr" sz="quarter" idx="11"/>
          </p:nvPr>
        </p:nvSpPr>
        <p:spPr/>
        <p:txBody>
          <a:bodyPr/>
          <a:lstStyle/>
          <a:p>
            <a:r>
              <a:rPr lang="en-US"/>
              <a:t>Module 6) Introduction to Water Quality, EDDIE</a:t>
            </a:r>
          </a:p>
        </p:txBody>
      </p:sp>
      <p:sp>
        <p:nvSpPr>
          <p:cNvPr id="4" name="Slide Number Placeholder 3"/>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329070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2FF6F0C-BECE-4EED-AE58-68315EAAD23B}" type="datetime1">
              <a:rPr lang="en-US" smtClean="0"/>
              <a:t>10/21/19</a:t>
            </a:fld>
            <a:endParaRPr lang="en-US"/>
          </a:p>
        </p:txBody>
      </p:sp>
      <p:sp>
        <p:nvSpPr>
          <p:cNvPr id="6" name="Footer Placeholder 5"/>
          <p:cNvSpPr>
            <a:spLocks noGrp="1"/>
          </p:cNvSpPr>
          <p:nvPr>
            <p:ph type="ftr" sz="quarter" idx="11"/>
          </p:nvPr>
        </p:nvSpPr>
        <p:spPr/>
        <p:txBody>
          <a:bodyPr/>
          <a:lstStyle/>
          <a:p>
            <a:r>
              <a:rPr lang="en-US"/>
              <a:t>Module 6) Introduction to Water Quality, EDDIE</a:t>
            </a:r>
          </a:p>
        </p:txBody>
      </p:sp>
      <p:sp>
        <p:nvSpPr>
          <p:cNvPr id="7" name="Slide Number Placeholder 6"/>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397305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B66EAC7-405E-4866-9CD1-1632496F006E}" type="datetime1">
              <a:rPr lang="en-US" smtClean="0"/>
              <a:t>10/21/19</a:t>
            </a:fld>
            <a:endParaRPr lang="en-US"/>
          </a:p>
        </p:txBody>
      </p:sp>
      <p:sp>
        <p:nvSpPr>
          <p:cNvPr id="6" name="Footer Placeholder 5"/>
          <p:cNvSpPr>
            <a:spLocks noGrp="1"/>
          </p:cNvSpPr>
          <p:nvPr>
            <p:ph type="ftr" sz="quarter" idx="11"/>
          </p:nvPr>
        </p:nvSpPr>
        <p:spPr/>
        <p:txBody>
          <a:bodyPr/>
          <a:lstStyle/>
          <a:p>
            <a:r>
              <a:rPr lang="en-US"/>
              <a:t>Module 6) Introduction to Water Quality, EDDIE</a:t>
            </a:r>
          </a:p>
        </p:txBody>
      </p:sp>
      <p:sp>
        <p:nvSpPr>
          <p:cNvPr id="7" name="Slide Number Placeholder 6"/>
          <p:cNvSpPr>
            <a:spLocks noGrp="1"/>
          </p:cNvSpPr>
          <p:nvPr>
            <p:ph type="sldNum" sz="quarter" idx="12"/>
          </p:nvPr>
        </p:nvSpPr>
        <p:spPr/>
        <p:txBody>
          <a:bodyPr/>
          <a:lstStyle/>
          <a:p>
            <a:fld id="{B37E8199-EF14-4843-B354-D21409B3F564}" type="slidenum">
              <a:rPr lang="en-US" smtClean="0"/>
              <a:t>‹#›</a:t>
            </a:fld>
            <a:endParaRPr lang="en-US"/>
          </a:p>
        </p:txBody>
      </p:sp>
    </p:spTree>
    <p:extLst>
      <p:ext uri="{BB962C8B-B14F-4D97-AF65-F5344CB8AC3E}">
        <p14:creationId xmlns:p14="http://schemas.microsoft.com/office/powerpoint/2010/main" val="240386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61692E-2D6B-4AB1-92AD-8374EA6F5DC6}" type="datetime1">
              <a:rPr lang="en-US" smtClean="0"/>
              <a:t>10/21/19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Module 6) Introduction to Water Quality, EDDIE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7E8199-EF14-4843-B354-D21409B3F564}" type="slidenum">
              <a:rPr lang="en-US" smtClean="0"/>
              <a:t>‹#›</a:t>
            </a:fld>
            <a:endParaRPr lang="en-US"/>
          </a:p>
        </p:txBody>
      </p:sp>
    </p:spTree>
    <p:extLst>
      <p:ext uri="{BB962C8B-B14F-4D97-AF65-F5344CB8AC3E}">
        <p14:creationId xmlns:p14="http://schemas.microsoft.com/office/powerpoint/2010/main" val="14773763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1077" y="202325"/>
            <a:ext cx="7772400" cy="1470025"/>
          </a:xfrm>
          <a:effectLst/>
        </p:spPr>
        <p:txBody>
          <a:bodyPr>
            <a:normAutofit fontScale="90000"/>
          </a:bodyPr>
          <a:lstStyle/>
          <a:p>
            <a:br>
              <a:rPr lang="en-US" dirty="0">
                <a:latin typeface="+mn-lt"/>
              </a:rPr>
            </a:br>
            <a:br>
              <a:rPr lang="en-US" dirty="0">
                <a:latin typeface="+mn-lt"/>
              </a:rPr>
            </a:br>
            <a:r>
              <a:rPr lang="en-US" b="0" u="sng" dirty="0">
                <a:effectLst/>
                <a:latin typeface="+mn-lt"/>
              </a:rPr>
              <a:t>Water Quality Investigation</a:t>
            </a:r>
          </a:p>
        </p:txBody>
      </p:sp>
      <p:sp>
        <p:nvSpPr>
          <p:cNvPr id="3" name="Subtitle 2"/>
          <p:cNvSpPr>
            <a:spLocks noGrp="1"/>
          </p:cNvSpPr>
          <p:nvPr>
            <p:ph type="subTitle" idx="1"/>
          </p:nvPr>
        </p:nvSpPr>
        <p:spPr>
          <a:xfrm>
            <a:off x="1825022" y="1905000"/>
            <a:ext cx="6099110" cy="1752600"/>
          </a:xfrm>
        </p:spPr>
        <p:txBody>
          <a:bodyPr>
            <a:normAutofit/>
          </a:bodyPr>
          <a:lstStyle/>
          <a:p>
            <a:pPr algn="ctr"/>
            <a:r>
              <a:rPr lang="en-US" sz="1400" dirty="0">
                <a:latin typeface="Calibri" panose="020F0502020204030204" pitchFamily="34" charset="0"/>
              </a:rPr>
              <a:t>Modified from activity by Devin </a:t>
            </a:r>
            <a:r>
              <a:rPr lang="en-US" sz="1400" dirty="0" err="1">
                <a:latin typeface="Calibri" panose="020F0502020204030204" pitchFamily="34" charset="0"/>
              </a:rPr>
              <a:t>Castendyk</a:t>
            </a:r>
            <a:r>
              <a:rPr lang="en-US" sz="1400" dirty="0">
                <a:latin typeface="Calibri" panose="020F0502020204030204" pitchFamily="34" charset="0"/>
              </a:rPr>
              <a:t>, D. and C. Gibson. April 2016. Project EDDIE: Water Quality. Project EDDIE Module 6, Version 1.</a:t>
            </a:r>
          </a:p>
          <a:p>
            <a:pPr algn="ctr"/>
            <a:r>
              <a:rPr lang="en-US" sz="2000" dirty="0">
                <a:latin typeface="Calibri" panose="020F0502020204030204" pitchFamily="34" charset="0"/>
              </a:rPr>
              <a:t> </a:t>
            </a:r>
          </a:p>
        </p:txBody>
      </p:sp>
      <p:sp>
        <p:nvSpPr>
          <p:cNvPr id="5" name="Slide Number Placeholder 4"/>
          <p:cNvSpPr>
            <a:spLocks noGrp="1"/>
          </p:cNvSpPr>
          <p:nvPr>
            <p:ph type="sldNum" sz="quarter" idx="12"/>
          </p:nvPr>
        </p:nvSpPr>
        <p:spPr/>
        <p:txBody>
          <a:bodyPr/>
          <a:lstStyle/>
          <a:p>
            <a:fld id="{B37E8199-EF14-4843-B354-D21409B3F564}" type="slidenum">
              <a:rPr lang="en-US" smtClean="0"/>
              <a:t>1</a:t>
            </a:fld>
            <a:endParaRPr lang="en-US" dirty="0"/>
          </a:p>
        </p:txBody>
      </p:sp>
      <p:pic>
        <p:nvPicPr>
          <p:cNvPr id="4" name="Picture 3">
            <a:extLst>
              <a:ext uri="{FF2B5EF4-FFF2-40B4-BE49-F238E27FC236}">
                <a16:creationId xmlns:a16="http://schemas.microsoft.com/office/drawing/2014/main" id="{FC81D158-C30E-904C-A65C-30547884E31A}"/>
              </a:ext>
            </a:extLst>
          </p:cNvPr>
          <p:cNvPicPr>
            <a:picLocks noChangeAspect="1"/>
          </p:cNvPicPr>
          <p:nvPr/>
        </p:nvPicPr>
        <p:blipFill>
          <a:blip r:embed="rId3"/>
          <a:stretch>
            <a:fillRect/>
          </a:stretch>
        </p:blipFill>
        <p:spPr>
          <a:xfrm>
            <a:off x="1522444" y="2938301"/>
            <a:ext cx="6099111" cy="3430750"/>
          </a:xfrm>
          <a:prstGeom prst="rect">
            <a:avLst/>
          </a:prstGeom>
        </p:spPr>
      </p:pic>
    </p:spTree>
    <p:extLst>
      <p:ext uri="{BB962C8B-B14F-4D97-AF65-F5344CB8AC3E}">
        <p14:creationId xmlns:p14="http://schemas.microsoft.com/office/powerpoint/2010/main" val="3124613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3600" u="sng" dirty="0"/>
              <a:t>E</a:t>
            </a:r>
            <a:r>
              <a:rPr lang="en-US" sz="3600" u="sng" dirty="0">
                <a:solidFill>
                  <a:schemeClr val="tx1"/>
                </a:solidFill>
              </a:rPr>
              <a:t>utrophication</a:t>
            </a:r>
          </a:p>
        </p:txBody>
      </p:sp>
      <p:sp>
        <p:nvSpPr>
          <p:cNvPr id="3" name="Content Placeholder 2"/>
          <p:cNvSpPr>
            <a:spLocks noGrp="1"/>
          </p:cNvSpPr>
          <p:nvPr>
            <p:ph idx="1"/>
          </p:nvPr>
        </p:nvSpPr>
        <p:spPr>
          <a:xfrm>
            <a:off x="635575" y="2084832"/>
            <a:ext cx="2679126" cy="4023360"/>
          </a:xfrm>
        </p:spPr>
        <p:txBody>
          <a:bodyPr>
            <a:noAutofit/>
          </a:bodyPr>
          <a:lstStyle/>
          <a:p>
            <a:pPr>
              <a:buFont typeface="Arial" charset="0"/>
              <a:buChar char="•"/>
            </a:pPr>
            <a:r>
              <a:rPr lang="en-US" sz="2400" dirty="0"/>
              <a:t> Excessive richness in nutrients in a lake or other body of water </a:t>
            </a:r>
          </a:p>
          <a:p>
            <a:pPr>
              <a:buFont typeface="Arial" charset="0"/>
              <a:buChar char="•"/>
            </a:pPr>
            <a:endParaRPr lang="en-US" sz="2400" dirty="0"/>
          </a:p>
          <a:p>
            <a:pPr>
              <a:buFont typeface="Arial" charset="0"/>
              <a:buChar char="•"/>
            </a:pPr>
            <a:r>
              <a:rPr lang="en-US" sz="2400" dirty="0"/>
              <a:t>Nitrates are highly water soluble, so move with surface runoff and within groundwater</a:t>
            </a:r>
          </a:p>
          <a:p>
            <a:pPr>
              <a:buFont typeface="Arial" charset="0"/>
              <a:buChar char="•"/>
            </a:pPr>
            <a:endParaRPr lang="en-US" sz="2400" dirty="0"/>
          </a:p>
        </p:txBody>
      </p:sp>
      <p:pic>
        <p:nvPicPr>
          <p:cNvPr id="7170" name="Picture 2" descr="ttp://images.slideplayer.cz/9/2614340/slides/slid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228" y="2084832"/>
            <a:ext cx="5360482" cy="4023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27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2" y="293536"/>
            <a:ext cx="7794013" cy="738670"/>
          </a:xfrm>
        </p:spPr>
        <p:txBody>
          <a:bodyPr>
            <a:normAutofit/>
          </a:bodyPr>
          <a:lstStyle/>
          <a:p>
            <a:pPr algn="ctr"/>
            <a:r>
              <a:rPr lang="en-US" sz="3600" u="sng" dirty="0"/>
              <a:t>Formation of Dead Zones</a:t>
            </a:r>
          </a:p>
        </p:txBody>
      </p:sp>
      <p:sp>
        <p:nvSpPr>
          <p:cNvPr id="5" name="TextBox 4"/>
          <p:cNvSpPr txBox="1"/>
          <p:nvPr/>
        </p:nvSpPr>
        <p:spPr>
          <a:xfrm>
            <a:off x="1944385" y="1638276"/>
            <a:ext cx="5441429" cy="523220"/>
          </a:xfrm>
          <a:prstGeom prst="rect">
            <a:avLst/>
          </a:prstGeom>
          <a:noFill/>
        </p:spPr>
        <p:txBody>
          <a:bodyPr wrap="square" rtlCol="0">
            <a:spAutoFit/>
          </a:bodyPr>
          <a:lstStyle/>
          <a:p>
            <a:r>
              <a:rPr lang="en-US" sz="2800" dirty="0"/>
              <a:t>Increased nutrient load in the water</a:t>
            </a:r>
          </a:p>
        </p:txBody>
      </p:sp>
      <p:sp>
        <p:nvSpPr>
          <p:cNvPr id="9" name="TextBox 8"/>
          <p:cNvSpPr txBox="1"/>
          <p:nvPr/>
        </p:nvSpPr>
        <p:spPr>
          <a:xfrm>
            <a:off x="610260" y="2902802"/>
            <a:ext cx="8109679" cy="954107"/>
          </a:xfrm>
          <a:prstGeom prst="rect">
            <a:avLst/>
          </a:prstGeom>
          <a:noFill/>
        </p:spPr>
        <p:txBody>
          <a:bodyPr wrap="square" rtlCol="0">
            <a:spAutoFit/>
          </a:bodyPr>
          <a:lstStyle/>
          <a:p>
            <a:pPr algn="ctr"/>
            <a:r>
              <a:rPr lang="en-US" sz="2800" u="sng" dirty="0"/>
              <a:t>Eutrophication </a:t>
            </a:r>
          </a:p>
          <a:p>
            <a:r>
              <a:rPr lang="en-US" sz="2800" dirty="0"/>
              <a:t>Nutrient-enhanced primary productivity (algal blooms) </a:t>
            </a:r>
          </a:p>
        </p:txBody>
      </p:sp>
      <p:sp>
        <p:nvSpPr>
          <p:cNvPr id="10" name="TextBox 9"/>
          <p:cNvSpPr txBox="1"/>
          <p:nvPr/>
        </p:nvSpPr>
        <p:spPr>
          <a:xfrm>
            <a:off x="415513" y="4651471"/>
            <a:ext cx="8499172" cy="523220"/>
          </a:xfrm>
          <a:prstGeom prst="rect">
            <a:avLst/>
          </a:prstGeom>
          <a:noFill/>
        </p:spPr>
        <p:txBody>
          <a:bodyPr wrap="square" rtlCol="0">
            <a:spAutoFit/>
          </a:bodyPr>
          <a:lstStyle/>
          <a:p>
            <a:r>
              <a:rPr lang="en-US" sz="2800" dirty="0"/>
              <a:t>Decomposition of biomass by bacteria on the ocean floor</a:t>
            </a:r>
          </a:p>
        </p:txBody>
      </p:sp>
      <p:sp>
        <p:nvSpPr>
          <p:cNvPr id="11" name="TextBox 10"/>
          <p:cNvSpPr txBox="1"/>
          <p:nvPr/>
        </p:nvSpPr>
        <p:spPr>
          <a:xfrm>
            <a:off x="1653715" y="6028544"/>
            <a:ext cx="6022768" cy="523220"/>
          </a:xfrm>
          <a:prstGeom prst="rect">
            <a:avLst/>
          </a:prstGeom>
          <a:noFill/>
        </p:spPr>
        <p:txBody>
          <a:bodyPr wrap="square" rtlCol="0">
            <a:spAutoFit/>
          </a:bodyPr>
          <a:lstStyle/>
          <a:p>
            <a:r>
              <a:rPr lang="en-US" sz="2800" dirty="0"/>
              <a:t>Depletion of oxygen due to stratification</a:t>
            </a:r>
          </a:p>
        </p:txBody>
      </p:sp>
      <p:sp>
        <p:nvSpPr>
          <p:cNvPr id="6" name="Down Arrow 5"/>
          <p:cNvSpPr/>
          <p:nvPr/>
        </p:nvSpPr>
        <p:spPr>
          <a:xfrm>
            <a:off x="4153266" y="2222822"/>
            <a:ext cx="1023666" cy="6186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153266" y="3918235"/>
            <a:ext cx="1023666" cy="6186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153266" y="5361731"/>
            <a:ext cx="1023666" cy="6186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958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183434"/>
            <a:ext cx="7794013" cy="1499616"/>
          </a:xfrm>
        </p:spPr>
        <p:txBody>
          <a:bodyPr>
            <a:normAutofit/>
          </a:bodyPr>
          <a:lstStyle/>
          <a:p>
            <a:r>
              <a:rPr lang="en-US" sz="3600" dirty="0"/>
              <a:t>eutrophication</a:t>
            </a:r>
          </a:p>
        </p:txBody>
      </p:sp>
      <p:pic>
        <p:nvPicPr>
          <p:cNvPr id="7" name="Picture 2" descr="http://teachoceanscience.net/images/deadzones_ecologist_l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738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t>Module 6) Introduction to Water Quality, EDDIE</a:t>
            </a:r>
          </a:p>
        </p:txBody>
      </p:sp>
      <p:sp>
        <p:nvSpPr>
          <p:cNvPr id="5" name="Slide Number Placeholder 4"/>
          <p:cNvSpPr>
            <a:spLocks noGrp="1"/>
          </p:cNvSpPr>
          <p:nvPr>
            <p:ph type="sldNum" sz="quarter" idx="12"/>
          </p:nvPr>
        </p:nvSpPr>
        <p:spPr/>
        <p:txBody>
          <a:bodyPr/>
          <a:lstStyle/>
          <a:p>
            <a:fld id="{B37E8199-EF14-4843-B354-D21409B3F564}" type="slidenum">
              <a:rPr lang="en-US" smtClean="0"/>
              <a:t>13</a:t>
            </a:fld>
            <a:endParaRPr lang="en-US"/>
          </a:p>
        </p:txBody>
      </p:sp>
      <p:pic>
        <p:nvPicPr>
          <p:cNvPr id="5122" name="Picture 2" descr="http://ks.water.usgs.gov/images/studies/water_quality/cyanobacteria/binder-lake-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5" y="0"/>
            <a:ext cx="916805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6604623" y="6422093"/>
            <a:ext cx="2971800" cy="461665"/>
          </a:xfrm>
          <a:prstGeom prst="rect">
            <a:avLst/>
          </a:prstGeom>
          <a:noFill/>
        </p:spPr>
        <p:txBody>
          <a:bodyPr wrap="square" rtlCol="0">
            <a:spAutoFit/>
          </a:bodyPr>
          <a:lstStyle/>
          <a:p>
            <a:r>
              <a:rPr lang="en-US" sz="1200" dirty="0"/>
              <a:t>Photo by J.L Graham. USGS. http://</a:t>
            </a:r>
            <a:r>
              <a:rPr lang="en-US" sz="1200" dirty="0" err="1"/>
              <a:t>ks.water.usgs.gov</a:t>
            </a:r>
            <a:r>
              <a:rPr lang="en-US" sz="1200" dirty="0"/>
              <a:t>/cyanobacteria</a:t>
            </a:r>
          </a:p>
        </p:txBody>
      </p:sp>
    </p:spTree>
    <p:extLst>
      <p:ext uri="{BB962C8B-B14F-4D97-AF65-F5344CB8AC3E}">
        <p14:creationId xmlns:p14="http://schemas.microsoft.com/office/powerpoint/2010/main" val="114318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Module 6) Introduction to Water Quality, EDDIE</a:t>
            </a:r>
          </a:p>
        </p:txBody>
      </p:sp>
      <p:sp>
        <p:nvSpPr>
          <p:cNvPr id="3" name="Slide Number Placeholder 2"/>
          <p:cNvSpPr>
            <a:spLocks noGrp="1"/>
          </p:cNvSpPr>
          <p:nvPr>
            <p:ph type="sldNum" sz="quarter" idx="12"/>
          </p:nvPr>
        </p:nvSpPr>
        <p:spPr/>
        <p:txBody>
          <a:bodyPr/>
          <a:lstStyle/>
          <a:p>
            <a:fld id="{B37E8199-EF14-4843-B354-D21409B3F564}" type="slidenum">
              <a:rPr lang="en-US" smtClean="0"/>
              <a:t>14</a:t>
            </a:fld>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5410200" y="6361217"/>
            <a:ext cx="4800600" cy="461665"/>
          </a:xfrm>
          <a:prstGeom prst="rect">
            <a:avLst/>
          </a:prstGeom>
          <a:noFill/>
        </p:spPr>
        <p:txBody>
          <a:bodyPr wrap="square" rtlCol="0">
            <a:spAutoFit/>
          </a:bodyPr>
          <a:lstStyle/>
          <a:p>
            <a:r>
              <a:rPr lang="en-US" sz="1200" dirty="0"/>
              <a:t>Lake Erie 2009, </a:t>
            </a:r>
            <a:r>
              <a:rPr lang="en-US" sz="1200" dirty="0" err="1"/>
              <a:t>Pelee</a:t>
            </a:r>
            <a:r>
              <a:rPr lang="en-US" sz="1200" dirty="0"/>
              <a:t> Island, Ontario. Photo by Tom Archer. http://</a:t>
            </a:r>
            <a:r>
              <a:rPr lang="en-US" sz="1200" dirty="0" err="1"/>
              <a:t>ns.umich.edu</a:t>
            </a:r>
            <a:r>
              <a:rPr lang="en-US" sz="1200" dirty="0"/>
              <a:t>/Releases/2013/Mar13/</a:t>
            </a:r>
            <a:r>
              <a:rPr lang="en-US" sz="1200" dirty="0" err="1"/>
              <a:t>algae.html</a:t>
            </a:r>
            <a:endParaRPr lang="en-US" sz="1200" dirty="0"/>
          </a:p>
        </p:txBody>
      </p:sp>
    </p:spTree>
    <p:extLst>
      <p:ext uri="{BB962C8B-B14F-4D97-AF65-F5344CB8AC3E}">
        <p14:creationId xmlns:p14="http://schemas.microsoft.com/office/powerpoint/2010/main" val="3879469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http://eoimages.gsfc.nasa.gov/images/imagerecords/77000/77506/erie_tmo_2012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8"/>
            <a:ext cx="9144000" cy="6096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a:xfrm>
            <a:off x="121489" y="533400"/>
            <a:ext cx="8305800" cy="1143000"/>
          </a:xfrm>
        </p:spPr>
        <p:txBody>
          <a:bodyPr>
            <a:normAutofit/>
          </a:bodyPr>
          <a:lstStyle/>
          <a:p>
            <a:pPr algn="ctr"/>
            <a:r>
              <a:rPr lang="en-US" sz="2800" b="1" dirty="0">
                <a:solidFill>
                  <a:schemeClr val="bg1"/>
                </a:solidFill>
              </a:rPr>
              <a:t>Lake Erie Bloom: March 21, 2012</a:t>
            </a:r>
          </a:p>
        </p:txBody>
      </p:sp>
      <p:sp>
        <p:nvSpPr>
          <p:cNvPr id="6" name="Slide Number Placeholder 5"/>
          <p:cNvSpPr>
            <a:spLocks noGrp="1"/>
          </p:cNvSpPr>
          <p:nvPr>
            <p:ph type="sldNum" sz="quarter" idx="12"/>
          </p:nvPr>
        </p:nvSpPr>
        <p:spPr/>
        <p:txBody>
          <a:bodyPr/>
          <a:lstStyle/>
          <a:p>
            <a:fld id="{B37E8199-EF14-4843-B354-D21409B3F564}" type="slidenum">
              <a:rPr lang="en-US" smtClean="0"/>
              <a:t>15</a:t>
            </a:fld>
            <a:endParaRPr lang="en-US"/>
          </a:p>
        </p:txBody>
      </p:sp>
      <p:sp>
        <p:nvSpPr>
          <p:cNvPr id="4" name="TextBox 3"/>
          <p:cNvSpPr txBox="1"/>
          <p:nvPr/>
        </p:nvSpPr>
        <p:spPr>
          <a:xfrm>
            <a:off x="121489" y="4262735"/>
            <a:ext cx="1858201" cy="707886"/>
          </a:xfrm>
          <a:prstGeom prst="rect">
            <a:avLst/>
          </a:prstGeom>
          <a:noFill/>
        </p:spPr>
        <p:txBody>
          <a:bodyPr wrap="none" rtlCol="0">
            <a:spAutoFit/>
          </a:bodyPr>
          <a:lstStyle/>
          <a:p>
            <a:r>
              <a:rPr lang="en-US" sz="2000" b="1" dirty="0">
                <a:solidFill>
                  <a:schemeClr val="bg1"/>
                </a:solidFill>
                <a:latin typeface="Aharoni" pitchFamily="2" charset="-79"/>
                <a:cs typeface="Aharoni" pitchFamily="2" charset="-79"/>
              </a:rPr>
              <a:t>Toledo</a:t>
            </a:r>
          </a:p>
          <a:p>
            <a:r>
              <a:rPr lang="en-US" sz="2000" b="1" dirty="0">
                <a:solidFill>
                  <a:schemeClr val="bg1"/>
                </a:solidFill>
                <a:latin typeface="Aharoni" pitchFamily="2" charset="-79"/>
                <a:cs typeface="Aharoni" pitchFamily="2" charset="-79"/>
              </a:rPr>
              <a:t>(Pop. = 280,000)</a:t>
            </a:r>
          </a:p>
        </p:txBody>
      </p:sp>
      <p:sp>
        <p:nvSpPr>
          <p:cNvPr id="5" name="Oval 4"/>
          <p:cNvSpPr/>
          <p:nvPr/>
        </p:nvSpPr>
        <p:spPr>
          <a:xfrm>
            <a:off x="3048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700" y="6549022"/>
            <a:ext cx="7086600" cy="276999"/>
          </a:xfrm>
          <a:prstGeom prst="rect">
            <a:avLst/>
          </a:prstGeom>
          <a:noFill/>
        </p:spPr>
        <p:txBody>
          <a:bodyPr wrap="square" rtlCol="0">
            <a:spAutoFit/>
          </a:bodyPr>
          <a:lstStyle/>
          <a:p>
            <a:r>
              <a:rPr lang="en-US" sz="1200" dirty="0"/>
              <a:t>NASA Image by Jeff Schmaltz. http://</a:t>
            </a:r>
            <a:r>
              <a:rPr lang="en-US" sz="1200" dirty="0" err="1"/>
              <a:t>earthobservatory.nasa.gov</a:t>
            </a:r>
            <a:r>
              <a:rPr lang="en-US" sz="1200" dirty="0"/>
              <a:t>/IOTD/</a:t>
            </a:r>
            <a:r>
              <a:rPr lang="en-US" sz="1200" dirty="0" err="1"/>
              <a:t>view.php?id</a:t>
            </a:r>
            <a:r>
              <a:rPr lang="en-US" sz="1200" dirty="0"/>
              <a:t>=77506.</a:t>
            </a:r>
          </a:p>
        </p:txBody>
      </p:sp>
    </p:spTree>
    <p:extLst>
      <p:ext uri="{BB962C8B-B14F-4D97-AF65-F5344CB8AC3E}">
        <p14:creationId xmlns:p14="http://schemas.microsoft.com/office/powerpoint/2010/main" val="607592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B37E8199-EF14-4843-B354-D21409B3F564}" type="slidenum">
              <a:rPr lang="en-US" smtClean="0"/>
              <a:t>16</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 y="-6351"/>
            <a:ext cx="9144000" cy="6086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itle 2"/>
          <p:cNvSpPr txBox="1">
            <a:spLocks/>
          </p:cNvSpPr>
          <p:nvPr/>
        </p:nvSpPr>
        <p:spPr>
          <a:xfrm>
            <a:off x="1143000" y="273049"/>
            <a:ext cx="6781800" cy="412751"/>
          </a:xfrm>
          <a:prstGeom prst="rect">
            <a:avLst/>
          </a:prstGeom>
        </p:spPr>
        <p:txBody>
          <a:bodyPr vert="horz" lIns="0" tIns="45720" rIns="0" bIns="0" anchor="b">
            <a:normAutofit fontScale="92500" lnSpcReduction="1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800" b="1" dirty="0">
                <a:solidFill>
                  <a:schemeClr val="bg1"/>
                </a:solidFill>
              </a:rPr>
              <a:t>Lake Atitlan, Guatemala Bloom: 2009</a:t>
            </a:r>
          </a:p>
        </p:txBody>
      </p:sp>
      <p:sp>
        <p:nvSpPr>
          <p:cNvPr id="6" name="TextBox 5"/>
          <p:cNvSpPr txBox="1"/>
          <p:nvPr/>
        </p:nvSpPr>
        <p:spPr>
          <a:xfrm>
            <a:off x="0" y="6526213"/>
            <a:ext cx="8229600" cy="553998"/>
          </a:xfrm>
          <a:prstGeom prst="rect">
            <a:avLst/>
          </a:prstGeom>
          <a:noFill/>
        </p:spPr>
        <p:txBody>
          <a:bodyPr wrap="square" rtlCol="0">
            <a:spAutoFit/>
          </a:bodyPr>
          <a:lstStyle/>
          <a:p>
            <a:r>
              <a:rPr lang="en-US" sz="1200" dirty="0"/>
              <a:t>NASA Image by Jesse Allen. http://</a:t>
            </a:r>
            <a:r>
              <a:rPr lang="en-US" sz="1200" dirty="0" err="1"/>
              <a:t>earthobservatory.nasa.gov</a:t>
            </a:r>
            <a:r>
              <a:rPr lang="en-US" sz="1200" dirty="0"/>
              <a:t>/IOTD/</a:t>
            </a:r>
            <a:r>
              <a:rPr lang="en-US" sz="1200" dirty="0" err="1"/>
              <a:t>view.php?id</a:t>
            </a:r>
            <a:r>
              <a:rPr lang="en-US" sz="1200" dirty="0"/>
              <a:t>=41385.</a:t>
            </a:r>
          </a:p>
          <a:p>
            <a:endParaRPr lang="en-US" dirty="0"/>
          </a:p>
        </p:txBody>
      </p:sp>
    </p:spTree>
    <p:extLst>
      <p:ext uri="{BB962C8B-B14F-4D97-AF65-F5344CB8AC3E}">
        <p14:creationId xmlns:p14="http://schemas.microsoft.com/office/powerpoint/2010/main" val="2810897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86" y="0"/>
            <a:ext cx="6909000" cy="6540669"/>
          </a:xfrm>
          <a:prstGeom prst="rect">
            <a:avLst/>
          </a:prstGeom>
        </p:spPr>
      </p:pic>
      <p:sp>
        <p:nvSpPr>
          <p:cNvPr id="4" name="TextBox 3"/>
          <p:cNvSpPr txBox="1"/>
          <p:nvPr/>
        </p:nvSpPr>
        <p:spPr>
          <a:xfrm>
            <a:off x="6796217" y="2225411"/>
            <a:ext cx="2397211" cy="2585323"/>
          </a:xfrm>
          <a:prstGeom prst="rect">
            <a:avLst/>
          </a:prstGeom>
          <a:noFill/>
        </p:spPr>
        <p:txBody>
          <a:bodyPr wrap="square" rtlCol="0">
            <a:spAutoFit/>
          </a:bodyPr>
          <a:lstStyle/>
          <a:p>
            <a:r>
              <a:rPr lang="en-US" sz="1400" dirty="0"/>
              <a:t>Gulf of Mexico drainage basin </a:t>
            </a:r>
            <a:br>
              <a:rPr lang="en-US" sz="1400" dirty="0"/>
            </a:br>
            <a:r>
              <a:rPr lang="en-US" sz="1400" dirty="0"/>
              <a:t>Inset: Frequency of midsummer bottom-water hypoxia (2 mg/L O</a:t>
            </a:r>
            <a:r>
              <a:rPr lang="en-US" sz="1400" baseline="-25000" dirty="0"/>
              <a:t>2</a:t>
            </a:r>
            <a:r>
              <a:rPr lang="en-US" sz="1400" dirty="0"/>
              <a:t>) off the coast of LA and TX for stations (small dots) sampled during the summer from 1985 to 2008. </a:t>
            </a:r>
          </a:p>
          <a:p>
            <a:endParaRPr lang="en-US" sz="1400" dirty="0"/>
          </a:p>
          <a:p>
            <a:r>
              <a:rPr lang="en-US" sz="1200" dirty="0"/>
              <a:t>Source: N. N. </a:t>
            </a:r>
            <a:r>
              <a:rPr lang="en-US" sz="1200" dirty="0" err="1"/>
              <a:t>Rabalais</a:t>
            </a:r>
            <a:r>
              <a:rPr lang="en-US" sz="1200" dirty="0"/>
              <a:t>, Louisiana Universities Marine Consortium (LUMCON). </a:t>
            </a:r>
          </a:p>
        </p:txBody>
      </p:sp>
    </p:spTree>
    <p:extLst>
      <p:ext uri="{BB962C8B-B14F-4D97-AF65-F5344CB8AC3E}">
        <p14:creationId xmlns:p14="http://schemas.microsoft.com/office/powerpoint/2010/main" val="601168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lgn="ctr"/>
            <a:r>
              <a:rPr lang="en-US" sz="3600" dirty="0">
                <a:latin typeface="+mn-lt"/>
              </a:rPr>
              <a:t>Therefore, Blooms threaten Drinking Water Supply</a:t>
            </a:r>
          </a:p>
        </p:txBody>
      </p:sp>
      <p:sp>
        <p:nvSpPr>
          <p:cNvPr id="3" name="Content Placeholder 2"/>
          <p:cNvSpPr>
            <a:spLocks noGrp="1"/>
          </p:cNvSpPr>
          <p:nvPr>
            <p:ph idx="1"/>
          </p:nvPr>
        </p:nvSpPr>
        <p:spPr>
          <a:xfrm>
            <a:off x="457200" y="1828800"/>
            <a:ext cx="8229600" cy="4724400"/>
          </a:xfrm>
        </p:spPr>
        <p:txBody>
          <a:bodyPr>
            <a:normAutofit/>
          </a:bodyPr>
          <a:lstStyle/>
          <a:p>
            <a:r>
              <a:rPr lang="en-US" sz="2600" dirty="0"/>
              <a:t>Many municipalities obtain drinking water from rivers, lakes, and reservoirs</a:t>
            </a:r>
          </a:p>
          <a:p>
            <a:pPr lvl="1"/>
            <a:r>
              <a:rPr lang="en-US" sz="2600" dirty="0"/>
              <a:t>Toledo, Ohio: Lake Erie</a:t>
            </a:r>
          </a:p>
          <a:p>
            <a:pPr lvl="1"/>
            <a:r>
              <a:rPr lang="en-US" sz="2600" dirty="0"/>
              <a:t>Chicago: Lake Michigan</a:t>
            </a:r>
          </a:p>
          <a:p>
            <a:pPr lvl="1"/>
            <a:r>
              <a:rPr lang="en-US" sz="2600" dirty="0"/>
              <a:t>New York City: Catskill Reservoirs</a:t>
            </a:r>
          </a:p>
          <a:p>
            <a:pPr lvl="1"/>
            <a:r>
              <a:rPr lang="en-US" sz="2600" dirty="0"/>
              <a:t>Las Vegas: Lake Mead</a:t>
            </a:r>
          </a:p>
          <a:p>
            <a:pPr lvl="1"/>
            <a:endParaRPr lang="en-US" sz="2600" dirty="0"/>
          </a:p>
          <a:p>
            <a:r>
              <a:rPr lang="en-US" sz="2600" dirty="0"/>
              <a:t>The health of citizens depends upon lake and reservoir water quality </a:t>
            </a:r>
          </a:p>
          <a:p>
            <a:pPr lvl="1"/>
            <a:r>
              <a:rPr lang="en-US" sz="2600" dirty="0"/>
              <a:t>Blue Baby Syndrome</a:t>
            </a:r>
          </a:p>
          <a:p>
            <a:pPr lvl="1"/>
            <a:r>
              <a:rPr lang="en-US" sz="2600" dirty="0" err="1"/>
              <a:t>Cyanotoxins</a:t>
            </a:r>
            <a:endParaRPr lang="en-US" sz="2600" dirty="0"/>
          </a:p>
        </p:txBody>
      </p:sp>
      <p:sp>
        <p:nvSpPr>
          <p:cNvPr id="5" name="Slide Number Placeholder 4"/>
          <p:cNvSpPr>
            <a:spLocks noGrp="1"/>
          </p:cNvSpPr>
          <p:nvPr>
            <p:ph type="sldNum" sz="quarter" idx="12"/>
          </p:nvPr>
        </p:nvSpPr>
        <p:spPr/>
        <p:txBody>
          <a:bodyPr/>
          <a:lstStyle/>
          <a:p>
            <a:fld id="{B37E8199-EF14-4843-B354-D21409B3F564}" type="slidenum">
              <a:rPr lang="en-US" smtClean="0"/>
              <a:t>18</a:t>
            </a:fld>
            <a:endParaRPr lang="en-US"/>
          </a:p>
        </p:txBody>
      </p:sp>
    </p:spTree>
    <p:extLst>
      <p:ext uri="{BB962C8B-B14F-4D97-AF65-F5344CB8AC3E}">
        <p14:creationId xmlns:p14="http://schemas.microsoft.com/office/powerpoint/2010/main" val="1889889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354" y="152400"/>
            <a:ext cx="8158928" cy="1499616"/>
          </a:xfrm>
        </p:spPr>
        <p:txBody>
          <a:bodyPr>
            <a:normAutofit/>
          </a:bodyPr>
          <a:lstStyle/>
          <a:p>
            <a:r>
              <a:rPr lang="en-US" sz="3600" dirty="0"/>
              <a:t>Negative impacts of excess nitrates</a:t>
            </a:r>
          </a:p>
        </p:txBody>
      </p:sp>
      <p:sp>
        <p:nvSpPr>
          <p:cNvPr id="3" name="Content Placeholder 2"/>
          <p:cNvSpPr>
            <a:spLocks noGrp="1"/>
          </p:cNvSpPr>
          <p:nvPr>
            <p:ph idx="1"/>
          </p:nvPr>
        </p:nvSpPr>
        <p:spPr>
          <a:xfrm>
            <a:off x="228600" y="1524000"/>
            <a:ext cx="5748130" cy="5257799"/>
          </a:xfrm>
        </p:spPr>
        <p:txBody>
          <a:bodyPr>
            <a:normAutofit/>
          </a:bodyPr>
          <a:lstStyle/>
          <a:p>
            <a:pPr>
              <a:buFont typeface="Arial" charset="0"/>
              <a:buChar char="•"/>
            </a:pPr>
            <a:r>
              <a:rPr lang="en-US" dirty="0"/>
              <a:t> </a:t>
            </a:r>
            <a:r>
              <a:rPr lang="en-US" sz="2400" dirty="0"/>
              <a:t>Nitrates in drinking water → Blue Baby Syndrome</a:t>
            </a:r>
          </a:p>
          <a:p>
            <a:pPr lvl="1">
              <a:buFont typeface="Arial" charset="0"/>
              <a:buChar char="•"/>
            </a:pPr>
            <a:r>
              <a:rPr lang="en-US" sz="2000" dirty="0"/>
              <a:t>Once ingested, nitrate (NO</a:t>
            </a:r>
            <a:r>
              <a:rPr lang="en-US" sz="2000" baseline="-25000" dirty="0"/>
              <a:t>3</a:t>
            </a:r>
            <a:r>
              <a:rPr lang="en-US" sz="2000" baseline="30000" dirty="0"/>
              <a:t>-</a:t>
            </a:r>
            <a:r>
              <a:rPr lang="en-US" sz="2000" dirty="0"/>
              <a:t>) → nitrite (NO</a:t>
            </a:r>
            <a:r>
              <a:rPr lang="en-US" sz="2000" baseline="-25000" dirty="0"/>
              <a:t>2</a:t>
            </a:r>
            <a:r>
              <a:rPr lang="en-US" sz="2000" baseline="30000" dirty="0"/>
              <a:t>-</a:t>
            </a:r>
            <a:r>
              <a:rPr lang="en-US" sz="2000" dirty="0"/>
              <a:t>) </a:t>
            </a:r>
          </a:p>
          <a:p>
            <a:pPr lvl="1">
              <a:buFont typeface="Arial" charset="0"/>
              <a:buChar char="•"/>
            </a:pPr>
            <a:r>
              <a:rPr lang="en-US" sz="2000" dirty="0"/>
              <a:t>Hemoglobin (carries O</a:t>
            </a:r>
            <a:r>
              <a:rPr lang="en-US" sz="2000" baseline="-25000" dirty="0"/>
              <a:t>2</a:t>
            </a:r>
            <a:r>
              <a:rPr lang="en-US" sz="2000" dirty="0"/>
              <a:t>) → </a:t>
            </a:r>
            <a:r>
              <a:rPr lang="en-US" sz="2000" dirty="0" err="1"/>
              <a:t>methemogloban</a:t>
            </a:r>
            <a:r>
              <a:rPr lang="en-US" sz="2000" dirty="0"/>
              <a:t> (cannot carry O</a:t>
            </a:r>
            <a:r>
              <a:rPr lang="en-US" sz="2000" baseline="-25000" dirty="0"/>
              <a:t>2</a:t>
            </a:r>
            <a:r>
              <a:rPr lang="en-US" sz="2000" dirty="0"/>
              <a:t>)</a:t>
            </a:r>
            <a:endParaRPr lang="en-US" dirty="0"/>
          </a:p>
          <a:p>
            <a:pPr>
              <a:buFont typeface="Arial" charset="0"/>
              <a:buChar char="•"/>
            </a:pPr>
            <a:r>
              <a:rPr lang="en-US" sz="2400" dirty="0"/>
              <a:t> Nitrates in water supplies</a:t>
            </a:r>
          </a:p>
          <a:p>
            <a:pPr lvl="1">
              <a:buFont typeface="Arial" charset="0"/>
              <a:buChar char="•"/>
            </a:pPr>
            <a:r>
              <a:rPr lang="en-US" sz="2000" dirty="0"/>
              <a:t>Increased acidity → increased solubility of toxic metals (ex. mercury)</a:t>
            </a:r>
          </a:p>
          <a:p>
            <a:pPr>
              <a:buFont typeface="Arial" charset="0"/>
              <a:buChar char="•"/>
            </a:pPr>
            <a:r>
              <a:rPr lang="en-US" dirty="0"/>
              <a:t> </a:t>
            </a:r>
            <a:r>
              <a:rPr lang="en-US" sz="2400" dirty="0"/>
              <a:t>Nitrates in surface water</a:t>
            </a:r>
          </a:p>
          <a:p>
            <a:pPr lvl="1">
              <a:buFont typeface="Arial" charset="0"/>
              <a:buChar char="•"/>
            </a:pPr>
            <a:r>
              <a:rPr lang="en-US" sz="2000" dirty="0"/>
              <a:t>Eutrophication</a:t>
            </a:r>
          </a:p>
          <a:p>
            <a:pPr>
              <a:buFont typeface="Arial" charset="0"/>
              <a:buChar char="•"/>
            </a:pPr>
            <a:r>
              <a:rPr lang="en-US" sz="2400" dirty="0"/>
              <a:t>Other</a:t>
            </a:r>
          </a:p>
          <a:p>
            <a:pPr lvl="1"/>
            <a:r>
              <a:rPr lang="en-US" sz="2100" dirty="0"/>
              <a:t>Visual</a:t>
            </a:r>
          </a:p>
          <a:p>
            <a:pPr lvl="1"/>
            <a:r>
              <a:rPr lang="en-US" sz="2100" dirty="0"/>
              <a:t>Olfactory (smell)</a:t>
            </a:r>
          </a:p>
          <a:p>
            <a:pPr lvl="1"/>
            <a:r>
              <a:rPr lang="en-US" sz="2100" dirty="0"/>
              <a:t>Loss of recreational value </a:t>
            </a:r>
          </a:p>
          <a:p>
            <a:pPr lvl="1"/>
            <a:r>
              <a:rPr lang="en-US" sz="2100" dirty="0"/>
              <a:t>Loss of tourist revenue </a:t>
            </a:r>
          </a:p>
          <a:p>
            <a:pPr lvl="1">
              <a:buFont typeface="Arial" charset="0"/>
              <a:buChar char="•"/>
            </a:pPr>
            <a:endParaRPr lang="en-US" sz="2000" dirty="0"/>
          </a:p>
          <a:p>
            <a:pPr>
              <a:buFont typeface="Arial" charset="0"/>
              <a:buChar char="•"/>
            </a:pPr>
            <a:endParaRPr lang="en-US" dirty="0"/>
          </a:p>
        </p:txBody>
      </p:sp>
      <p:pic>
        <p:nvPicPr>
          <p:cNvPr id="6" name="Picture 5"/>
          <p:cNvPicPr>
            <a:picLocks noChangeAspect="1"/>
          </p:cNvPicPr>
          <p:nvPr/>
        </p:nvPicPr>
        <p:blipFill>
          <a:blip r:embed="rId3"/>
          <a:stretch>
            <a:fillRect/>
          </a:stretch>
        </p:blipFill>
        <p:spPr>
          <a:xfrm>
            <a:off x="6109250" y="1998654"/>
            <a:ext cx="2697339" cy="4048539"/>
          </a:xfrm>
          <a:prstGeom prst="rect">
            <a:avLst/>
          </a:prstGeom>
          <a:ln>
            <a:solidFill>
              <a:schemeClr val="tx1"/>
            </a:solidFill>
          </a:ln>
        </p:spPr>
      </p:pic>
    </p:spTree>
    <p:extLst>
      <p:ext uri="{BB962C8B-B14F-4D97-AF65-F5344CB8AC3E}">
        <p14:creationId xmlns:p14="http://schemas.microsoft.com/office/powerpoint/2010/main" val="20730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Calibri" panose="020F0502020204030204" pitchFamily="34" charset="0"/>
              </a:rPr>
              <a:t>1. Nutrients vs Toxins: Questions</a:t>
            </a:r>
          </a:p>
        </p:txBody>
      </p:sp>
      <p:sp>
        <p:nvSpPr>
          <p:cNvPr id="3" name="Content Placeholder 2"/>
          <p:cNvSpPr>
            <a:spLocks noGrp="1"/>
          </p:cNvSpPr>
          <p:nvPr>
            <p:ph idx="1"/>
          </p:nvPr>
        </p:nvSpPr>
        <p:spPr/>
        <p:txBody>
          <a:bodyPr>
            <a:normAutofit/>
          </a:bodyPr>
          <a:lstStyle/>
          <a:p>
            <a:r>
              <a:rPr lang="en-US" sz="2600" dirty="0"/>
              <a:t>What are nutrients?</a:t>
            </a:r>
          </a:p>
          <a:p>
            <a:r>
              <a:rPr lang="en-US" sz="2600" dirty="0"/>
              <a:t>Where do you find nutrients?</a:t>
            </a:r>
          </a:p>
          <a:p>
            <a:r>
              <a:rPr lang="en-US" sz="2600" dirty="0"/>
              <a:t>Are nutrients always “good”?</a:t>
            </a:r>
          </a:p>
          <a:p>
            <a:r>
              <a:rPr lang="en-US" sz="2600" dirty="0"/>
              <a:t>Can you every have too much?</a:t>
            </a:r>
          </a:p>
          <a:p>
            <a:r>
              <a:rPr lang="en-US" sz="2600" dirty="0"/>
              <a:t>What are toxins?</a:t>
            </a:r>
          </a:p>
        </p:txBody>
      </p:sp>
      <p:sp>
        <p:nvSpPr>
          <p:cNvPr id="5" name="Slide Number Placeholder 4"/>
          <p:cNvSpPr>
            <a:spLocks noGrp="1"/>
          </p:cNvSpPr>
          <p:nvPr>
            <p:ph type="sldNum" sz="quarter" idx="12"/>
          </p:nvPr>
        </p:nvSpPr>
        <p:spPr/>
        <p:txBody>
          <a:bodyPr/>
          <a:lstStyle/>
          <a:p>
            <a:fld id="{B37E8199-EF14-4843-B354-D21409B3F564}" type="slidenum">
              <a:rPr lang="en-US" smtClean="0"/>
              <a:t>2</a:t>
            </a:fld>
            <a:endParaRPr lang="en-US"/>
          </a:p>
        </p:txBody>
      </p:sp>
    </p:spTree>
    <p:extLst>
      <p:ext uri="{BB962C8B-B14F-4D97-AF65-F5344CB8AC3E}">
        <p14:creationId xmlns:p14="http://schemas.microsoft.com/office/powerpoint/2010/main" val="1886740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Autofit/>
          </a:bodyPr>
          <a:lstStyle/>
          <a:p>
            <a:r>
              <a:rPr lang="en-US" sz="3600" u="sng" dirty="0">
                <a:latin typeface="Calibri" panose="020F0502020204030204" pitchFamily="34" charset="0"/>
              </a:rPr>
              <a:t>Impact on Eutrophication on Lakes - a Natural Geological Process</a:t>
            </a:r>
          </a:p>
        </p:txBody>
      </p:sp>
      <p:sp>
        <p:nvSpPr>
          <p:cNvPr id="3" name="Content Placeholder 2"/>
          <p:cNvSpPr>
            <a:spLocks noGrp="1"/>
          </p:cNvSpPr>
          <p:nvPr>
            <p:ph idx="1"/>
          </p:nvPr>
        </p:nvSpPr>
        <p:spPr/>
        <p:txBody>
          <a:bodyPr>
            <a:normAutofit/>
          </a:bodyPr>
          <a:lstStyle/>
          <a:p>
            <a:r>
              <a:rPr lang="en-US" sz="2600" dirty="0"/>
              <a:t>Eutrophication is the normally slow aging process by which a lake evolves into a bog or marsh and ultimately assumes a completely terrestrial state and disappears.  </a:t>
            </a:r>
          </a:p>
          <a:p>
            <a:endParaRPr lang="en-US" sz="2600" dirty="0"/>
          </a:p>
        </p:txBody>
      </p:sp>
      <p:sp>
        <p:nvSpPr>
          <p:cNvPr id="5" name="Slide Number Placeholder 4"/>
          <p:cNvSpPr>
            <a:spLocks noGrp="1"/>
          </p:cNvSpPr>
          <p:nvPr>
            <p:ph type="sldNum" sz="quarter" idx="12"/>
          </p:nvPr>
        </p:nvSpPr>
        <p:spPr/>
        <p:txBody>
          <a:bodyPr/>
          <a:lstStyle/>
          <a:p>
            <a:fld id="{B37E8199-EF14-4843-B354-D21409B3F564}" type="slidenum">
              <a:rPr lang="en-US" smtClean="0"/>
              <a:t>20</a:t>
            </a:fld>
            <a:endParaRPr lang="en-US" dirty="0"/>
          </a:p>
        </p:txBody>
      </p:sp>
      <p:pic>
        <p:nvPicPr>
          <p:cNvPr id="6" name="Picture 2">
            <a:extLst>
              <a:ext uri="{FF2B5EF4-FFF2-40B4-BE49-F238E27FC236}">
                <a16:creationId xmlns:a16="http://schemas.microsoft.com/office/drawing/2014/main" id="{A7B22558-FD3C-8847-9EA8-03D1A0DA51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37" y="3429000"/>
            <a:ext cx="4299045" cy="2400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D4B84BFA-D018-F047-9776-9732F979D2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8710" y="3429000"/>
            <a:ext cx="4267153" cy="2400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3">
            <a:extLst>
              <a:ext uri="{FF2B5EF4-FFF2-40B4-BE49-F238E27FC236}">
                <a16:creationId xmlns:a16="http://schemas.microsoft.com/office/drawing/2014/main" id="{C695DD53-2AFC-7947-B719-51EF135527C0}"/>
              </a:ext>
            </a:extLst>
          </p:cNvPr>
          <p:cNvSpPr txBox="1">
            <a:spLocks/>
          </p:cNvSpPr>
          <p:nvPr/>
        </p:nvSpPr>
        <p:spPr>
          <a:xfrm>
            <a:off x="133537" y="5829299"/>
            <a:ext cx="4299045" cy="89217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1600" dirty="0">
                <a:latin typeface="+mn-lt"/>
              </a:rPr>
              <a:t>Kettle Pond in advanced stages of eutrophication</a:t>
            </a:r>
            <a:br>
              <a:rPr lang="en-US" sz="1600" dirty="0">
                <a:latin typeface="+mn-lt"/>
              </a:rPr>
            </a:br>
            <a:r>
              <a:rPr lang="en-US" sz="1600" dirty="0">
                <a:latin typeface="+mn-lt"/>
              </a:rPr>
              <a:t>(Rt 28, Index, New York; Photo by D. </a:t>
            </a:r>
            <a:r>
              <a:rPr lang="en-US" sz="1600" dirty="0" err="1">
                <a:latin typeface="+mn-lt"/>
              </a:rPr>
              <a:t>Castendyk</a:t>
            </a:r>
            <a:r>
              <a:rPr lang="en-US" sz="1600" dirty="0">
                <a:latin typeface="+mn-lt"/>
              </a:rPr>
              <a:t>) </a:t>
            </a:r>
          </a:p>
        </p:txBody>
      </p:sp>
      <p:sp>
        <p:nvSpPr>
          <p:cNvPr id="9" name="Title 1">
            <a:extLst>
              <a:ext uri="{FF2B5EF4-FFF2-40B4-BE49-F238E27FC236}">
                <a16:creationId xmlns:a16="http://schemas.microsoft.com/office/drawing/2014/main" id="{91BD943F-E128-FE47-985C-BF89B3DB66D9}"/>
              </a:ext>
            </a:extLst>
          </p:cNvPr>
          <p:cNvSpPr txBox="1">
            <a:spLocks/>
          </p:cNvSpPr>
          <p:nvPr/>
        </p:nvSpPr>
        <p:spPr>
          <a:xfrm>
            <a:off x="4762546" y="5829298"/>
            <a:ext cx="4267154" cy="10668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1600" dirty="0">
                <a:latin typeface="Calibri" panose="020F0502020204030204" pitchFamily="34" charset="0"/>
              </a:rPr>
              <a:t>Former Kettle Pond after filling</a:t>
            </a:r>
            <a:br>
              <a:rPr lang="en-US" sz="1600" dirty="0">
                <a:latin typeface="Calibri" panose="020F0502020204030204" pitchFamily="34" charset="0"/>
              </a:rPr>
            </a:br>
            <a:r>
              <a:rPr lang="en-US" sz="1600" dirty="0">
                <a:latin typeface="Calibri" panose="020F0502020204030204" pitchFamily="34" charset="0"/>
              </a:rPr>
              <a:t>(Rt 28, Index, New York; Photo by Devin </a:t>
            </a:r>
            <a:r>
              <a:rPr lang="en-US" sz="1600" dirty="0" err="1">
                <a:latin typeface="Calibri" panose="020F0502020204030204" pitchFamily="34" charset="0"/>
              </a:rPr>
              <a:t>Castendyk</a:t>
            </a:r>
            <a:r>
              <a:rPr lang="en-US" sz="1600" dirty="0">
                <a:latin typeface="Calibri" panose="020F0502020204030204" pitchFamily="34" charset="0"/>
              </a:rPr>
              <a:t>) </a:t>
            </a:r>
          </a:p>
        </p:txBody>
      </p:sp>
    </p:spTree>
    <p:extLst>
      <p:ext uri="{BB962C8B-B14F-4D97-AF65-F5344CB8AC3E}">
        <p14:creationId xmlns:p14="http://schemas.microsoft.com/office/powerpoint/2010/main" val="40019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mn-lt"/>
              </a:rPr>
              <a:t>3. Sources of Nutrients</a:t>
            </a:r>
          </a:p>
        </p:txBody>
      </p:sp>
      <p:sp>
        <p:nvSpPr>
          <p:cNvPr id="3" name="Content Placeholder 2"/>
          <p:cNvSpPr>
            <a:spLocks noGrp="1"/>
          </p:cNvSpPr>
          <p:nvPr>
            <p:ph idx="1"/>
          </p:nvPr>
        </p:nvSpPr>
        <p:spPr/>
        <p:txBody>
          <a:bodyPr>
            <a:normAutofit/>
          </a:bodyPr>
          <a:lstStyle/>
          <a:p>
            <a:r>
              <a:rPr lang="en-US" sz="2600" dirty="0"/>
              <a:t>Think about the Nitrogen Cycle.  What are some of the largest sources of nutrients?</a:t>
            </a:r>
          </a:p>
        </p:txBody>
      </p:sp>
      <p:sp>
        <p:nvSpPr>
          <p:cNvPr id="5" name="Slide Number Placeholder 4"/>
          <p:cNvSpPr>
            <a:spLocks noGrp="1"/>
          </p:cNvSpPr>
          <p:nvPr>
            <p:ph type="sldNum" sz="quarter" idx="12"/>
          </p:nvPr>
        </p:nvSpPr>
        <p:spPr/>
        <p:txBody>
          <a:bodyPr/>
          <a:lstStyle/>
          <a:p>
            <a:fld id="{B37E8199-EF14-4843-B354-D21409B3F564}" type="slidenum">
              <a:rPr lang="en-US" smtClean="0"/>
              <a:t>21</a:t>
            </a:fld>
            <a:endParaRPr lang="en-US"/>
          </a:p>
        </p:txBody>
      </p:sp>
    </p:spTree>
    <p:extLst>
      <p:ext uri="{BB962C8B-B14F-4D97-AF65-F5344CB8AC3E}">
        <p14:creationId xmlns:p14="http://schemas.microsoft.com/office/powerpoint/2010/main" val="1294095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3600" u="sng" dirty="0">
                <a:latin typeface="+mn-lt"/>
              </a:rPr>
              <a:t>Sources of Excess Nutrients</a:t>
            </a:r>
          </a:p>
        </p:txBody>
      </p:sp>
      <p:sp>
        <p:nvSpPr>
          <p:cNvPr id="3" name="Content Placeholder 2"/>
          <p:cNvSpPr>
            <a:spLocks noGrp="1"/>
          </p:cNvSpPr>
          <p:nvPr>
            <p:ph idx="1"/>
          </p:nvPr>
        </p:nvSpPr>
        <p:spPr>
          <a:xfrm>
            <a:off x="457200" y="1524000"/>
            <a:ext cx="8229600" cy="5029200"/>
          </a:xfrm>
        </p:spPr>
        <p:txBody>
          <a:bodyPr>
            <a:noAutofit/>
          </a:bodyPr>
          <a:lstStyle/>
          <a:p>
            <a:r>
              <a:rPr lang="en-US" sz="2200" dirty="0"/>
              <a:t>Fertilizer</a:t>
            </a:r>
          </a:p>
          <a:p>
            <a:pPr lvl="1"/>
            <a:r>
              <a:rPr lang="en-US" sz="2200" dirty="0"/>
              <a:t>More fertilizer addition = Higher crop yield = More $$$ </a:t>
            </a:r>
          </a:p>
          <a:p>
            <a:pPr lvl="2"/>
            <a:r>
              <a:rPr lang="en-US" sz="2200" dirty="0"/>
              <a:t>No incentive to conserve</a:t>
            </a:r>
          </a:p>
          <a:p>
            <a:pPr lvl="1"/>
            <a:r>
              <a:rPr lang="en-US" sz="2200" dirty="0"/>
              <a:t>Runoff (</a:t>
            </a:r>
            <a:r>
              <a:rPr lang="en-US" sz="2200" b="1" dirty="0"/>
              <a:t>Non-point Source</a:t>
            </a:r>
            <a:r>
              <a:rPr lang="en-US" sz="2200" dirty="0"/>
              <a:t>) from agricultural fields, lawns, golf courses</a:t>
            </a:r>
          </a:p>
          <a:p>
            <a:pPr marL="342900" lvl="1" indent="0">
              <a:buNone/>
            </a:pPr>
            <a:endParaRPr lang="en-US" sz="2200" dirty="0"/>
          </a:p>
          <a:p>
            <a:r>
              <a:rPr lang="en-US" sz="2200" dirty="0"/>
              <a:t>Waste Water Effluent </a:t>
            </a:r>
          </a:p>
          <a:p>
            <a:pPr lvl="1"/>
            <a:r>
              <a:rPr lang="en-US" sz="2200" dirty="0"/>
              <a:t>Contains excess C, N and P not used by animals</a:t>
            </a:r>
          </a:p>
          <a:p>
            <a:pPr lvl="1"/>
            <a:r>
              <a:rPr lang="en-US" sz="2200" dirty="0"/>
              <a:t>Direct input (</a:t>
            </a:r>
            <a:r>
              <a:rPr lang="en-US" sz="2200" b="1" dirty="0"/>
              <a:t>Point Source</a:t>
            </a:r>
            <a:r>
              <a:rPr lang="en-US" sz="2200" dirty="0"/>
              <a:t>) from waste water treatment plants and/or septic systems</a:t>
            </a:r>
          </a:p>
          <a:p>
            <a:pPr lvl="1"/>
            <a:r>
              <a:rPr lang="en-US" sz="2200" dirty="0"/>
              <a:t>Runoff (</a:t>
            </a:r>
            <a:r>
              <a:rPr lang="en-US" sz="2200" b="1" dirty="0"/>
              <a:t>Non-point Source</a:t>
            </a:r>
            <a:r>
              <a:rPr lang="en-US" sz="2200" dirty="0"/>
              <a:t>) from high-density animal feedlots and mega farms (cows, chickens, other)</a:t>
            </a:r>
          </a:p>
        </p:txBody>
      </p:sp>
      <p:sp>
        <p:nvSpPr>
          <p:cNvPr id="5" name="Slide Number Placeholder 4"/>
          <p:cNvSpPr>
            <a:spLocks noGrp="1"/>
          </p:cNvSpPr>
          <p:nvPr>
            <p:ph type="sldNum" sz="quarter" idx="12"/>
          </p:nvPr>
        </p:nvSpPr>
        <p:spPr/>
        <p:txBody>
          <a:bodyPr/>
          <a:lstStyle/>
          <a:p>
            <a:fld id="{B37E8199-EF14-4843-B354-D21409B3F564}" type="slidenum">
              <a:rPr lang="en-US" smtClean="0"/>
              <a:t>22</a:t>
            </a:fld>
            <a:endParaRPr lang="en-US"/>
          </a:p>
        </p:txBody>
      </p:sp>
    </p:spTree>
    <p:extLst>
      <p:ext uri="{BB962C8B-B14F-4D97-AF65-F5344CB8AC3E}">
        <p14:creationId xmlns:p14="http://schemas.microsoft.com/office/powerpoint/2010/main" val="5805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37E8199-EF14-4843-B354-D21409B3F564}" type="slidenum">
              <a:rPr lang="en-US" smtClean="0"/>
              <a:t>23</a:t>
            </a:fld>
            <a:endParaRPr lang="en-US"/>
          </a:p>
        </p:txBody>
      </p:sp>
      <p:pic>
        <p:nvPicPr>
          <p:cNvPr id="7" name="Picture 6"/>
          <p:cNvPicPr>
            <a:picLocks noChangeAspect="1"/>
          </p:cNvPicPr>
          <p:nvPr/>
        </p:nvPicPr>
        <p:blipFill>
          <a:blip r:embed="rId3"/>
          <a:stretch>
            <a:fillRect/>
          </a:stretch>
        </p:blipFill>
        <p:spPr>
          <a:xfrm>
            <a:off x="1447800" y="304800"/>
            <a:ext cx="5346700" cy="5791200"/>
          </a:xfrm>
          <a:prstGeom prst="rect">
            <a:avLst/>
          </a:prstGeom>
        </p:spPr>
      </p:pic>
      <p:sp>
        <p:nvSpPr>
          <p:cNvPr id="8" name="TextBox 7"/>
          <p:cNvSpPr txBox="1"/>
          <p:nvPr/>
        </p:nvSpPr>
        <p:spPr>
          <a:xfrm>
            <a:off x="0" y="6370935"/>
            <a:ext cx="5721350" cy="461665"/>
          </a:xfrm>
          <a:prstGeom prst="rect">
            <a:avLst/>
          </a:prstGeom>
          <a:noFill/>
        </p:spPr>
        <p:txBody>
          <a:bodyPr wrap="square" rtlCol="0">
            <a:spAutoFit/>
          </a:bodyPr>
          <a:lstStyle/>
          <a:p>
            <a:r>
              <a:rPr lang="en-US" sz="1200" dirty="0"/>
              <a:t>Source: U.S. Geological Survey http://http://</a:t>
            </a:r>
            <a:r>
              <a:rPr lang="en-US" sz="1200" dirty="0" err="1"/>
              <a:t>water.usgs.gov</a:t>
            </a:r>
            <a:r>
              <a:rPr lang="en-US" sz="1200" dirty="0"/>
              <a:t>/</a:t>
            </a:r>
            <a:r>
              <a:rPr lang="en-US" sz="1200" dirty="0" err="1"/>
              <a:t>nawqa</a:t>
            </a:r>
            <a:r>
              <a:rPr lang="en-US" sz="1200" dirty="0"/>
              <a:t>/sparrow/</a:t>
            </a:r>
            <a:r>
              <a:rPr lang="en-US" sz="1200" dirty="0" err="1"/>
              <a:t>gulf_findings</a:t>
            </a:r>
            <a:r>
              <a:rPr lang="en-US" sz="1200" dirty="0"/>
              <a:t>/</a:t>
            </a:r>
            <a:r>
              <a:rPr lang="en-US" sz="1200" dirty="0" err="1"/>
              <a:t>sparrow.barchart.sources.jpg</a:t>
            </a:r>
            <a:endParaRPr lang="en-US" sz="1200" dirty="0"/>
          </a:p>
        </p:txBody>
      </p:sp>
    </p:spTree>
    <p:extLst>
      <p:ext uri="{BB962C8B-B14F-4D97-AF65-F5344CB8AC3E}">
        <p14:creationId xmlns:p14="http://schemas.microsoft.com/office/powerpoint/2010/main" val="272403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a:latin typeface="+mn-lt"/>
              </a:rPr>
              <a:t>4. Management</a:t>
            </a:r>
          </a:p>
        </p:txBody>
      </p:sp>
      <p:sp>
        <p:nvSpPr>
          <p:cNvPr id="5" name="Content Placeholder 4"/>
          <p:cNvSpPr>
            <a:spLocks noGrp="1"/>
          </p:cNvSpPr>
          <p:nvPr>
            <p:ph idx="1"/>
          </p:nvPr>
        </p:nvSpPr>
        <p:spPr>
          <a:xfrm>
            <a:off x="628650" y="1847851"/>
            <a:ext cx="7886700" cy="4351338"/>
          </a:xfrm>
        </p:spPr>
        <p:txBody>
          <a:bodyPr>
            <a:normAutofit/>
          </a:bodyPr>
          <a:lstStyle/>
          <a:p>
            <a:r>
              <a:rPr lang="en-US" sz="2800" dirty="0"/>
              <a:t>How would you manage these impacts?</a:t>
            </a:r>
          </a:p>
          <a:p>
            <a:r>
              <a:rPr lang="en-US" sz="2800" dirty="0"/>
              <a:t>What challenges can you imagine?</a:t>
            </a:r>
          </a:p>
        </p:txBody>
      </p:sp>
      <p:sp>
        <p:nvSpPr>
          <p:cNvPr id="3" name="Slide Number Placeholder 2"/>
          <p:cNvSpPr>
            <a:spLocks noGrp="1"/>
          </p:cNvSpPr>
          <p:nvPr>
            <p:ph type="sldNum" sz="quarter" idx="12"/>
          </p:nvPr>
        </p:nvSpPr>
        <p:spPr/>
        <p:txBody>
          <a:bodyPr/>
          <a:lstStyle/>
          <a:p>
            <a:fld id="{B37E8199-EF14-4843-B354-D21409B3F564}" type="slidenum">
              <a:rPr lang="en-US" smtClean="0"/>
              <a:t>24</a:t>
            </a:fld>
            <a:endParaRPr lang="en-US"/>
          </a:p>
        </p:txBody>
      </p:sp>
    </p:spTree>
    <p:extLst>
      <p:ext uri="{BB962C8B-B14F-4D97-AF65-F5344CB8AC3E}">
        <p14:creationId xmlns:p14="http://schemas.microsoft.com/office/powerpoint/2010/main" val="2856348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ctr"/>
            <a:r>
              <a:rPr lang="en-US" sz="3600" dirty="0">
                <a:latin typeface="+mn-lt"/>
              </a:rPr>
              <a:t>The Clean Water Act (CWA)</a:t>
            </a:r>
          </a:p>
        </p:txBody>
      </p:sp>
      <p:sp>
        <p:nvSpPr>
          <p:cNvPr id="3" name="Content Placeholder 2"/>
          <p:cNvSpPr>
            <a:spLocks noGrp="1"/>
          </p:cNvSpPr>
          <p:nvPr>
            <p:ph idx="1"/>
          </p:nvPr>
        </p:nvSpPr>
        <p:spPr>
          <a:xfrm>
            <a:off x="800100" y="1600199"/>
            <a:ext cx="7886700" cy="4756151"/>
          </a:xfrm>
        </p:spPr>
        <p:txBody>
          <a:bodyPr>
            <a:normAutofit/>
          </a:bodyPr>
          <a:lstStyle/>
          <a:p>
            <a:r>
              <a:rPr lang="en-US" sz="2600" dirty="0"/>
              <a:t>A series of federal legislative acts that form the foundation for protection of U.S. water resources:</a:t>
            </a:r>
          </a:p>
          <a:p>
            <a:pPr lvl="1"/>
            <a:r>
              <a:rPr lang="en-US" sz="2600" dirty="0"/>
              <a:t>Water Quality Act of 1965,</a:t>
            </a:r>
          </a:p>
          <a:p>
            <a:pPr lvl="1"/>
            <a:r>
              <a:rPr lang="en-US" sz="2600" dirty="0"/>
              <a:t>Federal Water Pollution Control Act of 1972, </a:t>
            </a:r>
          </a:p>
          <a:p>
            <a:pPr lvl="1"/>
            <a:r>
              <a:rPr lang="en-US" sz="2600" dirty="0"/>
              <a:t>Clean Water Act of 1977, and </a:t>
            </a:r>
          </a:p>
          <a:p>
            <a:pPr lvl="1"/>
            <a:r>
              <a:rPr lang="en-US" sz="2600" dirty="0"/>
              <a:t>Water Quality Act of 1987.  </a:t>
            </a:r>
          </a:p>
          <a:p>
            <a:pPr lvl="1"/>
            <a:endParaRPr lang="en-US" sz="2600" dirty="0"/>
          </a:p>
          <a:p>
            <a:r>
              <a:rPr lang="en-US" sz="2600" dirty="0"/>
              <a:t>The goal of the Clean Water Act (CWA) is "to restore and maintain the chemical, physical, and biological integrity of the Nation's waters" </a:t>
            </a:r>
          </a:p>
        </p:txBody>
      </p:sp>
      <p:sp>
        <p:nvSpPr>
          <p:cNvPr id="5" name="Slide Number Placeholder 4"/>
          <p:cNvSpPr>
            <a:spLocks noGrp="1"/>
          </p:cNvSpPr>
          <p:nvPr>
            <p:ph type="sldNum" sz="quarter" idx="12"/>
          </p:nvPr>
        </p:nvSpPr>
        <p:spPr/>
        <p:txBody>
          <a:bodyPr/>
          <a:lstStyle/>
          <a:p>
            <a:fld id="{B37E8199-EF14-4843-B354-D21409B3F564}" type="slidenum">
              <a:rPr lang="en-US" smtClean="0"/>
              <a:t>25</a:t>
            </a:fld>
            <a:endParaRPr lang="en-US"/>
          </a:p>
        </p:txBody>
      </p:sp>
    </p:spTree>
    <p:extLst>
      <p:ext uri="{BB962C8B-B14F-4D97-AF65-F5344CB8AC3E}">
        <p14:creationId xmlns:p14="http://schemas.microsoft.com/office/powerpoint/2010/main" val="209192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pPr algn="ctr"/>
            <a:r>
              <a:rPr lang="en-US" sz="3600" dirty="0">
                <a:latin typeface="+mn-lt"/>
              </a:rPr>
              <a:t>State 303(d) Lists</a:t>
            </a:r>
          </a:p>
        </p:txBody>
      </p:sp>
      <p:sp>
        <p:nvSpPr>
          <p:cNvPr id="3" name="Content Placeholder 2"/>
          <p:cNvSpPr>
            <a:spLocks noGrp="1"/>
          </p:cNvSpPr>
          <p:nvPr>
            <p:ph idx="1"/>
          </p:nvPr>
        </p:nvSpPr>
        <p:spPr>
          <a:xfrm>
            <a:off x="457200" y="1764506"/>
            <a:ext cx="8229600" cy="4351338"/>
          </a:xfrm>
        </p:spPr>
        <p:txBody>
          <a:bodyPr>
            <a:normAutofit/>
          </a:bodyPr>
          <a:lstStyle/>
          <a:p>
            <a:r>
              <a:rPr lang="en-US" sz="2400" dirty="0"/>
              <a:t>Under section 303(d) of the CWA, states, territories, and authorized tribes, collectively referred to in the act as "states," are required to develop lists of impaired and threatened waters (stream/river segments, lakes) </a:t>
            </a:r>
          </a:p>
          <a:p>
            <a:endParaRPr lang="en-US" sz="2400" dirty="0"/>
          </a:p>
          <a:p>
            <a:r>
              <a:rPr lang="en-US" sz="2400" dirty="0"/>
              <a:t>The law requires that states establish priority rankings for waters on </a:t>
            </a:r>
            <a:r>
              <a:rPr lang="en-US" sz="2400" b="1" dirty="0"/>
              <a:t>303(d) lists </a:t>
            </a:r>
          </a:p>
          <a:p>
            <a:endParaRPr lang="en-US" sz="2400" b="1" dirty="0"/>
          </a:p>
          <a:p>
            <a:r>
              <a:rPr lang="en-US" sz="2400" dirty="0"/>
              <a:t>All states to submit 303(d) lists for EPA approval every two years on even-numbered years. </a:t>
            </a:r>
            <a:endParaRPr lang="en-US" sz="2400" b="1" dirty="0"/>
          </a:p>
          <a:p>
            <a:endParaRPr lang="en-US" sz="2400" dirty="0"/>
          </a:p>
        </p:txBody>
      </p:sp>
      <p:sp>
        <p:nvSpPr>
          <p:cNvPr id="5" name="Slide Number Placeholder 4"/>
          <p:cNvSpPr>
            <a:spLocks noGrp="1"/>
          </p:cNvSpPr>
          <p:nvPr>
            <p:ph type="sldNum" sz="quarter" idx="12"/>
          </p:nvPr>
        </p:nvSpPr>
        <p:spPr/>
        <p:txBody>
          <a:bodyPr/>
          <a:lstStyle/>
          <a:p>
            <a:fld id="{B37E8199-EF14-4843-B354-D21409B3F564}" type="slidenum">
              <a:rPr lang="en-US" smtClean="0"/>
              <a:t>26</a:t>
            </a:fld>
            <a:endParaRPr lang="en-US"/>
          </a:p>
        </p:txBody>
      </p:sp>
    </p:spTree>
    <p:extLst>
      <p:ext uri="{BB962C8B-B14F-4D97-AF65-F5344CB8AC3E}">
        <p14:creationId xmlns:p14="http://schemas.microsoft.com/office/powerpoint/2010/main" val="1161580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4B2AB-F342-634A-9A6D-707509B1DD29}"/>
              </a:ext>
            </a:extLst>
          </p:cNvPr>
          <p:cNvSpPr>
            <a:spLocks noGrp="1"/>
          </p:cNvSpPr>
          <p:nvPr>
            <p:ph idx="1"/>
          </p:nvPr>
        </p:nvSpPr>
        <p:spPr>
          <a:xfrm>
            <a:off x="304800" y="1825624"/>
            <a:ext cx="8553450" cy="4895851"/>
          </a:xfrm>
        </p:spPr>
        <p:txBody>
          <a:bodyPr>
            <a:normAutofit lnSpcReduction="10000"/>
          </a:bodyPr>
          <a:lstStyle/>
          <a:p>
            <a:r>
              <a:rPr lang="en-US" sz="2400" dirty="0"/>
              <a:t>Explore impaired streams in your home state </a:t>
            </a:r>
          </a:p>
          <a:p>
            <a:endParaRPr lang="en-US" sz="2400" dirty="0"/>
          </a:p>
          <a:p>
            <a:r>
              <a:rPr lang="en-US" sz="2400" dirty="0"/>
              <a:t>Explore federal regulatory guidelines</a:t>
            </a:r>
          </a:p>
          <a:p>
            <a:pPr lvl="1"/>
            <a:r>
              <a:rPr lang="en-US" sz="2400" i="1" dirty="0"/>
              <a:t>Should this drinking water concentration apply everywhere in the US, and at all times? </a:t>
            </a:r>
          </a:p>
          <a:p>
            <a:pPr marL="342900" lvl="1" indent="0">
              <a:buNone/>
            </a:pPr>
            <a:endParaRPr lang="en-US" sz="2400" dirty="0"/>
          </a:p>
          <a:p>
            <a:pPr lvl="1"/>
            <a:r>
              <a:rPr lang="en-US" sz="2400" i="1" dirty="0"/>
              <a:t>How could this be monitored and enforced? </a:t>
            </a:r>
          </a:p>
          <a:p>
            <a:pPr marL="342900" lvl="1" indent="0">
              <a:buNone/>
            </a:pPr>
            <a:endParaRPr lang="en-US" sz="2400" dirty="0"/>
          </a:p>
          <a:p>
            <a:pPr lvl="1"/>
            <a:r>
              <a:rPr lang="en-US" sz="2400" i="1" dirty="0"/>
              <a:t>Should penalties be applied for every exceedance infraction, or should some other approach be used?</a:t>
            </a:r>
          </a:p>
          <a:p>
            <a:pPr marL="342900" lvl="1" indent="0">
              <a:buNone/>
            </a:pPr>
            <a:endParaRPr lang="en-US" sz="2400" dirty="0"/>
          </a:p>
          <a:p>
            <a:pPr lvl="1"/>
            <a:r>
              <a:rPr lang="en-US" sz="2400" i="1" dirty="0"/>
              <a:t>What conditions might require greater flexibility in management, and when should public health come first?</a:t>
            </a:r>
            <a:endParaRPr lang="en-US" sz="2400" dirty="0"/>
          </a:p>
          <a:p>
            <a:endParaRPr lang="en-US" dirty="0"/>
          </a:p>
          <a:p>
            <a:endParaRPr lang="en-US" dirty="0"/>
          </a:p>
        </p:txBody>
      </p:sp>
      <p:sp>
        <p:nvSpPr>
          <p:cNvPr id="5" name="Slide Number Placeholder 4">
            <a:extLst>
              <a:ext uri="{FF2B5EF4-FFF2-40B4-BE49-F238E27FC236}">
                <a16:creationId xmlns:a16="http://schemas.microsoft.com/office/drawing/2014/main" id="{7ACA29DB-94C0-2740-92BB-53F8AD4512AD}"/>
              </a:ext>
            </a:extLst>
          </p:cNvPr>
          <p:cNvSpPr>
            <a:spLocks noGrp="1"/>
          </p:cNvSpPr>
          <p:nvPr>
            <p:ph type="sldNum" sz="quarter" idx="12"/>
          </p:nvPr>
        </p:nvSpPr>
        <p:spPr/>
        <p:txBody>
          <a:bodyPr/>
          <a:lstStyle/>
          <a:p>
            <a:fld id="{B37E8199-EF14-4843-B354-D21409B3F564}" type="slidenum">
              <a:rPr lang="en-US" smtClean="0"/>
              <a:t>27</a:t>
            </a:fld>
            <a:endParaRPr lang="en-US"/>
          </a:p>
        </p:txBody>
      </p:sp>
      <p:sp>
        <p:nvSpPr>
          <p:cNvPr id="6" name="Title 1">
            <a:extLst>
              <a:ext uri="{FF2B5EF4-FFF2-40B4-BE49-F238E27FC236}">
                <a16:creationId xmlns:a16="http://schemas.microsoft.com/office/drawing/2014/main" id="{9A688A2C-04DA-5F41-BC0E-25D13C0EC177}"/>
              </a:ext>
            </a:extLst>
          </p:cNvPr>
          <p:cNvSpPr>
            <a:spLocks noGrp="1"/>
          </p:cNvSpPr>
          <p:nvPr>
            <p:ph type="title"/>
          </p:nvPr>
        </p:nvSpPr>
        <p:spPr>
          <a:xfrm>
            <a:off x="457200" y="381000"/>
            <a:ext cx="8229600" cy="1143000"/>
          </a:xfrm>
        </p:spPr>
        <p:txBody>
          <a:bodyPr>
            <a:normAutofit/>
          </a:bodyPr>
          <a:lstStyle/>
          <a:p>
            <a:pPr algn="ctr"/>
            <a:r>
              <a:rPr lang="en-US" sz="3600" dirty="0">
                <a:latin typeface="+mn-lt"/>
              </a:rPr>
              <a:t>Exploring Impaired Streams and Real-Time Nitrate Concentrations</a:t>
            </a:r>
          </a:p>
        </p:txBody>
      </p:sp>
    </p:spTree>
    <p:extLst>
      <p:ext uri="{BB962C8B-B14F-4D97-AF65-F5344CB8AC3E}">
        <p14:creationId xmlns:p14="http://schemas.microsoft.com/office/powerpoint/2010/main" val="133532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4B2AB-F342-634A-9A6D-707509B1DD29}"/>
              </a:ext>
            </a:extLst>
          </p:cNvPr>
          <p:cNvSpPr>
            <a:spLocks noGrp="1"/>
          </p:cNvSpPr>
          <p:nvPr>
            <p:ph idx="1"/>
          </p:nvPr>
        </p:nvSpPr>
        <p:spPr>
          <a:xfrm>
            <a:off x="628650" y="1825625"/>
            <a:ext cx="7753350" cy="4351338"/>
          </a:xfrm>
        </p:spPr>
        <p:txBody>
          <a:bodyPr/>
          <a:lstStyle/>
          <a:p>
            <a:r>
              <a:rPr lang="en-US" sz="2400" i="1" dirty="0"/>
              <a:t>The meaning of probability?</a:t>
            </a:r>
          </a:p>
          <a:p>
            <a:endParaRPr lang="en-US" sz="2400" i="1" dirty="0"/>
          </a:p>
          <a:p>
            <a:r>
              <a:rPr lang="en-US" sz="2400" i="1" dirty="0"/>
              <a:t>The accuracy and applicability of the data provided?</a:t>
            </a:r>
          </a:p>
          <a:p>
            <a:pPr marL="0" indent="0">
              <a:buNone/>
            </a:pPr>
            <a:endParaRPr lang="en-US" sz="2400" i="1" dirty="0"/>
          </a:p>
          <a:p>
            <a:r>
              <a:rPr lang="en-US" sz="2400" i="1" dirty="0"/>
              <a:t>Should the federal government enforce fines on Iowa based on these results? </a:t>
            </a:r>
          </a:p>
          <a:p>
            <a:pPr marL="0" indent="0">
              <a:buNone/>
            </a:pPr>
            <a:endParaRPr lang="en-US" sz="2400" dirty="0"/>
          </a:p>
          <a:p>
            <a:r>
              <a:rPr lang="en-US" sz="2400" i="1" dirty="0"/>
              <a:t>How does this activity undermine or reinforce students’ opinions of water management in Iowa gained from the New York Times article? </a:t>
            </a:r>
            <a:endParaRPr lang="en-US" sz="2400" dirty="0"/>
          </a:p>
          <a:p>
            <a:endParaRPr lang="en-US" dirty="0"/>
          </a:p>
        </p:txBody>
      </p:sp>
      <p:sp>
        <p:nvSpPr>
          <p:cNvPr id="5" name="Slide Number Placeholder 4">
            <a:extLst>
              <a:ext uri="{FF2B5EF4-FFF2-40B4-BE49-F238E27FC236}">
                <a16:creationId xmlns:a16="http://schemas.microsoft.com/office/drawing/2014/main" id="{7ACA29DB-94C0-2740-92BB-53F8AD4512AD}"/>
              </a:ext>
            </a:extLst>
          </p:cNvPr>
          <p:cNvSpPr>
            <a:spLocks noGrp="1"/>
          </p:cNvSpPr>
          <p:nvPr>
            <p:ph type="sldNum" sz="quarter" idx="12"/>
          </p:nvPr>
        </p:nvSpPr>
        <p:spPr/>
        <p:txBody>
          <a:bodyPr/>
          <a:lstStyle/>
          <a:p>
            <a:fld id="{B37E8199-EF14-4843-B354-D21409B3F564}" type="slidenum">
              <a:rPr lang="en-US" smtClean="0"/>
              <a:t>28</a:t>
            </a:fld>
            <a:endParaRPr lang="en-US"/>
          </a:p>
        </p:txBody>
      </p:sp>
      <p:sp>
        <p:nvSpPr>
          <p:cNvPr id="6" name="Title 1">
            <a:extLst>
              <a:ext uri="{FF2B5EF4-FFF2-40B4-BE49-F238E27FC236}">
                <a16:creationId xmlns:a16="http://schemas.microsoft.com/office/drawing/2014/main" id="{9A688A2C-04DA-5F41-BC0E-25D13C0EC177}"/>
              </a:ext>
            </a:extLst>
          </p:cNvPr>
          <p:cNvSpPr>
            <a:spLocks noGrp="1"/>
          </p:cNvSpPr>
          <p:nvPr>
            <p:ph type="title"/>
          </p:nvPr>
        </p:nvSpPr>
        <p:spPr>
          <a:xfrm>
            <a:off x="228600" y="136524"/>
            <a:ext cx="8686800" cy="1143000"/>
          </a:xfrm>
        </p:spPr>
        <p:txBody>
          <a:bodyPr>
            <a:normAutofit fontScale="90000"/>
          </a:bodyPr>
          <a:lstStyle/>
          <a:p>
            <a:pPr algn="ctr"/>
            <a:r>
              <a:rPr lang="en-US" dirty="0"/>
              <a:t>Collect, plot, and explain the water quality data to do an assessment of acute, local, water quality impacts.</a:t>
            </a:r>
            <a:endParaRPr lang="en-US" sz="3600" dirty="0">
              <a:effectLst/>
            </a:endParaRPr>
          </a:p>
        </p:txBody>
      </p:sp>
    </p:spTree>
    <p:extLst>
      <p:ext uri="{BB962C8B-B14F-4D97-AF65-F5344CB8AC3E}">
        <p14:creationId xmlns:p14="http://schemas.microsoft.com/office/powerpoint/2010/main" val="361588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7BE4F3-ADE4-C845-9EC7-43E58C647797}"/>
              </a:ext>
            </a:extLst>
          </p:cNvPr>
          <p:cNvSpPr>
            <a:spLocks noGrp="1"/>
          </p:cNvSpPr>
          <p:nvPr>
            <p:ph type="ftr" sz="quarter" idx="11"/>
          </p:nvPr>
        </p:nvSpPr>
        <p:spPr/>
        <p:txBody>
          <a:bodyPr/>
          <a:lstStyle/>
          <a:p>
            <a:r>
              <a:rPr lang="en-US"/>
              <a:t>Module 6) Introduction to Water Quality, EDDIE</a:t>
            </a:r>
          </a:p>
        </p:txBody>
      </p:sp>
      <p:sp>
        <p:nvSpPr>
          <p:cNvPr id="5" name="Slide Number Placeholder 4">
            <a:extLst>
              <a:ext uri="{FF2B5EF4-FFF2-40B4-BE49-F238E27FC236}">
                <a16:creationId xmlns:a16="http://schemas.microsoft.com/office/drawing/2014/main" id="{7ACA29DB-94C0-2740-92BB-53F8AD4512AD}"/>
              </a:ext>
            </a:extLst>
          </p:cNvPr>
          <p:cNvSpPr>
            <a:spLocks noGrp="1"/>
          </p:cNvSpPr>
          <p:nvPr>
            <p:ph type="sldNum" sz="quarter" idx="12"/>
          </p:nvPr>
        </p:nvSpPr>
        <p:spPr/>
        <p:txBody>
          <a:bodyPr/>
          <a:lstStyle/>
          <a:p>
            <a:fld id="{B37E8199-EF14-4843-B354-D21409B3F564}" type="slidenum">
              <a:rPr lang="en-US" smtClean="0"/>
              <a:t>29</a:t>
            </a:fld>
            <a:endParaRPr lang="en-US"/>
          </a:p>
        </p:txBody>
      </p:sp>
      <p:sp>
        <p:nvSpPr>
          <p:cNvPr id="6" name="Title 1">
            <a:extLst>
              <a:ext uri="{FF2B5EF4-FFF2-40B4-BE49-F238E27FC236}">
                <a16:creationId xmlns:a16="http://schemas.microsoft.com/office/drawing/2014/main" id="{9A688A2C-04DA-5F41-BC0E-25D13C0EC177}"/>
              </a:ext>
            </a:extLst>
          </p:cNvPr>
          <p:cNvSpPr>
            <a:spLocks noGrp="1"/>
          </p:cNvSpPr>
          <p:nvPr>
            <p:ph type="title"/>
          </p:nvPr>
        </p:nvSpPr>
        <p:spPr>
          <a:xfrm>
            <a:off x="228600" y="136524"/>
            <a:ext cx="8686800" cy="1143000"/>
          </a:xfrm>
        </p:spPr>
        <p:txBody>
          <a:bodyPr>
            <a:normAutofit/>
          </a:bodyPr>
          <a:lstStyle/>
          <a:p>
            <a:pPr algn="ctr"/>
            <a:r>
              <a:rPr lang="en-US" dirty="0"/>
              <a:t>Exploring Nutrient Dynamics in these Watersheds </a:t>
            </a:r>
            <a:endParaRPr lang="en-US" sz="3600" dirty="0">
              <a:effectLst/>
            </a:endParaRPr>
          </a:p>
        </p:txBody>
      </p:sp>
      <p:pic>
        <p:nvPicPr>
          <p:cNvPr id="8" name="Content Placeholder 3" descr="09_01.jpg">
            <a:extLst>
              <a:ext uri="{FF2B5EF4-FFF2-40B4-BE49-F238E27FC236}">
                <a16:creationId xmlns:a16="http://schemas.microsoft.com/office/drawing/2014/main" id="{2D06B4F4-1987-2742-ADF1-DBCB7865C3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87020"/>
            <a:ext cx="9144000" cy="5189993"/>
          </a:xfrm>
        </p:spPr>
      </p:pic>
    </p:spTree>
    <p:extLst>
      <p:ext uri="{BB962C8B-B14F-4D97-AF65-F5344CB8AC3E}">
        <p14:creationId xmlns:p14="http://schemas.microsoft.com/office/powerpoint/2010/main" val="26527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212"/>
            <a:ext cx="8229600" cy="819912"/>
          </a:xfrm>
        </p:spPr>
        <p:txBody>
          <a:bodyPr>
            <a:normAutofit/>
          </a:bodyPr>
          <a:lstStyle/>
          <a:p>
            <a:pPr algn="ctr"/>
            <a:r>
              <a:rPr lang="en-US" sz="3600" dirty="0">
                <a:latin typeface="Calibri" panose="020F0502020204030204" pitchFamily="34" charset="0"/>
              </a:rPr>
              <a:t>Nutrients</a:t>
            </a:r>
          </a:p>
        </p:txBody>
      </p:sp>
      <p:sp>
        <p:nvSpPr>
          <p:cNvPr id="3" name="Content Placeholder 2"/>
          <p:cNvSpPr>
            <a:spLocks noGrp="1"/>
          </p:cNvSpPr>
          <p:nvPr>
            <p:ph idx="1"/>
          </p:nvPr>
        </p:nvSpPr>
        <p:spPr>
          <a:xfrm>
            <a:off x="285750" y="1303337"/>
            <a:ext cx="8229600" cy="5273676"/>
          </a:xfrm>
        </p:spPr>
        <p:txBody>
          <a:bodyPr>
            <a:normAutofit/>
          </a:bodyPr>
          <a:lstStyle/>
          <a:p>
            <a:r>
              <a:rPr lang="en-US" sz="2000" dirty="0"/>
              <a:t>Nutrients - chemicals that plants and animals need to grow and survive</a:t>
            </a:r>
          </a:p>
          <a:p>
            <a:endParaRPr lang="en-US" sz="2000" dirty="0"/>
          </a:p>
          <a:p>
            <a:r>
              <a:rPr lang="en-US" sz="2000" i="1" dirty="0"/>
              <a:t>All</a:t>
            </a:r>
            <a:r>
              <a:rPr lang="en-US" sz="2000" dirty="0"/>
              <a:t> life on Earth utilizes liquid water to obtain and circulate nutrients</a:t>
            </a:r>
          </a:p>
          <a:p>
            <a:pPr lvl="1"/>
            <a:r>
              <a:rPr lang="en-US" sz="2000" dirty="0"/>
              <a:t>Young men are 64% water by weight</a:t>
            </a:r>
          </a:p>
          <a:p>
            <a:pPr lvl="1"/>
            <a:r>
              <a:rPr lang="en-US" sz="2000" dirty="0"/>
              <a:t>Young women are 53% water by weight</a:t>
            </a:r>
          </a:p>
          <a:p>
            <a:pPr marL="342900" lvl="1" indent="0">
              <a:buNone/>
            </a:pPr>
            <a:endParaRPr lang="en-US" sz="2000" dirty="0"/>
          </a:p>
          <a:p>
            <a:r>
              <a:rPr lang="en-US" sz="2000" dirty="0"/>
              <a:t>For plants:</a:t>
            </a:r>
          </a:p>
          <a:p>
            <a:pPr lvl="1"/>
            <a:r>
              <a:rPr lang="en-US" sz="2000" b="1" dirty="0"/>
              <a:t>Primary macronutrients</a:t>
            </a:r>
            <a:r>
              <a:rPr lang="en-US" sz="2000" dirty="0"/>
              <a:t> - C, N, P, K</a:t>
            </a:r>
          </a:p>
          <a:p>
            <a:pPr lvl="1"/>
            <a:r>
              <a:rPr lang="en-US" sz="2000" b="1" dirty="0"/>
              <a:t>Secondary macronutrients </a:t>
            </a:r>
            <a:r>
              <a:rPr lang="en-US" sz="2000" dirty="0"/>
              <a:t>- Ca, Mg, S</a:t>
            </a:r>
          </a:p>
          <a:p>
            <a:pPr lvl="1"/>
            <a:r>
              <a:rPr lang="en-US" sz="2000" b="1" dirty="0"/>
              <a:t>Micronutrients</a:t>
            </a:r>
            <a:r>
              <a:rPr lang="en-US" sz="2000" dirty="0"/>
              <a:t> - Cu, Fe, Mn, Mo, Zn, Ni</a:t>
            </a:r>
          </a:p>
          <a:p>
            <a:pPr lvl="1"/>
            <a:endParaRPr lang="en-US" sz="2000" dirty="0"/>
          </a:p>
          <a:p>
            <a:endParaRPr lang="en-US" sz="2300" dirty="0"/>
          </a:p>
          <a:p>
            <a:pPr lvl="1"/>
            <a:endParaRPr lang="en-US" sz="2000" dirty="0"/>
          </a:p>
          <a:p>
            <a:pPr marL="457200" lvl="1" indent="0">
              <a:buNone/>
            </a:pPr>
            <a:endParaRPr lang="en-US" sz="2000" dirty="0"/>
          </a:p>
          <a:p>
            <a:endParaRPr lang="en-US" sz="2000" dirty="0"/>
          </a:p>
        </p:txBody>
      </p:sp>
      <p:sp>
        <p:nvSpPr>
          <p:cNvPr id="5" name="Slide Number Placeholder 4"/>
          <p:cNvSpPr>
            <a:spLocks noGrp="1"/>
          </p:cNvSpPr>
          <p:nvPr>
            <p:ph type="sldNum" sz="quarter" idx="12"/>
          </p:nvPr>
        </p:nvSpPr>
        <p:spPr/>
        <p:txBody>
          <a:bodyPr/>
          <a:lstStyle/>
          <a:p>
            <a:fld id="{B37E8199-EF14-4843-B354-D21409B3F564}" type="slidenum">
              <a:rPr lang="en-US" smtClean="0"/>
              <a:t>3</a:t>
            </a:fld>
            <a:endParaRPr lang="en-US"/>
          </a:p>
        </p:txBody>
      </p:sp>
      <p:pic>
        <p:nvPicPr>
          <p:cNvPr id="4" name="Picture 3">
            <a:extLst>
              <a:ext uri="{FF2B5EF4-FFF2-40B4-BE49-F238E27FC236}">
                <a16:creationId xmlns:a16="http://schemas.microsoft.com/office/drawing/2014/main" id="{42DFA622-0299-B745-BA86-F7E6AAB71DA6}"/>
              </a:ext>
            </a:extLst>
          </p:cNvPr>
          <p:cNvPicPr>
            <a:picLocks noChangeAspect="1"/>
          </p:cNvPicPr>
          <p:nvPr/>
        </p:nvPicPr>
        <p:blipFill>
          <a:blip r:embed="rId3"/>
          <a:stretch>
            <a:fillRect/>
          </a:stretch>
        </p:blipFill>
        <p:spPr>
          <a:xfrm>
            <a:off x="5271099" y="2653572"/>
            <a:ext cx="3415701" cy="3923441"/>
          </a:xfrm>
          <a:prstGeom prst="rect">
            <a:avLst/>
          </a:prstGeom>
        </p:spPr>
      </p:pic>
    </p:spTree>
    <p:extLst>
      <p:ext uri="{BB962C8B-B14F-4D97-AF65-F5344CB8AC3E}">
        <p14:creationId xmlns:p14="http://schemas.microsoft.com/office/powerpoint/2010/main" val="237411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CA29DB-94C0-2740-92BB-53F8AD4512AD}"/>
              </a:ext>
            </a:extLst>
          </p:cNvPr>
          <p:cNvSpPr>
            <a:spLocks noGrp="1"/>
          </p:cNvSpPr>
          <p:nvPr>
            <p:ph type="sldNum" sz="quarter" idx="12"/>
          </p:nvPr>
        </p:nvSpPr>
        <p:spPr/>
        <p:txBody>
          <a:bodyPr/>
          <a:lstStyle/>
          <a:p>
            <a:fld id="{B37E8199-EF14-4843-B354-D21409B3F564}" type="slidenum">
              <a:rPr lang="en-US" smtClean="0"/>
              <a:t>30</a:t>
            </a:fld>
            <a:endParaRPr lang="en-US"/>
          </a:p>
        </p:txBody>
      </p:sp>
      <p:sp>
        <p:nvSpPr>
          <p:cNvPr id="6" name="Title 1">
            <a:extLst>
              <a:ext uri="{FF2B5EF4-FFF2-40B4-BE49-F238E27FC236}">
                <a16:creationId xmlns:a16="http://schemas.microsoft.com/office/drawing/2014/main" id="{9A688A2C-04DA-5F41-BC0E-25D13C0EC177}"/>
              </a:ext>
            </a:extLst>
          </p:cNvPr>
          <p:cNvSpPr>
            <a:spLocks noGrp="1"/>
          </p:cNvSpPr>
          <p:nvPr>
            <p:ph type="title"/>
          </p:nvPr>
        </p:nvSpPr>
        <p:spPr>
          <a:xfrm>
            <a:off x="228600" y="136524"/>
            <a:ext cx="8686800" cy="1143000"/>
          </a:xfrm>
        </p:spPr>
        <p:txBody>
          <a:bodyPr>
            <a:normAutofit/>
          </a:bodyPr>
          <a:lstStyle/>
          <a:p>
            <a:pPr algn="ctr"/>
            <a:r>
              <a:rPr lang="en-US" dirty="0"/>
              <a:t>Exploring Nutrient Dynamics in these Watersheds </a:t>
            </a:r>
            <a:endParaRPr lang="en-US" sz="3600" dirty="0">
              <a:effectLst/>
            </a:endParaRPr>
          </a:p>
        </p:txBody>
      </p:sp>
      <p:sp>
        <p:nvSpPr>
          <p:cNvPr id="3" name="Content Placeholder 2">
            <a:extLst>
              <a:ext uri="{FF2B5EF4-FFF2-40B4-BE49-F238E27FC236}">
                <a16:creationId xmlns:a16="http://schemas.microsoft.com/office/drawing/2014/main" id="{E501C5D2-4057-AF4B-A049-06EF37E10FD2}"/>
              </a:ext>
            </a:extLst>
          </p:cNvPr>
          <p:cNvSpPr>
            <a:spLocks noGrp="1"/>
          </p:cNvSpPr>
          <p:nvPr>
            <p:ph idx="1"/>
          </p:nvPr>
        </p:nvSpPr>
        <p:spPr/>
        <p:txBody>
          <a:bodyPr/>
          <a:lstStyle/>
          <a:p>
            <a:r>
              <a:rPr lang="en-US" sz="2400" i="1" dirty="0"/>
              <a:t>How might rainfall, surface runoff, and base flow separately influence nitrate concentrations in both streams?</a:t>
            </a:r>
          </a:p>
          <a:p>
            <a:pPr marL="0" indent="0">
              <a:buNone/>
            </a:pPr>
            <a:endParaRPr lang="en-US" sz="2400" dirty="0"/>
          </a:p>
          <a:p>
            <a:r>
              <a:rPr lang="en-US" sz="2400" i="1" dirty="0"/>
              <a:t>Which hydrogeologic component is likely to be largest in each setting? Which stream is likely to be “flashy” and why?</a:t>
            </a:r>
            <a:endParaRPr lang="en-US" sz="2400" dirty="0"/>
          </a:p>
          <a:p>
            <a:endParaRPr lang="en-US" dirty="0"/>
          </a:p>
        </p:txBody>
      </p:sp>
    </p:spTree>
    <p:extLst>
      <p:ext uri="{BB962C8B-B14F-4D97-AF65-F5344CB8AC3E}">
        <p14:creationId xmlns:p14="http://schemas.microsoft.com/office/powerpoint/2010/main" val="1206462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CA29DB-94C0-2740-92BB-53F8AD4512AD}"/>
              </a:ext>
            </a:extLst>
          </p:cNvPr>
          <p:cNvSpPr>
            <a:spLocks noGrp="1"/>
          </p:cNvSpPr>
          <p:nvPr>
            <p:ph type="sldNum" sz="quarter" idx="12"/>
          </p:nvPr>
        </p:nvSpPr>
        <p:spPr/>
        <p:txBody>
          <a:bodyPr/>
          <a:lstStyle/>
          <a:p>
            <a:fld id="{B37E8199-EF14-4843-B354-D21409B3F564}" type="slidenum">
              <a:rPr lang="en-US" smtClean="0"/>
              <a:t>31</a:t>
            </a:fld>
            <a:endParaRPr lang="en-US"/>
          </a:p>
        </p:txBody>
      </p:sp>
      <p:sp>
        <p:nvSpPr>
          <p:cNvPr id="6" name="Title 1">
            <a:extLst>
              <a:ext uri="{FF2B5EF4-FFF2-40B4-BE49-F238E27FC236}">
                <a16:creationId xmlns:a16="http://schemas.microsoft.com/office/drawing/2014/main" id="{9A688A2C-04DA-5F41-BC0E-25D13C0EC177}"/>
              </a:ext>
            </a:extLst>
          </p:cNvPr>
          <p:cNvSpPr>
            <a:spLocks noGrp="1"/>
          </p:cNvSpPr>
          <p:nvPr>
            <p:ph type="title"/>
          </p:nvPr>
        </p:nvSpPr>
        <p:spPr>
          <a:xfrm>
            <a:off x="228600" y="136524"/>
            <a:ext cx="8686800" cy="1143000"/>
          </a:xfrm>
        </p:spPr>
        <p:txBody>
          <a:bodyPr>
            <a:normAutofit/>
          </a:bodyPr>
          <a:lstStyle/>
          <a:p>
            <a:pPr algn="ctr"/>
            <a:r>
              <a:rPr lang="en-US" dirty="0"/>
              <a:t>Exploring Nutrient Dynamics in these Watersheds </a:t>
            </a:r>
            <a:endParaRPr lang="en-US" sz="3600" dirty="0">
              <a:effectLst/>
            </a:endParaRPr>
          </a:p>
        </p:txBody>
      </p:sp>
      <p:sp>
        <p:nvSpPr>
          <p:cNvPr id="3" name="Content Placeholder 2">
            <a:extLst>
              <a:ext uri="{FF2B5EF4-FFF2-40B4-BE49-F238E27FC236}">
                <a16:creationId xmlns:a16="http://schemas.microsoft.com/office/drawing/2014/main" id="{E501C5D2-4057-AF4B-A049-06EF37E10FD2}"/>
              </a:ext>
            </a:extLst>
          </p:cNvPr>
          <p:cNvSpPr>
            <a:spLocks noGrp="1"/>
          </p:cNvSpPr>
          <p:nvPr>
            <p:ph idx="1"/>
          </p:nvPr>
        </p:nvSpPr>
        <p:spPr/>
        <p:txBody>
          <a:bodyPr/>
          <a:lstStyle/>
          <a:p>
            <a:pPr lvl="0"/>
            <a:r>
              <a:rPr lang="en-US" sz="2400" i="1" dirty="0"/>
              <a:t>Watershed management options for both urban and rural settings. </a:t>
            </a:r>
          </a:p>
          <a:p>
            <a:pPr lvl="0"/>
            <a:endParaRPr lang="en-US" sz="2400" i="1" dirty="0"/>
          </a:p>
          <a:p>
            <a:pPr lvl="0"/>
            <a:r>
              <a:rPr lang="en-US" sz="2400" i="1" dirty="0"/>
              <a:t>Do think a similar process would exist at other times in the year? Why or why not?</a:t>
            </a:r>
          </a:p>
          <a:p>
            <a:pPr lvl="0"/>
            <a:endParaRPr lang="en-US" sz="2400" i="1" dirty="0"/>
          </a:p>
          <a:p>
            <a:pPr lvl="0"/>
            <a:r>
              <a:rPr lang="en-US" sz="2400" i="1" dirty="0"/>
              <a:t>Make concluding thoughts about the natural and anthropogenic variability of nitrate in stream water?</a:t>
            </a:r>
          </a:p>
          <a:p>
            <a:endParaRPr lang="en-US" dirty="0"/>
          </a:p>
        </p:txBody>
      </p:sp>
    </p:spTree>
    <p:extLst>
      <p:ext uri="{BB962C8B-B14F-4D97-AF65-F5344CB8AC3E}">
        <p14:creationId xmlns:p14="http://schemas.microsoft.com/office/powerpoint/2010/main" val="2849941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pPr algn="ctr"/>
            <a:r>
              <a:rPr lang="en-US" sz="3600" dirty="0">
                <a:latin typeface="+mn-lt"/>
              </a:rPr>
              <a:t>Nutrients vs. Toxins</a:t>
            </a:r>
          </a:p>
        </p:txBody>
      </p:sp>
      <p:sp>
        <p:nvSpPr>
          <p:cNvPr id="3" name="Content Placeholder 2"/>
          <p:cNvSpPr>
            <a:spLocks noGrp="1"/>
          </p:cNvSpPr>
          <p:nvPr>
            <p:ph idx="1"/>
          </p:nvPr>
        </p:nvSpPr>
        <p:spPr>
          <a:xfrm>
            <a:off x="533400" y="1752600"/>
            <a:ext cx="8229600" cy="4968876"/>
          </a:xfrm>
        </p:spPr>
        <p:txBody>
          <a:bodyPr>
            <a:noAutofit/>
          </a:bodyPr>
          <a:lstStyle/>
          <a:p>
            <a:r>
              <a:rPr lang="en-US" sz="2400" dirty="0"/>
              <a:t>Toxin: a chemical, physical, or biological agent that causes disease or some alteration of the normal structure and function of an organism.</a:t>
            </a:r>
          </a:p>
          <a:p>
            <a:pPr lvl="1"/>
            <a:r>
              <a:rPr lang="en-US" sz="2400" b="1" dirty="0"/>
              <a:t>Acute toxicity</a:t>
            </a:r>
            <a:r>
              <a:rPr lang="en-US" sz="2400" dirty="0"/>
              <a:t>:  Immediate impact</a:t>
            </a:r>
          </a:p>
          <a:p>
            <a:pPr lvl="1"/>
            <a:r>
              <a:rPr lang="en-US" sz="2400" b="1" dirty="0"/>
              <a:t>Chronic toxicity</a:t>
            </a:r>
            <a:r>
              <a:rPr lang="en-US" sz="2400" dirty="0"/>
              <a:t>: Impact after a long period of exposure</a:t>
            </a:r>
          </a:p>
          <a:p>
            <a:pPr marL="342900" lvl="1" indent="0">
              <a:buNone/>
            </a:pPr>
            <a:endParaRPr lang="en-US" sz="2400" dirty="0"/>
          </a:p>
          <a:p>
            <a:r>
              <a:rPr lang="en-US" sz="2400" dirty="0"/>
              <a:t>When does a nutrient become a toxin???</a:t>
            </a:r>
          </a:p>
          <a:p>
            <a:endParaRPr lang="en-US" sz="2400" dirty="0"/>
          </a:p>
          <a:p>
            <a:r>
              <a:rPr lang="en-US" sz="2400" dirty="0"/>
              <a:t>A few elements are toxic at all concentrations</a:t>
            </a:r>
          </a:p>
          <a:p>
            <a:pPr lvl="1"/>
            <a:r>
              <a:rPr lang="en-US" sz="2400" dirty="0"/>
              <a:t>Mercury, arsenic, lead, thallium</a:t>
            </a:r>
          </a:p>
          <a:p>
            <a:pPr lvl="1"/>
            <a:endParaRPr lang="en-US" sz="2400" dirty="0"/>
          </a:p>
          <a:p>
            <a:r>
              <a:rPr lang="en-US" sz="2400" dirty="0"/>
              <a:t>For most, </a:t>
            </a:r>
            <a:r>
              <a:rPr lang="en-US" sz="2400" b="1" dirty="0"/>
              <a:t>concentration dictates toxicity  </a:t>
            </a:r>
          </a:p>
        </p:txBody>
      </p:sp>
      <p:sp>
        <p:nvSpPr>
          <p:cNvPr id="5" name="Slide Number Placeholder 4"/>
          <p:cNvSpPr>
            <a:spLocks noGrp="1"/>
          </p:cNvSpPr>
          <p:nvPr>
            <p:ph type="sldNum" sz="quarter" idx="12"/>
          </p:nvPr>
        </p:nvSpPr>
        <p:spPr/>
        <p:txBody>
          <a:bodyPr/>
          <a:lstStyle/>
          <a:p>
            <a:fld id="{B37E8199-EF14-4843-B354-D21409B3F564}" type="slidenum">
              <a:rPr lang="en-US" smtClean="0"/>
              <a:t>4</a:t>
            </a:fld>
            <a:endParaRPr lang="en-US"/>
          </a:p>
        </p:txBody>
      </p:sp>
      <p:pic>
        <p:nvPicPr>
          <p:cNvPr id="4" name="Picture 3">
            <a:extLst>
              <a:ext uri="{FF2B5EF4-FFF2-40B4-BE49-F238E27FC236}">
                <a16:creationId xmlns:a16="http://schemas.microsoft.com/office/drawing/2014/main" id="{AD96B59E-686C-A54F-93FD-B5D00F06DFFF}"/>
              </a:ext>
            </a:extLst>
          </p:cNvPr>
          <p:cNvPicPr>
            <a:picLocks noChangeAspect="1"/>
          </p:cNvPicPr>
          <p:nvPr/>
        </p:nvPicPr>
        <p:blipFill>
          <a:blip r:embed="rId3"/>
          <a:stretch>
            <a:fillRect/>
          </a:stretch>
        </p:blipFill>
        <p:spPr>
          <a:xfrm>
            <a:off x="6656387" y="3886200"/>
            <a:ext cx="2119313" cy="2119313"/>
          </a:xfrm>
          <a:prstGeom prst="rect">
            <a:avLst/>
          </a:prstGeom>
        </p:spPr>
      </p:pic>
    </p:spTree>
    <p:extLst>
      <p:ext uri="{BB962C8B-B14F-4D97-AF65-F5344CB8AC3E}">
        <p14:creationId xmlns:p14="http://schemas.microsoft.com/office/powerpoint/2010/main" val="416296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3041"/>
            <a:ext cx="8229600" cy="743712"/>
          </a:xfrm>
        </p:spPr>
        <p:txBody>
          <a:bodyPr>
            <a:normAutofit/>
          </a:bodyPr>
          <a:lstStyle/>
          <a:p>
            <a:pPr algn="ctr"/>
            <a:r>
              <a:rPr lang="en-US" sz="3600" dirty="0">
                <a:latin typeface="+mn-lt"/>
              </a:rPr>
              <a:t>Nitrogen: A Nutrient or Toxin?</a:t>
            </a:r>
          </a:p>
        </p:txBody>
      </p:sp>
      <p:sp>
        <p:nvSpPr>
          <p:cNvPr id="3" name="Content Placeholder 2"/>
          <p:cNvSpPr>
            <a:spLocks noGrp="1"/>
          </p:cNvSpPr>
          <p:nvPr>
            <p:ph idx="1"/>
          </p:nvPr>
        </p:nvSpPr>
        <p:spPr>
          <a:xfrm>
            <a:off x="171450" y="1676996"/>
            <a:ext cx="8820150" cy="4887317"/>
          </a:xfrm>
        </p:spPr>
        <p:txBody>
          <a:bodyPr>
            <a:noAutofit/>
          </a:bodyPr>
          <a:lstStyle/>
          <a:p>
            <a:r>
              <a:rPr lang="en-US" sz="2400" dirty="0"/>
              <a:t>Nitrogen used by organisms to produce amino acids, proteins, and nucleic acids.</a:t>
            </a:r>
          </a:p>
          <a:p>
            <a:r>
              <a:rPr lang="en-US" sz="2400" dirty="0"/>
              <a:t>80% of the atmosphere is nitrogen gas (N</a:t>
            </a:r>
            <a:r>
              <a:rPr lang="en-US" sz="2400" baseline="-25000" dirty="0"/>
              <a:t>2</a:t>
            </a:r>
            <a:r>
              <a:rPr lang="en-US" sz="2400" dirty="0"/>
              <a:t>)</a:t>
            </a:r>
          </a:p>
          <a:p>
            <a:pPr marL="0" indent="0">
              <a:buNone/>
            </a:pPr>
            <a:endParaRPr lang="en-US" sz="2400" dirty="0"/>
          </a:p>
          <a:p>
            <a:r>
              <a:rPr lang="en-US" sz="2400" dirty="0"/>
              <a:t>Most plants can only take up nitrogen in two forms from soil water, making nitrogen a limiting nutrient in plant growth: </a:t>
            </a:r>
          </a:p>
          <a:p>
            <a:pPr lvl="1"/>
            <a:r>
              <a:rPr lang="en-US" sz="2400" dirty="0"/>
              <a:t>Ammonium (NH</a:t>
            </a:r>
            <a:r>
              <a:rPr lang="en-US" sz="2400" baseline="-25000" dirty="0"/>
              <a:t>4</a:t>
            </a:r>
            <a:r>
              <a:rPr lang="en-US" sz="2400" baseline="30000" dirty="0"/>
              <a:t>+</a:t>
            </a:r>
            <a:r>
              <a:rPr lang="en-US" sz="2400" dirty="0"/>
              <a:t> ) </a:t>
            </a:r>
          </a:p>
          <a:p>
            <a:pPr lvl="2"/>
            <a:r>
              <a:rPr lang="en-US" sz="2400" dirty="0"/>
              <a:t>Extremely toxic to plants at high concentrations</a:t>
            </a:r>
          </a:p>
          <a:p>
            <a:pPr lvl="2"/>
            <a:r>
              <a:rPr lang="en-US" sz="2400" dirty="0"/>
              <a:t>Component of animal waste</a:t>
            </a:r>
          </a:p>
          <a:p>
            <a:pPr lvl="1"/>
            <a:r>
              <a:rPr lang="en-US" sz="2400" dirty="0"/>
              <a:t>Nitrate (NO</a:t>
            </a:r>
            <a:r>
              <a:rPr lang="en-US" sz="2400" baseline="-25000" dirty="0"/>
              <a:t>3</a:t>
            </a:r>
            <a:r>
              <a:rPr lang="en-US" sz="2400" baseline="30000" dirty="0"/>
              <a:t>-</a:t>
            </a:r>
            <a:r>
              <a:rPr lang="en-US" sz="2400" dirty="0"/>
              <a:t> )</a:t>
            </a:r>
          </a:p>
          <a:p>
            <a:pPr lvl="2"/>
            <a:r>
              <a:rPr lang="en-US" sz="2400" dirty="0"/>
              <a:t>Toxic to humans in drinking water above 10 mg/L NO</a:t>
            </a:r>
            <a:r>
              <a:rPr lang="en-US" sz="2400" baseline="-25000" dirty="0"/>
              <a:t>3</a:t>
            </a:r>
            <a:r>
              <a:rPr lang="en-US" sz="2400" dirty="0"/>
              <a:t>-N</a:t>
            </a:r>
          </a:p>
          <a:p>
            <a:pPr lvl="2"/>
            <a:r>
              <a:rPr lang="en-US" sz="2400" dirty="0"/>
              <a:t>Blue baby syndrome (NO</a:t>
            </a:r>
            <a:r>
              <a:rPr lang="en-US" sz="2400" baseline="-25000" dirty="0"/>
              <a:t>3</a:t>
            </a:r>
            <a:r>
              <a:rPr lang="en-US" sz="2400" dirty="0"/>
              <a:t> binds to hemoglobin = asphyxiation) </a:t>
            </a:r>
          </a:p>
          <a:p>
            <a:pPr lvl="1"/>
            <a:endParaRPr lang="en-US" sz="2400" dirty="0"/>
          </a:p>
          <a:p>
            <a:endParaRPr lang="en-US" sz="2400" dirty="0"/>
          </a:p>
        </p:txBody>
      </p:sp>
      <p:sp>
        <p:nvSpPr>
          <p:cNvPr id="5" name="Slide Number Placeholder 4"/>
          <p:cNvSpPr>
            <a:spLocks noGrp="1"/>
          </p:cNvSpPr>
          <p:nvPr>
            <p:ph type="sldNum" sz="quarter" idx="12"/>
          </p:nvPr>
        </p:nvSpPr>
        <p:spPr/>
        <p:txBody>
          <a:bodyPr/>
          <a:lstStyle/>
          <a:p>
            <a:fld id="{B37E8199-EF14-4843-B354-D21409B3F564}" type="slidenum">
              <a:rPr lang="en-US" smtClean="0"/>
              <a:t>5</a:t>
            </a:fld>
            <a:endParaRPr lang="en-US"/>
          </a:p>
        </p:txBody>
      </p:sp>
    </p:spTree>
    <p:extLst>
      <p:ext uri="{BB962C8B-B14F-4D97-AF65-F5344CB8AC3E}">
        <p14:creationId xmlns:p14="http://schemas.microsoft.com/office/powerpoint/2010/main" val="179597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57200"/>
            <a:ext cx="8229600" cy="896112"/>
          </a:xfrm>
        </p:spPr>
        <p:txBody>
          <a:bodyPr>
            <a:normAutofit/>
          </a:bodyPr>
          <a:lstStyle/>
          <a:p>
            <a:pPr algn="ctr"/>
            <a:r>
              <a:rPr lang="en-US" sz="3600" dirty="0">
                <a:latin typeface="+mn-lt"/>
              </a:rPr>
              <a:t>The Nitrogen Cycle</a:t>
            </a:r>
          </a:p>
        </p:txBody>
      </p:sp>
      <p:sp>
        <p:nvSpPr>
          <p:cNvPr id="3" name="Content Placeholder 2"/>
          <p:cNvSpPr>
            <a:spLocks noGrp="1"/>
          </p:cNvSpPr>
          <p:nvPr>
            <p:ph idx="1"/>
          </p:nvPr>
        </p:nvSpPr>
        <p:spPr>
          <a:xfrm>
            <a:off x="609600" y="1703160"/>
            <a:ext cx="8229600" cy="5018315"/>
          </a:xfrm>
        </p:spPr>
        <p:txBody>
          <a:bodyPr>
            <a:normAutofit fontScale="92500" lnSpcReduction="20000"/>
          </a:bodyPr>
          <a:lstStyle/>
          <a:p>
            <a:pPr marL="0" indent="0">
              <a:buNone/>
            </a:pPr>
            <a:r>
              <a:rPr lang="en-US" sz="2400" b="1" dirty="0"/>
              <a:t>1) Fixation: </a:t>
            </a:r>
            <a:r>
              <a:rPr lang="en-US" sz="2400" dirty="0"/>
              <a:t>Soil bacteria, lighting, and solar flares (aurora) convert N gas to usable NO</a:t>
            </a:r>
            <a:r>
              <a:rPr lang="en-US" sz="2400" baseline="-25000" dirty="0"/>
              <a:t>3</a:t>
            </a:r>
            <a:r>
              <a:rPr lang="en-US" sz="2400" baseline="30000" dirty="0"/>
              <a:t>-</a:t>
            </a:r>
            <a:endParaRPr lang="en-US" sz="2400" baseline="-25000" dirty="0"/>
          </a:p>
          <a:p>
            <a:pPr lvl="1"/>
            <a:r>
              <a:rPr lang="en-US" sz="2200" dirty="0"/>
              <a:t>Most N stored as living and dead organic matter</a:t>
            </a:r>
          </a:p>
          <a:p>
            <a:pPr marL="0" indent="0">
              <a:buNone/>
            </a:pPr>
            <a:endParaRPr lang="en-US" sz="2400" dirty="0"/>
          </a:p>
          <a:p>
            <a:pPr marL="0" indent="0">
              <a:buNone/>
            </a:pPr>
            <a:r>
              <a:rPr lang="en-US" sz="2400" b="1" dirty="0"/>
              <a:t>2) Mineralization: </a:t>
            </a:r>
            <a:r>
              <a:rPr lang="en-US" sz="2400" dirty="0"/>
              <a:t>Decomposition of organic matter in soils produces or direct discharge of urea produces </a:t>
            </a:r>
            <a:r>
              <a:rPr lang="en-US" sz="2400" b="1" dirty="0"/>
              <a:t>ammonium</a:t>
            </a:r>
            <a:r>
              <a:rPr lang="en-US" sz="2400" dirty="0"/>
              <a:t> (NH</a:t>
            </a:r>
            <a:r>
              <a:rPr lang="en-US" sz="2400" baseline="-25000" dirty="0"/>
              <a:t>4</a:t>
            </a:r>
            <a:r>
              <a:rPr lang="en-US" sz="2400" baseline="30000" dirty="0"/>
              <a:t>+</a:t>
            </a:r>
            <a:r>
              <a:rPr lang="en-US" sz="2400" dirty="0"/>
              <a:t>)</a:t>
            </a:r>
          </a:p>
          <a:p>
            <a:pPr marL="0" indent="0">
              <a:buNone/>
            </a:pPr>
            <a:endParaRPr lang="en-US" sz="2400" dirty="0"/>
          </a:p>
          <a:p>
            <a:pPr marL="0" indent="0">
              <a:buNone/>
            </a:pPr>
            <a:r>
              <a:rPr lang="en-US" sz="2400" b="1" dirty="0"/>
              <a:t>3) Nitrification: </a:t>
            </a:r>
          </a:p>
          <a:p>
            <a:pPr lvl="1"/>
            <a:r>
              <a:rPr lang="en-US" sz="2400" dirty="0"/>
              <a:t>Oxidation of ammonium to </a:t>
            </a:r>
            <a:r>
              <a:rPr lang="en-US" sz="2400" b="1" dirty="0"/>
              <a:t>Nitrite</a:t>
            </a:r>
            <a:r>
              <a:rPr lang="en-US" sz="2400" dirty="0"/>
              <a:t> (NO</a:t>
            </a:r>
            <a:r>
              <a:rPr lang="en-US" sz="2400" baseline="-25000" dirty="0"/>
              <a:t>2</a:t>
            </a:r>
            <a:r>
              <a:rPr lang="en-US" sz="2400" baseline="30000" dirty="0"/>
              <a:t>-</a:t>
            </a:r>
            <a:r>
              <a:rPr lang="en-US" sz="2400" dirty="0"/>
              <a:t>):</a:t>
            </a:r>
          </a:p>
          <a:p>
            <a:pPr marL="0" indent="0">
              <a:buNone/>
            </a:pPr>
            <a:r>
              <a:rPr lang="en-US" sz="2400" b="1" dirty="0"/>
              <a:t>	</a:t>
            </a:r>
            <a:r>
              <a:rPr lang="en-US" sz="2400" dirty="0"/>
              <a:t>NH</a:t>
            </a:r>
            <a:r>
              <a:rPr lang="en-US" sz="2400" baseline="-25000" dirty="0"/>
              <a:t>4</a:t>
            </a:r>
            <a:r>
              <a:rPr lang="en-US" sz="2400" baseline="30000" dirty="0"/>
              <a:t>+</a:t>
            </a:r>
            <a:r>
              <a:rPr lang="en-US" sz="2400" dirty="0"/>
              <a:t> + O</a:t>
            </a:r>
            <a:r>
              <a:rPr lang="en-US" sz="2400" baseline="-25000" dirty="0"/>
              <a:t>2</a:t>
            </a:r>
            <a:r>
              <a:rPr lang="en-US" sz="2400" dirty="0"/>
              <a:t> = 4H</a:t>
            </a:r>
            <a:r>
              <a:rPr lang="en-US" sz="2400" baseline="30000" dirty="0"/>
              <a:t>+</a:t>
            </a:r>
            <a:r>
              <a:rPr lang="en-US" sz="2400" dirty="0"/>
              <a:t> + NO</a:t>
            </a:r>
            <a:r>
              <a:rPr lang="en-US" sz="2400" baseline="-25000" dirty="0"/>
              <a:t>2</a:t>
            </a:r>
            <a:r>
              <a:rPr lang="en-US" sz="2400" baseline="30000" dirty="0"/>
              <a:t>-</a:t>
            </a:r>
            <a:r>
              <a:rPr lang="en-US" sz="2400" dirty="0"/>
              <a:t> (N loses 6 electrons)</a:t>
            </a:r>
          </a:p>
          <a:p>
            <a:pPr lvl="1"/>
            <a:r>
              <a:rPr lang="en-US" sz="2400" dirty="0"/>
              <a:t>Oxidation of Nitrite to Nitrate (NO</a:t>
            </a:r>
            <a:r>
              <a:rPr lang="en-US" sz="2400" baseline="-25000" dirty="0"/>
              <a:t>3</a:t>
            </a:r>
            <a:r>
              <a:rPr lang="en-US" sz="2400" baseline="30000" dirty="0"/>
              <a:t>-</a:t>
            </a:r>
            <a:r>
              <a:rPr lang="en-US" sz="2400" dirty="0"/>
              <a:t>):</a:t>
            </a:r>
          </a:p>
          <a:p>
            <a:pPr marL="457200" lvl="1" indent="0">
              <a:buNone/>
            </a:pPr>
            <a:r>
              <a:rPr lang="en-US" sz="2400" dirty="0"/>
              <a:t>	2NO</a:t>
            </a:r>
            <a:r>
              <a:rPr lang="en-US" sz="2400" baseline="-25000" dirty="0"/>
              <a:t>2</a:t>
            </a:r>
            <a:r>
              <a:rPr lang="en-US" sz="2400" baseline="30000" dirty="0"/>
              <a:t>-</a:t>
            </a:r>
            <a:r>
              <a:rPr lang="en-US" sz="2400" dirty="0"/>
              <a:t> + O</a:t>
            </a:r>
            <a:r>
              <a:rPr lang="en-US" sz="2400" baseline="-25000" dirty="0"/>
              <a:t>2</a:t>
            </a:r>
            <a:r>
              <a:rPr lang="en-US" sz="2400" dirty="0"/>
              <a:t> = 2NO</a:t>
            </a:r>
            <a:r>
              <a:rPr lang="en-US" sz="2400" baseline="-25000" dirty="0"/>
              <a:t>3</a:t>
            </a:r>
            <a:r>
              <a:rPr lang="en-US" sz="2400" baseline="30000" dirty="0"/>
              <a:t>-</a:t>
            </a:r>
            <a:r>
              <a:rPr lang="en-US" sz="2400" dirty="0"/>
              <a:t> (N loses 2 electrons)</a:t>
            </a:r>
          </a:p>
          <a:p>
            <a:pPr marL="457200" lvl="1" indent="0">
              <a:buNone/>
            </a:pPr>
            <a:endParaRPr lang="en-US" sz="2400" dirty="0"/>
          </a:p>
          <a:p>
            <a:pPr marL="57150" indent="0">
              <a:buNone/>
            </a:pPr>
            <a:r>
              <a:rPr lang="en-US" sz="2400" b="1" dirty="0"/>
              <a:t>4) Denitrification:  </a:t>
            </a:r>
            <a:r>
              <a:rPr lang="en-US" sz="2400" dirty="0"/>
              <a:t>Conversion to N gas by bacteria</a:t>
            </a:r>
          </a:p>
          <a:p>
            <a:pPr marL="57150" indent="0">
              <a:buNone/>
            </a:pPr>
            <a:r>
              <a:rPr lang="pt-BR" sz="2400" dirty="0"/>
              <a:t>	2 NO</a:t>
            </a:r>
            <a:r>
              <a:rPr lang="pt-BR" sz="2400" baseline="-25000" dirty="0"/>
              <a:t>3</a:t>
            </a:r>
            <a:r>
              <a:rPr lang="pt-BR" sz="2400" baseline="30000" dirty="0"/>
              <a:t>−</a:t>
            </a:r>
            <a:r>
              <a:rPr lang="pt-BR" sz="2400" dirty="0"/>
              <a:t> + 10 e</a:t>
            </a:r>
            <a:r>
              <a:rPr lang="pt-BR" sz="2400" baseline="30000" dirty="0"/>
              <a:t>−</a:t>
            </a:r>
            <a:r>
              <a:rPr lang="pt-BR" sz="2400" dirty="0"/>
              <a:t> + 12H</a:t>
            </a:r>
            <a:r>
              <a:rPr lang="pt-BR" sz="2400" baseline="30000" dirty="0"/>
              <a:t>+</a:t>
            </a:r>
            <a:r>
              <a:rPr lang="pt-BR" sz="2400" dirty="0"/>
              <a:t> = N</a:t>
            </a:r>
            <a:r>
              <a:rPr lang="pt-BR" sz="2400" baseline="-25000" dirty="0"/>
              <a:t>2</a:t>
            </a:r>
            <a:r>
              <a:rPr lang="pt-BR" sz="2400" dirty="0"/>
              <a:t> + 6 H</a:t>
            </a:r>
            <a:r>
              <a:rPr lang="pt-BR" sz="2400" baseline="-25000" dirty="0"/>
              <a:t>2</a:t>
            </a:r>
            <a:r>
              <a:rPr lang="pt-BR" sz="2400" dirty="0"/>
              <a:t>O </a:t>
            </a:r>
            <a:endParaRPr lang="en-US" sz="2400" dirty="0"/>
          </a:p>
          <a:p>
            <a:endParaRPr lang="en-US" dirty="0"/>
          </a:p>
        </p:txBody>
      </p:sp>
      <p:sp>
        <p:nvSpPr>
          <p:cNvPr id="5" name="Slide Number Placeholder 4"/>
          <p:cNvSpPr>
            <a:spLocks noGrp="1"/>
          </p:cNvSpPr>
          <p:nvPr>
            <p:ph type="sldNum" sz="quarter" idx="12"/>
          </p:nvPr>
        </p:nvSpPr>
        <p:spPr/>
        <p:txBody>
          <a:bodyPr/>
          <a:lstStyle/>
          <a:p>
            <a:fld id="{B37E8199-EF14-4843-B354-D21409B3F564}" type="slidenum">
              <a:rPr lang="en-US" smtClean="0"/>
              <a:t>6</a:t>
            </a:fld>
            <a:endParaRPr lang="en-US"/>
          </a:p>
        </p:txBody>
      </p:sp>
    </p:spTree>
    <p:extLst>
      <p:ext uri="{BB962C8B-B14F-4D97-AF65-F5344CB8AC3E}">
        <p14:creationId xmlns:p14="http://schemas.microsoft.com/office/powerpoint/2010/main" val="121856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20" name="Picture 4" descr="ttps://www.quia.com/files/quia/users/repasy_p/nutrientcycles/nitrogencycl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6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40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9" y="-17746"/>
            <a:ext cx="9340252" cy="69519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37E8199-EF14-4843-B354-D21409B3F564}" type="slidenum">
              <a:rPr lang="en-US" smtClean="0"/>
              <a:t>8</a:t>
            </a:fld>
            <a:endParaRPr lang="en-US"/>
          </a:p>
        </p:txBody>
      </p:sp>
      <p:sp>
        <p:nvSpPr>
          <p:cNvPr id="5" name="TextBox 4"/>
          <p:cNvSpPr txBox="1"/>
          <p:nvPr/>
        </p:nvSpPr>
        <p:spPr>
          <a:xfrm>
            <a:off x="7402893" y="5848519"/>
            <a:ext cx="1905000" cy="1015663"/>
          </a:xfrm>
          <a:prstGeom prst="rect">
            <a:avLst/>
          </a:prstGeom>
          <a:noFill/>
        </p:spPr>
        <p:txBody>
          <a:bodyPr wrap="square" rtlCol="0">
            <a:spAutoFit/>
          </a:bodyPr>
          <a:lstStyle/>
          <a:p>
            <a:r>
              <a:rPr lang="en-US" sz="1000" dirty="0" err="1"/>
              <a:t>Pidwirny</a:t>
            </a:r>
            <a:r>
              <a:rPr lang="en-US" sz="1000" dirty="0"/>
              <a:t>, M (2006). “The Nitrogen Cycle.” </a:t>
            </a:r>
            <a:r>
              <a:rPr lang="en-US" sz="1000" i="1" dirty="0"/>
              <a:t>Fundamentals of Physical Geography, 2</a:t>
            </a:r>
            <a:r>
              <a:rPr lang="en-US" sz="1000" i="1" baseline="30000" dirty="0"/>
              <a:t>nd</a:t>
            </a:r>
            <a:r>
              <a:rPr lang="en-US" sz="1000" i="1" dirty="0"/>
              <a:t> Ed. 3/15/16. http://</a:t>
            </a:r>
            <a:r>
              <a:rPr lang="en-US" sz="1000" i="1" dirty="0" err="1"/>
              <a:t>www.physicalgeography.net</a:t>
            </a:r>
            <a:r>
              <a:rPr lang="en-US" sz="1000" i="1" dirty="0"/>
              <a:t>/</a:t>
            </a:r>
            <a:r>
              <a:rPr lang="en-US" sz="1000" i="1" dirty="0" err="1"/>
              <a:t>fundamentas</a:t>
            </a:r>
            <a:r>
              <a:rPr lang="en-US" sz="1000" i="1" dirty="0"/>
              <a:t>/9s.html</a:t>
            </a:r>
            <a:endParaRPr lang="en-US" sz="1000" dirty="0"/>
          </a:p>
        </p:txBody>
      </p:sp>
    </p:spTree>
    <p:extLst>
      <p:ext uri="{BB962C8B-B14F-4D97-AF65-F5344CB8AC3E}">
        <p14:creationId xmlns:p14="http://schemas.microsoft.com/office/powerpoint/2010/main" val="3801570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a:latin typeface="+mn-lt"/>
              </a:rPr>
              <a:t>2. Impacts of Excess Nitrate</a:t>
            </a:r>
          </a:p>
        </p:txBody>
      </p:sp>
      <p:sp>
        <p:nvSpPr>
          <p:cNvPr id="5" name="Content Placeholder 4"/>
          <p:cNvSpPr>
            <a:spLocks noGrp="1"/>
          </p:cNvSpPr>
          <p:nvPr>
            <p:ph idx="1"/>
          </p:nvPr>
        </p:nvSpPr>
        <p:spPr>
          <a:xfrm>
            <a:off x="628650" y="1825625"/>
            <a:ext cx="8210550" cy="4351338"/>
          </a:xfrm>
        </p:spPr>
        <p:txBody>
          <a:bodyPr>
            <a:normAutofit/>
          </a:bodyPr>
          <a:lstStyle/>
          <a:p>
            <a:r>
              <a:rPr lang="en-US" sz="2600" dirty="0"/>
              <a:t>“Nutrient pollution is one of America's most widespread, costly and challenging environmental problems, and is caused by excess nitrogen and phosphorus in the air and water” (US EPA)</a:t>
            </a:r>
          </a:p>
          <a:p>
            <a:endParaRPr lang="en-US" sz="2600" dirty="0"/>
          </a:p>
          <a:p>
            <a:r>
              <a:rPr lang="en-US" sz="2600" dirty="0"/>
              <a:t>Examples: </a:t>
            </a:r>
          </a:p>
          <a:p>
            <a:pPr lvl="1"/>
            <a:r>
              <a:rPr lang="en-US" sz="2600" dirty="0"/>
              <a:t>In rivers and lakes, growth of cyanobacteria blooms</a:t>
            </a:r>
          </a:p>
          <a:p>
            <a:pPr lvl="1"/>
            <a:r>
              <a:rPr lang="en-US" sz="2600" dirty="0"/>
              <a:t>In drinking water resources, blue baby syndrome and </a:t>
            </a:r>
            <a:r>
              <a:rPr lang="en-US" sz="2600" dirty="0" err="1"/>
              <a:t>cyanotoxins</a:t>
            </a:r>
            <a:endParaRPr lang="en-US" sz="2600" dirty="0"/>
          </a:p>
          <a:p>
            <a:pPr lvl="1"/>
            <a:r>
              <a:rPr lang="en-US" sz="2600" dirty="0"/>
              <a:t>In estuaries, hypoxic zones</a:t>
            </a:r>
          </a:p>
        </p:txBody>
      </p:sp>
      <p:sp>
        <p:nvSpPr>
          <p:cNvPr id="3" name="Slide Number Placeholder 2"/>
          <p:cNvSpPr>
            <a:spLocks noGrp="1"/>
          </p:cNvSpPr>
          <p:nvPr>
            <p:ph type="sldNum" sz="quarter" idx="12"/>
          </p:nvPr>
        </p:nvSpPr>
        <p:spPr/>
        <p:txBody>
          <a:bodyPr/>
          <a:lstStyle/>
          <a:p>
            <a:fld id="{B37E8199-EF14-4843-B354-D21409B3F564}" type="slidenum">
              <a:rPr lang="en-US" smtClean="0"/>
              <a:t>9</a:t>
            </a:fld>
            <a:endParaRPr lang="en-US"/>
          </a:p>
        </p:txBody>
      </p:sp>
    </p:spTree>
    <p:extLst>
      <p:ext uri="{BB962C8B-B14F-4D97-AF65-F5344CB8AC3E}">
        <p14:creationId xmlns:p14="http://schemas.microsoft.com/office/powerpoint/2010/main" val="8474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9529</TotalTime>
  <Words>2720</Words>
  <Application>Microsoft Macintosh PowerPoint</Application>
  <PresentationFormat>On-screen Show (4:3)</PresentationFormat>
  <Paragraphs>290</Paragraphs>
  <Slides>31</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Aharoni</vt:lpstr>
      <vt:lpstr>Arial</vt:lpstr>
      <vt:lpstr>Calibri</vt:lpstr>
      <vt:lpstr>Calibri Light</vt:lpstr>
      <vt:lpstr>Office Theme</vt:lpstr>
      <vt:lpstr>  Water Quality Investigation</vt:lpstr>
      <vt:lpstr>1. Nutrients vs Toxins: Questions</vt:lpstr>
      <vt:lpstr>Nutrients</vt:lpstr>
      <vt:lpstr>Nutrients vs. Toxins</vt:lpstr>
      <vt:lpstr>Nitrogen: A Nutrient or Toxin?</vt:lpstr>
      <vt:lpstr>The Nitrogen Cycle</vt:lpstr>
      <vt:lpstr>PowerPoint Presentation</vt:lpstr>
      <vt:lpstr>PowerPoint Presentation</vt:lpstr>
      <vt:lpstr>2. Impacts of Excess Nitrate</vt:lpstr>
      <vt:lpstr>Eutrophication</vt:lpstr>
      <vt:lpstr>Formation of Dead Zones</vt:lpstr>
      <vt:lpstr>eutrophication</vt:lpstr>
      <vt:lpstr>PowerPoint Presentation</vt:lpstr>
      <vt:lpstr>PowerPoint Presentation</vt:lpstr>
      <vt:lpstr>Lake Erie Bloom: March 21, 2012</vt:lpstr>
      <vt:lpstr>PowerPoint Presentation</vt:lpstr>
      <vt:lpstr>PowerPoint Presentation</vt:lpstr>
      <vt:lpstr>Therefore, Blooms threaten Drinking Water Supply</vt:lpstr>
      <vt:lpstr>Negative impacts of excess nitrates</vt:lpstr>
      <vt:lpstr>Impact on Eutrophication on Lakes - a Natural Geological Process</vt:lpstr>
      <vt:lpstr>3. Sources of Nutrients</vt:lpstr>
      <vt:lpstr>Sources of Excess Nutrients</vt:lpstr>
      <vt:lpstr>PowerPoint Presentation</vt:lpstr>
      <vt:lpstr>4. Management</vt:lpstr>
      <vt:lpstr>The Clean Water Act (CWA)</vt:lpstr>
      <vt:lpstr>State 303(d) Lists</vt:lpstr>
      <vt:lpstr>Exploring Impaired Streams and Real-Time Nitrate Concentrations</vt:lpstr>
      <vt:lpstr>Collect, plot, and explain the water quality data to do an assessment of acute, local, water quality impacts.</vt:lpstr>
      <vt:lpstr>Exploring Nutrient Dynamics in these Watersheds </vt:lpstr>
      <vt:lpstr>Exploring Nutrient Dynamics in these Watersheds </vt:lpstr>
      <vt:lpstr>Exploring Nutrient Dynamics in these Watersheds </vt:lpstr>
    </vt:vector>
  </TitlesOfParts>
  <Company>SUNY College at Oneonta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Nutrient Loading Module</dc:title>
  <dc:creator>Castendyk, Devin</dc:creator>
  <cp:lastModifiedBy>Hage, Melissa</cp:lastModifiedBy>
  <cp:revision>109</cp:revision>
  <dcterms:created xsi:type="dcterms:W3CDTF">2014-08-19T21:11:02Z</dcterms:created>
  <dcterms:modified xsi:type="dcterms:W3CDTF">2019-10-22T15:46:36Z</dcterms:modified>
</cp:coreProperties>
</file>