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9" r:id="rId2"/>
    <p:sldId id="260" r:id="rId3"/>
    <p:sldId id="261" r:id="rId4"/>
    <p:sldId id="262" r:id="rId5"/>
    <p:sldId id="263" r:id="rId6"/>
    <p:sldId id="264" r:id="rId7"/>
    <p:sldId id="265"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8" r:id="rId29"/>
    <p:sldId id="287" r:id="rId30"/>
    <p:sldId id="286" r:id="rId31"/>
    <p:sldId id="289" r:id="rId32"/>
    <p:sldId id="290" r:id="rId33"/>
    <p:sldId id="291" r:id="rId34"/>
    <p:sldId id="292" r:id="rId35"/>
    <p:sldId id="293" r:id="rId36"/>
    <p:sldId id="294" r:id="rId37"/>
    <p:sldId id="295" r:id="rId38"/>
    <p:sldId id="296" r:id="rId39"/>
    <p:sldId id="298" r:id="rId40"/>
    <p:sldId id="297" r:id="rId41"/>
    <p:sldId id="299" r:id="rId42"/>
    <p:sldId id="258" r:id="rId43"/>
    <p:sldId id="301" r:id="rId44"/>
    <p:sldId id="302"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p:restoredTop sz="88028" autoAdjust="0"/>
  </p:normalViewPr>
  <p:slideViewPr>
    <p:cSldViewPr snapToGrid="0" snapToObjects="1">
      <p:cViewPr varScale="1">
        <p:scale>
          <a:sx n="64" d="100"/>
          <a:sy n="64" d="100"/>
        </p:scale>
        <p:origin x="1184"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0394934-56CE-5747-B866-A8EF91383235}" type="datetimeFigureOut">
              <a:rPr lang="en-US" smtClean="0"/>
              <a:t>2/12/2020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5F48B6E-7CA9-E44C-861B-4E3C0838CBD9}" type="slidenum">
              <a:rPr lang="en-US" smtClean="0"/>
              <a:t>‹#›</a:t>
            </a:fld>
            <a:endParaRPr lang="en-US"/>
          </a:p>
        </p:txBody>
      </p:sp>
    </p:spTree>
    <p:extLst>
      <p:ext uri="{BB962C8B-B14F-4D97-AF65-F5344CB8AC3E}">
        <p14:creationId xmlns:p14="http://schemas.microsoft.com/office/powerpoint/2010/main" val="2954307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F6E41C-12FB-0242-8327-7B87199CE194}" type="datetimeFigureOut">
              <a:rPr lang="en-US" smtClean="0"/>
              <a:t>2/12/2020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15F155F-DC66-8443-9944-612B73064982}" type="slidenum">
              <a:rPr lang="en-US" smtClean="0"/>
              <a:t>‹#›</a:t>
            </a:fld>
            <a:endParaRPr lang="en-US"/>
          </a:p>
        </p:txBody>
      </p:sp>
    </p:spTree>
    <p:extLst>
      <p:ext uri="{BB962C8B-B14F-4D97-AF65-F5344CB8AC3E}">
        <p14:creationId xmlns:p14="http://schemas.microsoft.com/office/powerpoint/2010/main" val="14442931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presentation on data ethics.</a:t>
            </a:r>
          </a:p>
        </p:txBody>
      </p:sp>
      <p:sp>
        <p:nvSpPr>
          <p:cNvPr id="4" name="Slide Number Placeholder 3"/>
          <p:cNvSpPr>
            <a:spLocks noGrp="1"/>
          </p:cNvSpPr>
          <p:nvPr>
            <p:ph type="sldNum" sz="quarter" idx="5"/>
          </p:nvPr>
        </p:nvSpPr>
        <p:spPr/>
        <p:txBody>
          <a:bodyPr/>
          <a:lstStyle/>
          <a:p>
            <a:fld id="{415F155F-DC66-8443-9944-612B73064982}" type="slidenum">
              <a:rPr lang="en-US" smtClean="0"/>
              <a:t>1</a:t>
            </a:fld>
            <a:endParaRPr lang="en-US"/>
          </a:p>
        </p:txBody>
      </p:sp>
    </p:spTree>
    <p:extLst>
      <p:ext uri="{BB962C8B-B14F-4D97-AF65-F5344CB8AC3E}">
        <p14:creationId xmlns:p14="http://schemas.microsoft.com/office/powerpoint/2010/main" val="331556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10</a:t>
            </a:fld>
            <a:endParaRPr lang="en-US"/>
          </a:p>
        </p:txBody>
      </p:sp>
    </p:spTree>
    <p:extLst>
      <p:ext uri="{BB962C8B-B14F-4D97-AF65-F5344CB8AC3E}">
        <p14:creationId xmlns:p14="http://schemas.microsoft.com/office/powerpoint/2010/main" val="1311071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Creative Commons License considerations. BY means that the creator must be credited when using the work. SA means Share Alike, which means that any use of the work must likewise be made available under the same conditions. NC means non-commercial, meaning the work cannot be sold at a profit. ND means no derivatives, which means the work may be shared but not changed in any way. A user can create a Creative Commons license that has any combination of these considerations.</a:t>
            </a:r>
          </a:p>
        </p:txBody>
      </p:sp>
      <p:sp>
        <p:nvSpPr>
          <p:cNvPr id="4" name="Slide Number Placeholder 3"/>
          <p:cNvSpPr>
            <a:spLocks noGrp="1"/>
          </p:cNvSpPr>
          <p:nvPr>
            <p:ph type="sldNum" sz="quarter" idx="5"/>
          </p:nvPr>
        </p:nvSpPr>
        <p:spPr/>
        <p:txBody>
          <a:bodyPr/>
          <a:lstStyle/>
          <a:p>
            <a:fld id="{415F155F-DC66-8443-9944-612B73064982}" type="slidenum">
              <a:rPr lang="en-US" smtClean="0"/>
              <a:t>11</a:t>
            </a:fld>
            <a:endParaRPr lang="en-US"/>
          </a:p>
        </p:txBody>
      </p:sp>
    </p:spTree>
    <p:extLst>
      <p:ext uri="{BB962C8B-B14F-4D97-AF65-F5344CB8AC3E}">
        <p14:creationId xmlns:p14="http://schemas.microsoft.com/office/powerpoint/2010/main" val="1503869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licenses, Creative Commons also has a public domain waiver called the CC-Zero. This means that a work has been licensed to be completely in the public domain and may be used freely in any way without any restrictions.</a:t>
            </a:r>
          </a:p>
        </p:txBody>
      </p:sp>
      <p:sp>
        <p:nvSpPr>
          <p:cNvPr id="4" name="Slide Number Placeholder 3"/>
          <p:cNvSpPr>
            <a:spLocks noGrp="1"/>
          </p:cNvSpPr>
          <p:nvPr>
            <p:ph type="sldNum" sz="quarter" idx="5"/>
          </p:nvPr>
        </p:nvSpPr>
        <p:spPr/>
        <p:txBody>
          <a:bodyPr/>
          <a:lstStyle/>
          <a:p>
            <a:fld id="{415F155F-DC66-8443-9944-612B73064982}" type="slidenum">
              <a:rPr lang="en-US" smtClean="0"/>
              <a:t>12</a:t>
            </a:fld>
            <a:endParaRPr lang="en-US"/>
          </a:p>
        </p:txBody>
      </p:sp>
    </p:spTree>
    <p:extLst>
      <p:ext uri="{BB962C8B-B14F-4D97-AF65-F5344CB8AC3E}">
        <p14:creationId xmlns:p14="http://schemas.microsoft.com/office/powerpoint/2010/main" val="89000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13</a:t>
            </a:fld>
            <a:endParaRPr lang="en-US"/>
          </a:p>
        </p:txBody>
      </p:sp>
    </p:spTree>
    <p:extLst>
      <p:ext uri="{BB962C8B-B14F-4D97-AF65-F5344CB8AC3E}">
        <p14:creationId xmlns:p14="http://schemas.microsoft.com/office/powerpoint/2010/main" val="265770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14</a:t>
            </a:fld>
            <a:endParaRPr lang="en-US"/>
          </a:p>
        </p:txBody>
      </p:sp>
    </p:spTree>
    <p:extLst>
      <p:ext uri="{BB962C8B-B14F-4D97-AF65-F5344CB8AC3E}">
        <p14:creationId xmlns:p14="http://schemas.microsoft.com/office/powerpoint/2010/main" val="287374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types of datasets accepted by a data repository called Dryad. Note that Dryad will not accept any submissions containing personally identifiable human subject information (we’ll talk more about sensitive data in a few minutes) and will not accept any files that are incompatible with the CC-Zero waiver. If a researcher is planning to use Dryad to share their data, they must comply with these terms.</a:t>
            </a:r>
          </a:p>
        </p:txBody>
      </p:sp>
      <p:sp>
        <p:nvSpPr>
          <p:cNvPr id="4" name="Slide Number Placeholder 3"/>
          <p:cNvSpPr>
            <a:spLocks noGrp="1"/>
          </p:cNvSpPr>
          <p:nvPr>
            <p:ph type="sldNum" sz="quarter" idx="5"/>
          </p:nvPr>
        </p:nvSpPr>
        <p:spPr/>
        <p:txBody>
          <a:bodyPr/>
          <a:lstStyle/>
          <a:p>
            <a:fld id="{415F155F-DC66-8443-9944-612B73064982}" type="slidenum">
              <a:rPr lang="en-US" smtClean="0"/>
              <a:t>15</a:t>
            </a:fld>
            <a:endParaRPr lang="en-US"/>
          </a:p>
        </p:txBody>
      </p:sp>
    </p:spTree>
    <p:extLst>
      <p:ext uri="{BB962C8B-B14F-4D97-AF65-F5344CB8AC3E}">
        <p14:creationId xmlns:p14="http://schemas.microsoft.com/office/powerpoint/2010/main" val="66015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data access restrictions specific to the place where the data is published. This is a data catalog from the University of Maryland Baltimore.</a:t>
            </a:r>
          </a:p>
        </p:txBody>
      </p:sp>
      <p:sp>
        <p:nvSpPr>
          <p:cNvPr id="4" name="Slide Number Placeholder 3"/>
          <p:cNvSpPr>
            <a:spLocks noGrp="1"/>
          </p:cNvSpPr>
          <p:nvPr>
            <p:ph type="sldNum" sz="quarter" idx="5"/>
          </p:nvPr>
        </p:nvSpPr>
        <p:spPr/>
        <p:txBody>
          <a:bodyPr/>
          <a:lstStyle/>
          <a:p>
            <a:fld id="{415F155F-DC66-8443-9944-612B73064982}" type="slidenum">
              <a:rPr lang="en-US" smtClean="0"/>
              <a:t>16</a:t>
            </a:fld>
            <a:endParaRPr lang="en-US"/>
          </a:p>
        </p:txBody>
      </p:sp>
    </p:spTree>
    <p:extLst>
      <p:ext uri="{BB962C8B-B14F-4D97-AF65-F5344CB8AC3E}">
        <p14:creationId xmlns:p14="http://schemas.microsoft.com/office/powerpoint/2010/main" val="347361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dataset has specific access rights depending on the owner of the data. The first example requires a user to fill out an application to use the data. The second example only grants access to individuals on a case-by-case basis.</a:t>
            </a:r>
          </a:p>
        </p:txBody>
      </p:sp>
      <p:sp>
        <p:nvSpPr>
          <p:cNvPr id="4" name="Slide Number Placeholder 3"/>
          <p:cNvSpPr>
            <a:spLocks noGrp="1"/>
          </p:cNvSpPr>
          <p:nvPr>
            <p:ph type="sldNum" sz="quarter" idx="5"/>
          </p:nvPr>
        </p:nvSpPr>
        <p:spPr/>
        <p:txBody>
          <a:bodyPr/>
          <a:lstStyle/>
          <a:p>
            <a:fld id="{415F155F-DC66-8443-9944-612B73064982}" type="slidenum">
              <a:rPr lang="en-US" smtClean="0"/>
              <a:t>17</a:t>
            </a:fld>
            <a:endParaRPr lang="en-US"/>
          </a:p>
        </p:txBody>
      </p:sp>
    </p:spTree>
    <p:extLst>
      <p:ext uri="{BB962C8B-B14F-4D97-AF65-F5344CB8AC3E}">
        <p14:creationId xmlns:p14="http://schemas.microsoft.com/office/powerpoint/2010/main" val="4100559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18</a:t>
            </a:fld>
            <a:endParaRPr lang="en-US"/>
          </a:p>
        </p:txBody>
      </p:sp>
    </p:spTree>
    <p:extLst>
      <p:ext uri="{BB962C8B-B14F-4D97-AF65-F5344CB8AC3E}">
        <p14:creationId xmlns:p14="http://schemas.microsoft.com/office/powerpoint/2010/main" val="1706953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sharing data and publishing data are not the same thing. A researcher can share data by giving access on request. By publishing their data, that is, depositing it in an online archive or repository, the data becomes searchable and discoverable.</a:t>
            </a:r>
          </a:p>
        </p:txBody>
      </p:sp>
      <p:sp>
        <p:nvSpPr>
          <p:cNvPr id="4" name="Slide Number Placeholder 3"/>
          <p:cNvSpPr>
            <a:spLocks noGrp="1"/>
          </p:cNvSpPr>
          <p:nvPr>
            <p:ph type="sldNum" sz="quarter" idx="5"/>
          </p:nvPr>
        </p:nvSpPr>
        <p:spPr/>
        <p:txBody>
          <a:bodyPr/>
          <a:lstStyle/>
          <a:p>
            <a:fld id="{415F155F-DC66-8443-9944-612B73064982}" type="slidenum">
              <a:rPr lang="en-US" smtClean="0"/>
              <a:t>19</a:t>
            </a:fld>
            <a:endParaRPr lang="en-US"/>
          </a:p>
        </p:txBody>
      </p:sp>
    </p:spTree>
    <p:extLst>
      <p:ext uri="{BB962C8B-B14F-4D97-AF65-F5344CB8AC3E}">
        <p14:creationId xmlns:p14="http://schemas.microsoft.com/office/powerpoint/2010/main" val="391246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cover information on legal and ethical data use, sensitive data, and data citation.</a:t>
            </a:r>
          </a:p>
        </p:txBody>
      </p:sp>
      <p:sp>
        <p:nvSpPr>
          <p:cNvPr id="4" name="Slide Number Placeholder 3"/>
          <p:cNvSpPr>
            <a:spLocks noGrp="1"/>
          </p:cNvSpPr>
          <p:nvPr>
            <p:ph type="sldNum" sz="quarter" idx="5"/>
          </p:nvPr>
        </p:nvSpPr>
        <p:spPr/>
        <p:txBody>
          <a:bodyPr/>
          <a:lstStyle/>
          <a:p>
            <a:fld id="{415F155F-DC66-8443-9944-612B73064982}" type="slidenum">
              <a:rPr lang="en-US" smtClean="0"/>
              <a:t>2</a:t>
            </a:fld>
            <a:endParaRPr lang="en-US"/>
          </a:p>
        </p:txBody>
      </p:sp>
    </p:spTree>
    <p:extLst>
      <p:ext uri="{BB962C8B-B14F-4D97-AF65-F5344CB8AC3E}">
        <p14:creationId xmlns:p14="http://schemas.microsoft.com/office/powerpoint/2010/main" val="2394643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20</a:t>
            </a:fld>
            <a:endParaRPr lang="en-US"/>
          </a:p>
        </p:txBody>
      </p:sp>
    </p:spTree>
    <p:extLst>
      <p:ext uri="{BB962C8B-B14F-4D97-AF65-F5344CB8AC3E}">
        <p14:creationId xmlns:p14="http://schemas.microsoft.com/office/powerpoint/2010/main" val="3491465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21</a:t>
            </a:fld>
            <a:endParaRPr lang="en-US"/>
          </a:p>
        </p:txBody>
      </p:sp>
    </p:spTree>
    <p:extLst>
      <p:ext uri="{BB962C8B-B14F-4D97-AF65-F5344CB8AC3E}">
        <p14:creationId xmlns:p14="http://schemas.microsoft.com/office/powerpoint/2010/main" val="3371511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22</a:t>
            </a:fld>
            <a:endParaRPr lang="en-US"/>
          </a:p>
        </p:txBody>
      </p:sp>
    </p:spTree>
    <p:extLst>
      <p:ext uri="{BB962C8B-B14F-4D97-AF65-F5344CB8AC3E}">
        <p14:creationId xmlns:p14="http://schemas.microsoft.com/office/powerpoint/2010/main" val="233777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see the Norms for Data use from the </a:t>
            </a:r>
            <a:r>
              <a:rPr lang="en-US" dirty="0" err="1"/>
              <a:t>DataONE</a:t>
            </a:r>
            <a:r>
              <a:rPr lang="en-US" dirty="0"/>
              <a:t> Education Modules Lesson 10, Legal and Policy Issues</a:t>
            </a:r>
          </a:p>
        </p:txBody>
      </p:sp>
      <p:sp>
        <p:nvSpPr>
          <p:cNvPr id="4" name="Slide Number Placeholder 3"/>
          <p:cNvSpPr>
            <a:spLocks noGrp="1"/>
          </p:cNvSpPr>
          <p:nvPr>
            <p:ph type="sldNum" sz="quarter" idx="5"/>
          </p:nvPr>
        </p:nvSpPr>
        <p:spPr/>
        <p:txBody>
          <a:bodyPr/>
          <a:lstStyle/>
          <a:p>
            <a:fld id="{415F155F-DC66-8443-9944-612B73064982}" type="slidenum">
              <a:rPr lang="en-US" smtClean="0"/>
              <a:t>23</a:t>
            </a:fld>
            <a:endParaRPr lang="en-US"/>
          </a:p>
        </p:txBody>
      </p:sp>
    </p:spTree>
    <p:extLst>
      <p:ext uri="{BB962C8B-B14F-4D97-AF65-F5344CB8AC3E}">
        <p14:creationId xmlns:p14="http://schemas.microsoft.com/office/powerpoint/2010/main" val="260076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24</a:t>
            </a:fld>
            <a:endParaRPr lang="en-US"/>
          </a:p>
        </p:txBody>
      </p:sp>
    </p:spTree>
    <p:extLst>
      <p:ext uri="{BB962C8B-B14F-4D97-AF65-F5344CB8AC3E}">
        <p14:creationId xmlns:p14="http://schemas.microsoft.com/office/powerpoint/2010/main" val="160542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25</a:t>
            </a:fld>
            <a:endParaRPr lang="en-US"/>
          </a:p>
        </p:txBody>
      </p:sp>
    </p:spTree>
    <p:extLst>
      <p:ext uri="{BB962C8B-B14F-4D97-AF65-F5344CB8AC3E}">
        <p14:creationId xmlns:p14="http://schemas.microsoft.com/office/powerpoint/2010/main" val="137820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26</a:t>
            </a:fld>
            <a:endParaRPr lang="en-US"/>
          </a:p>
        </p:txBody>
      </p:sp>
    </p:spTree>
    <p:extLst>
      <p:ext uri="{BB962C8B-B14F-4D97-AF65-F5344CB8AC3E}">
        <p14:creationId xmlns:p14="http://schemas.microsoft.com/office/powerpoint/2010/main" val="66348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27</a:t>
            </a:fld>
            <a:endParaRPr lang="en-US"/>
          </a:p>
        </p:txBody>
      </p:sp>
    </p:spTree>
    <p:extLst>
      <p:ext uri="{BB962C8B-B14F-4D97-AF65-F5344CB8AC3E}">
        <p14:creationId xmlns:p14="http://schemas.microsoft.com/office/powerpoint/2010/main" val="120283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28</a:t>
            </a:fld>
            <a:endParaRPr lang="en-US"/>
          </a:p>
        </p:txBody>
      </p:sp>
    </p:spTree>
    <p:extLst>
      <p:ext uri="{BB962C8B-B14F-4D97-AF65-F5344CB8AC3E}">
        <p14:creationId xmlns:p14="http://schemas.microsoft.com/office/powerpoint/2010/main" val="755977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29</a:t>
            </a:fld>
            <a:endParaRPr lang="en-US"/>
          </a:p>
        </p:txBody>
      </p:sp>
    </p:spTree>
    <p:extLst>
      <p:ext uri="{BB962C8B-B14F-4D97-AF65-F5344CB8AC3E}">
        <p14:creationId xmlns:p14="http://schemas.microsoft.com/office/powerpoint/2010/main" val="320917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a:t>
            </a:fld>
            <a:endParaRPr lang="en-US"/>
          </a:p>
        </p:txBody>
      </p:sp>
    </p:spTree>
    <p:extLst>
      <p:ext uri="{BB962C8B-B14F-4D97-AF65-F5344CB8AC3E}">
        <p14:creationId xmlns:p14="http://schemas.microsoft.com/office/powerpoint/2010/main" val="2476098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30</a:t>
            </a:fld>
            <a:endParaRPr lang="en-US"/>
          </a:p>
        </p:txBody>
      </p:sp>
    </p:spTree>
    <p:extLst>
      <p:ext uri="{BB962C8B-B14F-4D97-AF65-F5344CB8AC3E}">
        <p14:creationId xmlns:p14="http://schemas.microsoft.com/office/powerpoint/2010/main" val="376704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31</a:t>
            </a:fld>
            <a:endParaRPr lang="en-US"/>
          </a:p>
        </p:txBody>
      </p:sp>
    </p:spTree>
    <p:extLst>
      <p:ext uri="{BB962C8B-B14F-4D97-AF65-F5344CB8AC3E}">
        <p14:creationId xmlns:p14="http://schemas.microsoft.com/office/powerpoint/2010/main" val="4260353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32</a:t>
            </a:fld>
            <a:endParaRPr lang="en-US"/>
          </a:p>
        </p:txBody>
      </p:sp>
    </p:spTree>
    <p:extLst>
      <p:ext uri="{BB962C8B-B14F-4D97-AF65-F5344CB8AC3E}">
        <p14:creationId xmlns:p14="http://schemas.microsoft.com/office/powerpoint/2010/main" val="26448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see the </a:t>
            </a:r>
            <a:r>
              <a:rPr lang="en-US" dirty="0" err="1"/>
              <a:t>DataONE</a:t>
            </a:r>
            <a:r>
              <a:rPr lang="en-US" dirty="0"/>
              <a:t> Education Modules Lesson 8, Data Citation</a:t>
            </a:r>
          </a:p>
        </p:txBody>
      </p:sp>
      <p:sp>
        <p:nvSpPr>
          <p:cNvPr id="4" name="Slide Number Placeholder 3"/>
          <p:cNvSpPr>
            <a:spLocks noGrp="1"/>
          </p:cNvSpPr>
          <p:nvPr>
            <p:ph type="sldNum" sz="quarter" idx="5"/>
          </p:nvPr>
        </p:nvSpPr>
        <p:spPr/>
        <p:txBody>
          <a:bodyPr/>
          <a:lstStyle/>
          <a:p>
            <a:fld id="{415F155F-DC66-8443-9944-612B73064982}" type="slidenum">
              <a:rPr lang="en-US" smtClean="0"/>
              <a:t>33</a:t>
            </a:fld>
            <a:endParaRPr lang="en-US"/>
          </a:p>
        </p:txBody>
      </p:sp>
    </p:spTree>
    <p:extLst>
      <p:ext uri="{BB962C8B-B14F-4D97-AF65-F5344CB8AC3E}">
        <p14:creationId xmlns:p14="http://schemas.microsoft.com/office/powerpoint/2010/main" val="1129155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34</a:t>
            </a:fld>
            <a:endParaRPr lang="en-US"/>
          </a:p>
        </p:txBody>
      </p:sp>
    </p:spTree>
    <p:extLst>
      <p:ext uri="{BB962C8B-B14F-4D97-AF65-F5344CB8AC3E}">
        <p14:creationId xmlns:p14="http://schemas.microsoft.com/office/powerpoint/2010/main" val="1570413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35</a:t>
            </a:fld>
            <a:endParaRPr lang="en-US"/>
          </a:p>
        </p:txBody>
      </p:sp>
    </p:spTree>
    <p:extLst>
      <p:ext uri="{BB962C8B-B14F-4D97-AF65-F5344CB8AC3E}">
        <p14:creationId xmlns:p14="http://schemas.microsoft.com/office/powerpoint/2010/main" val="4062933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36</a:t>
            </a:fld>
            <a:endParaRPr lang="en-US"/>
          </a:p>
        </p:txBody>
      </p:sp>
    </p:spTree>
    <p:extLst>
      <p:ext uri="{BB962C8B-B14F-4D97-AF65-F5344CB8AC3E}">
        <p14:creationId xmlns:p14="http://schemas.microsoft.com/office/powerpoint/2010/main" val="2222876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37</a:t>
            </a:fld>
            <a:endParaRPr lang="en-US"/>
          </a:p>
        </p:txBody>
      </p:sp>
    </p:spTree>
    <p:extLst>
      <p:ext uri="{BB962C8B-B14F-4D97-AF65-F5344CB8AC3E}">
        <p14:creationId xmlns:p14="http://schemas.microsoft.com/office/powerpoint/2010/main" val="3091941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38</a:t>
            </a:fld>
            <a:endParaRPr lang="en-US"/>
          </a:p>
        </p:txBody>
      </p:sp>
    </p:spTree>
    <p:extLst>
      <p:ext uri="{BB962C8B-B14F-4D97-AF65-F5344CB8AC3E}">
        <p14:creationId xmlns:p14="http://schemas.microsoft.com/office/powerpoint/2010/main" val="2681265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general format for a data citation suggested by Dryad</a:t>
            </a:r>
          </a:p>
        </p:txBody>
      </p:sp>
      <p:sp>
        <p:nvSpPr>
          <p:cNvPr id="4" name="Slide Number Placeholder 3"/>
          <p:cNvSpPr>
            <a:spLocks noGrp="1"/>
          </p:cNvSpPr>
          <p:nvPr>
            <p:ph type="sldNum" sz="quarter" idx="5"/>
          </p:nvPr>
        </p:nvSpPr>
        <p:spPr/>
        <p:txBody>
          <a:bodyPr/>
          <a:lstStyle/>
          <a:p>
            <a:fld id="{415F155F-DC66-8443-9944-612B73064982}" type="slidenum">
              <a:rPr lang="en-US" smtClean="0"/>
              <a:t>39</a:t>
            </a:fld>
            <a:endParaRPr lang="en-US"/>
          </a:p>
        </p:txBody>
      </p:sp>
    </p:spTree>
    <p:extLst>
      <p:ext uri="{BB962C8B-B14F-4D97-AF65-F5344CB8AC3E}">
        <p14:creationId xmlns:p14="http://schemas.microsoft.com/office/powerpoint/2010/main" val="407774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4</a:t>
            </a:fld>
            <a:endParaRPr lang="en-US"/>
          </a:p>
        </p:txBody>
      </p:sp>
    </p:spTree>
    <p:extLst>
      <p:ext uri="{BB962C8B-B14F-4D97-AF65-F5344CB8AC3E}">
        <p14:creationId xmlns:p14="http://schemas.microsoft.com/office/powerpoint/2010/main" val="3382795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Here is the general format for citing a dataset in APA style. Note that the styles are slightly different. </a:t>
            </a:r>
            <a:r>
              <a:rPr lang="en-US" dirty="0">
                <a:latin typeface="Trebuchet MS" panose="020B0603020202020204" pitchFamily="34" charset="0"/>
              </a:rPr>
              <a:t>Be sure to follow any style you’re required to use and give as much information about the dataset as possible.</a:t>
            </a:r>
          </a:p>
        </p:txBody>
      </p:sp>
      <p:sp>
        <p:nvSpPr>
          <p:cNvPr id="4" name="Slide Number Placeholder 3"/>
          <p:cNvSpPr>
            <a:spLocks noGrp="1"/>
          </p:cNvSpPr>
          <p:nvPr>
            <p:ph type="sldNum" sz="quarter" idx="5"/>
          </p:nvPr>
        </p:nvSpPr>
        <p:spPr/>
        <p:txBody>
          <a:bodyPr/>
          <a:lstStyle/>
          <a:p>
            <a:fld id="{415F155F-DC66-8443-9944-612B73064982}" type="slidenum">
              <a:rPr lang="en-US" smtClean="0"/>
              <a:t>40</a:t>
            </a:fld>
            <a:endParaRPr lang="en-US"/>
          </a:p>
        </p:txBody>
      </p:sp>
    </p:spTree>
    <p:extLst>
      <p:ext uri="{BB962C8B-B14F-4D97-AF65-F5344CB8AC3E}">
        <p14:creationId xmlns:p14="http://schemas.microsoft.com/office/powerpoint/2010/main" val="1184570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we’ve discussed legal and ethical data use, sensitive data, and data citation.</a:t>
            </a:r>
          </a:p>
        </p:txBody>
      </p:sp>
      <p:sp>
        <p:nvSpPr>
          <p:cNvPr id="4" name="Slide Number Placeholder 3"/>
          <p:cNvSpPr>
            <a:spLocks noGrp="1"/>
          </p:cNvSpPr>
          <p:nvPr>
            <p:ph type="sldNum" sz="quarter" idx="5"/>
          </p:nvPr>
        </p:nvSpPr>
        <p:spPr/>
        <p:txBody>
          <a:bodyPr/>
          <a:lstStyle/>
          <a:p>
            <a:fld id="{415F155F-DC66-8443-9944-612B73064982}" type="slidenum">
              <a:rPr lang="en-US" smtClean="0"/>
              <a:t>41</a:t>
            </a:fld>
            <a:endParaRPr lang="en-US"/>
          </a:p>
        </p:txBody>
      </p:sp>
    </p:spTree>
    <p:extLst>
      <p:ext uri="{BB962C8B-B14F-4D97-AF65-F5344CB8AC3E}">
        <p14:creationId xmlns:p14="http://schemas.microsoft.com/office/powerpoint/2010/main" val="2761185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resources on data ethics, and for the information on which this presentation was based, please see the following resources.</a:t>
            </a:r>
          </a:p>
        </p:txBody>
      </p:sp>
      <p:sp>
        <p:nvSpPr>
          <p:cNvPr id="4" name="Slide Number Placeholder 3"/>
          <p:cNvSpPr>
            <a:spLocks noGrp="1"/>
          </p:cNvSpPr>
          <p:nvPr>
            <p:ph type="sldNum" sz="quarter" idx="5"/>
          </p:nvPr>
        </p:nvSpPr>
        <p:spPr/>
        <p:txBody>
          <a:bodyPr/>
          <a:lstStyle/>
          <a:p>
            <a:fld id="{415F155F-DC66-8443-9944-612B73064982}" type="slidenum">
              <a:rPr lang="en-US" smtClean="0"/>
              <a:t>42</a:t>
            </a:fld>
            <a:endParaRPr lang="en-US"/>
          </a:p>
        </p:txBody>
      </p:sp>
    </p:spTree>
    <p:extLst>
      <p:ext uri="{BB962C8B-B14F-4D97-AF65-F5344CB8AC3E}">
        <p14:creationId xmlns:p14="http://schemas.microsoft.com/office/powerpoint/2010/main" val="4137074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43</a:t>
            </a:fld>
            <a:endParaRPr lang="en-US"/>
          </a:p>
        </p:txBody>
      </p:sp>
    </p:spTree>
    <p:extLst>
      <p:ext uri="{BB962C8B-B14F-4D97-AF65-F5344CB8AC3E}">
        <p14:creationId xmlns:p14="http://schemas.microsoft.com/office/powerpoint/2010/main" val="168121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presentation.</a:t>
            </a:r>
          </a:p>
        </p:txBody>
      </p:sp>
      <p:sp>
        <p:nvSpPr>
          <p:cNvPr id="4" name="Slide Number Placeholder 3"/>
          <p:cNvSpPr>
            <a:spLocks noGrp="1"/>
          </p:cNvSpPr>
          <p:nvPr>
            <p:ph type="sldNum" sz="quarter" idx="5"/>
          </p:nvPr>
        </p:nvSpPr>
        <p:spPr/>
        <p:txBody>
          <a:bodyPr/>
          <a:lstStyle/>
          <a:p>
            <a:fld id="{415F155F-DC66-8443-9944-612B73064982}" type="slidenum">
              <a:rPr lang="en-US" smtClean="0"/>
              <a:t>44</a:t>
            </a:fld>
            <a:endParaRPr lang="en-US"/>
          </a:p>
        </p:txBody>
      </p:sp>
    </p:spTree>
    <p:extLst>
      <p:ext uri="{BB962C8B-B14F-4D97-AF65-F5344CB8AC3E}">
        <p14:creationId xmlns:p14="http://schemas.microsoft.com/office/powerpoint/2010/main" val="234230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5</a:t>
            </a:fld>
            <a:endParaRPr lang="en-US"/>
          </a:p>
        </p:txBody>
      </p:sp>
    </p:spTree>
    <p:extLst>
      <p:ext uri="{BB962C8B-B14F-4D97-AF65-F5344CB8AC3E}">
        <p14:creationId xmlns:p14="http://schemas.microsoft.com/office/powerpoint/2010/main" val="352832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6</a:t>
            </a:fld>
            <a:endParaRPr lang="en-US"/>
          </a:p>
        </p:txBody>
      </p:sp>
    </p:spTree>
    <p:extLst>
      <p:ext uri="{BB962C8B-B14F-4D97-AF65-F5344CB8AC3E}">
        <p14:creationId xmlns:p14="http://schemas.microsoft.com/office/powerpoint/2010/main" val="133595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7</a:t>
            </a:fld>
            <a:endParaRPr lang="en-US"/>
          </a:p>
        </p:txBody>
      </p:sp>
    </p:spTree>
    <p:extLst>
      <p:ext uri="{BB962C8B-B14F-4D97-AF65-F5344CB8AC3E}">
        <p14:creationId xmlns:p14="http://schemas.microsoft.com/office/powerpoint/2010/main" val="299118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5F155F-DC66-8443-9944-612B73064982}" type="slidenum">
              <a:rPr lang="en-US" smtClean="0"/>
              <a:t>8</a:t>
            </a:fld>
            <a:endParaRPr lang="en-US"/>
          </a:p>
        </p:txBody>
      </p:sp>
    </p:spTree>
    <p:extLst>
      <p:ext uri="{BB962C8B-B14F-4D97-AF65-F5344CB8AC3E}">
        <p14:creationId xmlns:p14="http://schemas.microsoft.com/office/powerpoint/2010/main" val="14972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see the New England Collaborative Data Management Curriculum modules for Managing Research Data from the Lamar </a:t>
            </a:r>
            <a:r>
              <a:rPr lang="en-US" dirty="0" err="1"/>
              <a:t>Soutter</a:t>
            </a:r>
            <a:r>
              <a:rPr lang="en-US" dirty="0"/>
              <a:t> Library at the University of Massachusetts Medical School</a:t>
            </a:r>
          </a:p>
        </p:txBody>
      </p:sp>
      <p:sp>
        <p:nvSpPr>
          <p:cNvPr id="4" name="Slide Number Placeholder 3"/>
          <p:cNvSpPr>
            <a:spLocks noGrp="1"/>
          </p:cNvSpPr>
          <p:nvPr>
            <p:ph type="sldNum" sz="quarter" idx="5"/>
          </p:nvPr>
        </p:nvSpPr>
        <p:spPr/>
        <p:txBody>
          <a:bodyPr/>
          <a:lstStyle/>
          <a:p>
            <a:fld id="{415F155F-DC66-8443-9944-612B73064982}" type="slidenum">
              <a:rPr lang="en-US" smtClean="0"/>
              <a:t>9</a:t>
            </a:fld>
            <a:endParaRPr lang="en-US"/>
          </a:p>
        </p:txBody>
      </p:sp>
    </p:spTree>
    <p:extLst>
      <p:ext uri="{BB962C8B-B14F-4D97-AF65-F5344CB8AC3E}">
        <p14:creationId xmlns:p14="http://schemas.microsoft.com/office/powerpoint/2010/main" val="2560703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3448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479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706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0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476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36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75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569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47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71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63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80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328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8550" y="6160798"/>
            <a:ext cx="658090" cy="369454"/>
          </a:xfrm>
          <a:prstGeom prst="rect">
            <a:avLst/>
          </a:prstGeom>
          <a:noFill/>
        </p:spPr>
        <p:txBody>
          <a:bodyPr wrap="square" rtlCol="0">
            <a:spAutoFit/>
          </a:bodyPr>
          <a:lstStyle/>
          <a:p>
            <a:fld id="{75CCC798-9195-8A4E-A38A-17D27A91E15E}" type="slidenum">
              <a:rPr lang="en-US" smtClean="0">
                <a:solidFill>
                  <a:schemeClr val="bg1"/>
                </a:solidFill>
                <a:latin typeface="Trebuchet MS"/>
                <a:cs typeface="Trebuchet MS"/>
              </a:rPr>
              <a:t>‹#›</a:t>
            </a:fld>
            <a:endParaRPr lang="en-US" dirty="0">
              <a:solidFill>
                <a:schemeClr val="bg1"/>
              </a:solidFill>
              <a:latin typeface="Trebuchet MS"/>
              <a:cs typeface="Trebuchet MS"/>
            </a:endParaRPr>
          </a:p>
        </p:txBody>
      </p:sp>
    </p:spTree>
    <p:extLst>
      <p:ext uri="{BB962C8B-B14F-4D97-AF65-F5344CB8AC3E}">
        <p14:creationId xmlns:p14="http://schemas.microsoft.com/office/powerpoint/2010/main" val="21468525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b="1" kern="1200">
          <a:solidFill>
            <a:srgbClr val="17375E"/>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2">
              <a:lumMod val="75000"/>
            </a:schemeClr>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Trebuchet MS"/>
          <a:ea typeface="+mn-ea"/>
          <a:cs typeface="Trebuchet M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datadryad.org/stash/faq"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tacatalog.hshsl.umaryland.ed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www.thebluediamondgallery.com/typewriter/a/agenda.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dataone.org/sites/all/documents/education-modules/handouts/L10_LegalPolicy_Handout.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in5d.com/top-secret-government-programs-that-your-not-supposed-to-know-about/"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hyperlink" Target="https://creativecommons.org/licenses/by-nc/3.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gbif.org/document/80512/guide-to-best-practices-for-generalising-sensitive-species-occurrence-data"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www.tameyourassets.com/tag/professional-ethic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in5d.com/top-secret-government-programs-that-your-not-supposed-to-know-about/"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librarygrits.blogspot.com/2014/05/skills-audit.html" TargetMode="External"/><Relationship Id="rId5" Type="http://schemas.openxmlformats.org/officeDocument/2006/relationships/image" Target="../media/image11.jpg"/><Relationship Id="rId4" Type="http://schemas.openxmlformats.org/officeDocument/2006/relationships/hyperlink" Target="https://creativecommons.org/licenses/by-nc/3.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dataone.org/sites/all/documents/education-modules/handouts/L08_DataCitation_Handout.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5061/dryad.72551"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datacite.org/"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dataone.org/sites/all/documents/education-modules/pptx/L08_DataCitation.pptx" TargetMode="External"/><Relationship Id="rId3" Type="http://schemas.openxmlformats.org/officeDocument/2006/relationships/image" Target="../media/image13.png"/><Relationship Id="rId7" Type="http://schemas.openxmlformats.org/officeDocument/2006/relationships/hyperlink" Target="https://creativecommons.org/share-your-work/licensing-example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www.gbif.org/document/80512/guide-to-best-practices-for-generalising-sensitive-species-occurrence-data" TargetMode="External"/><Relationship Id="rId5" Type="http://schemas.openxmlformats.org/officeDocument/2006/relationships/hyperlink" Target="https://slideplayer.com/slide/4471792/" TargetMode="Externa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hyperlink" Target="https://publicationethics.org/files/COPE%20presentation_S%20Olesen_for%20distribution%20%281%29.pdf" TargetMode="External"/><Relationship Id="rId3" Type="http://schemas.openxmlformats.org/officeDocument/2006/relationships/image" Target="../media/image13.png"/><Relationship Id="rId7" Type="http://schemas.openxmlformats.org/officeDocument/2006/relationships/hyperlink" Target="https://www.force11.org/datacitationprinciples"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library.umassmed.edu/resources/necdmc/modules" TargetMode="External"/><Relationship Id="rId5" Type="http://schemas.openxmlformats.org/officeDocument/2006/relationships/hyperlink" Target="https://www.dataone.org/sites/all/documents/education-modules/pptx/L10_Policies.pptx" TargetMode="Externa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mailto:hill2ra@cmich.edu"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opyright.gov/title1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library.umassmed.edu/docs/necdmc_module5.doc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Ethics</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lstStyle/>
          <a:p>
            <a:pPr marL="0" indent="0">
              <a:buNone/>
            </a:pPr>
            <a:r>
              <a:rPr lang="en-US" dirty="0"/>
              <a:t>Rebecca Renirie, MLIS</a:t>
            </a:r>
            <a:br>
              <a:rPr lang="en-US" dirty="0"/>
            </a:br>
            <a:r>
              <a:rPr lang="en-US" dirty="0"/>
              <a:t>Central Michigan University Libraries</a:t>
            </a:r>
            <a:br>
              <a:rPr lang="en-US" dirty="0"/>
            </a:br>
            <a:r>
              <a:rPr lang="en-US" dirty="0"/>
              <a:t>January, 2020</a:t>
            </a:r>
          </a:p>
        </p:txBody>
      </p:sp>
    </p:spTree>
    <p:extLst>
      <p:ext uri="{BB962C8B-B14F-4D97-AF65-F5344CB8AC3E}">
        <p14:creationId xmlns:p14="http://schemas.microsoft.com/office/powerpoint/2010/main" val="2548770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Creative Commons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lstStyle/>
          <a:p>
            <a:pPr marL="0" indent="0">
              <a:buNone/>
            </a:pPr>
            <a:r>
              <a:rPr lang="en-US" dirty="0"/>
              <a:t>Creative Commons is a method for licensing copyrighted work (including datasets) for public use</a:t>
            </a:r>
          </a:p>
          <a:p>
            <a:pPr marL="0" indent="0">
              <a:buNone/>
            </a:pPr>
            <a:endParaRPr lang="en-US" dirty="0"/>
          </a:p>
          <a:p>
            <a:pPr marL="0" indent="0">
              <a:buNone/>
            </a:pPr>
            <a:r>
              <a:rPr lang="en-US" dirty="0"/>
              <a:t>There are a number of licenses available from very restrictive to no restrictions at all</a:t>
            </a:r>
          </a:p>
        </p:txBody>
      </p:sp>
    </p:spTree>
    <p:extLst>
      <p:ext uri="{BB962C8B-B14F-4D97-AF65-F5344CB8AC3E}">
        <p14:creationId xmlns:p14="http://schemas.microsoft.com/office/powerpoint/2010/main" val="194593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Creative Commons</a:t>
            </a:r>
          </a:p>
        </p:txBody>
      </p:sp>
      <p:pic>
        <p:nvPicPr>
          <p:cNvPr id="4" name="Content Placeholder 3">
            <a:extLst>
              <a:ext uri="{FF2B5EF4-FFF2-40B4-BE49-F238E27FC236}">
                <a16:creationId xmlns:a16="http://schemas.microsoft.com/office/drawing/2014/main" id="{ADEF78F9-645D-40EE-81D9-AEF5117383BA}"/>
              </a:ext>
            </a:extLst>
          </p:cNvPr>
          <p:cNvPicPr>
            <a:picLocks noGrp="1" noChangeAspect="1"/>
          </p:cNvPicPr>
          <p:nvPr>
            <p:ph idx="1"/>
          </p:nvPr>
        </p:nvPicPr>
        <p:blipFill>
          <a:blip r:embed="rId3"/>
          <a:srcRect/>
          <a:stretch/>
        </p:blipFill>
        <p:spPr>
          <a:xfrm>
            <a:off x="1606891" y="1230489"/>
            <a:ext cx="5748191" cy="4859514"/>
          </a:xfrm>
          <a:prstGeom prst="rect">
            <a:avLst/>
          </a:prstGeom>
        </p:spPr>
      </p:pic>
    </p:spTree>
    <p:extLst>
      <p:ext uri="{BB962C8B-B14F-4D97-AF65-F5344CB8AC3E}">
        <p14:creationId xmlns:p14="http://schemas.microsoft.com/office/powerpoint/2010/main" val="91729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Creative Commons</a:t>
            </a:r>
          </a:p>
        </p:txBody>
      </p:sp>
      <p:pic>
        <p:nvPicPr>
          <p:cNvPr id="5" name="Content Placeholder 4">
            <a:extLst>
              <a:ext uri="{FF2B5EF4-FFF2-40B4-BE49-F238E27FC236}">
                <a16:creationId xmlns:a16="http://schemas.microsoft.com/office/drawing/2014/main" id="{7C78D0B6-DE95-43B4-9DF5-D6F1401AA3A4}"/>
              </a:ext>
            </a:extLst>
          </p:cNvPr>
          <p:cNvPicPr>
            <a:picLocks noGrp="1" noChangeAspect="1"/>
          </p:cNvPicPr>
          <p:nvPr>
            <p:ph idx="1"/>
          </p:nvPr>
        </p:nvPicPr>
        <p:blipFill>
          <a:blip r:embed="rId3"/>
          <a:stretch>
            <a:fillRect/>
          </a:stretch>
        </p:blipFill>
        <p:spPr>
          <a:xfrm>
            <a:off x="457200" y="1327218"/>
            <a:ext cx="8229600" cy="4203563"/>
          </a:xfrm>
          <a:prstGeom prst="rect">
            <a:avLst/>
          </a:prstGeom>
        </p:spPr>
      </p:pic>
    </p:spTree>
    <p:extLst>
      <p:ext uri="{BB962C8B-B14F-4D97-AF65-F5344CB8AC3E}">
        <p14:creationId xmlns:p14="http://schemas.microsoft.com/office/powerpoint/2010/main" val="248843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Sharing: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lstStyle/>
          <a:p>
            <a:pPr marL="0" indent="0">
              <a:buNone/>
            </a:pPr>
            <a:r>
              <a:rPr lang="en-US" dirty="0">
                <a:latin typeface="Trebuchet MS" panose="020B0603020202020204" pitchFamily="34" charset="0"/>
              </a:rPr>
              <a:t>Researchers are bound by restrictions and regulations imposed by their institution, usually in the form of regulatory committees such as the IRB (Institutional Review Board, human subject research) and the IACUC (Institutional Animal Care and Use Committee, animal research)</a:t>
            </a:r>
          </a:p>
        </p:txBody>
      </p:sp>
    </p:spTree>
    <p:extLst>
      <p:ext uri="{BB962C8B-B14F-4D97-AF65-F5344CB8AC3E}">
        <p14:creationId xmlns:p14="http://schemas.microsoft.com/office/powerpoint/2010/main" val="230346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Sharing: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lstStyle/>
          <a:p>
            <a:pPr marL="0" indent="0">
              <a:buNone/>
            </a:pPr>
            <a:r>
              <a:rPr lang="en-US" dirty="0">
                <a:latin typeface="Trebuchet MS" panose="020B0603020202020204" pitchFamily="34" charset="0"/>
              </a:rPr>
              <a:t>Researchers’ funders or publishers (such as a journal) may have additional requirements for data sharing, as well as making data private and confidential; and if researchers publish data online (such as in a repository), additional restrictions may apply </a:t>
            </a:r>
          </a:p>
        </p:txBody>
      </p:sp>
    </p:spTree>
    <p:extLst>
      <p:ext uri="{BB962C8B-B14F-4D97-AF65-F5344CB8AC3E}">
        <p14:creationId xmlns:p14="http://schemas.microsoft.com/office/powerpoint/2010/main" val="385281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Sharing: Ethics</a:t>
            </a:r>
          </a:p>
        </p:txBody>
      </p:sp>
      <p:pic>
        <p:nvPicPr>
          <p:cNvPr id="4" name="Picture 3" descr="A screenshot of a social media post&#10;&#10;Description automatically generated">
            <a:extLst>
              <a:ext uri="{FF2B5EF4-FFF2-40B4-BE49-F238E27FC236}">
                <a16:creationId xmlns:a16="http://schemas.microsoft.com/office/drawing/2014/main" id="{45ED05F8-BD0F-4952-8133-BFFE12569A66}"/>
              </a:ext>
            </a:extLst>
          </p:cNvPr>
          <p:cNvPicPr>
            <a:picLocks noChangeAspect="1"/>
          </p:cNvPicPr>
          <p:nvPr/>
        </p:nvPicPr>
        <p:blipFill>
          <a:blip r:embed="rId3"/>
          <a:stretch>
            <a:fillRect/>
          </a:stretch>
        </p:blipFill>
        <p:spPr>
          <a:xfrm>
            <a:off x="252264" y="1298222"/>
            <a:ext cx="8748532" cy="3535268"/>
          </a:xfrm>
          <a:prstGeom prst="rect">
            <a:avLst/>
          </a:prstGeom>
        </p:spPr>
      </p:pic>
      <p:sp>
        <p:nvSpPr>
          <p:cNvPr id="3" name="Rectangle 2">
            <a:extLst>
              <a:ext uri="{FF2B5EF4-FFF2-40B4-BE49-F238E27FC236}">
                <a16:creationId xmlns:a16="http://schemas.microsoft.com/office/drawing/2014/main" id="{2F0ED65B-3D26-4485-B436-F903CF6A28B7}"/>
              </a:ext>
            </a:extLst>
          </p:cNvPr>
          <p:cNvSpPr/>
          <p:nvPr/>
        </p:nvSpPr>
        <p:spPr>
          <a:xfrm>
            <a:off x="252264" y="5487742"/>
            <a:ext cx="6812634" cy="584775"/>
          </a:xfrm>
          <a:prstGeom prst="rect">
            <a:avLst/>
          </a:prstGeom>
        </p:spPr>
        <p:txBody>
          <a:bodyPr wrap="none">
            <a:spAutoFit/>
          </a:bodyPr>
          <a:lstStyle/>
          <a:p>
            <a:r>
              <a:rPr lang="en-US" sz="3200" dirty="0">
                <a:latin typeface="Calibri" charset="0"/>
              </a:rPr>
              <a:t>Dryad, </a:t>
            </a:r>
            <a:r>
              <a:rPr lang="en-US" sz="3200" dirty="0">
                <a:latin typeface="Calibri" charset="0"/>
                <a:hlinkClick r:id="rId4"/>
              </a:rPr>
              <a:t>https://datadryad.org/stash/faq</a:t>
            </a:r>
            <a:r>
              <a:rPr lang="en-US" sz="3200" dirty="0">
                <a:latin typeface="Calibri" charset="0"/>
              </a:rPr>
              <a:t> </a:t>
            </a:r>
          </a:p>
        </p:txBody>
      </p:sp>
    </p:spTree>
    <p:extLst>
      <p:ext uri="{BB962C8B-B14F-4D97-AF65-F5344CB8AC3E}">
        <p14:creationId xmlns:p14="http://schemas.microsoft.com/office/powerpoint/2010/main" val="356641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Sharing: Ethics</a:t>
            </a:r>
          </a:p>
        </p:txBody>
      </p:sp>
      <p:sp>
        <p:nvSpPr>
          <p:cNvPr id="3" name="Rectangle 2">
            <a:extLst>
              <a:ext uri="{FF2B5EF4-FFF2-40B4-BE49-F238E27FC236}">
                <a16:creationId xmlns:a16="http://schemas.microsoft.com/office/drawing/2014/main" id="{2F0ED65B-3D26-4485-B436-F903CF6A28B7}"/>
              </a:ext>
            </a:extLst>
          </p:cNvPr>
          <p:cNvSpPr/>
          <p:nvPr/>
        </p:nvSpPr>
        <p:spPr>
          <a:xfrm>
            <a:off x="139375" y="4603480"/>
            <a:ext cx="8125814" cy="1077218"/>
          </a:xfrm>
          <a:prstGeom prst="rect">
            <a:avLst/>
          </a:prstGeom>
        </p:spPr>
        <p:txBody>
          <a:bodyPr wrap="none">
            <a:spAutoFit/>
          </a:bodyPr>
          <a:lstStyle/>
          <a:p>
            <a:r>
              <a:rPr lang="en-US" sz="3200" dirty="0">
                <a:latin typeface="Calibri" charset="0"/>
              </a:rPr>
              <a:t>University of Maryland Baltimore Data Catalog, </a:t>
            </a:r>
          </a:p>
          <a:p>
            <a:r>
              <a:rPr lang="en-US" sz="3200" dirty="0">
                <a:latin typeface="Calibri" charset="0"/>
                <a:hlinkClick r:id="rId3"/>
              </a:rPr>
              <a:t>https://datacatalog.hshsl.umaryland.edu/</a:t>
            </a:r>
            <a:r>
              <a:rPr lang="en-US" sz="3200" dirty="0">
                <a:latin typeface="Calibri" charset="0"/>
              </a:rPr>
              <a:t> </a:t>
            </a:r>
            <a:endParaRPr lang="en-US" dirty="0">
              <a:latin typeface="Calibri" charset="0"/>
            </a:endParaRPr>
          </a:p>
        </p:txBody>
      </p:sp>
      <p:pic>
        <p:nvPicPr>
          <p:cNvPr id="5" name="Picture 4">
            <a:extLst>
              <a:ext uri="{FF2B5EF4-FFF2-40B4-BE49-F238E27FC236}">
                <a16:creationId xmlns:a16="http://schemas.microsoft.com/office/drawing/2014/main" id="{B477DF0F-5C5E-429D-8407-D58F943E4020}"/>
              </a:ext>
            </a:extLst>
          </p:cNvPr>
          <p:cNvPicPr>
            <a:picLocks noChangeAspect="1"/>
          </p:cNvPicPr>
          <p:nvPr/>
        </p:nvPicPr>
        <p:blipFill>
          <a:blip r:embed="rId4"/>
          <a:stretch>
            <a:fillRect/>
          </a:stretch>
        </p:blipFill>
        <p:spPr>
          <a:xfrm>
            <a:off x="0" y="1710628"/>
            <a:ext cx="9144000" cy="2330431"/>
          </a:xfrm>
          <a:prstGeom prst="rect">
            <a:avLst/>
          </a:prstGeom>
        </p:spPr>
      </p:pic>
    </p:spTree>
    <p:extLst>
      <p:ext uri="{BB962C8B-B14F-4D97-AF65-F5344CB8AC3E}">
        <p14:creationId xmlns:p14="http://schemas.microsoft.com/office/powerpoint/2010/main" val="417172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Sharing: Ethics</a:t>
            </a:r>
          </a:p>
        </p:txBody>
      </p:sp>
      <p:pic>
        <p:nvPicPr>
          <p:cNvPr id="4" name="Picture 3">
            <a:extLst>
              <a:ext uri="{FF2B5EF4-FFF2-40B4-BE49-F238E27FC236}">
                <a16:creationId xmlns:a16="http://schemas.microsoft.com/office/drawing/2014/main" id="{CA8B869A-C7BE-4F25-B2DD-DB4FCC4CE9AF}"/>
              </a:ext>
            </a:extLst>
          </p:cNvPr>
          <p:cNvPicPr>
            <a:picLocks noChangeAspect="1"/>
          </p:cNvPicPr>
          <p:nvPr/>
        </p:nvPicPr>
        <p:blipFill>
          <a:blip r:embed="rId3"/>
          <a:stretch>
            <a:fillRect/>
          </a:stretch>
        </p:blipFill>
        <p:spPr>
          <a:xfrm>
            <a:off x="835378" y="1219200"/>
            <a:ext cx="7719647" cy="4846377"/>
          </a:xfrm>
          <a:prstGeom prst="rect">
            <a:avLst/>
          </a:prstGeom>
        </p:spPr>
      </p:pic>
    </p:spTree>
    <p:extLst>
      <p:ext uri="{BB962C8B-B14F-4D97-AF65-F5344CB8AC3E}">
        <p14:creationId xmlns:p14="http://schemas.microsoft.com/office/powerpoint/2010/main" val="50960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Generally, data creators have ethical considerations in two main areas:</a:t>
            </a:r>
          </a:p>
          <a:p>
            <a:pPr marL="0" indent="0">
              <a:buNone/>
            </a:pPr>
            <a:endParaRPr lang="en-US" b="1" dirty="0">
              <a:latin typeface="Trebuchet MS" panose="020B0603020202020204" pitchFamily="34" charset="0"/>
            </a:endParaRPr>
          </a:p>
          <a:p>
            <a:pPr marL="0" indent="0">
              <a:buNone/>
            </a:pPr>
            <a:r>
              <a:rPr lang="en-US" b="1" dirty="0">
                <a:latin typeface="Trebuchet MS" panose="020B0603020202020204" pitchFamily="34" charset="0"/>
              </a:rPr>
              <a:t>1. Research Data Management</a:t>
            </a:r>
            <a:br>
              <a:rPr lang="en-US" dirty="0">
                <a:latin typeface="Trebuchet MS" panose="020B0603020202020204" pitchFamily="34" charset="0"/>
              </a:rPr>
            </a:br>
            <a:r>
              <a:rPr lang="en-US" dirty="0">
                <a:latin typeface="Trebuchet MS" panose="020B0603020202020204" pitchFamily="34" charset="0"/>
              </a:rPr>
              <a:t>(documenting data, preventing corruption of files and privacy breaches, adhering to requirements by institution)</a:t>
            </a:r>
          </a:p>
        </p:txBody>
      </p:sp>
    </p:spTree>
    <p:extLst>
      <p:ext uri="{BB962C8B-B14F-4D97-AF65-F5344CB8AC3E}">
        <p14:creationId xmlns:p14="http://schemas.microsoft.com/office/powerpoint/2010/main" val="1140319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pPr marL="0" indent="0">
              <a:buNone/>
            </a:pPr>
            <a:r>
              <a:rPr lang="en-US" b="1" dirty="0">
                <a:latin typeface="Trebuchet MS" panose="020B0603020202020204" pitchFamily="34" charset="0"/>
              </a:rPr>
              <a:t>2. Sharing or Publishing Data*</a:t>
            </a:r>
            <a:br>
              <a:rPr lang="en-US" dirty="0">
                <a:latin typeface="Trebuchet MS" panose="020B0603020202020204" pitchFamily="34" charset="0"/>
              </a:rPr>
            </a:br>
            <a:r>
              <a:rPr lang="en-US" dirty="0">
                <a:latin typeface="Trebuchet MS" panose="020B0603020202020204" pitchFamily="34" charset="0"/>
              </a:rPr>
              <a:t>(allowing for validation and replication of research, assisting in future research in the field, providing public access to publicly funded research, adhering to requirements by funder and/or publisher)</a:t>
            </a:r>
          </a:p>
          <a:p>
            <a:pPr marL="0" indent="0">
              <a:buNone/>
            </a:pPr>
            <a:r>
              <a:rPr lang="en-US" dirty="0">
                <a:latin typeface="Trebuchet MS" panose="020B0603020202020204" pitchFamily="34" charset="0"/>
              </a:rPr>
              <a:t>*</a:t>
            </a:r>
            <a:r>
              <a:rPr lang="en-US" i="1" dirty="0">
                <a:latin typeface="Trebuchet MS" panose="020B0603020202020204" pitchFamily="34" charset="0"/>
              </a:rPr>
              <a:t>not necessarily the same thing!</a:t>
            </a:r>
          </a:p>
        </p:txBody>
      </p:sp>
    </p:spTree>
    <p:extLst>
      <p:ext uri="{BB962C8B-B14F-4D97-AF65-F5344CB8AC3E}">
        <p14:creationId xmlns:p14="http://schemas.microsoft.com/office/powerpoint/2010/main" val="266209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lstStyle/>
          <a:p>
            <a:r>
              <a:rPr lang="en-US" dirty="0">
                <a:latin typeface="Trebuchet MS" panose="020B0603020202020204" pitchFamily="34" charset="0"/>
              </a:rPr>
              <a:t>Legal and Ethical Data Use</a:t>
            </a:r>
          </a:p>
          <a:p>
            <a:r>
              <a:rPr lang="en-US" dirty="0">
                <a:latin typeface="Trebuchet MS" panose="020B0603020202020204" pitchFamily="34" charset="0"/>
              </a:rPr>
              <a:t>Sensitive Data</a:t>
            </a:r>
          </a:p>
          <a:p>
            <a:r>
              <a:rPr lang="en-US" dirty="0">
                <a:latin typeface="Trebuchet MS" panose="020B0603020202020204" pitchFamily="34" charset="0"/>
              </a:rPr>
              <a:t>Data Citation</a:t>
            </a:r>
          </a:p>
        </p:txBody>
      </p:sp>
      <p:pic>
        <p:nvPicPr>
          <p:cNvPr id="4" name="Picture 3" descr="A picture containing indoor, table, desk, white&#10;&#10;Description automatically generated">
            <a:extLst>
              <a:ext uri="{FF2B5EF4-FFF2-40B4-BE49-F238E27FC236}">
                <a16:creationId xmlns:a16="http://schemas.microsoft.com/office/drawing/2014/main" id="{B054BA7E-FC8A-4262-896A-4636B8FA52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07523" y="2494844"/>
            <a:ext cx="5079277" cy="3373487"/>
          </a:xfrm>
          <a:prstGeom prst="rect">
            <a:avLst/>
          </a:prstGeom>
        </p:spPr>
      </p:pic>
      <p:sp>
        <p:nvSpPr>
          <p:cNvPr id="5" name="TextBox 4">
            <a:extLst>
              <a:ext uri="{FF2B5EF4-FFF2-40B4-BE49-F238E27FC236}">
                <a16:creationId xmlns:a16="http://schemas.microsoft.com/office/drawing/2014/main" id="{F6CB2A02-76C1-43CE-A965-3D19A699DF8D}"/>
              </a:ext>
            </a:extLst>
          </p:cNvPr>
          <p:cNvSpPr txBox="1"/>
          <p:nvPr/>
        </p:nvSpPr>
        <p:spPr>
          <a:xfrm>
            <a:off x="3625340" y="5881831"/>
            <a:ext cx="3666251" cy="230832"/>
          </a:xfrm>
          <a:prstGeom prst="rect">
            <a:avLst/>
          </a:prstGeom>
          <a:noFill/>
        </p:spPr>
        <p:txBody>
          <a:bodyPr wrap="square" rtlCol="0">
            <a:spAutoFit/>
          </a:bodyPr>
          <a:lstStyle/>
          <a:p>
            <a:r>
              <a:rPr lang="en-US" sz="900" i="1" dirty="0">
                <a:latin typeface="Trebuchet MS" panose="020B0603020202020204" pitchFamily="34" charset="0"/>
                <a:hlinkClick r:id="rId4" tooltip="http://www.thebluediamondgallery.com/typewriter/a/agenda.html"/>
              </a:rPr>
              <a:t>This Photo</a:t>
            </a:r>
            <a:r>
              <a:rPr lang="en-US" sz="900" i="1" dirty="0">
                <a:latin typeface="Trebuchet MS" panose="020B0603020202020204" pitchFamily="34" charset="0"/>
              </a:rPr>
              <a:t> by Unknown Author is licensed under </a:t>
            </a:r>
            <a:r>
              <a:rPr lang="en-US" sz="900" i="1" dirty="0">
                <a:latin typeface="Trebuchet MS" panose="020B0603020202020204" pitchFamily="34" charset="0"/>
                <a:hlinkClick r:id="rId5" tooltip="https://creativecommons.org/licenses/by-sa/3.0/"/>
              </a:rPr>
              <a:t>CC BY-SA</a:t>
            </a:r>
            <a:endParaRPr lang="en-US" sz="900" i="1" dirty="0">
              <a:latin typeface="Trebuchet MS" panose="020B0603020202020204" pitchFamily="34" charset="0"/>
            </a:endParaRPr>
          </a:p>
        </p:txBody>
      </p:sp>
    </p:spTree>
    <p:extLst>
      <p:ext uri="{BB962C8B-B14F-4D97-AF65-F5344CB8AC3E}">
        <p14:creationId xmlns:p14="http://schemas.microsoft.com/office/powerpoint/2010/main" val="329195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Using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Once data becomes available, users of that data are also bound by legal and ethical considerations </a:t>
            </a:r>
            <a:br>
              <a:rPr lang="en-US" dirty="0">
                <a:latin typeface="Trebuchet MS" panose="020B0603020202020204" pitchFamily="34" charset="0"/>
              </a:rPr>
            </a:br>
            <a:endParaRPr lang="en-US" dirty="0">
              <a:latin typeface="Trebuchet MS" panose="020B0603020202020204" pitchFamily="34" charset="0"/>
            </a:endParaRPr>
          </a:p>
          <a:p>
            <a:r>
              <a:rPr lang="en-US" dirty="0">
                <a:latin typeface="Trebuchet MS" panose="020B0603020202020204" pitchFamily="34" charset="0"/>
              </a:rPr>
              <a:t>Some data sources (e.g., Dryad) will be very clear about data licensing and what you may and may not do with the data you download</a:t>
            </a:r>
          </a:p>
        </p:txBody>
      </p:sp>
    </p:spTree>
    <p:extLst>
      <p:ext uri="{BB962C8B-B14F-4D97-AF65-F5344CB8AC3E}">
        <p14:creationId xmlns:p14="http://schemas.microsoft.com/office/powerpoint/2010/main" val="1391584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Using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r>
              <a:rPr lang="en-US" dirty="0">
                <a:latin typeface="Trebuchet MS" panose="020B0603020202020204" pitchFamily="34" charset="0"/>
              </a:rPr>
              <a:t>Other sources (e.g., citizen science websites) may not be as clear; it’s important to follow ethical guidelines when using data whether they are spelled out for you or not</a:t>
            </a:r>
            <a:endParaRPr lang="en-US" sz="1800" dirty="0">
              <a:latin typeface="Trebuchet MS" panose="020B0603020202020204" pitchFamily="34" charset="0"/>
            </a:endParaRPr>
          </a:p>
        </p:txBody>
      </p:sp>
    </p:spTree>
    <p:extLst>
      <p:ext uri="{BB962C8B-B14F-4D97-AF65-F5344CB8AC3E}">
        <p14:creationId xmlns:p14="http://schemas.microsoft.com/office/powerpoint/2010/main" val="87931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Using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Best Practices for Using Data Ethically:</a:t>
            </a:r>
          </a:p>
          <a:p>
            <a:r>
              <a:rPr lang="en-US" dirty="0">
                <a:latin typeface="Trebuchet MS" panose="020B0603020202020204" pitchFamily="34" charset="0"/>
              </a:rPr>
              <a:t>Give credit to the data authors with a detailed data citation</a:t>
            </a:r>
          </a:p>
          <a:p>
            <a:r>
              <a:rPr lang="en-US" dirty="0">
                <a:latin typeface="Trebuchet MS" panose="020B0603020202020204" pitchFamily="34" charset="0"/>
              </a:rPr>
              <a:t>Be responsible with the data</a:t>
            </a:r>
          </a:p>
          <a:p>
            <a:r>
              <a:rPr lang="en-US" dirty="0">
                <a:latin typeface="Trebuchet MS" panose="020B0603020202020204" pitchFamily="34" charset="0"/>
              </a:rPr>
              <a:t>Share what you learned from using the data</a:t>
            </a:r>
          </a:p>
        </p:txBody>
      </p:sp>
    </p:spTree>
    <p:extLst>
      <p:ext uri="{BB962C8B-B14F-4D97-AF65-F5344CB8AC3E}">
        <p14:creationId xmlns:p14="http://schemas.microsoft.com/office/powerpoint/2010/main" val="295563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Using Data: Ethics</a:t>
            </a:r>
          </a:p>
        </p:txBody>
      </p:sp>
      <p:sp>
        <p:nvSpPr>
          <p:cNvPr id="5" name="Content Placeholder 4">
            <a:extLst>
              <a:ext uri="{FF2B5EF4-FFF2-40B4-BE49-F238E27FC236}">
                <a16:creationId xmlns:a16="http://schemas.microsoft.com/office/drawing/2014/main" id="{624B9F6B-CFA5-4CE1-A75C-ACBA0669C147}"/>
              </a:ext>
            </a:extLst>
          </p:cNvPr>
          <p:cNvSpPr>
            <a:spLocks noGrp="1"/>
          </p:cNvSpPr>
          <p:nvPr>
            <p:ph idx="1"/>
          </p:nvPr>
        </p:nvSpPr>
        <p:spPr/>
        <p:txBody>
          <a:bodyPr>
            <a:normAutofit/>
          </a:bodyPr>
          <a:lstStyle/>
          <a:p>
            <a:r>
              <a:rPr lang="en-US" dirty="0">
                <a:latin typeface="Trebuchet MS" panose="020B0603020202020204" pitchFamily="34" charset="0"/>
              </a:rPr>
              <a:t>Respect the data license or waiver</a:t>
            </a:r>
          </a:p>
          <a:p>
            <a:r>
              <a:rPr lang="en-US" dirty="0">
                <a:latin typeface="Trebuchet MS" panose="020B0603020202020204" pitchFamily="34" charset="0"/>
              </a:rPr>
              <a:t>Understand and follow any restrictions or regulations on the data’s use or your ability to share it </a:t>
            </a:r>
          </a:p>
          <a:p>
            <a:pPr marL="0" indent="0">
              <a:buNone/>
            </a:pPr>
            <a:endParaRPr lang="en-US" sz="2400" dirty="0">
              <a:latin typeface="Trebuchet MS" panose="020B0603020202020204" pitchFamily="34" charset="0"/>
            </a:endParaRPr>
          </a:p>
          <a:p>
            <a:pPr marL="0" indent="0">
              <a:buNone/>
            </a:pPr>
            <a:r>
              <a:rPr lang="en-US" sz="2400" dirty="0">
                <a:latin typeface="Trebuchet MS" panose="020B0603020202020204" pitchFamily="34" charset="0"/>
              </a:rPr>
              <a:t>Norms for Data Use | </a:t>
            </a:r>
            <a:r>
              <a:rPr lang="en-US" sz="2400" dirty="0" err="1">
                <a:latin typeface="Trebuchet MS" panose="020B0603020202020204" pitchFamily="34" charset="0"/>
              </a:rPr>
              <a:t>DataONE</a:t>
            </a:r>
            <a:r>
              <a:rPr lang="en-US" sz="2400" dirty="0">
                <a:latin typeface="Trebuchet MS" panose="020B0603020202020204" pitchFamily="34" charset="0"/>
              </a:rPr>
              <a:t> Education Modules,</a:t>
            </a:r>
            <a:br>
              <a:rPr lang="en-US" dirty="0">
                <a:latin typeface="Trebuchet MS" panose="020B0603020202020204" pitchFamily="34" charset="0"/>
              </a:rPr>
            </a:br>
            <a:r>
              <a:rPr lang="en-US" sz="2400" dirty="0">
                <a:latin typeface="Trebuchet MS" panose="020B0603020202020204" pitchFamily="34" charset="0"/>
                <a:hlinkClick r:id="rId3"/>
              </a:rPr>
              <a:t>https://www.dataone.org/sites/all/documents/education-modules/handouts/L10_LegalPolicy_Handout.pdf</a:t>
            </a:r>
            <a:endParaRPr lang="en-US" sz="2400" dirty="0">
              <a:latin typeface="Trebuchet MS" panose="020B0603020202020204" pitchFamily="34" charset="0"/>
            </a:endParaRPr>
          </a:p>
          <a:p>
            <a:pPr marL="0" indent="0">
              <a:buNone/>
            </a:pPr>
            <a:endParaRPr lang="en-US" dirty="0">
              <a:latin typeface="Trebuchet MS" panose="020B0603020202020204" pitchFamily="34" charset="0"/>
            </a:endParaRPr>
          </a:p>
          <a:p>
            <a:endParaRPr lang="en-US" dirty="0">
              <a:latin typeface="Trebuchet MS" panose="020B0603020202020204" pitchFamily="34" charset="0"/>
            </a:endParaRPr>
          </a:p>
          <a:p>
            <a:pPr marL="0" indent="0">
              <a:buNone/>
            </a:pPr>
            <a:endParaRPr lang="en-US" sz="1200" dirty="0">
              <a:latin typeface="Trebuchet MS" panose="020B0603020202020204" pitchFamily="34" charset="0"/>
            </a:endParaRPr>
          </a:p>
        </p:txBody>
      </p:sp>
    </p:spTree>
    <p:extLst>
      <p:ext uri="{BB962C8B-B14F-4D97-AF65-F5344CB8AC3E}">
        <p14:creationId xmlns:p14="http://schemas.microsoft.com/office/powerpoint/2010/main" val="3496126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lstStyle/>
          <a:p>
            <a:pPr marL="0" indent="0">
              <a:buNone/>
            </a:pPr>
            <a:r>
              <a:rPr lang="en-US" dirty="0">
                <a:latin typeface="Trebuchet MS" panose="020B0603020202020204" pitchFamily="34" charset="0"/>
              </a:rPr>
              <a:t>Not all data can legally or ethically be (completely) shared</a:t>
            </a:r>
          </a:p>
        </p:txBody>
      </p:sp>
      <p:sp>
        <p:nvSpPr>
          <p:cNvPr id="8" name="Rectangle 7">
            <a:extLst>
              <a:ext uri="{FF2B5EF4-FFF2-40B4-BE49-F238E27FC236}">
                <a16:creationId xmlns:a16="http://schemas.microsoft.com/office/drawing/2014/main" id="{0D703E8B-96BC-494C-8CD8-439C347B25EF}"/>
              </a:ext>
            </a:extLst>
          </p:cNvPr>
          <p:cNvSpPr/>
          <p:nvPr/>
        </p:nvSpPr>
        <p:spPr>
          <a:xfrm>
            <a:off x="3222978" y="5736147"/>
            <a:ext cx="5921022" cy="230832"/>
          </a:xfrm>
          <a:prstGeom prst="rect">
            <a:avLst/>
          </a:prstGeom>
        </p:spPr>
        <p:txBody>
          <a:bodyPr wrap="square">
            <a:spAutoFit/>
          </a:bodyPr>
          <a:lstStyle/>
          <a:p>
            <a:r>
              <a:rPr lang="en-US" sz="900" i="1" dirty="0">
                <a:latin typeface="Trebuchet MS" panose="020B0603020202020204" pitchFamily="34" charset="0"/>
                <a:hlinkClick r:id="rId3" tooltip="https://in5d.com/top-secret-government-programs-that-your-not-supposed-to-know-about/"/>
              </a:rPr>
              <a:t>This Photo</a:t>
            </a:r>
            <a:r>
              <a:rPr lang="en-US" sz="900" i="1" dirty="0">
                <a:latin typeface="Trebuchet MS" panose="020B0603020202020204" pitchFamily="34" charset="0"/>
              </a:rPr>
              <a:t> by Unknown Author is licensed under </a:t>
            </a:r>
            <a:r>
              <a:rPr lang="en-US" sz="900" i="1" dirty="0">
                <a:latin typeface="Trebuchet MS" panose="020B0603020202020204" pitchFamily="34" charset="0"/>
                <a:hlinkClick r:id="rId4" tooltip="https://creativecommons.org/licenses/by-nc/3.0/"/>
              </a:rPr>
              <a:t>CC BY-NC</a:t>
            </a:r>
            <a:endParaRPr lang="en-US" sz="900" i="1" dirty="0">
              <a:latin typeface="Trebuchet MS" panose="020B0603020202020204" pitchFamily="34" charset="0"/>
            </a:endParaRPr>
          </a:p>
        </p:txBody>
      </p:sp>
      <p:pic>
        <p:nvPicPr>
          <p:cNvPr id="12" name="Picture 11" descr="A close up of a sign&#10;&#10;Description automatically generated">
            <a:extLst>
              <a:ext uri="{FF2B5EF4-FFF2-40B4-BE49-F238E27FC236}">
                <a16:creationId xmlns:a16="http://schemas.microsoft.com/office/drawing/2014/main" id="{CD633BBE-CE3A-437C-82F0-3ACE5B59FEA2}"/>
              </a:ext>
            </a:extLst>
          </p:cNvPr>
          <p:cNvPicPr>
            <a:picLocks noChangeAspect="1"/>
          </p:cNvPicPr>
          <p:nvPr/>
        </p:nvPicPr>
        <p:blipFill>
          <a:blip r:embed="rId5">
            <a:extLst>
              <a:ext uri="{837473B0-CC2E-450A-ABE3-18F120FF3D39}">
                <a1611:picAttrSrcUrl xmlns:a1611="http://schemas.microsoft.com/office/drawing/2016/11/main" r:id="rId3"/>
              </a:ext>
            </a:extLst>
          </a:blip>
          <a:stretch>
            <a:fillRect/>
          </a:stretch>
        </p:blipFill>
        <p:spPr>
          <a:xfrm>
            <a:off x="3261960" y="2770568"/>
            <a:ext cx="5424840" cy="2965579"/>
          </a:xfrm>
          <a:prstGeom prst="rect">
            <a:avLst/>
          </a:prstGeom>
        </p:spPr>
      </p:pic>
      <p:sp>
        <p:nvSpPr>
          <p:cNvPr id="13" name="TextBox 12">
            <a:extLst>
              <a:ext uri="{FF2B5EF4-FFF2-40B4-BE49-F238E27FC236}">
                <a16:creationId xmlns:a16="http://schemas.microsoft.com/office/drawing/2014/main" id="{FC903C6D-9FD1-46ED-B151-589CD8EF99AB}"/>
              </a:ext>
            </a:extLst>
          </p:cNvPr>
          <p:cNvSpPr txBox="1"/>
          <p:nvPr/>
        </p:nvSpPr>
        <p:spPr>
          <a:xfrm>
            <a:off x="3375081" y="11775195"/>
            <a:ext cx="5525457" cy="707886"/>
          </a:xfrm>
          <a:prstGeom prst="rect">
            <a:avLst/>
          </a:prstGeom>
          <a:noFill/>
        </p:spPr>
        <p:txBody>
          <a:bodyPr wrap="square" rtlCol="0">
            <a:spAutoFit/>
          </a:bodyPr>
          <a:lstStyle/>
          <a:p>
            <a:r>
              <a:rPr lang="en-US" sz="2000" dirty="0">
                <a:hlinkClick r:id="rId3" tooltip="https://in5d.com/top-secret-government-programs-that-your-not-supposed-to-know-about/"/>
              </a:rPr>
              <a:t>This Photo</a:t>
            </a:r>
            <a:r>
              <a:rPr lang="en-US" sz="2000" dirty="0"/>
              <a:t> by Unknown Author is licensed under </a:t>
            </a:r>
            <a:r>
              <a:rPr lang="en-US" sz="2000" dirty="0">
                <a:hlinkClick r:id="rId4" tooltip="https://creativecommons.org/licenses/by-nc/3.0/"/>
              </a:rPr>
              <a:t>CC BY-NC</a:t>
            </a:r>
            <a:endParaRPr lang="en-US" sz="2000" dirty="0"/>
          </a:p>
        </p:txBody>
      </p:sp>
    </p:spTree>
    <p:extLst>
      <p:ext uri="{BB962C8B-B14F-4D97-AF65-F5344CB8AC3E}">
        <p14:creationId xmlns:p14="http://schemas.microsoft.com/office/powerpoint/2010/main" val="9659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fontScale="55000" lnSpcReduction="20000"/>
          </a:bodyPr>
          <a:lstStyle/>
          <a:p>
            <a:pPr marL="0" indent="0">
              <a:buNone/>
            </a:pPr>
            <a:r>
              <a:rPr lang="en-US" sz="6000" dirty="0">
                <a:latin typeface="Trebuchet MS" panose="020B0603020202020204" pitchFamily="34" charset="0"/>
              </a:rPr>
              <a:t>Traditional sensitive data includes:</a:t>
            </a:r>
          </a:p>
          <a:p>
            <a:pPr lvl="1">
              <a:buFont typeface="Arial" panose="020B0604020202020204" pitchFamily="34" charset="0"/>
              <a:buChar char="•"/>
            </a:pPr>
            <a:r>
              <a:rPr lang="en-US" sz="6000" dirty="0">
                <a:latin typeface="Trebuchet MS" panose="020B0603020202020204" pitchFamily="34" charset="0"/>
              </a:rPr>
              <a:t>Personal data (names, addresses, social security numbers, etc.)</a:t>
            </a:r>
          </a:p>
          <a:p>
            <a:pPr lvl="1">
              <a:buFont typeface="Arial" panose="020B0604020202020204" pitchFamily="34" charset="0"/>
              <a:buChar char="•"/>
            </a:pPr>
            <a:r>
              <a:rPr lang="en-US" sz="6000" dirty="0">
                <a:latin typeface="Trebuchet MS" panose="020B0603020202020204" pitchFamily="34" charset="0"/>
              </a:rPr>
              <a:t>Health data (HIPPA)</a:t>
            </a:r>
          </a:p>
          <a:p>
            <a:pPr lvl="1">
              <a:buFont typeface="Arial" panose="020B0604020202020204" pitchFamily="34" charset="0"/>
              <a:buChar char="•"/>
            </a:pPr>
            <a:r>
              <a:rPr lang="en-US" sz="6000" dirty="0">
                <a:latin typeface="Trebuchet MS" panose="020B0603020202020204" pitchFamily="34" charset="0"/>
              </a:rPr>
              <a:t>Student data (grades, etc.) (FERPA)</a:t>
            </a:r>
          </a:p>
          <a:p>
            <a:pPr lvl="1">
              <a:buFont typeface="Arial" panose="020B0604020202020204" pitchFamily="34" charset="0"/>
              <a:buChar char="•"/>
            </a:pPr>
            <a:r>
              <a:rPr lang="en-US" sz="6000" dirty="0">
                <a:latin typeface="Trebuchet MS" panose="020B0603020202020204" pitchFamily="34" charset="0"/>
              </a:rPr>
              <a:t>National security information</a:t>
            </a:r>
          </a:p>
          <a:p>
            <a:pPr lvl="1">
              <a:buFont typeface="Arial" panose="020B0604020202020204" pitchFamily="34" charset="0"/>
              <a:buChar char="•"/>
            </a:pPr>
            <a:r>
              <a:rPr lang="en-US" sz="6000" dirty="0">
                <a:latin typeface="Trebuchet MS" panose="020B0603020202020204" pitchFamily="34" charset="0"/>
              </a:rPr>
              <a:t>Trade secrets and patents</a:t>
            </a:r>
          </a:p>
          <a:p>
            <a:pPr lvl="1">
              <a:buFont typeface="Arial" panose="020B0604020202020204" pitchFamily="34" charset="0"/>
              <a:buChar char="•"/>
            </a:pPr>
            <a:r>
              <a:rPr lang="en-US" sz="6000" dirty="0">
                <a:latin typeface="Trebuchet MS" panose="020B0603020202020204" pitchFamily="34" charset="0"/>
              </a:rPr>
              <a:t>Intellectual property and copyrighted material</a:t>
            </a:r>
          </a:p>
        </p:txBody>
      </p:sp>
    </p:spTree>
    <p:extLst>
      <p:ext uri="{BB962C8B-B14F-4D97-AF65-F5344CB8AC3E}">
        <p14:creationId xmlns:p14="http://schemas.microsoft.com/office/powerpoint/2010/main" val="340445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However, biodiversity data can also be considered sensitive, especially as it relates to rare, trafficked, or threatened species, or those that are federally protected</a:t>
            </a:r>
          </a:p>
        </p:txBody>
      </p:sp>
    </p:spTree>
    <p:extLst>
      <p:ext uri="{BB962C8B-B14F-4D97-AF65-F5344CB8AC3E}">
        <p14:creationId xmlns:p14="http://schemas.microsoft.com/office/powerpoint/2010/main" val="3755781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Sensitive biodiversity data may include:</a:t>
            </a:r>
          </a:p>
          <a:p>
            <a:r>
              <a:rPr lang="en-US" dirty="0">
                <a:latin typeface="Trebuchet MS" panose="020B0603020202020204" pitchFamily="34" charset="0"/>
              </a:rPr>
              <a:t>Names (investigators, students, landowners, etc.)</a:t>
            </a:r>
          </a:p>
          <a:p>
            <a:r>
              <a:rPr lang="en-US" dirty="0">
                <a:latin typeface="Trebuchet MS" panose="020B0603020202020204" pitchFamily="34" charset="0"/>
              </a:rPr>
              <a:t>Locality info (latitude/longitude, GPS data, etc.)</a:t>
            </a:r>
          </a:p>
          <a:p>
            <a:r>
              <a:rPr lang="en-US" dirty="0">
                <a:latin typeface="Trebuchet MS" panose="020B0603020202020204" pitchFamily="34" charset="0"/>
              </a:rPr>
              <a:t>Taxon data (population counts, migration times, etc.)</a:t>
            </a:r>
          </a:p>
        </p:txBody>
      </p:sp>
    </p:spTree>
    <p:extLst>
      <p:ext uri="{BB962C8B-B14F-4D97-AF65-F5344CB8AC3E}">
        <p14:creationId xmlns:p14="http://schemas.microsoft.com/office/powerpoint/2010/main" val="3119594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166018"/>
            <a:ext cx="8229600" cy="4525963"/>
          </a:xfrm>
        </p:spPr>
        <p:txBody>
          <a:bodyPr>
            <a:noAutofit/>
          </a:bodyPr>
          <a:lstStyle/>
          <a:p>
            <a:pPr marL="0" indent="0">
              <a:buNone/>
            </a:pPr>
            <a:r>
              <a:rPr lang="en-US" sz="3000" dirty="0">
                <a:latin typeface="Trebuchet MS" panose="020B0603020202020204" pitchFamily="34" charset="0"/>
              </a:rPr>
              <a:t>Guide to Best Practices for </a:t>
            </a:r>
            <a:r>
              <a:rPr lang="en-US" sz="3000" dirty="0" err="1">
                <a:latin typeface="Trebuchet MS" panose="020B0603020202020204" pitchFamily="34" charset="0"/>
              </a:rPr>
              <a:t>Generalising</a:t>
            </a:r>
            <a:r>
              <a:rPr lang="en-US" sz="3000" dirty="0">
                <a:latin typeface="Trebuchet MS" panose="020B0603020202020204" pitchFamily="34" charset="0"/>
              </a:rPr>
              <a:t> Sensitive Species Occurrence Data | Global Biodiversity Information Facility (GBIF) |  </a:t>
            </a:r>
            <a:r>
              <a:rPr lang="en-US" sz="3000" dirty="0">
                <a:latin typeface="Trebuchet MS" panose="020B0603020202020204" pitchFamily="34" charset="0"/>
                <a:hlinkClick r:id="rId3"/>
              </a:rPr>
              <a:t>https://www.gbif.org/document/80512/guide-to-best-practices-for-generalising-sensitive-species-occurrence-data</a:t>
            </a:r>
            <a:endParaRPr lang="en-US" sz="3000" dirty="0">
              <a:latin typeface="Trebuchet MS" panose="020B0603020202020204" pitchFamily="34" charset="0"/>
            </a:endParaRPr>
          </a:p>
          <a:p>
            <a:pPr marL="0" indent="0">
              <a:buNone/>
            </a:pPr>
            <a:endParaRPr lang="en-US" sz="3000" dirty="0">
              <a:latin typeface="Trebuchet MS" panose="020B0603020202020204" pitchFamily="34" charset="0"/>
            </a:endParaRPr>
          </a:p>
          <a:p>
            <a:pPr marL="0" indent="0">
              <a:buNone/>
            </a:pPr>
            <a:r>
              <a:rPr lang="en-US" sz="3000" dirty="0">
                <a:latin typeface="Trebuchet MS" panose="020B0603020202020204" pitchFamily="34" charset="0"/>
              </a:rPr>
              <a:t>Helps users categorize risk by asking – </a:t>
            </a:r>
            <a:br>
              <a:rPr lang="en-US" sz="3000" dirty="0">
                <a:latin typeface="Trebuchet MS" panose="020B0603020202020204" pitchFamily="34" charset="0"/>
              </a:rPr>
            </a:br>
            <a:r>
              <a:rPr lang="en-US" sz="3000" dirty="0">
                <a:latin typeface="Trebuchet MS" panose="020B0603020202020204" pitchFamily="34" charset="0"/>
              </a:rPr>
              <a:t>will releasing data on these species cause them harm?</a:t>
            </a:r>
          </a:p>
        </p:txBody>
      </p:sp>
    </p:spTree>
    <p:extLst>
      <p:ext uri="{BB962C8B-B14F-4D97-AF65-F5344CB8AC3E}">
        <p14:creationId xmlns:p14="http://schemas.microsoft.com/office/powerpoint/2010/main" val="1391968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indent="0">
              <a:buNone/>
            </a:pPr>
            <a:r>
              <a:rPr lang="en-US" sz="2800" dirty="0">
                <a:latin typeface="Trebuchet MS" panose="020B0603020202020204" pitchFamily="34" charset="0"/>
              </a:rPr>
              <a:t>Biodiversity datasets are useful and valuable for future research, but sensitive information should be protected. When creating sensitive biodiversity datasets:</a:t>
            </a:r>
          </a:p>
          <a:p>
            <a:r>
              <a:rPr lang="en-US" sz="2800" dirty="0">
                <a:latin typeface="Trebuchet MS" panose="020B0603020202020204" pitchFamily="34" charset="0"/>
              </a:rPr>
              <a:t>Save an anonymized version of the data to share – but never delete or falsify data</a:t>
            </a:r>
          </a:p>
          <a:p>
            <a:r>
              <a:rPr lang="en-US" sz="2800" dirty="0">
                <a:latin typeface="Trebuchet MS" panose="020B0603020202020204" pitchFamily="34" charset="0"/>
              </a:rPr>
              <a:t>Redact names and collector IDs</a:t>
            </a:r>
          </a:p>
        </p:txBody>
      </p:sp>
    </p:spTree>
    <p:extLst>
      <p:ext uri="{BB962C8B-B14F-4D97-AF65-F5344CB8AC3E}">
        <p14:creationId xmlns:p14="http://schemas.microsoft.com/office/powerpoint/2010/main" val="106096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Legal and Ethical Data Use</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lstStyle/>
          <a:p>
            <a:pPr marL="0" indent="0">
              <a:buNone/>
            </a:pPr>
            <a:r>
              <a:rPr lang="en-US" dirty="0">
                <a:latin typeface="Trebuchet MS" panose="020B0603020202020204" pitchFamily="34" charset="0"/>
              </a:rPr>
              <a:t>Data and datasets, as with any information, have both legal and ethical restrictions to their use</a:t>
            </a:r>
          </a:p>
        </p:txBody>
      </p:sp>
      <p:pic>
        <p:nvPicPr>
          <p:cNvPr id="6" name="Picture 5" descr="A close up of a street sign on a pole&#10;&#10;Description automatically generated">
            <a:extLst>
              <a:ext uri="{FF2B5EF4-FFF2-40B4-BE49-F238E27FC236}">
                <a16:creationId xmlns:a16="http://schemas.microsoft.com/office/drawing/2014/main" id="{07812AEF-966A-4CC4-B9A2-00FE2F1918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26017" y="2671411"/>
            <a:ext cx="4298559" cy="3223920"/>
          </a:xfrm>
          <a:prstGeom prst="rect">
            <a:avLst/>
          </a:prstGeom>
        </p:spPr>
      </p:pic>
      <p:sp>
        <p:nvSpPr>
          <p:cNvPr id="7" name="TextBox 6">
            <a:extLst>
              <a:ext uri="{FF2B5EF4-FFF2-40B4-BE49-F238E27FC236}">
                <a16:creationId xmlns:a16="http://schemas.microsoft.com/office/drawing/2014/main" id="{6AD5190D-8726-42A3-8C43-9405A94717F2}"/>
              </a:ext>
            </a:extLst>
          </p:cNvPr>
          <p:cNvSpPr txBox="1"/>
          <p:nvPr/>
        </p:nvSpPr>
        <p:spPr>
          <a:xfrm>
            <a:off x="4226017" y="5915672"/>
            <a:ext cx="4298559" cy="230832"/>
          </a:xfrm>
          <a:prstGeom prst="rect">
            <a:avLst/>
          </a:prstGeom>
          <a:noFill/>
        </p:spPr>
        <p:txBody>
          <a:bodyPr wrap="square" rtlCol="0">
            <a:spAutoFit/>
          </a:bodyPr>
          <a:lstStyle/>
          <a:p>
            <a:r>
              <a:rPr lang="en-US" sz="900" i="1" dirty="0">
                <a:latin typeface="Trebuchet MS" panose="020B0603020202020204" pitchFamily="34" charset="0"/>
                <a:hlinkClick r:id="rId4" tooltip="http://www.tameyourassets.com/tag/professional-ethics/"/>
              </a:rPr>
              <a:t>This Photo</a:t>
            </a:r>
            <a:r>
              <a:rPr lang="en-US" sz="900" i="1" dirty="0">
                <a:latin typeface="Trebuchet MS" panose="020B0603020202020204" pitchFamily="34" charset="0"/>
              </a:rPr>
              <a:t> by Unknown Author is licensed under </a:t>
            </a:r>
            <a:r>
              <a:rPr lang="en-US" sz="900" i="1" dirty="0">
                <a:latin typeface="Trebuchet MS" panose="020B0603020202020204" pitchFamily="34" charset="0"/>
                <a:hlinkClick r:id="rId5" tooltip="https://creativecommons.org/licenses/by-sa/3.0/"/>
              </a:rPr>
              <a:t>CC BY-SA</a:t>
            </a:r>
            <a:endParaRPr lang="en-US" sz="900" i="1" dirty="0">
              <a:latin typeface="Trebuchet MS" panose="020B0603020202020204" pitchFamily="34" charset="0"/>
            </a:endParaRPr>
          </a:p>
        </p:txBody>
      </p:sp>
    </p:spTree>
    <p:extLst>
      <p:ext uri="{BB962C8B-B14F-4D97-AF65-F5344CB8AC3E}">
        <p14:creationId xmlns:p14="http://schemas.microsoft.com/office/powerpoint/2010/main" val="160738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Sensitive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r>
              <a:rPr lang="en-US" sz="2800" dirty="0">
                <a:latin typeface="Trebuchet MS" panose="020B0603020202020204" pitchFamily="34" charset="0"/>
              </a:rPr>
              <a:t>Broaden geolocation data as needed for sensitive taxa</a:t>
            </a:r>
          </a:p>
          <a:p>
            <a:r>
              <a:rPr lang="en-US" sz="2800" dirty="0">
                <a:latin typeface="Trebuchet MS" panose="020B0603020202020204" pitchFamily="34" charset="0"/>
              </a:rPr>
              <a:t>Explain privacy and confidentiality measures in the metadata (the data about your data, e.g., a READ ME text file)</a:t>
            </a:r>
          </a:p>
          <a:p>
            <a:r>
              <a:rPr lang="en-US" sz="2800" dirty="0">
                <a:latin typeface="Trebuchet MS" panose="020B0603020202020204" pitchFamily="34" charset="0"/>
              </a:rPr>
              <a:t>Be clear about any generalizations of location data so that users don’t misinterpret the data</a:t>
            </a:r>
          </a:p>
        </p:txBody>
      </p:sp>
    </p:spTree>
    <p:extLst>
      <p:ext uri="{BB962C8B-B14F-4D97-AF65-F5344CB8AC3E}">
        <p14:creationId xmlns:p14="http://schemas.microsoft.com/office/powerpoint/2010/main" val="270994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lstStyle/>
          <a:p>
            <a:pPr marL="0" indent="0">
              <a:buNone/>
            </a:pPr>
            <a:r>
              <a:rPr lang="en-US" dirty="0">
                <a:latin typeface="Trebuchet MS" panose="020B0603020202020204" pitchFamily="34" charset="0"/>
              </a:rPr>
              <a:t>Giving credit to the creators of data is vital to ethical data use </a:t>
            </a:r>
          </a:p>
        </p:txBody>
      </p:sp>
      <p:sp>
        <p:nvSpPr>
          <p:cNvPr id="13" name="TextBox 12">
            <a:extLst>
              <a:ext uri="{FF2B5EF4-FFF2-40B4-BE49-F238E27FC236}">
                <a16:creationId xmlns:a16="http://schemas.microsoft.com/office/drawing/2014/main" id="{FC903C6D-9FD1-46ED-B151-589CD8EF99AB}"/>
              </a:ext>
            </a:extLst>
          </p:cNvPr>
          <p:cNvSpPr txBox="1"/>
          <p:nvPr/>
        </p:nvSpPr>
        <p:spPr>
          <a:xfrm>
            <a:off x="3375081" y="11775195"/>
            <a:ext cx="5525457" cy="707886"/>
          </a:xfrm>
          <a:prstGeom prst="rect">
            <a:avLst/>
          </a:prstGeom>
          <a:noFill/>
        </p:spPr>
        <p:txBody>
          <a:bodyPr wrap="square" rtlCol="0">
            <a:spAutoFit/>
          </a:bodyPr>
          <a:lstStyle/>
          <a:p>
            <a:r>
              <a:rPr lang="en-US" sz="2000" dirty="0">
                <a:hlinkClick r:id="rId3" tooltip="https://in5d.com/top-secret-government-programs-that-your-not-supposed-to-know-about/"/>
              </a:rPr>
              <a:t>This Photo</a:t>
            </a:r>
            <a:r>
              <a:rPr lang="en-US" sz="2000" dirty="0"/>
              <a:t> by Unknown Author is licensed under </a:t>
            </a:r>
            <a:r>
              <a:rPr lang="en-US" sz="2000" dirty="0">
                <a:hlinkClick r:id="rId4" tooltip="https://creativecommons.org/licenses/by-nc/3.0/"/>
              </a:rPr>
              <a:t>CC BY-NC</a:t>
            </a:r>
            <a:endParaRPr lang="en-US" sz="2000" dirty="0"/>
          </a:p>
        </p:txBody>
      </p:sp>
      <p:pic>
        <p:nvPicPr>
          <p:cNvPr id="7" name="Picture 6" descr="A person holding a sign&#10;&#10;Description automatically generated">
            <a:extLst>
              <a:ext uri="{FF2B5EF4-FFF2-40B4-BE49-F238E27FC236}">
                <a16:creationId xmlns:a16="http://schemas.microsoft.com/office/drawing/2014/main" id="{85507434-6426-4A54-994A-31A77DA1445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78267" y="2355488"/>
            <a:ext cx="4208533" cy="3156400"/>
          </a:xfrm>
          <a:prstGeom prst="rect">
            <a:avLst/>
          </a:prstGeom>
        </p:spPr>
      </p:pic>
      <p:sp>
        <p:nvSpPr>
          <p:cNvPr id="9" name="TextBox 8">
            <a:extLst>
              <a:ext uri="{FF2B5EF4-FFF2-40B4-BE49-F238E27FC236}">
                <a16:creationId xmlns:a16="http://schemas.microsoft.com/office/drawing/2014/main" id="{4D115158-394E-4F06-82FD-F921BFE6952C}"/>
              </a:ext>
            </a:extLst>
          </p:cNvPr>
          <p:cNvSpPr txBox="1"/>
          <p:nvPr/>
        </p:nvSpPr>
        <p:spPr>
          <a:xfrm>
            <a:off x="4442360" y="5603169"/>
            <a:ext cx="3390898" cy="230832"/>
          </a:xfrm>
          <a:prstGeom prst="rect">
            <a:avLst/>
          </a:prstGeom>
          <a:noFill/>
        </p:spPr>
        <p:txBody>
          <a:bodyPr wrap="square" rtlCol="0">
            <a:spAutoFit/>
          </a:bodyPr>
          <a:lstStyle/>
          <a:p>
            <a:r>
              <a:rPr lang="en-US" sz="900" i="1" dirty="0">
                <a:latin typeface="Trebuchet MS" panose="020B0603020202020204" pitchFamily="34" charset="0"/>
                <a:hlinkClick r:id="rId6" tooltip="http://librarygrits.blogspot.com/2014/05/skills-audit.html"/>
              </a:rPr>
              <a:t>This Photo</a:t>
            </a:r>
            <a:r>
              <a:rPr lang="en-US" sz="900" i="1" dirty="0">
                <a:latin typeface="Trebuchet MS" panose="020B0603020202020204" pitchFamily="34" charset="0"/>
              </a:rPr>
              <a:t> by Unknown Author is licensed under </a:t>
            </a:r>
            <a:r>
              <a:rPr lang="en-US" sz="900" i="1" dirty="0">
                <a:latin typeface="Trebuchet MS" panose="020B0603020202020204" pitchFamily="34" charset="0"/>
                <a:hlinkClick r:id="rId4" tooltip="https://creativecommons.org/licenses/by-nc/3.0/"/>
              </a:rPr>
              <a:t>CC BY-NC</a:t>
            </a:r>
            <a:endParaRPr lang="en-US" sz="900" i="1" dirty="0">
              <a:latin typeface="Trebuchet MS" panose="020B0603020202020204" pitchFamily="34" charset="0"/>
            </a:endParaRPr>
          </a:p>
        </p:txBody>
      </p:sp>
    </p:spTree>
    <p:extLst>
      <p:ext uri="{BB962C8B-B14F-4D97-AF65-F5344CB8AC3E}">
        <p14:creationId xmlns:p14="http://schemas.microsoft.com/office/powerpoint/2010/main" val="121130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Why Cite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Beyond being an ethical scholarly practice, citing data:</a:t>
            </a:r>
          </a:p>
          <a:p>
            <a:r>
              <a:rPr lang="en-US" dirty="0">
                <a:latin typeface="Trebuchet MS" panose="020B0603020202020204" pitchFamily="34" charset="0"/>
              </a:rPr>
              <a:t>Assists in wider use of the data</a:t>
            </a:r>
          </a:p>
          <a:p>
            <a:r>
              <a:rPr lang="en-US" dirty="0">
                <a:latin typeface="Trebuchet MS" panose="020B0603020202020204" pitchFamily="34" charset="0"/>
              </a:rPr>
              <a:t>Helps the discovery between dataset(s) and published articles</a:t>
            </a:r>
          </a:p>
          <a:p>
            <a:r>
              <a:rPr lang="en-US" dirty="0">
                <a:latin typeface="Trebuchet MS" panose="020B0603020202020204" pitchFamily="34" charset="0"/>
              </a:rPr>
              <a:t>Makes it easier to validate or replicate a research study</a:t>
            </a:r>
          </a:p>
        </p:txBody>
      </p:sp>
    </p:spTree>
    <p:extLst>
      <p:ext uri="{BB962C8B-B14F-4D97-AF65-F5344CB8AC3E}">
        <p14:creationId xmlns:p14="http://schemas.microsoft.com/office/powerpoint/2010/main" val="4256265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Why Cite Data?</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r>
              <a:rPr lang="en-US" dirty="0">
                <a:latin typeface="Trebuchet MS" panose="020B0603020202020204" pitchFamily="34" charset="0"/>
              </a:rPr>
              <a:t>Gives greater exposure, recognition, and credit to the data creators</a:t>
            </a:r>
          </a:p>
          <a:p>
            <a:r>
              <a:rPr lang="en-US" dirty="0">
                <a:latin typeface="Trebuchet MS" panose="020B0603020202020204" pitchFamily="34" charset="0"/>
              </a:rPr>
              <a:t>Avoids plagiarism and/or copyright violation</a:t>
            </a:r>
          </a:p>
          <a:p>
            <a:endParaRPr lang="en-US" dirty="0">
              <a:latin typeface="Trebuchet MS" panose="020B0603020202020204" pitchFamily="34" charset="0"/>
            </a:endParaRPr>
          </a:p>
          <a:p>
            <a:pPr marL="0" indent="0">
              <a:buNone/>
            </a:pPr>
            <a:r>
              <a:rPr lang="en-US" dirty="0" err="1">
                <a:latin typeface="Trebuchet MS" panose="020B0603020202020204" pitchFamily="34" charset="0"/>
              </a:rPr>
              <a:t>DataONE</a:t>
            </a:r>
            <a:r>
              <a:rPr lang="en-US" dirty="0">
                <a:latin typeface="Trebuchet MS" panose="020B0603020202020204" pitchFamily="34" charset="0"/>
              </a:rPr>
              <a:t> Education Modules,</a:t>
            </a:r>
          </a:p>
          <a:p>
            <a:pPr marL="0" indent="0">
              <a:buNone/>
            </a:pPr>
            <a:r>
              <a:rPr lang="en-US" sz="2400" dirty="0">
                <a:latin typeface="Trebuchet MS" panose="020B0603020202020204" pitchFamily="34" charset="0"/>
                <a:hlinkClick r:id="rId3"/>
              </a:rPr>
              <a:t>https://www.dataone.org/sites/all/documents/education-modules/handouts/L08_DataCitation_Handout.pdf</a:t>
            </a:r>
            <a:r>
              <a:rPr lang="en-US" sz="2400" dirty="0">
                <a:latin typeface="Trebuchet MS" panose="020B0603020202020204" pitchFamily="34" charset="0"/>
              </a:rPr>
              <a:t> </a:t>
            </a:r>
          </a:p>
        </p:txBody>
      </p:sp>
    </p:spTree>
    <p:extLst>
      <p:ext uri="{BB962C8B-B14F-4D97-AF65-F5344CB8AC3E}">
        <p14:creationId xmlns:p14="http://schemas.microsoft.com/office/powerpoint/2010/main" val="4288960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fontScale="92500" lnSpcReduction="20000"/>
          </a:bodyPr>
          <a:lstStyle/>
          <a:p>
            <a:pPr marL="0" indent="0">
              <a:buNone/>
            </a:pPr>
            <a:r>
              <a:rPr lang="en-US" dirty="0">
                <a:latin typeface="Trebuchet MS" panose="020B0603020202020204" pitchFamily="34" charset="0"/>
              </a:rPr>
              <a:t>Datasets and files can be cited in a similar way to traditional scholarly resources such as books and journal articles</a:t>
            </a:r>
          </a:p>
          <a:p>
            <a:pPr marL="0" indent="0">
              <a:buNone/>
            </a:pPr>
            <a:endParaRPr lang="en-US" dirty="0">
              <a:latin typeface="Trebuchet MS" panose="020B0603020202020204" pitchFamily="34" charset="0"/>
            </a:endParaRPr>
          </a:p>
          <a:p>
            <a:pPr marL="0" indent="0">
              <a:buNone/>
            </a:pPr>
            <a:r>
              <a:rPr lang="en-US" dirty="0" err="1">
                <a:latin typeface="Trebuchet MS" panose="020B0603020202020204" pitchFamily="34" charset="0"/>
              </a:rPr>
              <a:t>Donoso</a:t>
            </a:r>
            <a:r>
              <a:rPr lang="en-US" dirty="0">
                <a:latin typeface="Trebuchet MS" panose="020B0603020202020204" pitchFamily="34" charset="0"/>
              </a:rPr>
              <a:t>, Isabel; </a:t>
            </a:r>
            <a:r>
              <a:rPr lang="en-US" dirty="0" err="1">
                <a:latin typeface="Trebuchet MS" panose="020B0603020202020204" pitchFamily="34" charset="0"/>
              </a:rPr>
              <a:t>Stefanescu</a:t>
            </a:r>
            <a:r>
              <a:rPr lang="en-US" dirty="0">
                <a:latin typeface="Trebuchet MS" panose="020B0603020202020204" pitchFamily="34" charset="0"/>
              </a:rPr>
              <a:t>, </a:t>
            </a:r>
            <a:r>
              <a:rPr lang="en-US" dirty="0" err="1">
                <a:latin typeface="Trebuchet MS" panose="020B0603020202020204" pitchFamily="34" charset="0"/>
              </a:rPr>
              <a:t>Constanti</a:t>
            </a:r>
            <a:r>
              <a:rPr lang="en-US" dirty="0">
                <a:latin typeface="Trebuchet MS" panose="020B0603020202020204" pitchFamily="34" charset="0"/>
              </a:rPr>
              <a:t>; Martínez-</a:t>
            </a:r>
            <a:r>
              <a:rPr lang="en-US" dirty="0" err="1">
                <a:latin typeface="Trebuchet MS" panose="020B0603020202020204" pitchFamily="34" charset="0"/>
              </a:rPr>
              <a:t>Abraín</a:t>
            </a:r>
            <a:r>
              <a:rPr lang="en-US" dirty="0">
                <a:latin typeface="Trebuchet MS" panose="020B0603020202020204" pitchFamily="34" charset="0"/>
              </a:rPr>
              <a:t>, Alejandro; </a:t>
            </a:r>
            <a:r>
              <a:rPr lang="en-US" dirty="0" err="1">
                <a:latin typeface="Trebuchet MS" panose="020B0603020202020204" pitchFamily="34" charset="0"/>
              </a:rPr>
              <a:t>Traveset</a:t>
            </a:r>
            <a:r>
              <a:rPr lang="en-US" dirty="0">
                <a:latin typeface="Trebuchet MS" panose="020B0603020202020204" pitchFamily="34" charset="0"/>
              </a:rPr>
              <a:t>, Anna (2016), Data from: Phenological asynchrony in plant–butterfly interactions associated with climate: a community-wide perspective, Dryad, Dataset, </a:t>
            </a:r>
            <a:r>
              <a:rPr lang="en-US" dirty="0">
                <a:latin typeface="Trebuchet MS" panose="020B0603020202020204" pitchFamily="34" charset="0"/>
                <a:hlinkClick r:id="rId3"/>
              </a:rPr>
              <a:t>https://doi.org/10.5061/dryad.72551</a:t>
            </a:r>
            <a:r>
              <a:rPr lang="en-US" dirty="0">
                <a:latin typeface="Trebuchet MS" panose="020B0603020202020204" pitchFamily="34" charset="0"/>
              </a:rPr>
              <a:t> </a:t>
            </a:r>
          </a:p>
        </p:txBody>
      </p:sp>
    </p:spTree>
    <p:extLst>
      <p:ext uri="{BB962C8B-B14F-4D97-AF65-F5344CB8AC3E}">
        <p14:creationId xmlns:p14="http://schemas.microsoft.com/office/powerpoint/2010/main" val="233655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fontScale="92500" lnSpcReduction="10000"/>
          </a:bodyPr>
          <a:lstStyle/>
          <a:p>
            <a:pPr marL="0" indent="0">
              <a:buNone/>
            </a:pPr>
            <a:r>
              <a:rPr lang="en-US" dirty="0">
                <a:latin typeface="Trebuchet MS" panose="020B0603020202020204" pitchFamily="34" charset="0"/>
              </a:rPr>
              <a:t>Depending on the style, below is some of the information you’ll need to write a data citation:</a:t>
            </a:r>
          </a:p>
          <a:p>
            <a:r>
              <a:rPr lang="en-US" dirty="0">
                <a:latin typeface="Trebuchet MS" panose="020B0603020202020204" pitchFamily="34" charset="0"/>
              </a:rPr>
              <a:t>Author/creators of the data</a:t>
            </a:r>
          </a:p>
          <a:p>
            <a:r>
              <a:rPr lang="en-US" dirty="0">
                <a:latin typeface="Trebuchet MS" panose="020B0603020202020204" pitchFamily="34" charset="0"/>
              </a:rPr>
              <a:t>Release or publication year of the data</a:t>
            </a:r>
          </a:p>
          <a:p>
            <a:r>
              <a:rPr lang="en-US" dirty="0">
                <a:latin typeface="Trebuchet MS" panose="020B0603020202020204" pitchFamily="34" charset="0"/>
              </a:rPr>
              <a:t>Title of the dataset</a:t>
            </a:r>
          </a:p>
          <a:p>
            <a:r>
              <a:rPr lang="en-US" dirty="0">
                <a:latin typeface="Trebuchet MS" panose="020B0603020202020204" pitchFamily="34" charset="0"/>
              </a:rPr>
              <a:t>Version/edition number of the data</a:t>
            </a:r>
          </a:p>
          <a:p>
            <a:r>
              <a:rPr lang="en-US" dirty="0">
                <a:latin typeface="Trebuchet MS" panose="020B0603020202020204" pitchFamily="34" charset="0"/>
              </a:rPr>
              <a:t>Data format</a:t>
            </a:r>
          </a:p>
          <a:p>
            <a:r>
              <a:rPr lang="en-US" dirty="0">
                <a:latin typeface="Trebuchet MS" panose="020B0603020202020204" pitchFamily="34" charset="0"/>
              </a:rPr>
              <a:t>The archive or distributor of the data</a:t>
            </a:r>
          </a:p>
          <a:p>
            <a:pPr marL="0" indent="0">
              <a:buNone/>
            </a:pPr>
            <a:endParaRPr lang="en-US" dirty="0">
              <a:latin typeface="Calibri" charset="0"/>
            </a:endParaRPr>
          </a:p>
          <a:p>
            <a:pPr marL="0" indent="0">
              <a:buNone/>
            </a:pPr>
            <a:endParaRPr lang="en-US" dirty="0">
              <a:latin typeface="Trebuchet MS" panose="020B0603020202020204" pitchFamily="34" charset="0"/>
            </a:endParaRPr>
          </a:p>
        </p:txBody>
      </p:sp>
    </p:spTree>
    <p:extLst>
      <p:ext uri="{BB962C8B-B14F-4D97-AF65-F5344CB8AC3E}">
        <p14:creationId xmlns:p14="http://schemas.microsoft.com/office/powerpoint/2010/main" val="169527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a:bodyPr>
          <a:lstStyle/>
          <a:p>
            <a:pPr marL="571500" indent="-571500">
              <a:buFont typeface="Arial" panose="020B0604020202020204" pitchFamily="34" charset="0"/>
              <a:buChar char="•"/>
            </a:pPr>
            <a:r>
              <a:rPr lang="en-US" dirty="0">
                <a:highlight>
                  <a:srgbClr val="FFFF00"/>
                </a:highlight>
                <a:latin typeface="Trebuchet MS" panose="020B0603020202020204" pitchFamily="34" charset="0"/>
              </a:rPr>
              <a:t>Persistent identifier</a:t>
            </a:r>
            <a:r>
              <a:rPr lang="en-US" dirty="0">
                <a:latin typeface="Trebuchet MS" panose="020B0603020202020204" pitchFamily="34" charset="0"/>
              </a:rPr>
              <a:t> for the data</a:t>
            </a:r>
          </a:p>
          <a:p>
            <a:pPr marL="571500" indent="-571500">
              <a:buFont typeface="Arial" panose="020B0604020202020204" pitchFamily="34" charset="0"/>
              <a:buChar char="•"/>
            </a:pPr>
            <a:r>
              <a:rPr lang="en-US" dirty="0">
                <a:latin typeface="Trebuchet MS" panose="020B0603020202020204" pitchFamily="34" charset="0"/>
              </a:rPr>
              <a:t>Link to the online dataset</a:t>
            </a:r>
          </a:p>
          <a:p>
            <a:pPr marL="571500" indent="-571500">
              <a:buFont typeface="Arial" panose="020B0604020202020204" pitchFamily="34" charset="0"/>
              <a:buChar char="•"/>
            </a:pPr>
            <a:r>
              <a:rPr lang="en-US" dirty="0">
                <a:latin typeface="Trebuchet MS" panose="020B0603020202020204" pitchFamily="34" charset="0"/>
              </a:rPr>
              <a:t>Access date </a:t>
            </a:r>
          </a:p>
          <a:p>
            <a:pPr marL="571500" indent="-571500">
              <a:buFont typeface="Arial" panose="020B0604020202020204" pitchFamily="34" charset="0"/>
              <a:buChar char="•"/>
            </a:pPr>
            <a:endParaRPr lang="en-US" dirty="0">
              <a:latin typeface="Trebuchet MS" panose="020B0603020202020204" pitchFamily="34" charset="0"/>
            </a:endParaRPr>
          </a:p>
          <a:p>
            <a:pPr marL="0" indent="0">
              <a:buNone/>
            </a:pPr>
            <a:r>
              <a:rPr lang="en-US" dirty="0">
                <a:latin typeface="Trebuchet MS" panose="020B0603020202020204" pitchFamily="34" charset="0"/>
              </a:rPr>
              <a:t>You may need other information when using an edited or third party version of the data, or when using part of a dataset instead of the whole thing</a:t>
            </a:r>
          </a:p>
          <a:p>
            <a:pPr marL="0" indent="0">
              <a:buNone/>
            </a:pPr>
            <a:endParaRPr lang="en-US" dirty="0">
              <a:latin typeface="Calibri" charset="0"/>
            </a:endParaRPr>
          </a:p>
          <a:p>
            <a:pPr marL="0" indent="0">
              <a:buNone/>
            </a:pPr>
            <a:endParaRPr lang="en-US" dirty="0">
              <a:latin typeface="Trebuchet MS" panose="020B0603020202020204" pitchFamily="34" charset="0"/>
            </a:endParaRPr>
          </a:p>
        </p:txBody>
      </p:sp>
    </p:spTree>
    <p:extLst>
      <p:ext uri="{BB962C8B-B14F-4D97-AF65-F5344CB8AC3E}">
        <p14:creationId xmlns:p14="http://schemas.microsoft.com/office/powerpoint/2010/main" val="159831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a:bodyPr>
          <a:lstStyle/>
          <a:p>
            <a:pPr marL="0" indent="0">
              <a:buNone/>
            </a:pPr>
            <a:r>
              <a:rPr lang="en-US" dirty="0">
                <a:latin typeface="Trebuchet MS" panose="020B0603020202020204" pitchFamily="34" charset="0"/>
              </a:rPr>
              <a:t>A persistent identifier is a unique, alphanumeric code assigned to a resource that allows it to be discovered and preserved in the future</a:t>
            </a:r>
          </a:p>
          <a:p>
            <a:pPr marL="0" indent="0">
              <a:buNone/>
            </a:pPr>
            <a:r>
              <a:rPr lang="en-US" dirty="0">
                <a:latin typeface="Trebuchet MS" panose="020B0603020202020204" pitchFamily="34" charset="0"/>
              </a:rPr>
              <a:t>Examples:</a:t>
            </a:r>
          </a:p>
          <a:p>
            <a:r>
              <a:rPr lang="en-US" dirty="0">
                <a:latin typeface="Trebuchet MS" panose="020B0603020202020204" pitchFamily="34" charset="0"/>
              </a:rPr>
              <a:t>Digital Object Identifier (DOI)</a:t>
            </a:r>
          </a:p>
          <a:p>
            <a:r>
              <a:rPr lang="en-US" dirty="0">
                <a:latin typeface="Trebuchet MS" panose="020B0603020202020204" pitchFamily="34" charset="0"/>
              </a:rPr>
              <a:t>Archival Resource Key (ARK)</a:t>
            </a:r>
          </a:p>
        </p:txBody>
      </p:sp>
    </p:spTree>
    <p:extLst>
      <p:ext uri="{BB962C8B-B14F-4D97-AF65-F5344CB8AC3E}">
        <p14:creationId xmlns:p14="http://schemas.microsoft.com/office/powerpoint/2010/main" val="2670246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a:bodyPr>
          <a:lstStyle/>
          <a:p>
            <a:pPr marL="0" indent="0">
              <a:buNone/>
            </a:pPr>
            <a:r>
              <a:rPr lang="en-US" dirty="0">
                <a:latin typeface="Trebuchet MS" panose="020B0603020202020204" pitchFamily="34" charset="0"/>
              </a:rPr>
              <a:t>Organizations such as </a:t>
            </a:r>
            <a:r>
              <a:rPr lang="en-US" dirty="0" err="1">
                <a:latin typeface="Trebuchet MS" panose="020B0603020202020204" pitchFamily="34" charset="0"/>
              </a:rPr>
              <a:t>DataCite</a:t>
            </a:r>
            <a:r>
              <a:rPr lang="en-US" dirty="0">
                <a:latin typeface="Trebuchet MS" panose="020B0603020202020204" pitchFamily="34" charset="0"/>
              </a:rPr>
              <a:t> (</a:t>
            </a:r>
            <a:r>
              <a:rPr lang="en-US" dirty="0">
                <a:latin typeface="Trebuchet MS" panose="020B0603020202020204" pitchFamily="34" charset="0"/>
                <a:hlinkClick r:id="rId3"/>
              </a:rPr>
              <a:t>https://datacite.org/</a:t>
            </a:r>
            <a:r>
              <a:rPr lang="en-US" dirty="0">
                <a:latin typeface="Trebuchet MS" panose="020B0603020202020204" pitchFamily="34" charset="0"/>
              </a:rPr>
              <a:t>) can help a researcher create a DOI for a dataset; repositories (such as Dryad) may also provide one when the data is submitted</a:t>
            </a:r>
          </a:p>
          <a:p>
            <a:pPr marL="0" indent="0">
              <a:buNone/>
            </a:pPr>
            <a:endParaRPr lang="en-US" dirty="0">
              <a:latin typeface="Trebuchet MS" panose="020B0603020202020204" pitchFamily="34" charset="0"/>
            </a:endParaRPr>
          </a:p>
        </p:txBody>
      </p:sp>
    </p:spTree>
    <p:extLst>
      <p:ext uri="{BB962C8B-B14F-4D97-AF65-F5344CB8AC3E}">
        <p14:creationId xmlns:p14="http://schemas.microsoft.com/office/powerpoint/2010/main" val="614753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lnSpcReduction="10000"/>
          </a:bodyPr>
          <a:lstStyle/>
          <a:p>
            <a:pPr marL="0" indent="0">
              <a:buNone/>
            </a:pPr>
            <a:r>
              <a:rPr lang="en-US" dirty="0">
                <a:latin typeface="Trebuchet MS" panose="020B0603020202020204" pitchFamily="34" charset="0"/>
              </a:rPr>
              <a:t>Many data repositories provide a citation or citation style to use for the datasets; there are also rules when using established citation styles such as MLA or APA</a:t>
            </a:r>
          </a:p>
          <a:p>
            <a:pPr marL="0" indent="0">
              <a:buNone/>
            </a:pPr>
            <a:endParaRPr lang="en-US" dirty="0">
              <a:latin typeface="Trebuchet MS" panose="020B0603020202020204" pitchFamily="34" charset="0"/>
            </a:endParaRPr>
          </a:p>
          <a:p>
            <a:pPr marL="0" indent="0">
              <a:buNone/>
            </a:pPr>
            <a:r>
              <a:rPr lang="en-US" b="1" dirty="0">
                <a:latin typeface="Trebuchet MS" panose="020B0603020202020204" pitchFamily="34" charset="0"/>
              </a:rPr>
              <a:t>Dryad:</a:t>
            </a:r>
          </a:p>
          <a:p>
            <a:pPr marL="0" indent="0">
              <a:buNone/>
            </a:pPr>
            <a:r>
              <a:rPr lang="en-US" dirty="0">
                <a:latin typeface="Trebuchet MS" panose="020B0603020202020204" pitchFamily="34" charset="0"/>
              </a:rPr>
              <a:t>Author (Date of Article Publication) Data from: article name. Dryad Digital Repository. </a:t>
            </a:r>
            <a:r>
              <a:rPr lang="en-US" dirty="0" err="1">
                <a:latin typeface="Trebuchet MS" panose="020B0603020202020204" pitchFamily="34" charset="0"/>
              </a:rPr>
              <a:t>doi:DOI</a:t>
            </a:r>
            <a:r>
              <a:rPr lang="en-US" dirty="0">
                <a:latin typeface="Trebuchet MS" panose="020B0603020202020204" pitchFamily="34" charset="0"/>
              </a:rPr>
              <a:t> number.</a:t>
            </a:r>
          </a:p>
        </p:txBody>
      </p:sp>
    </p:spTree>
    <p:extLst>
      <p:ext uri="{BB962C8B-B14F-4D97-AF65-F5344CB8AC3E}">
        <p14:creationId xmlns:p14="http://schemas.microsoft.com/office/powerpoint/2010/main" val="2560354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Legal and Ethical Data Use</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fontScale="92500" lnSpcReduction="10000"/>
          </a:bodyPr>
          <a:lstStyle/>
          <a:p>
            <a:pPr marL="0" lvl="0" indent="0" defTabSz="1828434">
              <a:spcBef>
                <a:spcPts val="0"/>
              </a:spcBef>
              <a:buNone/>
            </a:pPr>
            <a:r>
              <a:rPr lang="en-US" dirty="0">
                <a:latin typeface="Trebuchet MS" panose="020B0603020202020204" pitchFamily="34" charset="0"/>
              </a:rPr>
              <a:t>Before we begin, note that legal and ethical are two different concepts</a:t>
            </a:r>
          </a:p>
          <a:p>
            <a:pPr marL="0" lvl="0" indent="0" defTabSz="1828434">
              <a:spcBef>
                <a:spcPts val="0"/>
              </a:spcBef>
              <a:buNone/>
            </a:pPr>
            <a:endParaRPr lang="en-US" dirty="0">
              <a:latin typeface="Trebuchet MS" panose="020B0603020202020204" pitchFamily="34" charset="0"/>
            </a:endParaRPr>
          </a:p>
          <a:p>
            <a:pPr marL="0" lvl="0" indent="0" defTabSz="1828434">
              <a:spcBef>
                <a:spcPts val="0"/>
              </a:spcBef>
              <a:buNone/>
            </a:pPr>
            <a:r>
              <a:rPr lang="en-US" dirty="0">
                <a:latin typeface="Trebuchet MS" panose="020B0603020202020204" pitchFamily="34" charset="0"/>
              </a:rPr>
              <a:t>Violating a legal restriction on data could put you in legal trouble; misusing a dataset can be unethical even if you break no laws</a:t>
            </a:r>
          </a:p>
          <a:p>
            <a:pPr marL="0" lvl="0" indent="0" defTabSz="1828434">
              <a:spcBef>
                <a:spcPts val="0"/>
              </a:spcBef>
              <a:buNone/>
            </a:pPr>
            <a:endParaRPr lang="en-US" dirty="0">
              <a:latin typeface="Trebuchet MS" panose="020B0603020202020204" pitchFamily="34" charset="0"/>
            </a:endParaRPr>
          </a:p>
          <a:p>
            <a:pPr marL="0" lvl="0" indent="0" defTabSz="1828434">
              <a:spcBef>
                <a:spcPts val="0"/>
              </a:spcBef>
              <a:buNone/>
            </a:pPr>
            <a:r>
              <a:rPr lang="en-US" dirty="0">
                <a:latin typeface="Trebuchet MS" panose="020B0603020202020204" pitchFamily="34" charset="0"/>
              </a:rPr>
              <a:t>It’s up to you as a student to be ethical in your academic work; for more information, check your student code of conduct</a:t>
            </a:r>
          </a:p>
        </p:txBody>
      </p:sp>
    </p:spTree>
    <p:extLst>
      <p:ext uri="{BB962C8B-B14F-4D97-AF65-F5344CB8AC3E}">
        <p14:creationId xmlns:p14="http://schemas.microsoft.com/office/powerpoint/2010/main" val="274356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Data Citation</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normAutofit/>
          </a:bodyPr>
          <a:lstStyle/>
          <a:p>
            <a:pPr marL="0" indent="0">
              <a:buNone/>
            </a:pPr>
            <a:r>
              <a:rPr lang="en-US" b="1" dirty="0">
                <a:latin typeface="Trebuchet MS" panose="020B0603020202020204" pitchFamily="34" charset="0"/>
              </a:rPr>
              <a:t>APA:</a:t>
            </a:r>
            <a:br>
              <a:rPr lang="en-US" dirty="0">
                <a:latin typeface="Trebuchet MS" panose="020B0603020202020204" pitchFamily="34" charset="0"/>
              </a:rPr>
            </a:br>
            <a:r>
              <a:rPr lang="en-US" dirty="0">
                <a:latin typeface="Trebuchet MS" panose="020B0603020202020204" pitchFamily="34" charset="0"/>
              </a:rPr>
              <a:t>Author, A. A., &amp; Author, B. B. (Date of Dataset). </a:t>
            </a:r>
            <a:r>
              <a:rPr lang="en-US" i="1" dirty="0">
                <a:latin typeface="Trebuchet MS" panose="020B0603020202020204" pitchFamily="34" charset="0"/>
              </a:rPr>
              <a:t>Title of data set </a:t>
            </a:r>
            <a:r>
              <a:rPr lang="en-US" dirty="0">
                <a:latin typeface="Trebuchet MS" panose="020B0603020202020204" pitchFamily="34" charset="0"/>
              </a:rPr>
              <a:t>(Version). Publisher name. DOI or URL.</a:t>
            </a:r>
          </a:p>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Be sure to follow any style you’re required to use and give as much information about the dataset as possible</a:t>
            </a:r>
          </a:p>
        </p:txBody>
      </p:sp>
    </p:spTree>
    <p:extLst>
      <p:ext uri="{BB962C8B-B14F-4D97-AF65-F5344CB8AC3E}">
        <p14:creationId xmlns:p14="http://schemas.microsoft.com/office/powerpoint/2010/main" val="3359458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a:xfrm>
            <a:off x="457200" y="1600200"/>
            <a:ext cx="8229600" cy="4525963"/>
          </a:xfrm>
        </p:spPr>
        <p:txBody>
          <a:bodyPr/>
          <a:lstStyle/>
          <a:p>
            <a:r>
              <a:rPr lang="en-US" dirty="0">
                <a:latin typeface="Trebuchet MS" panose="020B0603020202020204" pitchFamily="34" charset="0"/>
              </a:rPr>
              <a:t>Legal and Ethical Data Use</a:t>
            </a:r>
          </a:p>
          <a:p>
            <a:r>
              <a:rPr lang="en-US" dirty="0">
                <a:latin typeface="Trebuchet MS" panose="020B0603020202020204" pitchFamily="34" charset="0"/>
              </a:rPr>
              <a:t>Sensitive Data</a:t>
            </a:r>
          </a:p>
          <a:p>
            <a:r>
              <a:rPr lang="en-US" dirty="0">
                <a:latin typeface="Trebuchet MS" panose="020B0603020202020204" pitchFamily="34" charset="0"/>
              </a:rPr>
              <a:t>Data Citation</a:t>
            </a:r>
          </a:p>
        </p:txBody>
      </p:sp>
      <p:pic>
        <p:nvPicPr>
          <p:cNvPr id="6" name="Picture 5">
            <a:extLst>
              <a:ext uri="{FF2B5EF4-FFF2-40B4-BE49-F238E27FC236}">
                <a16:creationId xmlns:a16="http://schemas.microsoft.com/office/drawing/2014/main" id="{1380BAD3-B31E-4000-9C65-FF09809B7C53}"/>
              </a:ext>
            </a:extLst>
          </p:cNvPr>
          <p:cNvPicPr>
            <a:picLocks noChangeAspect="1"/>
          </p:cNvPicPr>
          <p:nvPr/>
        </p:nvPicPr>
        <p:blipFill>
          <a:blip r:embed="rId3"/>
          <a:stretch>
            <a:fillRect/>
          </a:stretch>
        </p:blipFill>
        <p:spPr>
          <a:xfrm>
            <a:off x="3945467" y="2263422"/>
            <a:ext cx="4741333" cy="3555999"/>
          </a:xfrm>
          <a:prstGeom prst="rect">
            <a:avLst/>
          </a:prstGeom>
        </p:spPr>
      </p:pic>
      <p:sp>
        <p:nvSpPr>
          <p:cNvPr id="7" name="TextBox 6">
            <a:extLst>
              <a:ext uri="{FF2B5EF4-FFF2-40B4-BE49-F238E27FC236}">
                <a16:creationId xmlns:a16="http://schemas.microsoft.com/office/drawing/2014/main" id="{613E4697-F556-482B-9FA5-77415856EEA8}"/>
              </a:ext>
            </a:extLst>
          </p:cNvPr>
          <p:cNvSpPr txBox="1"/>
          <p:nvPr/>
        </p:nvSpPr>
        <p:spPr>
          <a:xfrm>
            <a:off x="3945467" y="5906620"/>
            <a:ext cx="1790875" cy="230832"/>
          </a:xfrm>
          <a:prstGeom prst="rect">
            <a:avLst/>
          </a:prstGeom>
          <a:noFill/>
        </p:spPr>
        <p:txBody>
          <a:bodyPr wrap="none" rtlCol="0">
            <a:spAutoFit/>
          </a:bodyPr>
          <a:lstStyle/>
          <a:p>
            <a:r>
              <a:rPr lang="en-US" sz="900" i="1" dirty="0">
                <a:latin typeface="Trebuchet MS" panose="020B0603020202020204" pitchFamily="34" charset="0"/>
              </a:rPr>
              <a:t>Image from MS Online Pictures</a:t>
            </a:r>
          </a:p>
        </p:txBody>
      </p:sp>
    </p:spTree>
    <p:extLst>
      <p:ext uri="{BB962C8B-B14F-4D97-AF65-F5344CB8AC3E}">
        <p14:creationId xmlns:p14="http://schemas.microsoft.com/office/powerpoint/2010/main" val="4142032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038-5CF9-9E45-AD82-D917E765086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96B6E8F-FDA6-1C48-B674-CAA047AF598E}"/>
              </a:ext>
            </a:extLst>
          </p:cNvPr>
          <p:cNvSpPr>
            <a:spLocks noGrp="1"/>
          </p:cNvSpPr>
          <p:nvPr>
            <p:ph idx="1"/>
          </p:nvPr>
        </p:nvSpPr>
        <p:spPr>
          <a:xfrm>
            <a:off x="827316" y="5170709"/>
            <a:ext cx="7913914" cy="759506"/>
          </a:xfrm>
        </p:spPr>
        <p:txBody>
          <a:bodyPr/>
          <a:lstStyle/>
          <a:p>
            <a:pPr marL="0" indent="0">
              <a:buNone/>
            </a:pPr>
            <a:r>
              <a:rPr lang="en-US" sz="1400" dirty="0"/>
              <a:t>This material is based upon work supported by the National Science Foundation under DBI 1730526. Any opinions, conclusions or recommendations expressed in this material are those of the author(s) and do not necessarily reflect the views of the National Science Foundation.</a:t>
            </a:r>
          </a:p>
          <a:p>
            <a:pPr marL="0" indent="0">
              <a:buNone/>
            </a:pPr>
            <a:endParaRPr lang="en-US" dirty="0"/>
          </a:p>
        </p:txBody>
      </p:sp>
      <p:pic>
        <p:nvPicPr>
          <p:cNvPr id="4" name="Picture 3" descr="Image result for NSF logo">
            <a:extLst>
              <a:ext uri="{FF2B5EF4-FFF2-40B4-BE49-F238E27FC236}">
                <a16:creationId xmlns:a16="http://schemas.microsoft.com/office/drawing/2014/main" id="{13C05C26-F2AA-F94C-ABE0-1C58740F55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1455" y="5192488"/>
            <a:ext cx="659402" cy="626450"/>
          </a:xfrm>
          <a:prstGeom prst="rect">
            <a:avLst/>
          </a:prstGeom>
          <a:noFill/>
          <a:ln>
            <a:noFill/>
          </a:ln>
        </p:spPr>
      </p:pic>
      <p:pic>
        <p:nvPicPr>
          <p:cNvPr id="8" name="Picture 7">
            <a:extLst>
              <a:ext uri="{FF2B5EF4-FFF2-40B4-BE49-F238E27FC236}">
                <a16:creationId xmlns:a16="http://schemas.microsoft.com/office/drawing/2014/main" id="{9302BF9D-8C1A-CD4E-AE4F-E769AA702A37}"/>
              </a:ext>
            </a:extLst>
          </p:cNvPr>
          <p:cNvPicPr/>
          <p:nvPr/>
        </p:nvPicPr>
        <p:blipFill>
          <a:blip r:embed="rId4"/>
          <a:stretch>
            <a:fillRect/>
          </a:stretch>
        </p:blipFill>
        <p:spPr>
          <a:xfrm>
            <a:off x="763361" y="8384721"/>
            <a:ext cx="1297940" cy="792480"/>
          </a:xfrm>
          <a:prstGeom prst="rect">
            <a:avLst/>
          </a:prstGeom>
        </p:spPr>
      </p:pic>
      <p:sp>
        <p:nvSpPr>
          <p:cNvPr id="6" name="Content Placeholder 2">
            <a:extLst>
              <a:ext uri="{FF2B5EF4-FFF2-40B4-BE49-F238E27FC236}">
                <a16:creationId xmlns:a16="http://schemas.microsoft.com/office/drawing/2014/main" id="{82349360-388D-4504-81DB-E9F09743BF93}"/>
              </a:ext>
            </a:extLst>
          </p:cNvPr>
          <p:cNvSpPr txBox="1">
            <a:spLocks/>
          </p:cNvSpPr>
          <p:nvPr/>
        </p:nvSpPr>
        <p:spPr>
          <a:xfrm>
            <a:off x="511630" y="1290153"/>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Trebuchet MS"/>
                <a:ea typeface="+mn-ea"/>
                <a:cs typeface="Trebuchet M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a:latin typeface="Trebuchet MS" panose="020B0603020202020204" pitchFamily="34" charset="0"/>
              </a:rPr>
              <a:t>Braak</a:t>
            </a:r>
            <a:r>
              <a:rPr lang="en-US" sz="1400" dirty="0">
                <a:latin typeface="Trebuchet MS" panose="020B0603020202020204" pitchFamily="34" charset="0"/>
              </a:rPr>
              <a:t>, K. (2013). </a:t>
            </a:r>
            <a:r>
              <a:rPr lang="en-US" sz="1400" i="1" dirty="0">
                <a:latin typeface="Trebuchet MS" panose="020B0603020202020204" pitchFamily="34" charset="0"/>
              </a:rPr>
              <a:t>Publishing sensitive data: Training course on data cleaning and data publishing, Nairobi, February 2013 </a:t>
            </a:r>
            <a:r>
              <a:rPr lang="en-US" sz="1400" dirty="0">
                <a:latin typeface="Trebuchet MS" panose="020B0603020202020204" pitchFamily="34" charset="0"/>
              </a:rPr>
              <a:t>[PowerPoint slides]. Retrieved January 16, 2020, from </a:t>
            </a:r>
            <a:r>
              <a:rPr lang="en-US" sz="1400" dirty="0">
                <a:latin typeface="Trebuchet MS" panose="020B0603020202020204" pitchFamily="34" charset="0"/>
                <a:hlinkClick r:id="rId5"/>
              </a:rPr>
              <a:t>https://slideplayer.com/slide/4471792/</a:t>
            </a:r>
            <a:endParaRPr lang="en-US" sz="1400" dirty="0">
              <a:latin typeface="Trebuchet MS" panose="020B0603020202020204" pitchFamily="34" charset="0"/>
            </a:endParaRPr>
          </a:p>
          <a:p>
            <a:pPr marL="0" indent="0">
              <a:buNone/>
            </a:pPr>
            <a:endParaRPr lang="en-US" sz="1400" dirty="0">
              <a:latin typeface="Trebuchet MS" panose="020B0603020202020204" pitchFamily="34" charset="0"/>
            </a:endParaRPr>
          </a:p>
          <a:p>
            <a:pPr marL="0" indent="0">
              <a:buNone/>
            </a:pPr>
            <a:r>
              <a:rPr lang="en-US" sz="1400" dirty="0">
                <a:latin typeface="Trebuchet MS" panose="020B0603020202020204" pitchFamily="34" charset="0"/>
              </a:rPr>
              <a:t>Chapman, A. D., &amp; Grafton, O. (2008). </a:t>
            </a:r>
            <a:r>
              <a:rPr lang="en-US" sz="1400" i="1" dirty="0">
                <a:latin typeface="Trebuchet MS" panose="020B0603020202020204" pitchFamily="34" charset="0"/>
              </a:rPr>
              <a:t>Guide to best practices for </a:t>
            </a:r>
            <a:r>
              <a:rPr lang="en-US" sz="1400" i="1" dirty="0" err="1">
                <a:latin typeface="Trebuchet MS" panose="020B0603020202020204" pitchFamily="34" charset="0"/>
              </a:rPr>
              <a:t>generalising</a:t>
            </a:r>
            <a:r>
              <a:rPr lang="en-US" sz="1400" i="1" dirty="0">
                <a:latin typeface="Trebuchet MS" panose="020B0603020202020204" pitchFamily="34" charset="0"/>
              </a:rPr>
              <a:t> sensitive species occurrence data, version 1.0</a:t>
            </a:r>
            <a:r>
              <a:rPr lang="en-US" sz="1400" dirty="0">
                <a:latin typeface="Trebuchet MS" panose="020B0603020202020204" pitchFamily="34" charset="0"/>
              </a:rPr>
              <a:t>. Copenhagen, Netherlands: Global Biodiversity Information Facility (GBIF). ISBN:8792020062. Retrieved January 16, 2020, from </a:t>
            </a:r>
            <a:r>
              <a:rPr lang="en-US" sz="1400" dirty="0">
                <a:latin typeface="Trebuchet MS" panose="020B0603020202020204" pitchFamily="34" charset="0"/>
                <a:hlinkClick r:id="rId6"/>
              </a:rPr>
              <a:t>https://www.gbif.org/document/80512/guide-to-best-practices-for-generalising-sensitive-species-occurrence-data</a:t>
            </a:r>
            <a:endParaRPr lang="en-US" sz="1400" dirty="0">
              <a:latin typeface="Trebuchet MS" panose="020B0603020202020204" pitchFamily="34" charset="0"/>
            </a:endParaRPr>
          </a:p>
          <a:p>
            <a:pPr marL="0" indent="0">
              <a:buNone/>
            </a:pPr>
            <a:endParaRPr lang="en-US" sz="1400" dirty="0">
              <a:latin typeface="Trebuchet MS" panose="020B0603020202020204" pitchFamily="34" charset="0"/>
            </a:endParaRPr>
          </a:p>
          <a:p>
            <a:pPr marL="0" indent="0">
              <a:buNone/>
            </a:pPr>
            <a:r>
              <a:rPr lang="en-US" sz="1400" dirty="0">
                <a:latin typeface="Trebuchet MS" panose="020B0603020202020204" pitchFamily="34" charset="0"/>
              </a:rPr>
              <a:t>Creative Commons. (n.d.). </a:t>
            </a:r>
            <a:r>
              <a:rPr lang="en-US" sz="1400" i="1" dirty="0">
                <a:latin typeface="Trebuchet MS" panose="020B0603020202020204" pitchFamily="34" charset="0"/>
              </a:rPr>
              <a:t>CC licenses and examples</a:t>
            </a:r>
            <a:r>
              <a:rPr lang="en-US" sz="1400" dirty="0">
                <a:latin typeface="Trebuchet MS" panose="020B0603020202020204" pitchFamily="34" charset="0"/>
              </a:rPr>
              <a:t>. Retrieved January 17, 2020, from </a:t>
            </a:r>
            <a:r>
              <a:rPr lang="en-US" sz="1400" dirty="0">
                <a:latin typeface="Trebuchet MS" panose="020B0603020202020204" pitchFamily="34" charset="0"/>
                <a:hlinkClick r:id="rId7"/>
              </a:rPr>
              <a:t>https://creativecommons.org/share-your-work/licensing-examples/</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a:p>
            <a:pPr marL="0" indent="0">
              <a:buNone/>
            </a:pPr>
            <a:r>
              <a:rPr lang="en-US" sz="1400" dirty="0" err="1">
                <a:latin typeface="Trebuchet MS" panose="020B0603020202020204" pitchFamily="34" charset="0"/>
              </a:rPr>
              <a:t>DataONE</a:t>
            </a:r>
            <a:r>
              <a:rPr lang="en-US" sz="1400" dirty="0">
                <a:latin typeface="Trebuchet MS" panose="020B0603020202020204" pitchFamily="34" charset="0"/>
              </a:rPr>
              <a:t>. (2012). </a:t>
            </a:r>
            <a:r>
              <a:rPr lang="en-US" sz="1400" i="1" dirty="0" err="1">
                <a:latin typeface="Trebuchet MS" panose="020B0603020202020204" pitchFamily="34" charset="0"/>
              </a:rPr>
              <a:t>DataONE</a:t>
            </a:r>
            <a:r>
              <a:rPr lang="en-US" sz="1400" i="1" dirty="0">
                <a:latin typeface="Trebuchet MS" panose="020B0603020202020204" pitchFamily="34" charset="0"/>
              </a:rPr>
              <a:t> education module: Data citation</a:t>
            </a:r>
            <a:r>
              <a:rPr lang="en-US" sz="1400" dirty="0">
                <a:latin typeface="Trebuchet MS" panose="020B0603020202020204" pitchFamily="34" charset="0"/>
              </a:rPr>
              <a:t>. Retrieved January 16, 2020, from </a:t>
            </a:r>
            <a:r>
              <a:rPr lang="en-US" sz="1400" dirty="0">
                <a:latin typeface="Trebuchet MS" panose="020B0603020202020204" pitchFamily="34" charset="0"/>
                <a:hlinkClick r:id="rId8"/>
              </a:rPr>
              <a:t>https://www.dataone.org/sites/all/documents/education-modules/pptx/L08_DataCitation.pptx</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p:txBody>
      </p:sp>
    </p:spTree>
    <p:extLst>
      <p:ext uri="{BB962C8B-B14F-4D97-AF65-F5344CB8AC3E}">
        <p14:creationId xmlns:p14="http://schemas.microsoft.com/office/powerpoint/2010/main" val="4223845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038-5CF9-9E45-AD82-D917E765086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96B6E8F-FDA6-1C48-B674-CAA047AF598E}"/>
              </a:ext>
            </a:extLst>
          </p:cNvPr>
          <p:cNvSpPr>
            <a:spLocks noGrp="1"/>
          </p:cNvSpPr>
          <p:nvPr>
            <p:ph idx="1"/>
          </p:nvPr>
        </p:nvSpPr>
        <p:spPr>
          <a:xfrm>
            <a:off x="827316" y="5170709"/>
            <a:ext cx="7913914" cy="759506"/>
          </a:xfrm>
        </p:spPr>
        <p:txBody>
          <a:bodyPr/>
          <a:lstStyle/>
          <a:p>
            <a:pPr marL="0" indent="0">
              <a:buNone/>
            </a:pPr>
            <a:r>
              <a:rPr lang="en-US" sz="1400" dirty="0"/>
              <a:t>This material is based upon work supported by the National Science Foundation under DBI 1730526. Any opinions, conclusions or recommendations expressed in this material are those of the author(s) and do not necessarily reflect the views of the National Science Foundation.</a:t>
            </a:r>
          </a:p>
          <a:p>
            <a:pPr marL="0" indent="0">
              <a:buNone/>
            </a:pPr>
            <a:endParaRPr lang="en-US" dirty="0"/>
          </a:p>
        </p:txBody>
      </p:sp>
      <p:pic>
        <p:nvPicPr>
          <p:cNvPr id="4" name="Picture 3" descr="Image result for NSF logo">
            <a:extLst>
              <a:ext uri="{FF2B5EF4-FFF2-40B4-BE49-F238E27FC236}">
                <a16:creationId xmlns:a16="http://schemas.microsoft.com/office/drawing/2014/main" id="{13C05C26-F2AA-F94C-ABE0-1C58740F55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1455" y="5192488"/>
            <a:ext cx="659402" cy="626450"/>
          </a:xfrm>
          <a:prstGeom prst="rect">
            <a:avLst/>
          </a:prstGeom>
          <a:noFill/>
          <a:ln>
            <a:noFill/>
          </a:ln>
        </p:spPr>
      </p:pic>
      <p:pic>
        <p:nvPicPr>
          <p:cNvPr id="8" name="Picture 7">
            <a:extLst>
              <a:ext uri="{FF2B5EF4-FFF2-40B4-BE49-F238E27FC236}">
                <a16:creationId xmlns:a16="http://schemas.microsoft.com/office/drawing/2014/main" id="{9302BF9D-8C1A-CD4E-AE4F-E769AA702A37}"/>
              </a:ext>
            </a:extLst>
          </p:cNvPr>
          <p:cNvPicPr/>
          <p:nvPr/>
        </p:nvPicPr>
        <p:blipFill>
          <a:blip r:embed="rId4"/>
          <a:stretch>
            <a:fillRect/>
          </a:stretch>
        </p:blipFill>
        <p:spPr>
          <a:xfrm>
            <a:off x="763361" y="8384721"/>
            <a:ext cx="1297940" cy="792480"/>
          </a:xfrm>
          <a:prstGeom prst="rect">
            <a:avLst/>
          </a:prstGeom>
        </p:spPr>
      </p:pic>
      <p:sp>
        <p:nvSpPr>
          <p:cNvPr id="6" name="Content Placeholder 2">
            <a:extLst>
              <a:ext uri="{FF2B5EF4-FFF2-40B4-BE49-F238E27FC236}">
                <a16:creationId xmlns:a16="http://schemas.microsoft.com/office/drawing/2014/main" id="{82349360-388D-4504-81DB-E9F09743BF93}"/>
              </a:ext>
            </a:extLst>
          </p:cNvPr>
          <p:cNvSpPr txBox="1">
            <a:spLocks/>
          </p:cNvSpPr>
          <p:nvPr/>
        </p:nvSpPr>
        <p:spPr>
          <a:xfrm>
            <a:off x="457200" y="1312731"/>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Trebuchet MS"/>
                <a:ea typeface="+mn-ea"/>
                <a:cs typeface="Trebuchet M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a:latin typeface="Trebuchet MS" panose="020B0603020202020204" pitchFamily="34" charset="0"/>
              </a:rPr>
              <a:t>DataONE</a:t>
            </a:r>
            <a:r>
              <a:rPr lang="en-US" sz="1400" dirty="0">
                <a:latin typeface="Trebuchet MS" panose="020B0603020202020204" pitchFamily="34" charset="0"/>
              </a:rPr>
              <a:t>. (2012). </a:t>
            </a:r>
            <a:r>
              <a:rPr lang="en-US" sz="1400" i="1" dirty="0" err="1">
                <a:latin typeface="Trebuchet MS" panose="020B0603020202020204" pitchFamily="34" charset="0"/>
              </a:rPr>
              <a:t>DataONE</a:t>
            </a:r>
            <a:r>
              <a:rPr lang="en-US" sz="1400" i="1" dirty="0">
                <a:latin typeface="Trebuchet MS" panose="020B0603020202020204" pitchFamily="34" charset="0"/>
              </a:rPr>
              <a:t> education module: Legal and policy issues</a:t>
            </a:r>
            <a:r>
              <a:rPr lang="en-US" sz="1400" dirty="0">
                <a:latin typeface="Trebuchet MS" panose="020B0603020202020204" pitchFamily="34" charset="0"/>
              </a:rPr>
              <a:t>. Retrieved January 16, 2020, from </a:t>
            </a:r>
            <a:r>
              <a:rPr lang="en-US" sz="1400" dirty="0">
                <a:latin typeface="Trebuchet MS" panose="020B0603020202020204" pitchFamily="34" charset="0"/>
                <a:hlinkClick r:id="rId5"/>
              </a:rPr>
              <a:t>https://www.dataone.org/sites/all/documents/education-modules/pptx/L10_Policies.pptx</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a:p>
            <a:pPr marL="0" indent="0">
              <a:buNone/>
            </a:pPr>
            <a:r>
              <a:rPr lang="en-US" sz="1400" dirty="0">
                <a:latin typeface="Trebuchet MS" panose="020B0603020202020204" pitchFamily="34" charset="0"/>
              </a:rPr>
              <a:t>Lamar </a:t>
            </a:r>
            <a:r>
              <a:rPr lang="en-US" sz="1400" dirty="0" err="1">
                <a:latin typeface="Trebuchet MS" panose="020B0603020202020204" pitchFamily="34" charset="0"/>
              </a:rPr>
              <a:t>Soutter</a:t>
            </a:r>
            <a:r>
              <a:rPr lang="en-US" sz="1400" dirty="0">
                <a:latin typeface="Trebuchet MS" panose="020B0603020202020204" pitchFamily="34" charset="0"/>
              </a:rPr>
              <a:t> Library, University of Massachusetts Medical School. (n.d.). </a:t>
            </a:r>
            <a:r>
              <a:rPr lang="en-US" sz="1400" i="1" dirty="0">
                <a:latin typeface="Trebuchet MS" panose="020B0603020202020204" pitchFamily="34" charset="0"/>
              </a:rPr>
              <a:t>New England Collaborative Data Management Curriculum: Module 5: Legal and ethical considerations for research data</a:t>
            </a:r>
            <a:r>
              <a:rPr lang="en-US" sz="1400" dirty="0">
                <a:latin typeface="Trebuchet MS" panose="020B0603020202020204" pitchFamily="34" charset="0"/>
              </a:rPr>
              <a:t>. Retrieved January 16, 2020, from </a:t>
            </a:r>
            <a:r>
              <a:rPr lang="en-US" sz="1400" dirty="0">
                <a:latin typeface="Trebuchet MS" panose="020B0603020202020204" pitchFamily="34" charset="0"/>
                <a:hlinkClick r:id="rId6"/>
              </a:rPr>
              <a:t>https://library.umassmed.edu/resources/necdmc/modules</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a:p>
            <a:pPr marL="0" indent="0">
              <a:buNone/>
            </a:pPr>
            <a:r>
              <a:rPr lang="en-US" sz="1400" dirty="0">
                <a:latin typeface="Trebuchet MS" panose="020B0603020202020204" pitchFamily="34" charset="0"/>
              </a:rPr>
              <a:t>Martone, M. (Ed.), and Data Citation Synthesis Group. (2014). </a:t>
            </a:r>
            <a:r>
              <a:rPr lang="en-US" sz="1400" i="1" dirty="0">
                <a:latin typeface="Trebuchet MS" panose="020B0603020202020204" pitchFamily="34" charset="0"/>
              </a:rPr>
              <a:t>Joint declaration of data citation principles</a:t>
            </a:r>
            <a:r>
              <a:rPr lang="en-US" sz="1400" dirty="0">
                <a:latin typeface="Trebuchet MS" panose="020B0603020202020204" pitchFamily="34" charset="0"/>
              </a:rPr>
              <a:t>. San Diego, CA: FORCE11. Retrieved January 17, 2020, from </a:t>
            </a:r>
            <a:r>
              <a:rPr lang="en-US" sz="1400" dirty="0">
                <a:latin typeface="Trebuchet MS" panose="020B0603020202020204" pitchFamily="34" charset="0"/>
                <a:hlinkClick r:id="rId7"/>
              </a:rPr>
              <a:t>https://www.force11.org/datacitationprinciples</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a:p>
            <a:pPr marL="0" indent="0">
              <a:buNone/>
            </a:pPr>
            <a:r>
              <a:rPr lang="en-US" sz="1400" dirty="0">
                <a:latin typeface="Trebuchet MS" panose="020B0603020202020204" pitchFamily="34" charset="0"/>
              </a:rPr>
              <a:t>Olesen, S. (n.d.). </a:t>
            </a:r>
            <a:r>
              <a:rPr lang="en-US" sz="1400" i="1" dirty="0">
                <a:latin typeface="Trebuchet MS" panose="020B0603020202020204" pitchFamily="34" charset="0"/>
              </a:rPr>
              <a:t>Ethics of data publication: Same </a:t>
            </a:r>
            <a:r>
              <a:rPr lang="en-US" sz="1400" i="1" dirty="0" err="1">
                <a:latin typeface="Trebuchet MS" panose="020B0603020202020204" pitchFamily="34" charset="0"/>
              </a:rPr>
              <a:t>same</a:t>
            </a:r>
            <a:r>
              <a:rPr lang="en-US" sz="1400" i="1" dirty="0">
                <a:latin typeface="Trebuchet MS" panose="020B0603020202020204" pitchFamily="34" charset="0"/>
              </a:rPr>
              <a:t> or different? </a:t>
            </a:r>
            <a:r>
              <a:rPr lang="en-US" sz="1400" dirty="0">
                <a:latin typeface="Trebuchet MS" panose="020B0603020202020204" pitchFamily="34" charset="0"/>
              </a:rPr>
              <a:t>[PowerPoint slides]. Retrieved January 16, 2020, from </a:t>
            </a:r>
            <a:r>
              <a:rPr lang="en-US" sz="1400" dirty="0">
                <a:latin typeface="Trebuchet MS" panose="020B0603020202020204" pitchFamily="34" charset="0"/>
                <a:hlinkClick r:id="rId8"/>
              </a:rPr>
              <a:t>https://publicationethics.org/files/COPE%20presentation_S%20Olesen_for%20distribution%20%281%29.pdf</a:t>
            </a:r>
            <a:r>
              <a:rPr lang="en-US" sz="1400" dirty="0">
                <a:latin typeface="Trebuchet MS" panose="020B0603020202020204" pitchFamily="34" charset="0"/>
              </a:rPr>
              <a:t> </a:t>
            </a:r>
          </a:p>
          <a:p>
            <a:pPr marL="0" indent="0">
              <a:buNone/>
            </a:pPr>
            <a:endParaRPr lang="en-US" sz="1400" dirty="0">
              <a:latin typeface="Trebuchet MS" panose="020B0603020202020204" pitchFamily="34" charset="0"/>
            </a:endParaRPr>
          </a:p>
        </p:txBody>
      </p:sp>
    </p:spTree>
    <p:extLst>
      <p:ext uri="{BB962C8B-B14F-4D97-AF65-F5344CB8AC3E}">
        <p14:creationId xmlns:p14="http://schemas.microsoft.com/office/powerpoint/2010/main" val="3993257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9038-5CF9-9E45-AD82-D917E765086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96B6E8F-FDA6-1C48-B674-CAA047AF598E}"/>
              </a:ext>
            </a:extLst>
          </p:cNvPr>
          <p:cNvSpPr>
            <a:spLocks noGrp="1"/>
          </p:cNvSpPr>
          <p:nvPr>
            <p:ph idx="1"/>
          </p:nvPr>
        </p:nvSpPr>
        <p:spPr>
          <a:xfrm>
            <a:off x="827316" y="5170709"/>
            <a:ext cx="7913914" cy="759506"/>
          </a:xfrm>
        </p:spPr>
        <p:txBody>
          <a:bodyPr/>
          <a:lstStyle/>
          <a:p>
            <a:pPr marL="0" indent="0">
              <a:buNone/>
            </a:pPr>
            <a:r>
              <a:rPr lang="en-US" sz="1400" dirty="0"/>
              <a:t>This material is based upon work supported by the National Science Foundation under DBI 1730526. Any opinions, conclusions or recommendations expressed in this material are those of the author(s) and do not necessarily reflect the views of the National Science Foundation.</a:t>
            </a:r>
          </a:p>
          <a:p>
            <a:pPr marL="0" indent="0">
              <a:buNone/>
            </a:pPr>
            <a:endParaRPr lang="en-US" dirty="0"/>
          </a:p>
        </p:txBody>
      </p:sp>
      <p:pic>
        <p:nvPicPr>
          <p:cNvPr id="4" name="Picture 3" descr="Image result for NSF logo">
            <a:extLst>
              <a:ext uri="{FF2B5EF4-FFF2-40B4-BE49-F238E27FC236}">
                <a16:creationId xmlns:a16="http://schemas.microsoft.com/office/drawing/2014/main" id="{13C05C26-F2AA-F94C-ABE0-1C58740F55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1455" y="5192488"/>
            <a:ext cx="659402" cy="626450"/>
          </a:xfrm>
          <a:prstGeom prst="rect">
            <a:avLst/>
          </a:prstGeom>
          <a:noFill/>
          <a:ln>
            <a:noFill/>
          </a:ln>
        </p:spPr>
      </p:pic>
      <p:pic>
        <p:nvPicPr>
          <p:cNvPr id="8" name="Picture 7">
            <a:extLst>
              <a:ext uri="{FF2B5EF4-FFF2-40B4-BE49-F238E27FC236}">
                <a16:creationId xmlns:a16="http://schemas.microsoft.com/office/drawing/2014/main" id="{9302BF9D-8C1A-CD4E-AE4F-E769AA702A37}"/>
              </a:ext>
            </a:extLst>
          </p:cNvPr>
          <p:cNvPicPr/>
          <p:nvPr/>
        </p:nvPicPr>
        <p:blipFill>
          <a:blip r:embed="rId4"/>
          <a:stretch>
            <a:fillRect/>
          </a:stretch>
        </p:blipFill>
        <p:spPr>
          <a:xfrm>
            <a:off x="763361" y="8384721"/>
            <a:ext cx="1297940" cy="792480"/>
          </a:xfrm>
          <a:prstGeom prst="rect">
            <a:avLst/>
          </a:prstGeom>
        </p:spPr>
      </p:pic>
      <p:sp>
        <p:nvSpPr>
          <p:cNvPr id="6" name="Content Placeholder 2">
            <a:extLst>
              <a:ext uri="{FF2B5EF4-FFF2-40B4-BE49-F238E27FC236}">
                <a16:creationId xmlns:a16="http://schemas.microsoft.com/office/drawing/2014/main" id="{82349360-388D-4504-81DB-E9F09743BF93}"/>
              </a:ext>
            </a:extLst>
          </p:cNvPr>
          <p:cNvSpPr txBox="1">
            <a:spLocks/>
          </p:cNvSpPr>
          <p:nvPr/>
        </p:nvSpPr>
        <p:spPr>
          <a:xfrm>
            <a:off x="457200" y="1312731"/>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Trebuchet MS"/>
                <a:ea typeface="+mn-ea"/>
                <a:cs typeface="Trebuchet M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dirty="0">
              <a:latin typeface="Calibri" charset="0"/>
            </a:endParaRPr>
          </a:p>
          <a:p>
            <a:pPr marL="0" indent="0">
              <a:buNone/>
            </a:pPr>
            <a:r>
              <a:rPr lang="en-US" sz="2400" b="1" dirty="0">
                <a:latin typeface="Trebuchet MS" panose="020B0603020202020204" pitchFamily="34" charset="0"/>
              </a:rPr>
              <a:t>Rebecca Renirie</a:t>
            </a:r>
            <a:r>
              <a:rPr lang="en-US" sz="2400" dirty="0">
                <a:latin typeface="Trebuchet MS" panose="020B0603020202020204" pitchFamily="34" charset="0"/>
              </a:rPr>
              <a:t>, MLIS | Assistant Professor</a:t>
            </a:r>
            <a:br>
              <a:rPr lang="en-US" sz="2400" dirty="0">
                <a:latin typeface="Trebuchet MS" panose="020B0603020202020204" pitchFamily="34" charset="0"/>
              </a:rPr>
            </a:br>
            <a:r>
              <a:rPr lang="en-US" sz="2400" dirty="0">
                <a:latin typeface="Trebuchet MS" panose="020B0603020202020204" pitchFamily="34" charset="0"/>
              </a:rPr>
              <a:t>Medical Librarian| Research and Instruction Librarian</a:t>
            </a:r>
            <a:br>
              <a:rPr lang="en-US" sz="2400" dirty="0">
                <a:latin typeface="Trebuchet MS" panose="020B0603020202020204" pitchFamily="34" charset="0"/>
              </a:rPr>
            </a:br>
            <a:r>
              <a:rPr lang="en-US" sz="2400" dirty="0">
                <a:latin typeface="Trebuchet MS" panose="020B0603020202020204" pitchFamily="34" charset="0"/>
              </a:rPr>
              <a:t>Central Michigan University Libraries</a:t>
            </a:r>
          </a:p>
          <a:p>
            <a:pPr marL="0" indent="0">
              <a:buNone/>
            </a:pPr>
            <a:r>
              <a:rPr lang="en-US" sz="2400" dirty="0">
                <a:latin typeface="Trebuchet MS" panose="020B0603020202020204" pitchFamily="34" charset="0"/>
              </a:rPr>
              <a:t>218 Park Library | 250 E. Preston St.</a:t>
            </a:r>
            <a:br>
              <a:rPr lang="en-US" sz="2400" dirty="0">
                <a:latin typeface="Trebuchet MS" panose="020B0603020202020204" pitchFamily="34" charset="0"/>
              </a:rPr>
            </a:br>
            <a:r>
              <a:rPr lang="en-US" sz="2400" dirty="0">
                <a:latin typeface="Trebuchet MS" panose="020B0603020202020204" pitchFamily="34" charset="0"/>
              </a:rPr>
              <a:t>Mount Pleasant, MI 48859</a:t>
            </a:r>
          </a:p>
          <a:p>
            <a:pPr marL="0" indent="0">
              <a:buNone/>
            </a:pPr>
            <a:r>
              <a:rPr lang="en-US" sz="2400" dirty="0">
                <a:latin typeface="Trebuchet MS" panose="020B0603020202020204" pitchFamily="34" charset="0"/>
              </a:rPr>
              <a:t>989-774-6080 | </a:t>
            </a:r>
            <a:r>
              <a:rPr lang="en-US" sz="2400" dirty="0">
                <a:latin typeface="Trebuchet MS" panose="020B0603020202020204" pitchFamily="34" charset="0"/>
                <a:hlinkClick r:id="rId5"/>
              </a:rPr>
              <a:t>hill2ra@cmich.edu</a:t>
            </a:r>
            <a:r>
              <a:rPr lang="en-US" sz="2400" dirty="0">
                <a:latin typeface="Trebuchet MS" panose="020B0603020202020204" pitchFamily="34" charset="0"/>
              </a:rPr>
              <a:t> </a:t>
            </a:r>
          </a:p>
        </p:txBody>
      </p:sp>
    </p:spTree>
    <p:extLst>
      <p:ext uri="{BB962C8B-B14F-4D97-AF65-F5344CB8AC3E}">
        <p14:creationId xmlns:p14="http://schemas.microsoft.com/office/powerpoint/2010/main" val="24566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Creating Data: Who Owns It?</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lnSpcReduction="10000"/>
          </a:bodyPr>
          <a:lstStyle/>
          <a:p>
            <a:pPr marL="0" indent="0">
              <a:buNone/>
            </a:pPr>
            <a:r>
              <a:rPr lang="en-US" dirty="0">
                <a:latin typeface="Trebuchet MS" panose="020B0603020202020204" pitchFamily="34" charset="0"/>
              </a:rPr>
              <a:t>The owner of the data is usually its creator, but it could also be:</a:t>
            </a:r>
          </a:p>
          <a:p>
            <a:r>
              <a:rPr lang="en-US" dirty="0">
                <a:latin typeface="Trebuchet MS" panose="020B0603020202020204" pitchFamily="34" charset="0"/>
              </a:rPr>
              <a:t>The institution where the research took place</a:t>
            </a:r>
          </a:p>
          <a:p>
            <a:r>
              <a:rPr lang="en-US" dirty="0">
                <a:latin typeface="Trebuchet MS" panose="020B0603020202020204" pitchFamily="34" charset="0"/>
              </a:rPr>
              <a:t>The funder of the research</a:t>
            </a:r>
          </a:p>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A research institution will usually provide a statement or policy on data ownership, data use, or data stewardship.</a:t>
            </a:r>
          </a:p>
        </p:txBody>
      </p:sp>
    </p:spTree>
    <p:extLst>
      <p:ext uri="{BB962C8B-B14F-4D97-AF65-F5344CB8AC3E}">
        <p14:creationId xmlns:p14="http://schemas.microsoft.com/office/powerpoint/2010/main" val="360979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Copyright in the United States</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lvl="0" indent="0" defTabSz="1828434">
              <a:spcBef>
                <a:spcPts val="0"/>
              </a:spcBef>
              <a:buNone/>
            </a:pPr>
            <a:r>
              <a:rPr lang="en-US" dirty="0">
                <a:latin typeface="Trebuchet MS" panose="020B0603020202020204" pitchFamily="34" charset="0"/>
              </a:rPr>
              <a:t>Copyright in the United States is granted automatically to a creator of a work without the need for registering (this does not include inventions, which need to be patented) (</a:t>
            </a:r>
            <a:r>
              <a:rPr lang="en-US" dirty="0">
                <a:solidFill>
                  <a:prstClr val="black"/>
                </a:solidFill>
                <a:latin typeface="Trebuchet MS" panose="020B0603020202020204" pitchFamily="34" charset="0"/>
                <a:hlinkClick r:id="rId3"/>
              </a:rPr>
              <a:t>https://www.copyright.gov/title17/</a:t>
            </a:r>
            <a:r>
              <a:rPr lang="en-US" dirty="0">
                <a:latin typeface="Trebuchet MS" panose="020B0603020202020204" pitchFamily="34" charset="0"/>
              </a:rPr>
              <a:t>) </a:t>
            </a:r>
            <a:r>
              <a:rPr lang="en-US" dirty="0">
                <a:solidFill>
                  <a:prstClr val="black"/>
                </a:solidFill>
                <a:latin typeface="Trebuchet MS" panose="020B0603020202020204" pitchFamily="34" charset="0"/>
              </a:rPr>
              <a:t> </a:t>
            </a:r>
          </a:p>
        </p:txBody>
      </p:sp>
    </p:spTree>
    <p:extLst>
      <p:ext uri="{BB962C8B-B14F-4D97-AF65-F5344CB8AC3E}">
        <p14:creationId xmlns:p14="http://schemas.microsoft.com/office/powerpoint/2010/main" val="686467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Copyright in the United States</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lvl="0" indent="0" defTabSz="1828434">
              <a:spcBef>
                <a:spcPts val="0"/>
              </a:spcBef>
              <a:buNone/>
            </a:pPr>
            <a:r>
              <a:rPr lang="en-US" dirty="0">
                <a:latin typeface="Trebuchet MS" panose="020B0603020202020204" pitchFamily="34" charset="0"/>
              </a:rPr>
              <a:t>So, creators of a dataset automatically have copyright over that dataset (unless otherwise specified by an employer)</a:t>
            </a:r>
          </a:p>
          <a:p>
            <a:pPr marL="0" lvl="0" indent="0" defTabSz="1828434">
              <a:spcBef>
                <a:spcPts val="0"/>
              </a:spcBef>
              <a:buNone/>
            </a:pPr>
            <a:endParaRPr lang="en-US" dirty="0">
              <a:latin typeface="Trebuchet MS" panose="020B0603020202020204" pitchFamily="34" charset="0"/>
            </a:endParaRPr>
          </a:p>
          <a:p>
            <a:pPr marL="0" lvl="0" indent="0" defTabSz="1828434">
              <a:spcBef>
                <a:spcPts val="0"/>
              </a:spcBef>
              <a:buNone/>
            </a:pPr>
            <a:r>
              <a:rPr lang="en-US" dirty="0">
                <a:latin typeface="Trebuchet MS" panose="020B0603020202020204" pitchFamily="34" charset="0"/>
              </a:rPr>
              <a:t>Owners of copyright can keep sole ownership, sign ownership to someone else (e.g. a journal publisher) or license their creations for use by others</a:t>
            </a:r>
          </a:p>
        </p:txBody>
      </p:sp>
    </p:spTree>
    <p:extLst>
      <p:ext uri="{BB962C8B-B14F-4D97-AF65-F5344CB8AC3E}">
        <p14:creationId xmlns:p14="http://schemas.microsoft.com/office/powerpoint/2010/main" val="3754569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Licensing</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fontScale="92500"/>
          </a:bodyPr>
          <a:lstStyle/>
          <a:p>
            <a:pPr marL="0" indent="0">
              <a:buNone/>
            </a:pPr>
            <a:r>
              <a:rPr lang="en-US" dirty="0">
                <a:latin typeface="Trebuchet MS" panose="020B0603020202020204" pitchFamily="34" charset="0"/>
              </a:rPr>
              <a:t>When licensing the use of their data for others, data creators should consider:</a:t>
            </a:r>
          </a:p>
          <a:p>
            <a:r>
              <a:rPr lang="en-US" dirty="0">
                <a:latin typeface="Trebuchet MS" panose="020B0603020202020204" pitchFamily="34" charset="0"/>
              </a:rPr>
              <a:t>How the data should be attributed or cited</a:t>
            </a:r>
          </a:p>
          <a:p>
            <a:r>
              <a:rPr lang="en-US" dirty="0">
                <a:latin typeface="Trebuchet MS" panose="020B0603020202020204" pitchFamily="34" charset="0"/>
              </a:rPr>
              <a:t>What kind of use is allowed and not allowed</a:t>
            </a:r>
          </a:p>
          <a:p>
            <a:r>
              <a:rPr lang="en-US" dirty="0">
                <a:latin typeface="Trebuchet MS" panose="020B0603020202020204" pitchFamily="34" charset="0"/>
              </a:rPr>
              <a:t>How or if users may redistribute reused data</a:t>
            </a:r>
          </a:p>
          <a:p>
            <a:r>
              <a:rPr lang="en-US" dirty="0">
                <a:latin typeface="Trebuchet MS" panose="020B0603020202020204" pitchFamily="34" charset="0"/>
              </a:rPr>
              <a:t>Considerations for quality control and risk of data misuse</a:t>
            </a:r>
            <a:br>
              <a:rPr lang="en-US" dirty="0">
                <a:latin typeface="Calibri" charset="0"/>
              </a:rPr>
            </a:br>
            <a:endParaRPr lang="en-US" dirty="0">
              <a:latin typeface="Calibri" charset="0"/>
            </a:endParaRPr>
          </a:p>
        </p:txBody>
      </p:sp>
    </p:spTree>
    <p:extLst>
      <p:ext uri="{BB962C8B-B14F-4D97-AF65-F5344CB8AC3E}">
        <p14:creationId xmlns:p14="http://schemas.microsoft.com/office/powerpoint/2010/main" val="102814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CA8B-8D6C-3947-93E9-C5DC873F8854}"/>
              </a:ext>
            </a:extLst>
          </p:cNvPr>
          <p:cNvSpPr>
            <a:spLocks noGrp="1"/>
          </p:cNvSpPr>
          <p:nvPr>
            <p:ph type="title"/>
          </p:nvPr>
        </p:nvSpPr>
        <p:spPr/>
        <p:txBody>
          <a:bodyPr/>
          <a:lstStyle/>
          <a:p>
            <a:r>
              <a:rPr lang="en-US" dirty="0"/>
              <a:t>Licensing</a:t>
            </a:r>
          </a:p>
        </p:txBody>
      </p:sp>
      <p:sp>
        <p:nvSpPr>
          <p:cNvPr id="3" name="Content Placeholder 2">
            <a:extLst>
              <a:ext uri="{FF2B5EF4-FFF2-40B4-BE49-F238E27FC236}">
                <a16:creationId xmlns:a16="http://schemas.microsoft.com/office/drawing/2014/main" id="{0043DD34-FF0B-A445-99B3-57100B5DBBD3}"/>
              </a:ext>
            </a:extLst>
          </p:cNvPr>
          <p:cNvSpPr>
            <a:spLocks noGrp="1"/>
          </p:cNvSpPr>
          <p:nvPr>
            <p:ph idx="1"/>
          </p:nvPr>
        </p:nvSpPr>
        <p:spPr/>
        <p:txBody>
          <a:bodyPr>
            <a:normAutofit/>
          </a:bodyPr>
          <a:lstStyle/>
          <a:p>
            <a:pPr marL="0" indent="0">
              <a:buNone/>
            </a:pPr>
            <a:r>
              <a:rPr lang="en-US" dirty="0">
                <a:latin typeface="Trebuchet MS" panose="020B0603020202020204" pitchFamily="34" charset="0"/>
              </a:rPr>
              <a:t>…these decisions may be decided by the repository or other online location in which the creator chooses to publish their data</a:t>
            </a:r>
          </a:p>
          <a:p>
            <a:endParaRPr lang="en-US" dirty="0">
              <a:latin typeface="Trebuchet MS" panose="020B0603020202020204" pitchFamily="34" charset="0"/>
            </a:endParaRPr>
          </a:p>
          <a:p>
            <a:pPr marL="0" indent="0">
              <a:buNone/>
            </a:pPr>
            <a:r>
              <a:rPr lang="en-US" dirty="0">
                <a:latin typeface="Trebuchet MS" panose="020B0603020202020204" pitchFamily="34" charset="0"/>
              </a:rPr>
              <a:t>NECDMC Modules for Managing Research Data,</a:t>
            </a:r>
            <a:br>
              <a:rPr lang="en-US" dirty="0">
                <a:latin typeface="Trebuchet MS" panose="020B0603020202020204" pitchFamily="34" charset="0"/>
              </a:rPr>
            </a:br>
            <a:r>
              <a:rPr lang="en-US" dirty="0">
                <a:latin typeface="Trebuchet MS" panose="020B0603020202020204" pitchFamily="34" charset="0"/>
                <a:hlinkClick r:id="rId3"/>
              </a:rPr>
              <a:t>https://library.umassmed.edu/docs/necdmc_module5.docx</a:t>
            </a:r>
            <a:r>
              <a:rPr lang="en-US" dirty="0">
                <a:latin typeface="Trebuchet MS" panose="020B0603020202020204" pitchFamily="34" charset="0"/>
              </a:rPr>
              <a:t> </a:t>
            </a:r>
          </a:p>
        </p:txBody>
      </p:sp>
    </p:spTree>
    <p:extLst>
      <p:ext uri="{BB962C8B-B14F-4D97-AF65-F5344CB8AC3E}">
        <p14:creationId xmlns:p14="http://schemas.microsoft.com/office/powerpoint/2010/main" val="2818400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727</TotalTime>
  <Words>2553</Words>
  <Application>Microsoft Office PowerPoint</Application>
  <PresentationFormat>On-screen Show (4:3)</PresentationFormat>
  <Paragraphs>246</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Trebuchet MS</vt:lpstr>
      <vt:lpstr>Office Theme</vt:lpstr>
      <vt:lpstr>Data Ethics</vt:lpstr>
      <vt:lpstr>Agenda</vt:lpstr>
      <vt:lpstr>Legal and Ethical Data Use</vt:lpstr>
      <vt:lpstr>Legal and Ethical Data Use</vt:lpstr>
      <vt:lpstr>Creating Data: Who Owns It?</vt:lpstr>
      <vt:lpstr>Copyright in the United States</vt:lpstr>
      <vt:lpstr>Copyright in the United States</vt:lpstr>
      <vt:lpstr>Licensing</vt:lpstr>
      <vt:lpstr>Licensing</vt:lpstr>
      <vt:lpstr>Creative Commons</vt:lpstr>
      <vt:lpstr>Creative Commons</vt:lpstr>
      <vt:lpstr>Creative Commons</vt:lpstr>
      <vt:lpstr>Data Sharing: Ethics</vt:lpstr>
      <vt:lpstr>Data Sharing: Ethics</vt:lpstr>
      <vt:lpstr>Data Sharing: Ethics</vt:lpstr>
      <vt:lpstr>Data Sharing: Ethics</vt:lpstr>
      <vt:lpstr>Data Sharing: Ethics</vt:lpstr>
      <vt:lpstr>Creating Data: Ethics</vt:lpstr>
      <vt:lpstr>Creating Data: Ethics</vt:lpstr>
      <vt:lpstr>Using Data: Ethics</vt:lpstr>
      <vt:lpstr>Using Data: Ethics</vt:lpstr>
      <vt:lpstr>Using Data: Ethics</vt:lpstr>
      <vt:lpstr>Using Data: Ethics</vt:lpstr>
      <vt:lpstr>Sensitive Data</vt:lpstr>
      <vt:lpstr>Sensitive Data</vt:lpstr>
      <vt:lpstr>Sensitive Data</vt:lpstr>
      <vt:lpstr>Sensitive Data</vt:lpstr>
      <vt:lpstr>Sensitive Data</vt:lpstr>
      <vt:lpstr>Sensitive Data</vt:lpstr>
      <vt:lpstr>Sensitive Data</vt:lpstr>
      <vt:lpstr>Data Citation</vt:lpstr>
      <vt:lpstr>Why Cite Data?</vt:lpstr>
      <vt:lpstr>Why Cite Data?</vt:lpstr>
      <vt:lpstr>Data Citation</vt:lpstr>
      <vt:lpstr>Data Citation</vt:lpstr>
      <vt:lpstr>Data Citation</vt:lpstr>
      <vt:lpstr>Data Citation</vt:lpstr>
      <vt:lpstr>Data Citation</vt:lpstr>
      <vt:lpstr>Data Citation</vt:lpstr>
      <vt:lpstr>Data Citation</vt:lpstr>
      <vt:lpstr>Summary</vt:lpstr>
      <vt:lpstr>Acknowledgements</vt:lpstr>
      <vt:lpstr>Acknowledgements</vt:lpstr>
      <vt:lpstr>Thank You</vt:lpstr>
    </vt:vector>
  </TitlesOfParts>
  <Company>Ryan Douglas Creative,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Douglas</dc:creator>
  <cp:lastModifiedBy>Renirie, Rebecca Hill</cp:lastModifiedBy>
  <cp:revision>92</cp:revision>
  <cp:lastPrinted>2020-02-12T21:03:04Z</cp:lastPrinted>
  <dcterms:created xsi:type="dcterms:W3CDTF">2018-06-04T10:33:56Z</dcterms:created>
  <dcterms:modified xsi:type="dcterms:W3CDTF">2020-02-12T21:08:32Z</dcterms:modified>
</cp:coreProperties>
</file>