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046" autoAdjust="0"/>
  </p:normalViewPr>
  <p:slideViewPr>
    <p:cSldViewPr snapToGrid="0">
      <p:cViewPr varScale="1">
        <p:scale>
          <a:sx n="97" d="100"/>
          <a:sy n="97" d="100"/>
        </p:scale>
        <p:origin x="10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7540-CAD2-496E-A2A1-0083BAD4572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9A88-2975-410A-BAC9-E0127AFE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Is C more closely related to D or E?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D – they share a more recent common ancestor</a:t>
            </a:r>
            <a:endParaRPr lang="en-US" sz="1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39A88-2975-410A-BAC9-E0127AFEB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053F-6935-452E-A44D-0EC95EFFE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F26B1-0896-4760-8ACE-EF454B7D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/>
              <a:t>Introduction to NCBI database and phylogeny in MEGA using SARS-CoV-2 and other </a:t>
            </a:r>
            <a:r>
              <a:rPr lang="en-US" sz="4400" b="1" dirty="0" smtClean="0"/>
              <a:t>pathogens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8516"/>
            <a:ext cx="9144000" cy="1655762"/>
          </a:xfrm>
        </p:spPr>
        <p:txBody>
          <a:bodyPr/>
          <a:lstStyle/>
          <a:p>
            <a:pPr algn="l"/>
            <a:r>
              <a:rPr lang="en-US" i="1" dirty="0"/>
              <a:t>Nicholas Lorusso, Maria Shumskaya, Kean University, 1000 Morris Ave, Union, NJ 07083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1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SARS-CoV-2 is a novel coronavirus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known coronaviruses:</a:t>
            </a:r>
          </a:p>
          <a:p>
            <a:pPr lvl="1"/>
            <a:r>
              <a:rPr lang="en-US" dirty="0" smtClean="0"/>
              <a:t>SARS-</a:t>
            </a:r>
            <a:r>
              <a:rPr lang="en-US" dirty="0" err="1" smtClean="0"/>
              <a:t>CoV</a:t>
            </a:r>
            <a:r>
              <a:rPr lang="en-US" dirty="0" smtClean="0"/>
              <a:t>, caused SARS epidemic in China in 2002</a:t>
            </a:r>
          </a:p>
          <a:p>
            <a:pPr lvl="1"/>
            <a:r>
              <a:rPr lang="en-US" dirty="0" smtClean="0"/>
              <a:t>MERS, caused MERS epidemic in Middle East in 2012</a:t>
            </a:r>
          </a:p>
          <a:p>
            <a:pPr lvl="1"/>
            <a:r>
              <a:rPr lang="en-US" dirty="0" smtClean="0"/>
              <a:t>Coronaviruses from other animals, such as bats, pangolin etc.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Let’s </a:t>
            </a:r>
            <a:r>
              <a:rPr lang="en-US" b="1" dirty="0"/>
              <a:t>build a </a:t>
            </a:r>
            <a:r>
              <a:rPr lang="en-US" b="1" dirty="0" smtClean="0"/>
              <a:t>phylogeny to investigate the ancestry of SARS-CoV-2 and establish its relationships to other coronaviruses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7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59" y="230374"/>
            <a:ext cx="10515600" cy="1325563"/>
          </a:xfrm>
        </p:spPr>
        <p:txBody>
          <a:bodyPr/>
          <a:lstStyle/>
          <a:p>
            <a:r>
              <a:rPr lang="en-US" dirty="0" smtClean="0"/>
              <a:t>MEGA and publically available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61" y="1720343"/>
            <a:ext cx="6858548" cy="4713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We’ll be using a program called MEGA (Molecular Evolutionary Genetics Analysis) to build our predictive phylogenies</a:t>
            </a:r>
          </a:p>
          <a:p>
            <a:pPr lvl="1"/>
            <a:r>
              <a:rPr lang="en-US" dirty="0" smtClean="0"/>
              <a:t>We’ll take sequences, align them to each other (so we can compare them), then build two different types of predictive </a:t>
            </a:r>
            <a:r>
              <a:rPr lang="en-US" dirty="0" smtClean="0"/>
              <a:t>phylogeny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data we’re using is thanks to the collaborative effort of scientists around the world</a:t>
            </a:r>
          </a:p>
          <a:p>
            <a:pPr lvl="1"/>
            <a:r>
              <a:rPr lang="en-US" dirty="0" smtClean="0"/>
              <a:t>Sources like the National Center for Biotechnology </a:t>
            </a:r>
            <a:r>
              <a:rPr lang="en-US" dirty="0" smtClean="0"/>
              <a:t>Information (NCBI) allowed </a:t>
            </a:r>
            <a:r>
              <a:rPr lang="en-US" dirty="0" smtClean="0"/>
              <a:t>us to prepare a dataset of RNA sequences for you to </a:t>
            </a:r>
            <a:r>
              <a:rPr lang="en-US" dirty="0" smtClean="0"/>
              <a:t>analyze</a:t>
            </a:r>
          </a:p>
          <a:p>
            <a:pPr lvl="1"/>
            <a:r>
              <a:rPr lang="en-US" dirty="0" smtClean="0"/>
              <a:t>Most of the sequences available for coronaviruses are full-length genomes, which we trimmed for teaching purposes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53" y="3782313"/>
            <a:ext cx="4504657" cy="217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705" y="593674"/>
            <a:ext cx="2278261" cy="465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150"/>
          <a:stretch/>
        </p:blipFill>
        <p:spPr>
          <a:xfrm>
            <a:off x="7177053" y="1493678"/>
            <a:ext cx="4504657" cy="21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748775"/>
            <a:ext cx="7212980" cy="38296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An </a:t>
            </a:r>
            <a:r>
              <a:rPr lang="en-US" sz="2000" u="sng" dirty="0" smtClean="0"/>
              <a:t>evolutionary hypothesis </a:t>
            </a:r>
            <a:r>
              <a:rPr lang="en-US" sz="2000" dirty="0" smtClean="0"/>
              <a:t>of relationships in graphical </a:t>
            </a:r>
            <a:r>
              <a:rPr lang="en-US" sz="2000" dirty="0" smtClean="0"/>
              <a:t>form</a:t>
            </a:r>
            <a:endParaRPr lang="en-US" sz="2000" dirty="0" smtClean="0"/>
          </a:p>
          <a:p>
            <a:pPr algn="just"/>
            <a:r>
              <a:rPr lang="en-US" sz="2000" dirty="0" smtClean="0"/>
              <a:t>Shows </a:t>
            </a:r>
            <a:r>
              <a:rPr lang="en-US" sz="2000" dirty="0" smtClean="0"/>
              <a:t>the origin and relationship of genetic groups at the level of population, species, or higher taxon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tips of the branches are called: </a:t>
            </a:r>
            <a:r>
              <a:rPr lang="en-US" sz="2000" b="1" dirty="0" smtClean="0"/>
              <a:t>TERMINALS</a:t>
            </a:r>
          </a:p>
          <a:p>
            <a:r>
              <a:rPr lang="en-US" sz="2000" dirty="0" smtClean="0"/>
              <a:t>The intersections are called: </a:t>
            </a:r>
            <a:r>
              <a:rPr lang="en-US" sz="2000" b="1" dirty="0" smtClean="0"/>
              <a:t>NODES</a:t>
            </a:r>
          </a:p>
          <a:p>
            <a:r>
              <a:rPr lang="en-US" sz="2000" dirty="0" smtClean="0"/>
              <a:t>Synonyms: </a:t>
            </a:r>
            <a:r>
              <a:rPr lang="en-US" sz="2000" b="1" dirty="0" err="1" smtClean="0"/>
              <a:t>phylogentic</a:t>
            </a:r>
            <a:r>
              <a:rPr lang="en-US" sz="2000" b="1" dirty="0" smtClean="0"/>
              <a:t> tree, phylogenetic hypothesis, cladogram, evolutionary tree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70486" t="4560" r="666" b="71521"/>
          <a:stretch/>
        </p:blipFill>
        <p:spPr>
          <a:xfrm>
            <a:off x="8590532" y="2598659"/>
            <a:ext cx="1097280" cy="8728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7473" t="257" r="63242" b="76052"/>
          <a:stretch/>
        </p:blipFill>
        <p:spPr>
          <a:xfrm>
            <a:off x="10138859" y="2606974"/>
            <a:ext cx="1113905" cy="864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2723" b="19746"/>
          <a:stretch/>
        </p:blipFill>
        <p:spPr>
          <a:xfrm>
            <a:off x="502279" y="87763"/>
            <a:ext cx="5537200" cy="2118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6326" y="3747352"/>
            <a:ext cx="16425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1590" y="3747352"/>
            <a:ext cx="16425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78" y="365125"/>
            <a:ext cx="10868722" cy="1325563"/>
          </a:xfrm>
        </p:spPr>
        <p:txBody>
          <a:bodyPr/>
          <a:lstStyle/>
          <a:p>
            <a:r>
              <a:rPr lang="en-US" b="1" dirty="0" smtClean="0"/>
              <a:t>Parts of a phylogeny are used to show possible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21" t="34019" r="31416" b="16989"/>
          <a:stretch/>
        </p:blipFill>
        <p:spPr>
          <a:xfrm>
            <a:off x="1819712" y="1690688"/>
            <a:ext cx="7356629" cy="3509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363" y="5701027"/>
            <a:ext cx="1019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Clade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Monophyletic Group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Natural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Group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=a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group of species that includes an ancestral species and ALL of its descendants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04570" y="2493031"/>
            <a:ext cx="3223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Is C more closely related to D or E?</a:t>
            </a:r>
          </a:p>
          <a:p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55" y="194086"/>
            <a:ext cx="10515600" cy="1325563"/>
          </a:xfrm>
        </p:spPr>
        <p:txBody>
          <a:bodyPr/>
          <a:lstStyle/>
          <a:p>
            <a:r>
              <a:rPr lang="en-US" dirty="0" smtClean="0"/>
              <a:t>Rooting of trees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156" y="1936873"/>
            <a:ext cx="3803688" cy="3649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630" y="6083077"/>
            <a:ext cx="9823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Rooting the tree with different branches gives different relationships among the branches, why?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33097" y="2868871"/>
            <a:ext cx="3320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Observe the changes that occur by changing the position of the root in the trees to the left – A/B and C/D always are more closely related in all of them – but the presentation changes a lot!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28134" y="1608274"/>
            <a:ext cx="3320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Determining the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root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lets us select what taxa has the fewest differences from the common ancestor we’re considering – the rest of the tree then conforms to that assumption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4" y="146884"/>
            <a:ext cx="10515600" cy="1325563"/>
          </a:xfrm>
        </p:spPr>
        <p:txBody>
          <a:bodyPr/>
          <a:lstStyle/>
          <a:p>
            <a:r>
              <a:rPr lang="en-US" dirty="0" smtClean="0"/>
              <a:t>Tree variations – Some trees look different but </a:t>
            </a:r>
            <a:r>
              <a:rPr lang="en-US" i="1" dirty="0" smtClean="0"/>
              <a:t>say the same thing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1" t="21834" r="31416" b="574"/>
          <a:stretch/>
        </p:blipFill>
        <p:spPr>
          <a:xfrm>
            <a:off x="2052467" y="1472446"/>
            <a:ext cx="7284488" cy="5261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6170" y="6249302"/>
            <a:ext cx="23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Campbell Biology, 11th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ancestor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92" t="27429" r="31316" b="38750"/>
          <a:stretch/>
        </p:blipFill>
        <p:spPr>
          <a:xfrm>
            <a:off x="2425044" y="1776484"/>
            <a:ext cx="6791319" cy="2210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846" y="4431512"/>
            <a:ext cx="9845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Find most recent common ancestor of C and E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1. Choose either terminal and trace back towards the root to a node.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2. Can you now turn away from the root and trace up to the other group of interest?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3. If not trace back to the next node. Try turning around now. Will you hit the other group? If not go back another node,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5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most closely related? E and G, or E and C?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88" t="31532" r="31547" b="30418"/>
          <a:stretch/>
        </p:blipFill>
        <p:spPr>
          <a:xfrm>
            <a:off x="2835181" y="1953245"/>
            <a:ext cx="6207220" cy="2299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4899" y="4809134"/>
            <a:ext cx="1116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which two have amore recent common ancestor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1. Find most recent common ancestors as in previous slide. 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2. Whichever common ancestor is further from the root, is the more closely related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Parsimony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simplest explanation is the solution that requires the fewest </a:t>
            </a:r>
            <a:r>
              <a:rPr lang="en-US" dirty="0" smtClean="0"/>
              <a:t>assumptions, </a:t>
            </a:r>
            <a:r>
              <a:rPr lang="en-US" dirty="0"/>
              <a:t>and is therefore the best supported explanation. </a:t>
            </a:r>
          </a:p>
          <a:p>
            <a:pPr lvl="1"/>
            <a:r>
              <a:rPr lang="en-US" dirty="0"/>
              <a:t>Fewest assumptions = Fewest </a:t>
            </a:r>
            <a:r>
              <a:rPr lang="en-US" dirty="0" smtClean="0"/>
              <a:t>character (ex. C</a:t>
            </a:r>
            <a:r>
              <a:rPr lang="en-US" dirty="0" smtClean="0"/>
              <a:t>, T, A, G</a:t>
            </a:r>
            <a:r>
              <a:rPr lang="en-US" dirty="0" smtClean="0"/>
              <a:t>) changes</a:t>
            </a:r>
          </a:p>
          <a:p>
            <a:pPr lvl="1"/>
            <a:endParaRPr lang="en-US" dirty="0"/>
          </a:p>
          <a:p>
            <a:pPr marL="228600" lvl="1"/>
            <a:r>
              <a:rPr lang="en-US" sz="2800" b="1" dirty="0" smtClean="0"/>
              <a:t>Likelihood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method; most probable tree is chosen, based on the data, and on the chosen evolutionary model. </a:t>
            </a:r>
            <a:endParaRPr lang="en-US" dirty="0" smtClean="0"/>
          </a:p>
          <a:p>
            <a:pPr lvl="1"/>
            <a:r>
              <a:rPr lang="en-US" dirty="0" smtClean="0"/>
              <a:t>Needs models </a:t>
            </a:r>
            <a:r>
              <a:rPr lang="en-US" dirty="0"/>
              <a:t>for evolution of </a:t>
            </a:r>
            <a:r>
              <a:rPr lang="en-US" dirty="0" smtClean="0"/>
              <a:t>nucleotides such as knowing how likely a Cytosine changing to a Guanine </a:t>
            </a:r>
            <a:r>
              <a:rPr lang="en-US" dirty="0" smtClean="0"/>
              <a:t>is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623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What can we learn about </a:t>
            </a:r>
            <a:r>
              <a:rPr lang="en-US" dirty="0" smtClean="0"/>
              <a:t>SARS-CoV-2 which causes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Viruses can be difficult to study due to their small size and rapid generation times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We need to given how viruses can effect health, agriculture, biodiversity…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Luckily their genomes are small!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We can compare their sequences to find out if a current virus has something in common with other viruses we know already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Using phylogenetic methods allows us to evaluate these relationships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This can speed things like vaccine development</a:t>
            </a:r>
            <a:r>
              <a:rPr lang="en-US" sz="2000" dirty="0" smtClean="0"/>
              <a:t>!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23" y="5050490"/>
            <a:ext cx="2155922" cy="12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599E661EF7A4D86F86BE239B2B74E" ma:contentTypeVersion="13" ma:contentTypeDescription="Create a new document." ma:contentTypeScope="" ma:versionID="a8d0900cd4bfe96b2711e77e8db74496">
  <xsd:schema xmlns:xsd="http://www.w3.org/2001/XMLSchema" xmlns:xs="http://www.w3.org/2001/XMLSchema" xmlns:p="http://schemas.microsoft.com/office/2006/metadata/properties" xmlns:ns3="e840a56b-ddf4-4140-b1fa-9263f06e2830" xmlns:ns4="bb5ba8cc-36a6-417f-872f-51ba93c9e306" targetNamespace="http://schemas.microsoft.com/office/2006/metadata/properties" ma:root="true" ma:fieldsID="c91b618c7b189afd39d3f51b1e9a05ea" ns3:_="" ns4:_="">
    <xsd:import namespace="e840a56b-ddf4-4140-b1fa-9263f06e2830"/>
    <xsd:import namespace="bb5ba8cc-36a6-417f-872f-51ba93c9e3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0a56b-ddf4-4140-b1fa-9263f06e2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a8cc-36a6-417f-872f-51ba93c9e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307702-1D3C-4381-A676-69B1249F5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F388D-80AE-47BF-8C21-328ED6F95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0a56b-ddf4-4140-b1fa-9263f06e2830"/>
    <ds:schemaRef ds:uri="bb5ba8cc-36a6-417f-872f-51ba93c9e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D3F76C-AC48-4349-BCEE-6BFCE29629D0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840a56b-ddf4-4140-b1fa-9263f06e2830"/>
    <ds:schemaRef ds:uri="http://schemas.openxmlformats.org/package/2006/metadata/core-properties"/>
    <ds:schemaRef ds:uri="http://schemas.microsoft.com/office/infopath/2007/PartnerControls"/>
    <ds:schemaRef ds:uri="bb5ba8cc-36a6-417f-872f-51ba93c9e30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701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Introduction to NCBI database and phylogeny in MEGA using SARS-CoV-2 and other pathogens</vt:lpstr>
      <vt:lpstr>PowerPoint Presentation</vt:lpstr>
      <vt:lpstr>Parts of a phylogeny are used to show possible relationships</vt:lpstr>
      <vt:lpstr>Rooting of trees</vt:lpstr>
      <vt:lpstr>Tree variations – Some trees look different but say the same thing</vt:lpstr>
      <vt:lpstr>Most recent ancestor</vt:lpstr>
      <vt:lpstr>What is most closely related? E and G, or E and C?</vt:lpstr>
      <vt:lpstr>Making phylogenies</vt:lpstr>
      <vt:lpstr>Application: What can we learn about SARS-CoV-2 which causes COVID-19</vt:lpstr>
      <vt:lpstr>SARS-CoV-2 is a novel coronavirus</vt:lpstr>
      <vt:lpstr>MEGA and publically available data</vt:lpstr>
    </vt:vector>
  </TitlesOfParts>
  <Company>Kean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NCBI database and phylogeny in MEGA using SARS-CoV-2 and other pathogens</dc:title>
  <dc:creator>Maria Shumskaya</dc:creator>
  <cp:lastModifiedBy>Maria Shumskaya</cp:lastModifiedBy>
  <cp:revision>11</cp:revision>
  <dcterms:created xsi:type="dcterms:W3CDTF">2020-04-02T20:36:00Z</dcterms:created>
  <dcterms:modified xsi:type="dcterms:W3CDTF">2020-04-03T17:40:58Z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0x010100623599E661EF7A4D86F86BE239B2B74E</vt:lpwstr>
  </property>
</Properties>
</file>