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450" r:id="rId5"/>
    <p:sldId id="393" r:id="rId6"/>
    <p:sldId id="257" r:id="rId7"/>
    <p:sldId id="394" r:id="rId8"/>
    <p:sldId id="395" r:id="rId9"/>
    <p:sldId id="396" r:id="rId10"/>
    <p:sldId id="397" r:id="rId11"/>
    <p:sldId id="398" r:id="rId12"/>
    <p:sldId id="449" r:id="rId13"/>
    <p:sldId id="4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846"/>
    <a:srgbClr val="4472C4"/>
    <a:srgbClr val="F9C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AA5F4-345A-48F5-B34D-F60F9F737EFD}" v="69" dt="2019-04-10T16:37:18.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49" autoAdjust="0"/>
  </p:normalViewPr>
  <p:slideViewPr>
    <p:cSldViewPr snapToGrid="0">
      <p:cViewPr varScale="1">
        <p:scale>
          <a:sx n="96" d="100"/>
          <a:sy n="96" d="100"/>
        </p:scale>
        <p:origin x="10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humskaya" userId="2394e342-f59f-4e86-ab92-5797b49ea7d8" providerId="ADAL" clId="{2B6AA5F4-345A-48F5-B34D-F60F9F737EFD}"/>
    <pc:docChg chg="custSel addSld delSld modSld">
      <pc:chgData name="Maria Shumskaya" userId="2394e342-f59f-4e86-ab92-5797b49ea7d8" providerId="ADAL" clId="{2B6AA5F4-345A-48F5-B34D-F60F9F737EFD}" dt="2019-04-10T16:37:18.444" v="451" actId="11529"/>
      <pc:docMkLst>
        <pc:docMk/>
      </pc:docMkLst>
      <pc:sldChg chg="modSp">
        <pc:chgData name="Maria Shumskaya" userId="2394e342-f59f-4e86-ab92-5797b49ea7d8" providerId="ADAL" clId="{2B6AA5F4-345A-48F5-B34D-F60F9F737EFD}" dt="2019-04-08T00:47:06.430" v="22" actId="20577"/>
        <pc:sldMkLst>
          <pc:docMk/>
          <pc:sldMk cId="3616105807" sldId="398"/>
        </pc:sldMkLst>
        <pc:spChg chg="mod">
          <ac:chgData name="Maria Shumskaya" userId="2394e342-f59f-4e86-ab92-5797b49ea7d8" providerId="ADAL" clId="{2B6AA5F4-345A-48F5-B34D-F60F9F737EFD}" dt="2019-04-08T00:47:06.430" v="22" actId="20577"/>
          <ac:spMkLst>
            <pc:docMk/>
            <pc:sldMk cId="3616105807" sldId="398"/>
            <ac:spMk id="3" creationId="{804B8345-5C72-4EA4-80A2-A191568038DE}"/>
          </ac:spMkLst>
        </pc:spChg>
      </pc:sldChg>
      <pc:sldChg chg="addSp delSp modSp add">
        <pc:chgData name="Maria Shumskaya" userId="2394e342-f59f-4e86-ab92-5797b49ea7d8" providerId="ADAL" clId="{2B6AA5F4-345A-48F5-B34D-F60F9F737EFD}" dt="2019-04-08T00:52:32.461" v="226" actId="1076"/>
        <pc:sldMkLst>
          <pc:docMk/>
          <pc:sldMk cId="1708078978" sldId="400"/>
        </pc:sldMkLst>
        <pc:spChg chg="mod">
          <ac:chgData name="Maria Shumskaya" userId="2394e342-f59f-4e86-ab92-5797b49ea7d8" providerId="ADAL" clId="{2B6AA5F4-345A-48F5-B34D-F60F9F737EFD}" dt="2019-04-08T00:49:41.076" v="193" actId="20577"/>
          <ac:spMkLst>
            <pc:docMk/>
            <pc:sldMk cId="1708078978" sldId="400"/>
            <ac:spMk id="2" creationId="{FFC22E25-CB6C-4CD9-B9BD-FD3099022068}"/>
          </ac:spMkLst>
        </pc:spChg>
        <pc:spChg chg="del">
          <ac:chgData name="Maria Shumskaya" userId="2394e342-f59f-4e86-ab92-5797b49ea7d8" providerId="ADAL" clId="{2B6AA5F4-345A-48F5-B34D-F60F9F737EFD}" dt="2019-04-08T00:52:26.783" v="224"/>
          <ac:spMkLst>
            <pc:docMk/>
            <pc:sldMk cId="1708078978" sldId="400"/>
            <ac:spMk id="3" creationId="{A5FE9CAF-D3C8-4B53-A073-C10DFEAC0F94}"/>
          </ac:spMkLst>
        </pc:spChg>
        <pc:picChg chg="add mod">
          <ac:chgData name="Maria Shumskaya" userId="2394e342-f59f-4e86-ab92-5797b49ea7d8" providerId="ADAL" clId="{2B6AA5F4-345A-48F5-B34D-F60F9F737EFD}" dt="2019-04-08T00:52:32.461" v="226" actId="1076"/>
          <ac:picMkLst>
            <pc:docMk/>
            <pc:sldMk cId="1708078978" sldId="400"/>
            <ac:picMk id="4" creationId="{57DBA900-B8A1-4B3E-9015-850315A8E48A}"/>
          </ac:picMkLst>
        </pc:picChg>
      </pc:sldChg>
      <pc:sldChg chg="modSp">
        <pc:chgData name="Maria Shumskaya" userId="2394e342-f59f-4e86-ab92-5797b49ea7d8" providerId="ADAL" clId="{2B6AA5F4-345A-48F5-B34D-F60F9F737EFD}" dt="2019-04-08T00:51:35.234" v="223" actId="207"/>
        <pc:sldMkLst>
          <pc:docMk/>
          <pc:sldMk cId="2984597360" sldId="449"/>
        </pc:sldMkLst>
        <pc:spChg chg="mod">
          <ac:chgData name="Maria Shumskaya" userId="2394e342-f59f-4e86-ab92-5797b49ea7d8" providerId="ADAL" clId="{2B6AA5F4-345A-48F5-B34D-F60F9F737EFD}" dt="2019-04-08T00:51:32.770" v="222" actId="20577"/>
          <ac:spMkLst>
            <pc:docMk/>
            <pc:sldMk cId="2984597360" sldId="449"/>
            <ac:spMk id="2" creationId="{00000000-0000-0000-0000-000000000000}"/>
          </ac:spMkLst>
        </pc:spChg>
        <pc:spChg chg="mod">
          <ac:chgData name="Maria Shumskaya" userId="2394e342-f59f-4e86-ab92-5797b49ea7d8" providerId="ADAL" clId="{2B6AA5F4-345A-48F5-B34D-F60F9F737EFD}" dt="2019-04-08T00:51:35.234" v="223" actId="207"/>
          <ac:spMkLst>
            <pc:docMk/>
            <pc:sldMk cId="2984597360" sldId="449"/>
            <ac:spMk id="3" creationId="{00000000-0000-0000-0000-000000000000}"/>
          </ac:spMkLst>
        </pc:spChg>
        <pc:spChg chg="mod">
          <ac:chgData name="Maria Shumskaya" userId="2394e342-f59f-4e86-ab92-5797b49ea7d8" providerId="ADAL" clId="{2B6AA5F4-345A-48F5-B34D-F60F9F737EFD}" dt="2019-04-08T00:51:23.269" v="207" actId="113"/>
          <ac:spMkLst>
            <pc:docMk/>
            <pc:sldMk cId="2984597360" sldId="449"/>
            <ac:spMk id="4" creationId="{00000000-0000-0000-0000-000000000000}"/>
          </ac:spMkLst>
        </pc:spChg>
      </pc:sldChg>
      <pc:sldChg chg="addSp delSp modSp add modTransition">
        <pc:chgData name="Maria Shumskaya" userId="2394e342-f59f-4e86-ab92-5797b49ea7d8" providerId="ADAL" clId="{2B6AA5F4-345A-48F5-B34D-F60F9F737EFD}" dt="2019-04-08T00:55:04.168" v="321" actId="20577"/>
        <pc:sldMkLst>
          <pc:docMk/>
          <pc:sldMk cId="0" sldId="459"/>
        </pc:sldMkLst>
        <pc:spChg chg="add del mod">
          <ac:chgData name="Maria Shumskaya" userId="2394e342-f59f-4e86-ab92-5797b49ea7d8" providerId="ADAL" clId="{2B6AA5F4-345A-48F5-B34D-F60F9F737EFD}" dt="2019-04-08T00:53:14.292" v="230"/>
          <ac:spMkLst>
            <pc:docMk/>
            <pc:sldMk cId="0" sldId="459"/>
            <ac:spMk id="2" creationId="{038D2031-45CA-4C6D-B810-9C29EA23767A}"/>
          </ac:spMkLst>
        </pc:spChg>
        <pc:spChg chg="add del mod">
          <ac:chgData name="Maria Shumskaya" userId="2394e342-f59f-4e86-ab92-5797b49ea7d8" providerId="ADAL" clId="{2B6AA5F4-345A-48F5-B34D-F60F9F737EFD}" dt="2019-04-08T00:53:14.292" v="230"/>
          <ac:spMkLst>
            <pc:docMk/>
            <pc:sldMk cId="0" sldId="459"/>
            <ac:spMk id="3" creationId="{3C0EB45E-565E-4864-A8C3-20A50B1B2BF5}"/>
          </ac:spMkLst>
        </pc:spChg>
        <pc:spChg chg="add del mod">
          <ac:chgData name="Maria Shumskaya" userId="2394e342-f59f-4e86-ab92-5797b49ea7d8" providerId="ADAL" clId="{2B6AA5F4-345A-48F5-B34D-F60F9F737EFD}" dt="2019-04-08T00:53:14.292" v="230"/>
          <ac:spMkLst>
            <pc:docMk/>
            <pc:sldMk cId="0" sldId="459"/>
            <ac:spMk id="4" creationId="{BCA0EBC7-231E-4AAF-82E2-33D4A2244B65}"/>
          </ac:spMkLst>
        </pc:spChg>
        <pc:spChg chg="mod">
          <ac:chgData name="Maria Shumskaya" userId="2394e342-f59f-4e86-ab92-5797b49ea7d8" providerId="ADAL" clId="{2B6AA5F4-345A-48F5-B34D-F60F9F737EFD}" dt="2019-04-08T00:53:51.224" v="258" actId="1076"/>
          <ac:spMkLst>
            <pc:docMk/>
            <pc:sldMk cId="0" sldId="459"/>
            <ac:spMk id="30722" creationId="{00000000-0000-0000-0000-000000000000}"/>
          </ac:spMkLst>
        </pc:spChg>
        <pc:spChg chg="del mod">
          <ac:chgData name="Maria Shumskaya" userId="2394e342-f59f-4e86-ab92-5797b49ea7d8" providerId="ADAL" clId="{2B6AA5F4-345A-48F5-B34D-F60F9F737EFD}" dt="2019-04-08T00:53:28.597" v="253" actId="478"/>
          <ac:spMkLst>
            <pc:docMk/>
            <pc:sldMk cId="0" sldId="459"/>
            <ac:spMk id="30724" creationId="{00000000-0000-0000-0000-000000000000}"/>
          </ac:spMkLst>
        </pc:spChg>
        <pc:spChg chg="mod">
          <ac:chgData name="Maria Shumskaya" userId="2394e342-f59f-4e86-ab92-5797b49ea7d8" providerId="ADAL" clId="{2B6AA5F4-345A-48F5-B34D-F60F9F737EFD}" dt="2019-04-08T00:55:04.168" v="321" actId="20577"/>
          <ac:spMkLst>
            <pc:docMk/>
            <pc:sldMk cId="0" sldId="459"/>
            <ac:spMk id="30725" creationId="{00000000-0000-0000-0000-000000000000}"/>
          </ac:spMkLst>
        </pc:spChg>
        <pc:picChg chg="mod modCrop">
          <ac:chgData name="Maria Shumskaya" userId="2394e342-f59f-4e86-ab92-5797b49ea7d8" providerId="ADAL" clId="{2B6AA5F4-345A-48F5-B34D-F60F9F737EFD}" dt="2019-04-08T00:54:54.507" v="298" actId="1076"/>
          <ac:picMkLst>
            <pc:docMk/>
            <pc:sldMk cId="0" sldId="459"/>
            <ac:picMk id="30723" creationId="{00000000-0000-0000-0000-000000000000}"/>
          </ac:picMkLst>
        </pc:picChg>
      </pc:sldChg>
      <pc:sldChg chg="addSp delSp modSp add modTransition">
        <pc:chgData name="Maria Shumskaya" userId="2394e342-f59f-4e86-ab92-5797b49ea7d8" providerId="ADAL" clId="{2B6AA5F4-345A-48F5-B34D-F60F9F737EFD}" dt="2019-04-08T01:01:33.165" v="435" actId="164"/>
        <pc:sldMkLst>
          <pc:docMk/>
          <pc:sldMk cId="0" sldId="460"/>
        </pc:sldMkLst>
        <pc:spChg chg="mod">
          <ac:chgData name="Maria Shumskaya" userId="2394e342-f59f-4e86-ab92-5797b49ea7d8" providerId="ADAL" clId="{2B6AA5F4-345A-48F5-B34D-F60F9F737EFD}" dt="2019-04-08T01:00:00.836" v="423" actId="1076"/>
          <ac:spMkLst>
            <pc:docMk/>
            <pc:sldMk cId="0" sldId="460"/>
            <ac:spMk id="2" creationId="{00000000-0000-0000-0000-000000000000}"/>
          </ac:spMkLst>
        </pc:spChg>
        <pc:spChg chg="mod">
          <ac:chgData name="Maria Shumskaya" userId="2394e342-f59f-4e86-ab92-5797b49ea7d8" providerId="ADAL" clId="{2B6AA5F4-345A-48F5-B34D-F60F9F737EFD}" dt="2019-04-08T01:01:33.165" v="435" actId="164"/>
          <ac:spMkLst>
            <pc:docMk/>
            <pc:sldMk cId="0" sldId="460"/>
            <ac:spMk id="3" creationId="{00000000-0000-0000-0000-000000000000}"/>
          </ac:spMkLst>
        </pc:spChg>
        <pc:spChg chg="add del mod">
          <ac:chgData name="Maria Shumskaya" userId="2394e342-f59f-4e86-ab92-5797b49ea7d8" providerId="ADAL" clId="{2B6AA5F4-345A-48F5-B34D-F60F9F737EFD}" dt="2019-04-08T00:55:14.886" v="322"/>
          <ac:spMkLst>
            <pc:docMk/>
            <pc:sldMk cId="0" sldId="460"/>
            <ac:spMk id="4" creationId="{9214EE62-111F-4B76-A453-77849747004C}"/>
          </ac:spMkLst>
        </pc:spChg>
        <pc:spChg chg="add mod">
          <ac:chgData name="Maria Shumskaya" userId="2394e342-f59f-4e86-ab92-5797b49ea7d8" providerId="ADAL" clId="{2B6AA5F4-345A-48F5-B34D-F60F9F737EFD}" dt="2019-04-08T01:00:04.221" v="424" actId="1076"/>
          <ac:spMkLst>
            <pc:docMk/>
            <pc:sldMk cId="0" sldId="460"/>
            <ac:spMk id="5" creationId="{DD1806AA-29D7-4127-BF66-9E4F29E58693}"/>
          </ac:spMkLst>
        </pc:spChg>
        <pc:spChg chg="add mod">
          <ac:chgData name="Maria Shumskaya" userId="2394e342-f59f-4e86-ab92-5797b49ea7d8" providerId="ADAL" clId="{2B6AA5F4-345A-48F5-B34D-F60F9F737EFD}" dt="2019-04-08T00:59:37.712" v="414" actId="164"/>
          <ac:spMkLst>
            <pc:docMk/>
            <pc:sldMk cId="0" sldId="460"/>
            <ac:spMk id="6" creationId="{87B23466-6C1E-4E5C-8EB3-D93D7B14A651}"/>
          </ac:spMkLst>
        </pc:spChg>
        <pc:spChg chg="add mod">
          <ac:chgData name="Maria Shumskaya" userId="2394e342-f59f-4e86-ab92-5797b49ea7d8" providerId="ADAL" clId="{2B6AA5F4-345A-48F5-B34D-F60F9F737EFD}" dt="2019-04-08T00:59:37.712" v="414" actId="164"/>
          <ac:spMkLst>
            <pc:docMk/>
            <pc:sldMk cId="0" sldId="460"/>
            <ac:spMk id="10" creationId="{2E226BC0-EE88-4B0D-9F1E-5CD187376BAB}"/>
          </ac:spMkLst>
        </pc:spChg>
        <pc:spChg chg="del mod">
          <ac:chgData name="Maria Shumskaya" userId="2394e342-f59f-4e86-ab92-5797b49ea7d8" providerId="ADAL" clId="{2B6AA5F4-345A-48F5-B34D-F60F9F737EFD}" dt="2019-04-08T00:55:22.592" v="325" actId="478"/>
          <ac:spMkLst>
            <pc:docMk/>
            <pc:sldMk cId="0" sldId="460"/>
            <ac:spMk id="31749" creationId="{00000000-0000-0000-0000-000000000000}"/>
          </ac:spMkLst>
        </pc:spChg>
        <pc:grpChg chg="add mod">
          <ac:chgData name="Maria Shumskaya" userId="2394e342-f59f-4e86-ab92-5797b49ea7d8" providerId="ADAL" clId="{2B6AA5F4-345A-48F5-B34D-F60F9F737EFD}" dt="2019-04-08T01:01:33.165" v="435" actId="164"/>
          <ac:grpSpMkLst>
            <pc:docMk/>
            <pc:sldMk cId="0" sldId="460"/>
            <ac:grpSpMk id="7" creationId="{44E36B46-1EE0-49EB-A5EF-6801C3B0169E}"/>
          </ac:grpSpMkLst>
        </pc:grpChg>
        <pc:grpChg chg="add mod">
          <ac:chgData name="Maria Shumskaya" userId="2394e342-f59f-4e86-ab92-5797b49ea7d8" providerId="ADAL" clId="{2B6AA5F4-345A-48F5-B34D-F60F9F737EFD}" dt="2019-04-08T01:01:33.165" v="435" actId="164"/>
          <ac:grpSpMkLst>
            <pc:docMk/>
            <pc:sldMk cId="0" sldId="460"/>
            <ac:grpSpMk id="16" creationId="{FA227B7A-5A95-43A9-9FDB-358305563928}"/>
          </ac:grpSpMkLst>
        </pc:grpChg>
        <pc:picChg chg="mod">
          <ac:chgData name="Maria Shumskaya" userId="2394e342-f59f-4e86-ab92-5797b49ea7d8" providerId="ADAL" clId="{2B6AA5F4-345A-48F5-B34D-F60F9F737EFD}" dt="2019-04-08T00:59:37.712" v="414" actId="164"/>
          <ac:picMkLst>
            <pc:docMk/>
            <pc:sldMk cId="0" sldId="460"/>
            <ac:picMk id="12" creationId="{00000000-0000-0000-0000-000000000000}"/>
          </ac:picMkLst>
        </pc:picChg>
        <pc:picChg chg="mod">
          <ac:chgData name="Maria Shumskaya" userId="2394e342-f59f-4e86-ab92-5797b49ea7d8" providerId="ADAL" clId="{2B6AA5F4-345A-48F5-B34D-F60F9F737EFD}" dt="2019-04-08T01:01:33.165" v="435" actId="164"/>
          <ac:picMkLst>
            <pc:docMk/>
            <pc:sldMk cId="0" sldId="460"/>
            <ac:picMk id="31753" creationId="{00000000-0000-0000-0000-000000000000}"/>
          </ac:picMkLst>
        </pc:picChg>
        <pc:cxnChg chg="add mod">
          <ac:chgData name="Maria Shumskaya" userId="2394e342-f59f-4e86-ab92-5797b49ea7d8" providerId="ADAL" clId="{2B6AA5F4-345A-48F5-B34D-F60F9F737EFD}" dt="2019-04-08T01:01:33.165" v="435" actId="164"/>
          <ac:cxnSpMkLst>
            <pc:docMk/>
            <pc:sldMk cId="0" sldId="460"/>
            <ac:cxnSpMk id="9" creationId="{747A54D2-E9B8-44E1-AA74-302A0291B103}"/>
          </ac:cxnSpMkLst>
        </pc:cxnChg>
        <pc:cxnChg chg="add mod">
          <ac:chgData name="Maria Shumskaya" userId="2394e342-f59f-4e86-ab92-5797b49ea7d8" providerId="ADAL" clId="{2B6AA5F4-345A-48F5-B34D-F60F9F737EFD}" dt="2019-04-08T01:01:33.165" v="435" actId="164"/>
          <ac:cxnSpMkLst>
            <pc:docMk/>
            <pc:sldMk cId="0" sldId="460"/>
            <ac:cxnSpMk id="13" creationId="{789CCF85-3CA2-439E-9F82-EF5D1BE2040C}"/>
          </ac:cxnSpMkLst>
        </pc:cxnChg>
        <pc:cxnChg chg="add mod">
          <ac:chgData name="Maria Shumskaya" userId="2394e342-f59f-4e86-ab92-5797b49ea7d8" providerId="ADAL" clId="{2B6AA5F4-345A-48F5-B34D-F60F9F737EFD}" dt="2019-04-08T01:01:33.165" v="435" actId="164"/>
          <ac:cxnSpMkLst>
            <pc:docMk/>
            <pc:sldMk cId="0" sldId="460"/>
            <ac:cxnSpMk id="15" creationId="{87A9B79F-83FA-4B9B-8695-D61328E3632D}"/>
          </ac:cxnSpMkLst>
        </pc:cxnChg>
      </pc:sldChg>
      <pc:sldChg chg="addSp modSp">
        <pc:chgData name="Maria Shumskaya" userId="2394e342-f59f-4e86-ab92-5797b49ea7d8" providerId="ADAL" clId="{2B6AA5F4-345A-48F5-B34D-F60F9F737EFD}" dt="2019-04-10T16:37:18.444" v="451" actId="11529"/>
        <pc:sldMkLst>
          <pc:docMk/>
          <pc:sldMk cId="2261994419" sldId="461"/>
        </pc:sldMkLst>
        <pc:spChg chg="mod">
          <ac:chgData name="Maria Shumskaya" userId="2394e342-f59f-4e86-ab92-5797b49ea7d8" providerId="ADAL" clId="{2B6AA5F4-345A-48F5-B34D-F60F9F737EFD}" dt="2019-04-10T16:36:12.574" v="447"/>
          <ac:spMkLst>
            <pc:docMk/>
            <pc:sldMk cId="2261994419" sldId="461"/>
            <ac:spMk id="3" creationId="{940D750C-5D2B-40F6-8313-D4BD41470345}"/>
          </ac:spMkLst>
        </pc:spChg>
        <pc:spChg chg="add mod">
          <ac:chgData name="Maria Shumskaya" userId="2394e342-f59f-4e86-ab92-5797b49ea7d8" providerId="ADAL" clId="{2B6AA5F4-345A-48F5-B34D-F60F9F737EFD}" dt="2019-04-10T16:30:14.930" v="438" actId="207"/>
          <ac:spMkLst>
            <pc:docMk/>
            <pc:sldMk cId="2261994419" sldId="461"/>
            <ac:spMk id="5" creationId="{0338D0DE-967B-4B20-A266-43D250CF84D4}"/>
          </ac:spMkLst>
        </pc:spChg>
        <pc:spChg chg="add">
          <ac:chgData name="Maria Shumskaya" userId="2394e342-f59f-4e86-ab92-5797b49ea7d8" providerId="ADAL" clId="{2B6AA5F4-345A-48F5-B34D-F60F9F737EFD}" dt="2019-04-10T16:30:23.154" v="439"/>
          <ac:spMkLst>
            <pc:docMk/>
            <pc:sldMk cId="2261994419" sldId="461"/>
            <ac:spMk id="6" creationId="{037B1B1B-D3EF-4135-97C2-2116F92B6D01}"/>
          </ac:spMkLst>
        </pc:spChg>
        <pc:spChg chg="add">
          <ac:chgData name="Maria Shumskaya" userId="2394e342-f59f-4e86-ab92-5797b49ea7d8" providerId="ADAL" clId="{2B6AA5F4-345A-48F5-B34D-F60F9F737EFD}" dt="2019-04-10T16:30:43.123" v="440"/>
          <ac:spMkLst>
            <pc:docMk/>
            <pc:sldMk cId="2261994419" sldId="461"/>
            <ac:spMk id="7" creationId="{7BCBD2DD-8EA9-4FA4-9643-EB0A2920DC4C}"/>
          </ac:spMkLst>
        </pc:spChg>
        <pc:spChg chg="add mod">
          <ac:chgData name="Maria Shumskaya" userId="2394e342-f59f-4e86-ab92-5797b49ea7d8" providerId="ADAL" clId="{2B6AA5F4-345A-48F5-B34D-F60F9F737EFD}" dt="2019-04-10T16:31:20.023" v="443" actId="207"/>
          <ac:spMkLst>
            <pc:docMk/>
            <pc:sldMk cId="2261994419" sldId="461"/>
            <ac:spMk id="8" creationId="{14324389-9359-4AB2-BF34-173C251659E1}"/>
          </ac:spMkLst>
        </pc:spChg>
        <pc:spChg chg="add mod">
          <ac:chgData name="Maria Shumskaya" userId="2394e342-f59f-4e86-ab92-5797b49ea7d8" providerId="ADAL" clId="{2B6AA5F4-345A-48F5-B34D-F60F9F737EFD}" dt="2019-04-10T16:36:32.011" v="448" actId="207"/>
          <ac:spMkLst>
            <pc:docMk/>
            <pc:sldMk cId="2261994419" sldId="461"/>
            <ac:spMk id="9" creationId="{CDC69DA5-3843-419F-9B75-AEEF7A1932BE}"/>
          </ac:spMkLst>
        </pc:spChg>
        <pc:spChg chg="add mod">
          <ac:chgData name="Maria Shumskaya" userId="2394e342-f59f-4e86-ab92-5797b49ea7d8" providerId="ADAL" clId="{2B6AA5F4-345A-48F5-B34D-F60F9F737EFD}" dt="2019-04-10T16:36:47.008" v="449" actId="767"/>
          <ac:spMkLst>
            <pc:docMk/>
            <pc:sldMk cId="2261994419" sldId="461"/>
            <ac:spMk id="10" creationId="{00ED518C-9D2F-4D7C-A2F9-2DE1BD781FF2}"/>
          </ac:spMkLst>
        </pc:spChg>
        <pc:spChg chg="add">
          <ac:chgData name="Maria Shumskaya" userId="2394e342-f59f-4e86-ab92-5797b49ea7d8" providerId="ADAL" clId="{2B6AA5F4-345A-48F5-B34D-F60F9F737EFD}" dt="2019-04-10T16:36:53.373" v="450"/>
          <ac:spMkLst>
            <pc:docMk/>
            <pc:sldMk cId="2261994419" sldId="461"/>
            <ac:spMk id="11" creationId="{C9A2D753-1C4A-4C34-8AFB-FCA409C967A6}"/>
          </ac:spMkLst>
        </pc:spChg>
        <pc:picChg chg="add">
          <ac:chgData name="Maria Shumskaya" userId="2394e342-f59f-4e86-ab92-5797b49ea7d8" providerId="ADAL" clId="{2B6AA5F4-345A-48F5-B34D-F60F9F737EFD}" dt="2019-04-10T16:29:09.984" v="436"/>
          <ac:picMkLst>
            <pc:docMk/>
            <pc:sldMk cId="2261994419" sldId="461"/>
            <ac:picMk id="4" creationId="{D99C4F95-E006-44CE-B2F3-1A629BCFBD99}"/>
          </ac:picMkLst>
        </pc:picChg>
        <pc:cxnChg chg="add mod">
          <ac:chgData name="Maria Shumskaya" userId="2394e342-f59f-4e86-ab92-5797b49ea7d8" providerId="ADAL" clId="{2B6AA5F4-345A-48F5-B34D-F60F9F737EFD}" dt="2019-04-10T16:37:18.444" v="451" actId="11529"/>
          <ac:cxnSpMkLst>
            <pc:docMk/>
            <pc:sldMk cId="2261994419" sldId="461"/>
            <ac:cxnSpMk id="13" creationId="{3E48BAA4-8A0A-404B-B839-005A2A65665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2A9B5-2779-4DC1-88DD-9CA888A7469B}"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AD20E-4394-41A9-A0B5-17776BB30A95}" type="slidenum">
              <a:rPr lang="en-US" smtClean="0"/>
              <a:t>‹#›</a:t>
            </a:fld>
            <a:endParaRPr lang="en-US"/>
          </a:p>
        </p:txBody>
      </p:sp>
    </p:spTree>
    <p:extLst>
      <p:ext uri="{BB962C8B-B14F-4D97-AF65-F5344CB8AC3E}">
        <p14:creationId xmlns:p14="http://schemas.microsoft.com/office/powerpoint/2010/main" val="224528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D456-CC70-4929-B43A-9C3C4D5BD1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16868C-52D9-4C82-8E09-E9FABCC80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8F1217-142E-461B-873F-E4D47F4C424E}"/>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5" name="Footer Placeholder 4">
            <a:extLst>
              <a:ext uri="{FF2B5EF4-FFF2-40B4-BE49-F238E27FC236}">
                <a16:creationId xmlns:a16="http://schemas.microsoft.com/office/drawing/2014/main" id="{F02D862B-AC16-4C76-A726-C7D8F8CD9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F22EB-DC90-4282-9E03-F76B89ABB35A}"/>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312530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641C-4885-4F57-A2A4-B997A4E3FD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924AA7-9EEE-41D9-BA9B-4938DB1A5A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A53AF-1669-4B8D-B143-319A185BF071}"/>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5" name="Footer Placeholder 4">
            <a:extLst>
              <a:ext uri="{FF2B5EF4-FFF2-40B4-BE49-F238E27FC236}">
                <a16:creationId xmlns:a16="http://schemas.microsoft.com/office/drawing/2014/main" id="{1B408399-33DF-4B69-A4E2-C80E62A56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4914C-99E6-4820-91F7-0DB8CFB95A24}"/>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312685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726E6-86A9-486F-BCD7-44EF102EE0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4F44E0-5DA7-4FCD-BD81-6C2C6EA1AC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8ADB6-CD54-4C2E-8ABD-A89D32F81F4E}"/>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5" name="Footer Placeholder 4">
            <a:extLst>
              <a:ext uri="{FF2B5EF4-FFF2-40B4-BE49-F238E27FC236}">
                <a16:creationId xmlns:a16="http://schemas.microsoft.com/office/drawing/2014/main" id="{F466E117-A66C-422B-9C2E-24C308A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168D8-595E-4C92-A35D-3239FAD1032E}"/>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23419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ACBD-4D09-4BB3-A415-2DD38DD890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8ADD45-3FB8-404D-9C1A-977403A00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DD373-8595-4EEF-829C-20484A9D0204}"/>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5" name="Footer Placeholder 4">
            <a:extLst>
              <a:ext uri="{FF2B5EF4-FFF2-40B4-BE49-F238E27FC236}">
                <a16:creationId xmlns:a16="http://schemas.microsoft.com/office/drawing/2014/main" id="{E86E2102-BCB9-4BB9-A830-A1667E152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A4C32-F1E9-4D3C-A40F-A8E137158FCE}"/>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366017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D836-9DA7-4E89-875F-FDD65D96B1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B64CE5-A47A-44AF-B0BA-C4AF9913AF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1EDC6C-E77C-478F-877F-32C2D24AF976}"/>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5" name="Footer Placeholder 4">
            <a:extLst>
              <a:ext uri="{FF2B5EF4-FFF2-40B4-BE49-F238E27FC236}">
                <a16:creationId xmlns:a16="http://schemas.microsoft.com/office/drawing/2014/main" id="{4C2C23DF-AB96-43CA-A0E8-4F45FA8C2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8D390-C0DE-4E91-A77B-D09ABCCEFA87}"/>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87140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6AB5-70FC-4463-B046-4D5717897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4894D-8CE9-4D11-9C7D-E18DE1F52B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FE1C2F-7F2C-45C5-BD75-98A33B69FF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19226F-78B8-44DF-89B0-E005611817E5}"/>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6" name="Footer Placeholder 5">
            <a:extLst>
              <a:ext uri="{FF2B5EF4-FFF2-40B4-BE49-F238E27FC236}">
                <a16:creationId xmlns:a16="http://schemas.microsoft.com/office/drawing/2014/main" id="{D78A2D3F-A967-4192-A69A-52F15BB1D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BF44B-441D-4E22-9FC1-A461721A4C7A}"/>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210155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C14E-9AF4-48E0-A252-85C5A8B485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5416B-591B-41F7-9A0B-25C2E1AF1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5183C-7EA6-4A20-ABDD-DC2D70D0AD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2BF3DD-E516-4161-BABF-2F5DF7698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4CEFEE-2A49-495A-893C-0425C0DBF8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4D5F48-3DAC-4231-BD37-34A5C3F713E3}"/>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8" name="Footer Placeholder 7">
            <a:extLst>
              <a:ext uri="{FF2B5EF4-FFF2-40B4-BE49-F238E27FC236}">
                <a16:creationId xmlns:a16="http://schemas.microsoft.com/office/drawing/2014/main" id="{07AE1FBD-C1C1-4C41-B14F-A97DC2CFE2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6F1E7F-7289-4B96-8978-93C44A42722C}"/>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25189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DB9F-1437-4F6F-BC28-726BE3FEE7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8E003D-DF58-4346-8C26-B70356AE9E26}"/>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4" name="Footer Placeholder 3">
            <a:extLst>
              <a:ext uri="{FF2B5EF4-FFF2-40B4-BE49-F238E27FC236}">
                <a16:creationId xmlns:a16="http://schemas.microsoft.com/office/drawing/2014/main" id="{9F5D65FB-5C94-48BA-94E6-E6D5A44057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DF5800-4677-4FF3-AB33-2D1386CEFEAF}"/>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281008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B15EF-1755-441E-825A-3DBCF18A114B}"/>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3" name="Footer Placeholder 2">
            <a:extLst>
              <a:ext uri="{FF2B5EF4-FFF2-40B4-BE49-F238E27FC236}">
                <a16:creationId xmlns:a16="http://schemas.microsoft.com/office/drawing/2014/main" id="{39AE8604-4984-442F-AFDE-320DA1974C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A071B9-6487-4E83-93EB-30B1BA160ADD}"/>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14945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8883-75FA-4812-9ADB-71969A4DA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92CD26-1B16-4695-8A51-AB838D6B06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BF42FC-8256-4386-AD2E-C045AB442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A4067-81C7-49E5-9FEA-205639A46878}"/>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6" name="Footer Placeholder 5">
            <a:extLst>
              <a:ext uri="{FF2B5EF4-FFF2-40B4-BE49-F238E27FC236}">
                <a16:creationId xmlns:a16="http://schemas.microsoft.com/office/drawing/2014/main" id="{CC75A8A7-E195-4615-B2F0-C9D54D884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01CFB-B913-4689-BDAC-C47DCF821213}"/>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160617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3469-CA15-4C80-A20D-FD2422A48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3076F3-1E26-4E98-B7F7-B46FF299C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652748-AFDC-4102-9665-56E51B9FF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FDED9-6A8A-49A0-B496-9A2E0A749021}"/>
              </a:ext>
            </a:extLst>
          </p:cNvPr>
          <p:cNvSpPr>
            <a:spLocks noGrp="1"/>
          </p:cNvSpPr>
          <p:nvPr>
            <p:ph type="dt" sz="half" idx="10"/>
          </p:nvPr>
        </p:nvSpPr>
        <p:spPr/>
        <p:txBody>
          <a:bodyPr/>
          <a:lstStyle/>
          <a:p>
            <a:fld id="{2FB3511E-83C9-4CB7-8E60-B644DC36CE01}" type="datetimeFigureOut">
              <a:rPr lang="en-US" smtClean="0"/>
              <a:t>4/3/2020</a:t>
            </a:fld>
            <a:endParaRPr lang="en-US"/>
          </a:p>
        </p:txBody>
      </p:sp>
      <p:sp>
        <p:nvSpPr>
          <p:cNvPr id="6" name="Footer Placeholder 5">
            <a:extLst>
              <a:ext uri="{FF2B5EF4-FFF2-40B4-BE49-F238E27FC236}">
                <a16:creationId xmlns:a16="http://schemas.microsoft.com/office/drawing/2014/main" id="{100CC26F-7561-4AB7-9CCD-FBA57340B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28546-9FDE-4792-981E-E5B59970B82D}"/>
              </a:ext>
            </a:extLst>
          </p:cNvPr>
          <p:cNvSpPr>
            <a:spLocks noGrp="1"/>
          </p:cNvSpPr>
          <p:nvPr>
            <p:ph type="sldNum" sz="quarter" idx="12"/>
          </p:nvPr>
        </p:nvSpPr>
        <p:spPr/>
        <p:txBody>
          <a:bodyPr/>
          <a:lstStyle/>
          <a:p>
            <a:fld id="{F4272B52-5F96-4B0E-8C1E-D2F18AA3458B}" type="slidenum">
              <a:rPr lang="en-US" smtClean="0"/>
              <a:t>‹#›</a:t>
            </a:fld>
            <a:endParaRPr lang="en-US"/>
          </a:p>
        </p:txBody>
      </p:sp>
    </p:spTree>
    <p:extLst>
      <p:ext uri="{BB962C8B-B14F-4D97-AF65-F5344CB8AC3E}">
        <p14:creationId xmlns:p14="http://schemas.microsoft.com/office/powerpoint/2010/main" val="199407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02C02-27AA-4931-9285-7DEE51778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27F1D-34A9-4078-BF20-0331E7E3B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ACF08-B032-4EA7-9EFF-7667E9B54D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3511E-83C9-4CB7-8E60-B644DC36CE01}" type="datetimeFigureOut">
              <a:rPr lang="en-US" smtClean="0"/>
              <a:t>4/3/2020</a:t>
            </a:fld>
            <a:endParaRPr lang="en-US"/>
          </a:p>
        </p:txBody>
      </p:sp>
      <p:sp>
        <p:nvSpPr>
          <p:cNvPr id="5" name="Footer Placeholder 4">
            <a:extLst>
              <a:ext uri="{FF2B5EF4-FFF2-40B4-BE49-F238E27FC236}">
                <a16:creationId xmlns:a16="http://schemas.microsoft.com/office/drawing/2014/main" id="{9B69E99D-6823-4574-80C5-CA95A85D5A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5A6E72-DDBE-4CAE-992B-230C4A9244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72B52-5F96-4B0E-8C1E-D2F18AA3458B}" type="slidenum">
              <a:rPr lang="en-US" smtClean="0"/>
              <a:t>‹#›</a:t>
            </a:fld>
            <a:endParaRPr lang="en-US"/>
          </a:p>
        </p:txBody>
      </p:sp>
    </p:spTree>
    <p:extLst>
      <p:ext uri="{BB962C8B-B14F-4D97-AF65-F5344CB8AC3E}">
        <p14:creationId xmlns:p14="http://schemas.microsoft.com/office/powerpoint/2010/main" val="283535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4400" b="1" dirty="0"/>
              <a:t>Introduction to PyMol molecular modeling using SARS-CoV-2 S-protein with ACE2 receptor</a:t>
            </a:r>
          </a:p>
        </p:txBody>
      </p:sp>
      <p:sp>
        <p:nvSpPr>
          <p:cNvPr id="3" name="Subtitle 2"/>
          <p:cNvSpPr>
            <a:spLocks noGrp="1"/>
          </p:cNvSpPr>
          <p:nvPr>
            <p:ph type="subTitle" idx="1"/>
          </p:nvPr>
        </p:nvSpPr>
        <p:spPr>
          <a:xfrm>
            <a:off x="1473820" y="3930999"/>
            <a:ext cx="9144000" cy="1655762"/>
          </a:xfrm>
        </p:spPr>
        <p:txBody>
          <a:bodyPr/>
          <a:lstStyle/>
          <a:p>
            <a:pPr algn="l"/>
            <a:r>
              <a:rPr lang="en-US" i="1" dirty="0"/>
              <a:t>Nicholas Lorusso, Maria Shumskaya, Kean University, 1000 Morris Ave, Union, NJ 07083</a:t>
            </a:r>
            <a:endParaRPr lang="en-US" dirty="0"/>
          </a:p>
          <a:p>
            <a:pPr algn="l"/>
            <a:endParaRPr lang="en-US" dirty="0"/>
          </a:p>
        </p:txBody>
      </p:sp>
    </p:spTree>
    <p:extLst>
      <p:ext uri="{BB962C8B-B14F-4D97-AF65-F5344CB8AC3E}">
        <p14:creationId xmlns:p14="http://schemas.microsoft.com/office/powerpoint/2010/main" val="4206806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573" y="1898512"/>
            <a:ext cx="10515600" cy="4351338"/>
          </a:xfrm>
        </p:spPr>
        <p:txBody>
          <a:bodyPr>
            <a:normAutofit/>
          </a:bodyPr>
          <a:lstStyle/>
          <a:p>
            <a:r>
              <a:rPr lang="en-US" sz="2400" dirty="0" smtClean="0"/>
              <a:t>Viruses in the group </a:t>
            </a:r>
            <a:r>
              <a:rPr lang="en-US" sz="2400" i="1" dirty="0" err="1" smtClean="0"/>
              <a:t>Coronaviridae</a:t>
            </a:r>
            <a:r>
              <a:rPr lang="en-US" sz="2400" i="1" dirty="0" smtClean="0"/>
              <a:t> </a:t>
            </a:r>
            <a:r>
              <a:rPr lang="en-US" sz="2400" dirty="0" smtClean="0"/>
              <a:t>mostly </a:t>
            </a:r>
            <a:r>
              <a:rPr lang="en-US" sz="2400" dirty="0" smtClean="0"/>
              <a:t>use the S-protein to enter host cells</a:t>
            </a:r>
          </a:p>
          <a:p>
            <a:pPr lvl="1"/>
            <a:r>
              <a:rPr lang="en-US" sz="2000" dirty="0" smtClean="0"/>
              <a:t>If we understand </a:t>
            </a:r>
            <a:r>
              <a:rPr lang="en-US" sz="2000" dirty="0" smtClean="0"/>
              <a:t>its structure </a:t>
            </a:r>
            <a:r>
              <a:rPr lang="en-US" sz="2000" dirty="0" smtClean="0"/>
              <a:t>we can come up with vaccines or tests that might help us respond to this sort of </a:t>
            </a:r>
            <a:r>
              <a:rPr lang="en-US" sz="2000" dirty="0" smtClean="0"/>
              <a:t>outbreak</a:t>
            </a:r>
          </a:p>
          <a:p>
            <a:pPr lvl="1"/>
            <a:endParaRPr lang="en-US" sz="2000" dirty="0" smtClean="0"/>
          </a:p>
          <a:p>
            <a:r>
              <a:rPr lang="en-US" sz="2400" dirty="0" smtClean="0"/>
              <a:t>We’ll use PyMol to evaluate the structure of the S1 subunit of the S protein and consider it’s key binding points that allow it to invade its </a:t>
            </a:r>
            <a:r>
              <a:rPr lang="en-US" sz="2400" dirty="0" smtClean="0"/>
              <a:t>host</a:t>
            </a:r>
            <a:endParaRPr lang="en-US" sz="2400" dirty="0"/>
          </a:p>
        </p:txBody>
      </p:sp>
      <p:sp>
        <p:nvSpPr>
          <p:cNvPr id="5" name="Title 4"/>
          <p:cNvSpPr>
            <a:spLocks noGrp="1"/>
          </p:cNvSpPr>
          <p:nvPr>
            <p:ph type="title"/>
          </p:nvPr>
        </p:nvSpPr>
        <p:spPr/>
        <p:txBody>
          <a:bodyPr/>
          <a:lstStyle/>
          <a:p>
            <a:r>
              <a:rPr lang="en-US" dirty="0" smtClean="0"/>
              <a:t>Using PyMol and protein structure to understand </a:t>
            </a:r>
            <a:r>
              <a:rPr lang="en-US" dirty="0" smtClean="0"/>
              <a:t>SARS-CoV-2</a:t>
            </a:r>
            <a:endParaRPr lang="en-US" dirty="0"/>
          </a:p>
        </p:txBody>
      </p:sp>
      <p:pic>
        <p:nvPicPr>
          <p:cNvPr id="6" name="Picture 5"/>
          <p:cNvPicPr>
            <a:picLocks noChangeAspect="1"/>
          </p:cNvPicPr>
          <p:nvPr/>
        </p:nvPicPr>
        <p:blipFill>
          <a:blip r:embed="rId2"/>
          <a:stretch>
            <a:fillRect/>
          </a:stretch>
        </p:blipFill>
        <p:spPr>
          <a:xfrm>
            <a:off x="6748591" y="4535150"/>
            <a:ext cx="3002754" cy="1689049"/>
          </a:xfrm>
          <a:prstGeom prst="rect">
            <a:avLst/>
          </a:prstGeom>
        </p:spPr>
      </p:pic>
      <p:pic>
        <p:nvPicPr>
          <p:cNvPr id="1026" name="Picture 2" descr="Protein 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670" y="4366145"/>
            <a:ext cx="3510338" cy="191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07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 diagram illustrating the level of structure in proteins.&#10;A horizontally stacked primary structure, with layers labeled (from top to bottom) Pro, Ala, Asp, Lys, Thr, Asn, Val, Lys, Ala, Ala, Trp, Gly, Lys and Val, is connected to its representation within the larger alpha helix, labeled Secondary structure, which is connected to its representation within the larger structure of a polypeptide chain, labeled Tertiary structure, which is connected to to its representation within the larger structure of assembled subunits, labeled Quaternary structure."/>
          <p:cNvPicPr>
            <a:picLocks noChangeAspect="1"/>
          </p:cNvPicPr>
          <p:nvPr/>
        </p:nvPicPr>
        <p:blipFill rotWithShape="1">
          <a:blip r:embed="rId2">
            <a:extLst>
              <a:ext uri="{28A0092B-C50C-407E-A947-70E740481C1C}">
                <a14:useLocalDpi xmlns:a14="http://schemas.microsoft.com/office/drawing/2010/main" val="0"/>
              </a:ext>
            </a:extLst>
          </a:blip>
          <a:srcRect b="9312"/>
          <a:stretch/>
        </p:blipFill>
        <p:spPr bwMode="auto">
          <a:xfrm>
            <a:off x="896983" y="1039814"/>
            <a:ext cx="10117182" cy="43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8565" y="-45156"/>
            <a:ext cx="10515600" cy="1325563"/>
          </a:xfrm>
        </p:spPr>
        <p:txBody>
          <a:bodyPr/>
          <a:lstStyle/>
          <a:p>
            <a:r>
              <a:rPr lang="en-US" dirty="0"/>
              <a:t>Four levels of protein structure</a:t>
            </a:r>
          </a:p>
        </p:txBody>
      </p:sp>
      <p:sp>
        <p:nvSpPr>
          <p:cNvPr id="3" name="Content Placeholder 2"/>
          <p:cNvSpPr>
            <a:spLocks noGrp="1"/>
          </p:cNvSpPr>
          <p:nvPr>
            <p:ph idx="1"/>
          </p:nvPr>
        </p:nvSpPr>
        <p:spPr>
          <a:xfrm>
            <a:off x="7921505" y="5420102"/>
            <a:ext cx="3111977" cy="625034"/>
          </a:xfrm>
        </p:spPr>
        <p:txBody>
          <a:bodyPr>
            <a:normAutofit/>
          </a:bodyPr>
          <a:lstStyle/>
          <a:p>
            <a:pPr marL="0" indent="0">
              <a:buNone/>
            </a:pPr>
            <a:r>
              <a:rPr lang="en-US" sz="1400" dirty="0"/>
              <a:t>Arrangement of multiple proteins into complexes</a:t>
            </a:r>
          </a:p>
        </p:txBody>
      </p:sp>
      <p:sp>
        <p:nvSpPr>
          <p:cNvPr id="7" name="Rectangle 6"/>
          <p:cNvSpPr/>
          <p:nvPr/>
        </p:nvSpPr>
        <p:spPr>
          <a:xfrm>
            <a:off x="896983" y="5425299"/>
            <a:ext cx="1337641" cy="738664"/>
          </a:xfrm>
          <a:prstGeom prst="rect">
            <a:avLst/>
          </a:prstGeom>
        </p:spPr>
        <p:txBody>
          <a:bodyPr wrap="square">
            <a:spAutoFit/>
          </a:bodyPr>
          <a:lstStyle/>
          <a:p>
            <a:pPr>
              <a:spcBef>
                <a:spcPct val="20000"/>
              </a:spcBef>
            </a:pPr>
            <a:r>
              <a:rPr lang="en-US" sz="1400" kern="0" dirty="0"/>
              <a:t>Linear sequence of amino acids</a:t>
            </a:r>
          </a:p>
        </p:txBody>
      </p:sp>
      <p:sp>
        <p:nvSpPr>
          <p:cNvPr id="8" name="Rectangle 7"/>
          <p:cNvSpPr/>
          <p:nvPr/>
        </p:nvSpPr>
        <p:spPr>
          <a:xfrm>
            <a:off x="2234624" y="5420102"/>
            <a:ext cx="2106485" cy="1169551"/>
          </a:xfrm>
          <a:prstGeom prst="rect">
            <a:avLst/>
          </a:prstGeom>
        </p:spPr>
        <p:txBody>
          <a:bodyPr wrap="square">
            <a:spAutoFit/>
          </a:bodyPr>
          <a:lstStyle/>
          <a:p>
            <a:r>
              <a:rPr lang="en-US" sz="1400" dirty="0"/>
              <a:t>Local 3-dimensional structure of the </a:t>
            </a:r>
            <a:r>
              <a:rPr lang="en-US" sz="1400" b="1" dirty="0"/>
              <a:t>peptide backbone, </a:t>
            </a:r>
            <a:r>
              <a:rPr lang="en-US" sz="1400" dirty="0"/>
              <a:t>interactions</a:t>
            </a:r>
            <a:r>
              <a:rPr lang="en-US" sz="1400" b="1" dirty="0"/>
              <a:t> </a:t>
            </a:r>
            <a:r>
              <a:rPr lang="en-US" sz="1400" dirty="0"/>
              <a:t>between atoms of the backbone: a-helix, b-sheet</a:t>
            </a:r>
          </a:p>
        </p:txBody>
      </p:sp>
      <p:sp>
        <p:nvSpPr>
          <p:cNvPr id="9" name="Rectangle 8"/>
          <p:cNvSpPr/>
          <p:nvPr/>
        </p:nvSpPr>
        <p:spPr>
          <a:xfrm>
            <a:off x="4548295" y="5377090"/>
            <a:ext cx="2896836" cy="1169551"/>
          </a:xfrm>
          <a:prstGeom prst="rect">
            <a:avLst/>
          </a:prstGeom>
        </p:spPr>
        <p:txBody>
          <a:bodyPr wrap="square">
            <a:spAutoFit/>
          </a:bodyPr>
          <a:lstStyle/>
          <a:p>
            <a:pPr marL="57150" lvl="1"/>
            <a:r>
              <a:rPr lang="en-US" sz="1400" dirty="0"/>
              <a:t>Global arrangement of secondary </a:t>
            </a:r>
            <a:r>
              <a:rPr lang="fr-FR" sz="1400" dirty="0"/>
              <a:t>structure, interactions </a:t>
            </a:r>
            <a:r>
              <a:rPr lang="fr-FR" sz="1400" dirty="0" err="1"/>
              <a:t>between</a:t>
            </a:r>
            <a:r>
              <a:rPr lang="fr-FR" sz="1400" dirty="0"/>
              <a:t> </a:t>
            </a:r>
            <a:r>
              <a:rPr lang="fr-FR" sz="1400" dirty="0" err="1"/>
              <a:t>side</a:t>
            </a:r>
            <a:r>
              <a:rPr lang="fr-FR" sz="1400" dirty="0"/>
              <a:t> </a:t>
            </a:r>
            <a:r>
              <a:rPr lang="fr-FR" sz="1400" dirty="0" err="1"/>
              <a:t>chains</a:t>
            </a:r>
            <a:r>
              <a:rPr lang="fr-FR" sz="1400" dirty="0"/>
              <a:t> of </a:t>
            </a:r>
            <a:r>
              <a:rPr lang="fr-FR" sz="1400" dirty="0" err="1"/>
              <a:t>amino</a:t>
            </a:r>
            <a:r>
              <a:rPr lang="fr-FR" sz="1400" dirty="0"/>
              <a:t> </a:t>
            </a:r>
            <a:r>
              <a:rPr lang="fr-FR" sz="1400" dirty="0" err="1"/>
              <a:t>acids</a:t>
            </a:r>
            <a:r>
              <a:rPr lang="fr-FR" sz="1400" dirty="0"/>
              <a:t> (R groups), </a:t>
            </a:r>
            <a:r>
              <a:rPr lang="en-US" sz="1400" dirty="0"/>
              <a:t>and other prosthetic groups (e.g. metals)</a:t>
            </a:r>
          </a:p>
        </p:txBody>
      </p:sp>
      <p:sp>
        <p:nvSpPr>
          <p:cNvPr id="4" name="TextBox 3"/>
          <p:cNvSpPr txBox="1"/>
          <p:nvPr/>
        </p:nvSpPr>
        <p:spPr>
          <a:xfrm>
            <a:off x="8603166" y="6506737"/>
            <a:ext cx="1641796" cy="261610"/>
          </a:xfrm>
          <a:prstGeom prst="rect">
            <a:avLst/>
          </a:prstGeom>
          <a:noFill/>
        </p:spPr>
        <p:txBody>
          <a:bodyPr wrap="none" rtlCol="0">
            <a:spAutoFit/>
          </a:bodyPr>
          <a:lstStyle/>
          <a:p>
            <a:r>
              <a:rPr lang="en-US" sz="1100" dirty="0" smtClean="0"/>
              <a:t>Campbell Biology, 11</a:t>
            </a:r>
            <a:r>
              <a:rPr lang="en-US" sz="1100" baseline="30000" dirty="0" smtClean="0"/>
              <a:t>th</a:t>
            </a:r>
            <a:r>
              <a:rPr lang="en-US" sz="1100" dirty="0" smtClean="0"/>
              <a:t> </a:t>
            </a:r>
            <a:r>
              <a:rPr lang="en-US" sz="1100" dirty="0" err="1" smtClean="0"/>
              <a:t>ed</a:t>
            </a:r>
            <a:endParaRPr lang="en-US" sz="1100" dirty="0"/>
          </a:p>
        </p:txBody>
      </p:sp>
    </p:spTree>
    <p:extLst>
      <p:ext uri="{BB962C8B-B14F-4D97-AF65-F5344CB8AC3E}">
        <p14:creationId xmlns:p14="http://schemas.microsoft.com/office/powerpoint/2010/main" val="239786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850A-C389-472B-926A-4535C1E6DDD1}"/>
              </a:ext>
            </a:extLst>
          </p:cNvPr>
          <p:cNvSpPr>
            <a:spLocks noGrp="1"/>
          </p:cNvSpPr>
          <p:nvPr>
            <p:ph type="title"/>
          </p:nvPr>
        </p:nvSpPr>
        <p:spPr/>
        <p:txBody>
          <a:bodyPr/>
          <a:lstStyle/>
          <a:p>
            <a:r>
              <a:rPr lang="en-US" dirty="0"/>
              <a:t>Why determine protein structure?</a:t>
            </a:r>
          </a:p>
        </p:txBody>
      </p:sp>
      <p:sp>
        <p:nvSpPr>
          <p:cNvPr id="3" name="Content Placeholder 2">
            <a:extLst>
              <a:ext uri="{FF2B5EF4-FFF2-40B4-BE49-F238E27FC236}">
                <a16:creationId xmlns:a16="http://schemas.microsoft.com/office/drawing/2014/main" id="{A96B3EEF-E220-410E-AFF9-96445EA0047A}"/>
              </a:ext>
            </a:extLst>
          </p:cNvPr>
          <p:cNvSpPr>
            <a:spLocks noGrp="1"/>
          </p:cNvSpPr>
          <p:nvPr>
            <p:ph idx="1"/>
          </p:nvPr>
        </p:nvSpPr>
        <p:spPr/>
        <p:txBody>
          <a:bodyPr/>
          <a:lstStyle/>
          <a:p>
            <a:r>
              <a:rPr lang="en-US" dirty="0"/>
              <a:t>protein tertiary structure </a:t>
            </a:r>
            <a:r>
              <a:rPr lang="en-US" dirty="0" smtClean="0"/>
              <a:t>(3D) can be predicted, but not </a:t>
            </a:r>
            <a:r>
              <a:rPr lang="en-US" dirty="0"/>
              <a:t>(yet) be 100% determined based on primary amino acid sequence alone</a:t>
            </a:r>
          </a:p>
          <a:p>
            <a:endParaRPr lang="en-US" dirty="0"/>
          </a:p>
          <a:p>
            <a:r>
              <a:rPr lang="en-US" dirty="0" smtClean="0"/>
              <a:t>Tertiary structure </a:t>
            </a:r>
            <a:r>
              <a:rPr lang="en-US" dirty="0"/>
              <a:t>is ultimately responsible for its biological </a:t>
            </a:r>
            <a:r>
              <a:rPr lang="en-US" dirty="0" smtClean="0"/>
              <a:t>function</a:t>
            </a:r>
          </a:p>
          <a:p>
            <a:endParaRPr lang="en-US" dirty="0"/>
          </a:p>
          <a:p>
            <a:r>
              <a:rPr lang="en-US" dirty="0"/>
              <a:t>U</a:t>
            </a:r>
            <a:r>
              <a:rPr lang="en-US" dirty="0" smtClean="0"/>
              <a:t>nderstanding tertiary structure </a:t>
            </a:r>
            <a:r>
              <a:rPr lang="en-US" dirty="0"/>
              <a:t>provides a lot of insight into how it functions, and can highlight potential targets for therapeutic benefit</a:t>
            </a:r>
          </a:p>
          <a:p>
            <a:endParaRPr lang="en-US" dirty="0"/>
          </a:p>
          <a:p>
            <a:endParaRPr lang="en-US" dirty="0"/>
          </a:p>
        </p:txBody>
      </p:sp>
    </p:spTree>
    <p:extLst>
      <p:ext uri="{BB962C8B-B14F-4D97-AF65-F5344CB8AC3E}">
        <p14:creationId xmlns:p14="http://schemas.microsoft.com/office/powerpoint/2010/main" val="354430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5F9F-F6A7-4030-9832-DFB13F3F03F4}"/>
              </a:ext>
            </a:extLst>
          </p:cNvPr>
          <p:cNvSpPr>
            <a:spLocks noGrp="1"/>
          </p:cNvSpPr>
          <p:nvPr>
            <p:ph type="title"/>
          </p:nvPr>
        </p:nvSpPr>
        <p:spPr/>
        <p:txBody>
          <a:bodyPr/>
          <a:lstStyle/>
          <a:p>
            <a:r>
              <a:rPr lang="en-US" dirty="0"/>
              <a:t>Methods for determining protein 3D structure</a:t>
            </a:r>
          </a:p>
        </p:txBody>
      </p:sp>
      <p:sp>
        <p:nvSpPr>
          <p:cNvPr id="3" name="Content Placeholder 2">
            <a:extLst>
              <a:ext uri="{FF2B5EF4-FFF2-40B4-BE49-F238E27FC236}">
                <a16:creationId xmlns:a16="http://schemas.microsoft.com/office/drawing/2014/main" id="{15746A22-B14B-4EAC-9644-5757F4019A6E}"/>
              </a:ext>
            </a:extLst>
          </p:cNvPr>
          <p:cNvSpPr>
            <a:spLocks noGrp="1"/>
          </p:cNvSpPr>
          <p:nvPr>
            <p:ph idx="1"/>
          </p:nvPr>
        </p:nvSpPr>
        <p:spPr>
          <a:xfrm>
            <a:off x="838200" y="1914835"/>
            <a:ext cx="10515600" cy="4351338"/>
          </a:xfrm>
        </p:spPr>
        <p:txBody>
          <a:bodyPr>
            <a:normAutofit fontScale="92500"/>
          </a:bodyPr>
          <a:lstStyle/>
          <a:p>
            <a:pPr algn="just"/>
            <a:r>
              <a:rPr lang="en-US" dirty="0"/>
              <a:t>T</a:t>
            </a:r>
            <a:r>
              <a:rPr lang="en-US" dirty="0" smtClean="0"/>
              <a:t>here </a:t>
            </a:r>
            <a:r>
              <a:rPr lang="en-US" dirty="0"/>
              <a:t>are two main methods for determining a protein’s structure: protein </a:t>
            </a:r>
            <a:r>
              <a:rPr lang="en-US" b="1" dirty="0"/>
              <a:t>NMR (Nuclear Magnetic Resonance) </a:t>
            </a:r>
            <a:r>
              <a:rPr lang="en-US" dirty="0"/>
              <a:t>and</a:t>
            </a:r>
            <a:r>
              <a:rPr lang="en-US" b="1" dirty="0"/>
              <a:t> X-ray crystallography</a:t>
            </a:r>
          </a:p>
          <a:p>
            <a:pPr algn="just"/>
            <a:endParaRPr lang="en-US" dirty="0"/>
          </a:p>
          <a:p>
            <a:pPr algn="just"/>
            <a:r>
              <a:rPr lang="en-US" dirty="0" smtClean="0"/>
              <a:t>These </a:t>
            </a:r>
            <a:r>
              <a:rPr lang="en-US" dirty="0"/>
              <a:t>methods </a:t>
            </a:r>
            <a:r>
              <a:rPr lang="en-US" dirty="0" smtClean="0"/>
              <a:t>determine </a:t>
            </a:r>
            <a:r>
              <a:rPr lang="en-US" dirty="0"/>
              <a:t>how the atoms of a macromolecule are arranged relative one to </a:t>
            </a:r>
            <a:r>
              <a:rPr lang="en-US" dirty="0" smtClean="0"/>
              <a:t>another</a:t>
            </a:r>
          </a:p>
          <a:p>
            <a:pPr lvl="1" algn="just"/>
            <a:r>
              <a:rPr lang="en-US" dirty="0" smtClean="0"/>
              <a:t>This helps us understand how they interact/how the protein works</a:t>
            </a:r>
            <a:endParaRPr lang="en-US" dirty="0"/>
          </a:p>
          <a:p>
            <a:pPr algn="just"/>
            <a:endParaRPr lang="en-US" dirty="0"/>
          </a:p>
          <a:p>
            <a:pPr algn="just"/>
            <a:r>
              <a:rPr lang="en-US" dirty="0"/>
              <a:t>B</a:t>
            </a:r>
            <a:r>
              <a:rPr lang="en-US" dirty="0" smtClean="0"/>
              <a:t>oth </a:t>
            </a:r>
            <a:r>
              <a:rPr lang="en-US" dirty="0"/>
              <a:t>methods require very pure protein – this can be achieved by chromatographic methods on native extracts (difficult) or by over-expression in </a:t>
            </a:r>
            <a:r>
              <a:rPr lang="en-US" i="1" dirty="0"/>
              <a:t>E. coli </a:t>
            </a:r>
            <a:r>
              <a:rPr lang="en-US" dirty="0"/>
              <a:t>etc.</a:t>
            </a:r>
          </a:p>
        </p:txBody>
      </p:sp>
    </p:spTree>
    <p:extLst>
      <p:ext uri="{BB962C8B-B14F-4D97-AF65-F5344CB8AC3E}">
        <p14:creationId xmlns:p14="http://schemas.microsoft.com/office/powerpoint/2010/main" val="92426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7B2F-AD1E-42F1-8152-917A560D7BC8}"/>
              </a:ext>
            </a:extLst>
          </p:cNvPr>
          <p:cNvSpPr>
            <a:spLocks noGrp="1"/>
          </p:cNvSpPr>
          <p:nvPr>
            <p:ph type="title"/>
          </p:nvPr>
        </p:nvSpPr>
        <p:spPr>
          <a:xfrm>
            <a:off x="838200" y="0"/>
            <a:ext cx="10515600" cy="1325563"/>
          </a:xfrm>
        </p:spPr>
        <p:txBody>
          <a:bodyPr/>
          <a:lstStyle/>
          <a:p>
            <a:r>
              <a:rPr lang="en-US" dirty="0"/>
              <a:t>X-ray crystallography</a:t>
            </a:r>
          </a:p>
        </p:txBody>
      </p:sp>
      <p:sp>
        <p:nvSpPr>
          <p:cNvPr id="5" name="Content Placeholder 4">
            <a:extLst>
              <a:ext uri="{FF2B5EF4-FFF2-40B4-BE49-F238E27FC236}">
                <a16:creationId xmlns:a16="http://schemas.microsoft.com/office/drawing/2014/main" id="{BF8BFDA3-4D60-4501-B118-0399A83FE4C1}"/>
              </a:ext>
            </a:extLst>
          </p:cNvPr>
          <p:cNvSpPr>
            <a:spLocks noGrp="1"/>
          </p:cNvSpPr>
          <p:nvPr>
            <p:ph idx="1"/>
          </p:nvPr>
        </p:nvSpPr>
        <p:spPr>
          <a:xfrm>
            <a:off x="838200" y="1146357"/>
            <a:ext cx="11266714" cy="3425643"/>
          </a:xfrm>
        </p:spPr>
        <p:txBody>
          <a:bodyPr>
            <a:normAutofit fontScale="70000" lnSpcReduction="20000"/>
          </a:bodyPr>
          <a:lstStyle/>
          <a:p>
            <a:r>
              <a:rPr lang="en-US" dirty="0"/>
              <a:t>C</a:t>
            </a:r>
            <a:r>
              <a:rPr lang="en-US" dirty="0" smtClean="0"/>
              <a:t>rystal </a:t>
            </a:r>
            <a:r>
              <a:rPr lang="en-US" dirty="0"/>
              <a:t>growth</a:t>
            </a:r>
          </a:p>
          <a:p>
            <a:pPr lvl="1"/>
            <a:r>
              <a:rPr lang="en-US" dirty="0"/>
              <a:t>typically </a:t>
            </a:r>
            <a:r>
              <a:rPr lang="en-US" dirty="0" smtClean="0"/>
              <a:t>hundreds</a:t>
            </a:r>
            <a:r>
              <a:rPr lang="en-US" dirty="0" smtClean="0"/>
              <a:t> </a:t>
            </a:r>
            <a:r>
              <a:rPr lang="en-US" dirty="0"/>
              <a:t>of crystallization conditions must be tested</a:t>
            </a:r>
          </a:p>
          <a:p>
            <a:pPr lvl="1"/>
            <a:r>
              <a:rPr lang="en-US" dirty="0"/>
              <a:t>Polyethylene glycol (PEG) is commonly used to foster crystallization</a:t>
            </a:r>
          </a:p>
          <a:p>
            <a:r>
              <a:rPr lang="en-US" dirty="0"/>
              <a:t>X-ray diffraction pattern collection </a:t>
            </a:r>
          </a:p>
          <a:p>
            <a:pPr lvl="1"/>
            <a:r>
              <a:rPr lang="en-US" dirty="0"/>
              <a:t>done in a powerful X-ray beam from a synchrotron</a:t>
            </a:r>
          </a:p>
          <a:p>
            <a:pPr lvl="1"/>
            <a:r>
              <a:rPr lang="en-US" dirty="0"/>
              <a:t>detection on photographic film or via CCD cameras</a:t>
            </a:r>
          </a:p>
          <a:p>
            <a:pPr lvl="1"/>
            <a:r>
              <a:rPr lang="en-US" dirty="0"/>
              <a:t>many “views” of crystal made in goniometer (instrument to measure angles)</a:t>
            </a:r>
          </a:p>
          <a:p>
            <a:r>
              <a:rPr lang="en-US" dirty="0"/>
              <a:t>E</a:t>
            </a:r>
            <a:r>
              <a:rPr lang="en-US" dirty="0" smtClean="0"/>
              <a:t>lectron </a:t>
            </a:r>
            <a:r>
              <a:rPr lang="en-US" dirty="0"/>
              <a:t>density map generation</a:t>
            </a:r>
          </a:p>
          <a:p>
            <a:pPr lvl="1"/>
            <a:r>
              <a:rPr lang="en-US" dirty="0"/>
              <a:t>Fourier transforms and other methods used to generate an electron density map of the macromolecule</a:t>
            </a:r>
          </a:p>
          <a:p>
            <a:r>
              <a:rPr lang="en-US" dirty="0"/>
              <a:t>A</a:t>
            </a:r>
            <a:r>
              <a:rPr lang="en-US" dirty="0" smtClean="0"/>
              <a:t>tomic </a:t>
            </a:r>
            <a:r>
              <a:rPr lang="en-US" dirty="0"/>
              <a:t>modelling</a:t>
            </a:r>
          </a:p>
          <a:p>
            <a:pPr lvl="1"/>
            <a:r>
              <a:rPr lang="en-US" dirty="0"/>
              <a:t>based on the electron map and prior knowledge of the amino acid sequence, an atomic model is generated</a:t>
            </a:r>
          </a:p>
          <a:p>
            <a:pPr lvl="1"/>
            <a:r>
              <a:rPr lang="en-US" dirty="0"/>
              <a:t>atomic coordinates are deposited in the </a:t>
            </a:r>
            <a:r>
              <a:rPr lang="en-US" b="1" dirty="0"/>
              <a:t>PDB database</a:t>
            </a:r>
          </a:p>
        </p:txBody>
      </p:sp>
      <p:pic>
        <p:nvPicPr>
          <p:cNvPr id="6" name="Picture 5">
            <a:extLst>
              <a:ext uri="{FF2B5EF4-FFF2-40B4-BE49-F238E27FC236}">
                <a16:creationId xmlns:a16="http://schemas.microsoft.com/office/drawing/2014/main" id="{22DFFEE5-5D9A-4E19-B7A7-258D06DFFE15}"/>
              </a:ext>
            </a:extLst>
          </p:cNvPr>
          <p:cNvPicPr>
            <a:picLocks noChangeAspect="1"/>
          </p:cNvPicPr>
          <p:nvPr/>
        </p:nvPicPr>
        <p:blipFill>
          <a:blip r:embed="rId2"/>
          <a:stretch>
            <a:fillRect/>
          </a:stretch>
        </p:blipFill>
        <p:spPr>
          <a:xfrm>
            <a:off x="1482607" y="4572000"/>
            <a:ext cx="7652685" cy="2070513"/>
          </a:xfrm>
          <a:prstGeom prst="rect">
            <a:avLst/>
          </a:prstGeom>
        </p:spPr>
      </p:pic>
    </p:spTree>
    <p:extLst>
      <p:ext uri="{BB962C8B-B14F-4D97-AF65-F5344CB8AC3E}">
        <p14:creationId xmlns:p14="http://schemas.microsoft.com/office/powerpoint/2010/main" val="409342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FC69-666B-425B-970C-BAEB8802D0A4}"/>
              </a:ext>
            </a:extLst>
          </p:cNvPr>
          <p:cNvSpPr>
            <a:spLocks noGrp="1"/>
          </p:cNvSpPr>
          <p:nvPr>
            <p:ph type="title"/>
          </p:nvPr>
        </p:nvSpPr>
        <p:spPr/>
        <p:txBody>
          <a:bodyPr/>
          <a:lstStyle/>
          <a:p>
            <a:r>
              <a:rPr lang="en-US" dirty="0"/>
              <a:t>Naturally obsessed</a:t>
            </a:r>
          </a:p>
        </p:txBody>
      </p:sp>
      <p:sp>
        <p:nvSpPr>
          <p:cNvPr id="3" name="Content Placeholder 2">
            <a:extLst>
              <a:ext uri="{FF2B5EF4-FFF2-40B4-BE49-F238E27FC236}">
                <a16:creationId xmlns:a16="http://schemas.microsoft.com/office/drawing/2014/main" id="{343ABE69-620C-4459-B5B3-30EE7E868A41}"/>
              </a:ext>
            </a:extLst>
          </p:cNvPr>
          <p:cNvSpPr>
            <a:spLocks noGrp="1"/>
          </p:cNvSpPr>
          <p:nvPr>
            <p:ph idx="1"/>
          </p:nvPr>
        </p:nvSpPr>
        <p:spPr/>
        <p:txBody>
          <a:bodyPr/>
          <a:lstStyle/>
          <a:p>
            <a:pPr marL="0" indent="0">
              <a:buNone/>
            </a:pPr>
            <a:r>
              <a:rPr lang="en-US" dirty="0"/>
              <a:t>Movie about three PhD students working in the protein crystallography lab:</a:t>
            </a:r>
          </a:p>
          <a:p>
            <a:pPr marL="0" indent="0">
              <a:buNone/>
            </a:pPr>
            <a:endParaRPr lang="en-US" dirty="0"/>
          </a:p>
          <a:p>
            <a:pPr marL="0" indent="0">
              <a:buNone/>
            </a:pPr>
            <a:r>
              <a:rPr lang="en-US" dirty="0"/>
              <a:t>https://www.thirteen.org/naturally-obsessed/</a:t>
            </a:r>
          </a:p>
        </p:txBody>
      </p:sp>
      <p:pic>
        <p:nvPicPr>
          <p:cNvPr id="4" name="Picture 3">
            <a:extLst>
              <a:ext uri="{FF2B5EF4-FFF2-40B4-BE49-F238E27FC236}">
                <a16:creationId xmlns:a16="http://schemas.microsoft.com/office/drawing/2014/main" id="{0CEDFBA8-1E19-4CCE-9B57-AF694D9B5563}"/>
              </a:ext>
            </a:extLst>
          </p:cNvPr>
          <p:cNvPicPr>
            <a:picLocks noChangeAspect="1"/>
          </p:cNvPicPr>
          <p:nvPr/>
        </p:nvPicPr>
        <p:blipFill>
          <a:blip r:embed="rId2"/>
          <a:stretch>
            <a:fillRect/>
          </a:stretch>
        </p:blipFill>
        <p:spPr>
          <a:xfrm>
            <a:off x="3769406" y="4147881"/>
            <a:ext cx="3517491" cy="2344994"/>
          </a:xfrm>
          <a:prstGeom prst="rect">
            <a:avLst/>
          </a:prstGeom>
        </p:spPr>
      </p:pic>
    </p:spTree>
    <p:extLst>
      <p:ext uri="{BB962C8B-B14F-4D97-AF65-F5344CB8AC3E}">
        <p14:creationId xmlns:p14="http://schemas.microsoft.com/office/powerpoint/2010/main" val="352486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599F-354A-4A99-9BFD-D4CD0A6FC2AD}"/>
              </a:ext>
            </a:extLst>
          </p:cNvPr>
          <p:cNvSpPr>
            <a:spLocks noGrp="1"/>
          </p:cNvSpPr>
          <p:nvPr>
            <p:ph type="title"/>
          </p:nvPr>
        </p:nvSpPr>
        <p:spPr>
          <a:xfrm>
            <a:off x="785191" y="168926"/>
            <a:ext cx="10515600" cy="1325563"/>
          </a:xfrm>
        </p:spPr>
        <p:txBody>
          <a:bodyPr/>
          <a:lstStyle/>
          <a:p>
            <a:r>
              <a:rPr lang="en-US" dirty="0"/>
              <a:t>Structure databases</a:t>
            </a:r>
          </a:p>
        </p:txBody>
      </p:sp>
      <p:sp>
        <p:nvSpPr>
          <p:cNvPr id="3" name="Content Placeholder 2">
            <a:extLst>
              <a:ext uri="{FF2B5EF4-FFF2-40B4-BE49-F238E27FC236}">
                <a16:creationId xmlns:a16="http://schemas.microsoft.com/office/drawing/2014/main" id="{8C2A77D8-63D1-487B-BAC3-47B070CFD126}"/>
              </a:ext>
            </a:extLst>
          </p:cNvPr>
          <p:cNvSpPr>
            <a:spLocks noGrp="1"/>
          </p:cNvSpPr>
          <p:nvPr>
            <p:ph idx="1"/>
          </p:nvPr>
        </p:nvSpPr>
        <p:spPr>
          <a:xfrm>
            <a:off x="732183" y="1344717"/>
            <a:ext cx="10515600" cy="4626837"/>
          </a:xfrm>
        </p:spPr>
        <p:txBody>
          <a:bodyPr>
            <a:normAutofit/>
          </a:bodyPr>
          <a:lstStyle/>
          <a:p>
            <a:r>
              <a:rPr lang="en-US" sz="2400" dirty="0"/>
              <a:t>Several protein structure databases have reached an agreement to share their files via the wwPDB, the world-wide Protein Databank</a:t>
            </a:r>
          </a:p>
          <a:p>
            <a:r>
              <a:rPr lang="en-US" sz="2400" dirty="0" smtClean="0"/>
              <a:t>Information </a:t>
            </a:r>
            <a:r>
              <a:rPr lang="en-US" sz="2400" dirty="0"/>
              <a:t>about how a given structure was determined </a:t>
            </a:r>
            <a:r>
              <a:rPr lang="en-US" sz="2400" dirty="0" smtClean="0"/>
              <a:t>is </a:t>
            </a:r>
            <a:r>
              <a:rPr lang="en-US" sz="2400" dirty="0"/>
              <a:t>deposited in PDB </a:t>
            </a:r>
            <a:r>
              <a:rPr lang="en-US" sz="2400" dirty="0" smtClean="0"/>
              <a:t>records (how </a:t>
            </a:r>
            <a:r>
              <a:rPr lang="en-US" sz="2400" dirty="0"/>
              <a:t>the protein was expressed, </a:t>
            </a:r>
            <a:r>
              <a:rPr lang="en-US" sz="2400" dirty="0" smtClean="0"/>
              <a:t>crystallization </a:t>
            </a:r>
            <a:r>
              <a:rPr lang="en-US" sz="2400" dirty="0"/>
              <a:t>conditions </a:t>
            </a:r>
            <a:r>
              <a:rPr lang="en-US" sz="2400" dirty="0" err="1" smtClean="0"/>
              <a:t>etc</a:t>
            </a:r>
            <a:r>
              <a:rPr lang="en-US" sz="2400" dirty="0" smtClean="0"/>
              <a:t>).</a:t>
            </a:r>
            <a:endParaRPr lang="en-US" sz="2400" dirty="0"/>
          </a:p>
          <a:p>
            <a:r>
              <a:rPr lang="en-US" sz="2400" dirty="0"/>
              <a:t>PDB.org is the main repository for macromolecular structure information</a:t>
            </a:r>
          </a:p>
          <a:p>
            <a:r>
              <a:rPr lang="en-US" sz="2400" dirty="0" smtClean="0"/>
              <a:t>Other </a:t>
            </a:r>
            <a:r>
              <a:rPr lang="en-US" sz="2400" dirty="0"/>
              <a:t>structure </a:t>
            </a:r>
            <a:r>
              <a:rPr lang="en-US" sz="2400" dirty="0" smtClean="0"/>
              <a:t>databases: </a:t>
            </a:r>
            <a:r>
              <a:rPr lang="en-US" sz="2400" dirty="0"/>
              <a:t>for </a:t>
            </a:r>
            <a:r>
              <a:rPr lang="en-US" sz="2400" dirty="0" smtClean="0"/>
              <a:t>chemicals, for </a:t>
            </a:r>
            <a:r>
              <a:rPr lang="en-US" sz="2400" dirty="0"/>
              <a:t>pharmaceuticals (these structures can also determined by NMR and X-ray crystallography, and other methods)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42" y="4713074"/>
            <a:ext cx="5075497" cy="1333995"/>
          </a:xfrm>
          <a:prstGeom prst="rect">
            <a:avLst/>
          </a:prstGeom>
          <a:noFill/>
          <a:ln>
            <a:noFill/>
          </a:ln>
        </p:spPr>
      </p:pic>
    </p:spTree>
    <p:extLst>
      <p:ext uri="{BB962C8B-B14F-4D97-AF65-F5344CB8AC3E}">
        <p14:creationId xmlns:p14="http://schemas.microsoft.com/office/powerpoint/2010/main" val="71489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04CD-95F3-491D-842A-F121DC31D2CE}"/>
              </a:ext>
            </a:extLst>
          </p:cNvPr>
          <p:cNvSpPr>
            <a:spLocks noGrp="1"/>
          </p:cNvSpPr>
          <p:nvPr>
            <p:ph type="title"/>
          </p:nvPr>
        </p:nvSpPr>
        <p:spPr/>
        <p:txBody>
          <a:bodyPr/>
          <a:lstStyle/>
          <a:p>
            <a:r>
              <a:rPr lang="en-US" dirty="0"/>
              <a:t>Tools for exploring 3D structures</a:t>
            </a:r>
          </a:p>
        </p:txBody>
      </p:sp>
      <p:sp>
        <p:nvSpPr>
          <p:cNvPr id="3" name="Content Placeholder 2">
            <a:extLst>
              <a:ext uri="{FF2B5EF4-FFF2-40B4-BE49-F238E27FC236}">
                <a16:creationId xmlns:a16="http://schemas.microsoft.com/office/drawing/2014/main" id="{804B8345-5C72-4EA4-80A2-A191568038DE}"/>
              </a:ext>
            </a:extLst>
          </p:cNvPr>
          <p:cNvSpPr>
            <a:spLocks noGrp="1"/>
          </p:cNvSpPr>
          <p:nvPr>
            <p:ph idx="1"/>
          </p:nvPr>
        </p:nvSpPr>
        <p:spPr/>
        <p:txBody>
          <a:bodyPr>
            <a:normAutofit/>
          </a:bodyPr>
          <a:lstStyle/>
          <a:p>
            <a:r>
              <a:rPr lang="en-US" dirty="0"/>
              <a:t>Many programs exist for exploring 3D molecular structures</a:t>
            </a:r>
          </a:p>
          <a:p>
            <a:endParaRPr lang="en-US" dirty="0"/>
          </a:p>
          <a:p>
            <a:r>
              <a:rPr lang="en-US" dirty="0" err="1" smtClean="0"/>
              <a:t>PyMOL</a:t>
            </a:r>
            <a:r>
              <a:rPr lang="en-US" dirty="0" smtClean="0"/>
              <a:t>: one </a:t>
            </a:r>
            <a:r>
              <a:rPr lang="en-US" dirty="0"/>
              <a:t>of the most widely used is the </a:t>
            </a:r>
            <a:r>
              <a:rPr lang="en-US" dirty="0" smtClean="0"/>
              <a:t>open-source, </a:t>
            </a:r>
            <a:r>
              <a:rPr lang="en-US" dirty="0"/>
              <a:t>used in ~25% of all structure publications</a:t>
            </a:r>
          </a:p>
          <a:p>
            <a:endParaRPr lang="en-US" dirty="0"/>
          </a:p>
          <a:p>
            <a:r>
              <a:rPr lang="en-US" dirty="0" err="1" smtClean="0"/>
              <a:t>Py</a:t>
            </a:r>
            <a:r>
              <a:rPr lang="en-US" dirty="0" smtClean="0"/>
              <a:t> </a:t>
            </a:r>
            <a:r>
              <a:rPr lang="en-US" dirty="0"/>
              <a:t>in </a:t>
            </a:r>
            <a:r>
              <a:rPr lang="en-US" dirty="0" err="1" smtClean="0"/>
              <a:t>PyMOL</a:t>
            </a:r>
            <a:r>
              <a:rPr lang="en-US" dirty="0" smtClean="0"/>
              <a:t>: Python </a:t>
            </a:r>
            <a:r>
              <a:rPr lang="en-US" dirty="0"/>
              <a:t>programming language that was used to create the software.</a:t>
            </a:r>
          </a:p>
        </p:txBody>
      </p:sp>
    </p:spTree>
    <p:extLst>
      <p:ext uri="{BB962C8B-B14F-4D97-AF65-F5344CB8AC3E}">
        <p14:creationId xmlns:p14="http://schemas.microsoft.com/office/powerpoint/2010/main" val="361610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Ways to represent the 3D structure of a protein</a:t>
            </a:r>
            <a:endParaRPr lang="en-US" dirty="0"/>
          </a:p>
        </p:txBody>
      </p:sp>
      <p:pic>
        <p:nvPicPr>
          <p:cNvPr id="37891" name="Content Placeholder 4" descr="06_15_Figure.jpg"/>
          <p:cNvPicPr>
            <a:picLocks noGrp="1" noChangeAspect="1"/>
          </p:cNvPicPr>
          <p:nvPr>
            <p:ph idx="1"/>
          </p:nvPr>
        </p:nvPicPr>
        <p:blipFill rotWithShape="1">
          <a:blip r:embed="rId2">
            <a:extLst>
              <a:ext uri="{28A0092B-C50C-407E-A947-70E740481C1C}">
                <a14:useLocalDpi xmlns:a14="http://schemas.microsoft.com/office/drawing/2010/main" val="0"/>
              </a:ext>
            </a:extLst>
          </a:blip>
          <a:srcRect r="-1680" b="59099"/>
          <a:stretch/>
        </p:blipFill>
        <p:spPr>
          <a:xfrm>
            <a:off x="1798758" y="1632689"/>
            <a:ext cx="4780946" cy="1779746"/>
          </a:xfrm>
        </p:spPr>
      </p:pic>
      <p:sp>
        <p:nvSpPr>
          <p:cNvPr id="2" name="TextBox 4"/>
          <p:cNvSpPr txBox="1">
            <a:spLocks noChangeArrowheads="1"/>
          </p:cNvSpPr>
          <p:nvPr/>
        </p:nvSpPr>
        <p:spPr bwMode="auto">
          <a:xfrm>
            <a:off x="2008169" y="3489311"/>
            <a:ext cx="5815013" cy="307777"/>
          </a:xfrm>
          <a:prstGeom prst="rect">
            <a:avLst/>
          </a:prstGeom>
          <a:noFill/>
          <a:ln>
            <a:noFill/>
          </a:ln>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r>
              <a:rPr lang="en-US" sz="1400" dirty="0">
                <a:latin typeface="+mn-lt"/>
                <a:cs typeface="Arial" charset="0"/>
              </a:rPr>
              <a:t>Cartoon   		</a:t>
            </a:r>
            <a:r>
              <a:rPr lang="en-US" sz="1400" dirty="0" smtClean="0">
                <a:latin typeface="+mn-lt"/>
                <a:cs typeface="Arial" charset="0"/>
              </a:rPr>
              <a:t>               </a:t>
            </a:r>
            <a:r>
              <a:rPr lang="en-US" sz="1400" dirty="0">
                <a:latin typeface="+mn-lt"/>
                <a:cs typeface="Arial" charset="0"/>
              </a:rPr>
              <a:t>Stick model and close-up              </a:t>
            </a:r>
          </a:p>
        </p:txBody>
      </p:sp>
      <p:pic>
        <p:nvPicPr>
          <p:cNvPr id="37894" name="Content Placeholder 4" descr="06_15_Figure.jpg"/>
          <p:cNvPicPr>
            <a:picLocks noChangeAspect="1"/>
          </p:cNvPicPr>
          <p:nvPr/>
        </p:nvPicPr>
        <p:blipFill rotWithShape="1">
          <a:blip r:embed="rId2">
            <a:extLst>
              <a:ext uri="{28A0092B-C50C-407E-A947-70E740481C1C}">
                <a14:useLocalDpi xmlns:a14="http://schemas.microsoft.com/office/drawing/2010/main" val="0"/>
              </a:ext>
            </a:extLst>
          </a:blip>
          <a:srcRect l="8090" t="54356" r="68915" b="16247"/>
          <a:stretch/>
        </p:blipFill>
        <p:spPr bwMode="auto">
          <a:xfrm>
            <a:off x="6889732" y="1304371"/>
            <a:ext cx="1866900" cy="221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6722256" y="3489312"/>
            <a:ext cx="3113979" cy="307777"/>
          </a:xfrm>
          <a:prstGeom prst="rect">
            <a:avLst/>
          </a:prstGeom>
          <a:noFill/>
          <a:ln>
            <a:noFill/>
          </a:ln>
          <a:extLst/>
        </p:spPr>
        <p:txBody>
          <a:bodyPr wrap="square">
            <a:spAutoFit/>
          </a:bodyPr>
          <a:lstStyle/>
          <a:p>
            <a:pPr algn="ctr">
              <a:defRPr/>
            </a:pPr>
            <a:r>
              <a:rPr lang="en-US" sz="1400" dirty="0">
                <a:ea typeface="MS PGothic" charset="0"/>
                <a:cs typeface="Arial" charset="0"/>
              </a:rPr>
              <a:t>Solvent-accessible surface model</a:t>
            </a:r>
          </a:p>
        </p:txBody>
      </p:sp>
      <p:sp>
        <p:nvSpPr>
          <p:cNvPr id="4" name="Rectangle 3"/>
          <p:cNvSpPr/>
          <p:nvPr/>
        </p:nvSpPr>
        <p:spPr>
          <a:xfrm>
            <a:off x="1891952" y="4188121"/>
            <a:ext cx="7762256" cy="1477328"/>
          </a:xfrm>
          <a:prstGeom prst="rect">
            <a:avLst/>
          </a:prstGeom>
        </p:spPr>
        <p:txBody>
          <a:bodyPr wrap="square">
            <a:spAutoFit/>
          </a:bodyPr>
          <a:lstStyle/>
          <a:p>
            <a:r>
              <a:rPr lang="en-US" b="1" dirty="0"/>
              <a:t>Coils</a:t>
            </a:r>
            <a:r>
              <a:rPr lang="en-US" dirty="0"/>
              <a:t> = </a:t>
            </a:r>
            <a:r>
              <a:rPr lang="en-US" dirty="0">
                <a:latin typeface="Symbol" panose="05050102010706020507" pitchFamily="18" charset="2"/>
              </a:rPr>
              <a:t>a</a:t>
            </a:r>
            <a:r>
              <a:rPr lang="en-US" dirty="0"/>
              <a:t>-helices</a:t>
            </a:r>
          </a:p>
          <a:p>
            <a:endParaRPr lang="en-US" dirty="0"/>
          </a:p>
          <a:p>
            <a:r>
              <a:rPr lang="en-US" b="1" dirty="0"/>
              <a:t>Arrows</a:t>
            </a:r>
            <a:r>
              <a:rPr lang="en-US" dirty="0"/>
              <a:t> = β−strands (direction shown by arrow) – together make </a:t>
            </a:r>
            <a:r>
              <a:rPr lang="el-GR" dirty="0"/>
              <a:t>β−</a:t>
            </a:r>
            <a:r>
              <a:rPr lang="en-US" dirty="0"/>
              <a:t>sheets</a:t>
            </a:r>
          </a:p>
          <a:p>
            <a:endParaRPr lang="en-US" b="1" dirty="0"/>
          </a:p>
          <a:p>
            <a:r>
              <a:rPr lang="en-US" b="1" dirty="0"/>
              <a:t>Ribbons</a:t>
            </a:r>
            <a:r>
              <a:rPr lang="en-US" dirty="0"/>
              <a:t> = bends, loops</a:t>
            </a:r>
          </a:p>
        </p:txBody>
      </p:sp>
    </p:spTree>
    <p:extLst>
      <p:ext uri="{BB962C8B-B14F-4D97-AF65-F5344CB8AC3E}">
        <p14:creationId xmlns:p14="http://schemas.microsoft.com/office/powerpoint/2010/main" val="2984597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3599E661EF7A4D86F86BE239B2B74E" ma:contentTypeVersion="13" ma:contentTypeDescription="Create a new document." ma:contentTypeScope="" ma:versionID="a8d0900cd4bfe96b2711e77e8db74496">
  <xsd:schema xmlns:xsd="http://www.w3.org/2001/XMLSchema" xmlns:xs="http://www.w3.org/2001/XMLSchema" xmlns:p="http://schemas.microsoft.com/office/2006/metadata/properties" xmlns:ns3="e840a56b-ddf4-4140-b1fa-9263f06e2830" xmlns:ns4="bb5ba8cc-36a6-417f-872f-51ba93c9e306" targetNamespace="http://schemas.microsoft.com/office/2006/metadata/properties" ma:root="true" ma:fieldsID="c91b618c7b189afd39d3f51b1e9a05ea" ns3:_="" ns4:_="">
    <xsd:import namespace="e840a56b-ddf4-4140-b1fa-9263f06e2830"/>
    <xsd:import namespace="bb5ba8cc-36a6-417f-872f-51ba93c9e3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40a56b-ddf4-4140-b1fa-9263f06e283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a8cc-36a6-417f-872f-51ba93c9e3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F13CA3-F943-4E7B-B9D0-4AF0BEA37C01}">
  <ds:schemaRefs>
    <ds:schemaRef ds:uri="http://schemas.microsoft.com/sharepoint/v3/contenttype/forms"/>
  </ds:schemaRefs>
</ds:datastoreItem>
</file>

<file path=customXml/itemProps2.xml><?xml version="1.0" encoding="utf-8"?>
<ds:datastoreItem xmlns:ds="http://schemas.openxmlformats.org/officeDocument/2006/customXml" ds:itemID="{0C562B33-E2C0-4AA5-A2D7-C1E7462D4C15}">
  <ds:schemaRefs>
    <ds:schemaRef ds:uri="http://schemas.microsoft.com/office/2006/documentManagement/types"/>
    <ds:schemaRef ds:uri="http://schemas.microsoft.com/office/infopath/2007/PartnerControls"/>
    <ds:schemaRef ds:uri="http://purl.org/dc/dcmitype/"/>
    <ds:schemaRef ds:uri="http://purl.org/dc/terms/"/>
    <ds:schemaRef ds:uri="http://www.w3.org/XML/1998/namespace"/>
    <ds:schemaRef ds:uri="e840a56b-ddf4-4140-b1fa-9263f06e2830"/>
    <ds:schemaRef ds:uri="bb5ba8cc-36a6-417f-872f-51ba93c9e306"/>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F31CE412-5BAC-4D42-8C62-DAF6429BC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40a56b-ddf4-4140-b1fa-9263f06e2830"/>
    <ds:schemaRef ds:uri="bb5ba8cc-36a6-417f-872f-51ba93c9e3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TotalTime>
  <Words>599</Words>
  <Application>Microsoft Office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PGothic</vt:lpstr>
      <vt:lpstr>Arial</vt:lpstr>
      <vt:lpstr>Calibri</vt:lpstr>
      <vt:lpstr>Calibri Light</vt:lpstr>
      <vt:lpstr>Symbol</vt:lpstr>
      <vt:lpstr>Office Theme</vt:lpstr>
      <vt:lpstr>Introduction to PyMol molecular modeling using SARS-CoV-2 S-protein with ACE2 receptor</vt:lpstr>
      <vt:lpstr>Four levels of protein structure</vt:lpstr>
      <vt:lpstr>Why determine protein structure?</vt:lpstr>
      <vt:lpstr>Methods for determining protein 3D structure</vt:lpstr>
      <vt:lpstr>X-ray crystallography</vt:lpstr>
      <vt:lpstr>Naturally obsessed</vt:lpstr>
      <vt:lpstr>Structure databases</vt:lpstr>
      <vt:lpstr>Tools for exploring 3D structures</vt:lpstr>
      <vt:lpstr>Ways to represent the 3D structure of a protein</vt:lpstr>
      <vt:lpstr>Using PyMol and protein structure to understand SARS-CoV-2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structure determination and visualization</dc:title>
  <dc:creator>Maria Shumskaya</dc:creator>
  <cp:lastModifiedBy>Maria Shumskaya</cp:lastModifiedBy>
  <cp:revision>9</cp:revision>
  <dcterms:created xsi:type="dcterms:W3CDTF">2019-04-08T00:22:28Z</dcterms:created>
  <dcterms:modified xsi:type="dcterms:W3CDTF">2020-04-03T17:58:38Z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0x010100623599E661EF7A4D86F86BE239B2B74E</vt:lpwstr>
  </property>
</Properties>
</file>