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84" r:id="rId2"/>
    <p:sldId id="564" r:id="rId3"/>
    <p:sldId id="537" r:id="rId4"/>
    <p:sldId id="543" r:id="rId5"/>
    <p:sldId id="538" r:id="rId6"/>
    <p:sldId id="539" r:id="rId7"/>
    <p:sldId id="534" r:id="rId8"/>
    <p:sldId id="541" r:id="rId9"/>
    <p:sldId id="542" r:id="rId10"/>
    <p:sldId id="544" r:id="rId11"/>
    <p:sldId id="545" r:id="rId12"/>
    <p:sldId id="546" r:id="rId13"/>
    <p:sldId id="563" r:id="rId14"/>
    <p:sldId id="547" r:id="rId15"/>
    <p:sldId id="550" r:id="rId16"/>
    <p:sldId id="548" r:id="rId17"/>
    <p:sldId id="549" r:id="rId18"/>
    <p:sldId id="532" r:id="rId19"/>
    <p:sldId id="556" r:id="rId20"/>
    <p:sldId id="555" r:id="rId21"/>
    <p:sldId id="557" r:id="rId22"/>
    <p:sldId id="558" r:id="rId23"/>
    <p:sldId id="559" r:id="rId24"/>
    <p:sldId id="517" r:id="rId25"/>
    <p:sldId id="554" r:id="rId26"/>
    <p:sldId id="52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Belitz" initials="MB" lastIdx="39" clrIdx="0">
    <p:extLst>
      <p:ext uri="{19B8F6BF-5375-455C-9EA6-DF929625EA0E}">
        <p15:presenceInfo xmlns:p15="http://schemas.microsoft.com/office/powerpoint/2012/main" userId="Michael Belit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5"/>
    <p:restoredTop sz="76305"/>
  </p:normalViewPr>
  <p:slideViewPr>
    <p:cSldViewPr snapToGrid="0" snapToObjects="1">
      <p:cViewPr varScale="1">
        <p:scale>
          <a:sx n="90" d="100"/>
          <a:sy n="90" d="100"/>
        </p:scale>
        <p:origin x="2136" y="200"/>
      </p:cViewPr>
      <p:guideLst>
        <p:guide orient="horz" pos="21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14B72B-CFD2-994F-8708-438BFF4CBD79}" type="doc">
      <dgm:prSet loTypeId="urn:microsoft.com/office/officeart/2005/8/layout/radial4" loCatId="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BAF2218-01B6-1344-8247-5977143E2415}">
      <dgm:prSet phldrT="[Text]" custT="1"/>
      <dgm:spPr/>
      <dgm:t>
        <a:bodyPr/>
        <a:lstStyle/>
        <a:p>
          <a:r>
            <a:rPr lang="en-US" sz="2800" dirty="0"/>
            <a:t>Lice Form and Function</a:t>
          </a:r>
        </a:p>
      </dgm:t>
    </dgm:pt>
    <dgm:pt modelId="{31E852A3-B3B8-524B-8F08-BA8157964E39}" type="parTrans" cxnId="{3A721F4D-5BD6-8F40-AA09-457DC12ED5DB}">
      <dgm:prSet/>
      <dgm:spPr/>
      <dgm:t>
        <a:bodyPr/>
        <a:lstStyle/>
        <a:p>
          <a:endParaRPr lang="en-US"/>
        </a:p>
      </dgm:t>
    </dgm:pt>
    <dgm:pt modelId="{C69DEEBC-9146-EA45-8D2E-AA47089097CB}" type="sibTrans" cxnId="{3A721F4D-5BD6-8F40-AA09-457DC12ED5DB}">
      <dgm:prSet/>
      <dgm:spPr/>
      <dgm:t>
        <a:bodyPr/>
        <a:lstStyle/>
        <a:p>
          <a:endParaRPr lang="en-US"/>
        </a:p>
      </dgm:t>
    </dgm:pt>
    <dgm:pt modelId="{C53EB0E4-30E3-0043-9916-46D65C890E4E}">
      <dgm:prSet phldrT="[Text]" custT="1"/>
      <dgm:spPr>
        <a:ln w="63500">
          <a:solidFill>
            <a:srgbClr val="FF0000"/>
          </a:solidFill>
        </a:ln>
      </dgm:spPr>
      <dgm:t>
        <a:bodyPr/>
        <a:lstStyle/>
        <a:p>
          <a:r>
            <a:rPr lang="en-US" sz="2600" dirty="0"/>
            <a:t>Evolution </a:t>
          </a:r>
        </a:p>
        <a:p>
          <a:r>
            <a:rPr lang="en-US" sz="2600" dirty="0"/>
            <a:t>of Lice</a:t>
          </a:r>
        </a:p>
      </dgm:t>
    </dgm:pt>
    <dgm:pt modelId="{E0CC4D8D-3114-F04A-B295-C88CF33143CB}" type="parTrans" cxnId="{5A274C8E-0944-1843-B1FB-92E21DD2F200}">
      <dgm:prSet/>
      <dgm:spPr/>
      <dgm:t>
        <a:bodyPr/>
        <a:lstStyle/>
        <a:p>
          <a:endParaRPr lang="en-US"/>
        </a:p>
      </dgm:t>
    </dgm:pt>
    <dgm:pt modelId="{3A68AD5B-EBEA-9E44-8C08-A1ACD5AA6514}" type="sibTrans" cxnId="{5A274C8E-0944-1843-B1FB-92E21DD2F200}">
      <dgm:prSet/>
      <dgm:spPr/>
      <dgm:t>
        <a:bodyPr/>
        <a:lstStyle/>
        <a:p>
          <a:endParaRPr lang="en-US"/>
        </a:p>
      </dgm:t>
    </dgm:pt>
    <dgm:pt modelId="{E5F13FA7-94A3-E14D-8254-62B9E998FC76}">
      <dgm:prSet phldrT="[Text]"/>
      <dgm:spPr>
        <a:ln w="63500">
          <a:noFill/>
        </a:ln>
      </dgm:spPr>
      <dgm:t>
        <a:bodyPr/>
        <a:lstStyle/>
        <a:p>
          <a:r>
            <a:rPr lang="en-US" dirty="0"/>
            <a:t>Gene Expression in Lice</a:t>
          </a:r>
        </a:p>
      </dgm:t>
    </dgm:pt>
    <dgm:pt modelId="{00AB1257-13FC-C64E-801D-0307E24A71F9}" type="parTrans" cxnId="{CCCB9224-86E8-D046-BF68-38F837FC7066}">
      <dgm:prSet/>
      <dgm:spPr/>
      <dgm:t>
        <a:bodyPr/>
        <a:lstStyle/>
        <a:p>
          <a:endParaRPr lang="en-US"/>
        </a:p>
      </dgm:t>
    </dgm:pt>
    <dgm:pt modelId="{9BFD4B5B-435F-C440-81E0-EC8D566CA3EF}" type="sibTrans" cxnId="{CCCB9224-86E8-D046-BF68-38F837FC7066}">
      <dgm:prSet/>
      <dgm:spPr/>
      <dgm:t>
        <a:bodyPr/>
        <a:lstStyle/>
        <a:p>
          <a:endParaRPr lang="en-US"/>
        </a:p>
      </dgm:t>
    </dgm:pt>
    <dgm:pt modelId="{13FC8A1D-E4EF-6944-ADF7-F595C17DC356}">
      <dgm:prSet phldrT="[Text]" phldr="1"/>
      <dgm:spPr/>
      <dgm:t>
        <a:bodyPr/>
        <a:lstStyle/>
        <a:p>
          <a:endParaRPr lang="en-US" dirty="0"/>
        </a:p>
      </dgm:t>
    </dgm:pt>
    <dgm:pt modelId="{8B6C086E-2A4F-2A47-8A4D-69E1269A2A77}" type="parTrans" cxnId="{F7BA4A5C-180D-D849-AD0E-6DBF4DAFCC22}">
      <dgm:prSet/>
      <dgm:spPr/>
      <dgm:t>
        <a:bodyPr/>
        <a:lstStyle/>
        <a:p>
          <a:endParaRPr lang="en-US"/>
        </a:p>
      </dgm:t>
    </dgm:pt>
    <dgm:pt modelId="{B48AD4EF-FC1E-5C41-B381-10C3749F9A04}" type="sibTrans" cxnId="{F7BA4A5C-180D-D849-AD0E-6DBF4DAFCC22}">
      <dgm:prSet/>
      <dgm:spPr/>
      <dgm:t>
        <a:bodyPr/>
        <a:lstStyle/>
        <a:p>
          <a:endParaRPr lang="en-US"/>
        </a:p>
      </dgm:t>
    </dgm:pt>
    <dgm:pt modelId="{D7C08FB7-70A2-5547-B6FE-129F1D14B087}">
      <dgm:prSet phldrT="[Text]"/>
      <dgm:spPr/>
      <dgm:t>
        <a:bodyPr/>
        <a:lstStyle/>
        <a:p>
          <a:endParaRPr lang="en-US"/>
        </a:p>
      </dgm:t>
    </dgm:pt>
    <dgm:pt modelId="{825EE177-B693-F943-920B-880328BD56B3}" type="parTrans" cxnId="{A059BD1D-AD07-B24F-89B8-74B4BEC5C866}">
      <dgm:prSet/>
      <dgm:spPr/>
      <dgm:t>
        <a:bodyPr/>
        <a:lstStyle/>
        <a:p>
          <a:endParaRPr lang="en-US"/>
        </a:p>
      </dgm:t>
    </dgm:pt>
    <dgm:pt modelId="{A59A8D1D-9049-FA48-8678-D5BC3C4805D3}" type="sibTrans" cxnId="{A059BD1D-AD07-B24F-89B8-74B4BEC5C866}">
      <dgm:prSet/>
      <dgm:spPr/>
      <dgm:t>
        <a:bodyPr/>
        <a:lstStyle/>
        <a:p>
          <a:endParaRPr lang="en-US"/>
        </a:p>
      </dgm:t>
    </dgm:pt>
    <dgm:pt modelId="{3183069D-0AB5-9141-B2F5-7133BDB1A63F}">
      <dgm:prSet phldrT="[Text]" phldr="1"/>
      <dgm:spPr/>
      <dgm:t>
        <a:bodyPr/>
        <a:lstStyle/>
        <a:p>
          <a:endParaRPr lang="en-US"/>
        </a:p>
      </dgm:t>
    </dgm:pt>
    <dgm:pt modelId="{EF3B4EF4-3CFE-2543-841D-F763B0A83857}" type="parTrans" cxnId="{4FD4F942-77D1-424E-B1C7-9B37FBAE1F4D}">
      <dgm:prSet/>
      <dgm:spPr/>
      <dgm:t>
        <a:bodyPr/>
        <a:lstStyle/>
        <a:p>
          <a:endParaRPr lang="en-US"/>
        </a:p>
      </dgm:t>
    </dgm:pt>
    <dgm:pt modelId="{7EC9CA1C-AFD1-054C-B09D-7895E66B8548}" type="sibTrans" cxnId="{4FD4F942-77D1-424E-B1C7-9B37FBAE1F4D}">
      <dgm:prSet/>
      <dgm:spPr/>
      <dgm:t>
        <a:bodyPr/>
        <a:lstStyle/>
        <a:p>
          <a:endParaRPr lang="en-US"/>
        </a:p>
      </dgm:t>
    </dgm:pt>
    <dgm:pt modelId="{4313A455-B09F-254D-9CD0-5757F37EAF57}">
      <dgm:prSet phldrT="[Text]" phldr="1"/>
      <dgm:spPr/>
      <dgm:t>
        <a:bodyPr/>
        <a:lstStyle/>
        <a:p>
          <a:endParaRPr lang="en-US"/>
        </a:p>
      </dgm:t>
    </dgm:pt>
    <dgm:pt modelId="{4B21D0F3-9EE8-9445-A456-569896FA231A}" type="parTrans" cxnId="{83E864DC-645B-F74E-B52F-47F097EFB275}">
      <dgm:prSet/>
      <dgm:spPr/>
      <dgm:t>
        <a:bodyPr/>
        <a:lstStyle/>
        <a:p>
          <a:endParaRPr lang="en-US"/>
        </a:p>
      </dgm:t>
    </dgm:pt>
    <dgm:pt modelId="{C7BFB73B-F325-BB45-9527-AAFC7CEBA5DC}" type="sibTrans" cxnId="{83E864DC-645B-F74E-B52F-47F097EFB275}">
      <dgm:prSet/>
      <dgm:spPr/>
      <dgm:t>
        <a:bodyPr/>
        <a:lstStyle/>
        <a:p>
          <a:endParaRPr lang="en-US"/>
        </a:p>
      </dgm:t>
    </dgm:pt>
    <dgm:pt modelId="{16C3EC67-D160-904F-B46D-4200C140905F}">
      <dgm:prSet phldrT="[Text]"/>
      <dgm:spPr>
        <a:ln w="101600">
          <a:noFill/>
        </a:ln>
      </dgm:spPr>
      <dgm:t>
        <a:bodyPr/>
        <a:lstStyle/>
        <a:p>
          <a:r>
            <a:rPr lang="en-US" dirty="0"/>
            <a:t>Selection Pressures on Lice</a:t>
          </a:r>
        </a:p>
      </dgm:t>
    </dgm:pt>
    <dgm:pt modelId="{E014AF2A-968D-A047-A0B7-C273736BC552}" type="parTrans" cxnId="{CEB8A8E9-2668-E24F-9239-614B32E27D88}">
      <dgm:prSet/>
      <dgm:spPr/>
      <dgm:t>
        <a:bodyPr/>
        <a:lstStyle/>
        <a:p>
          <a:endParaRPr lang="en-US"/>
        </a:p>
      </dgm:t>
    </dgm:pt>
    <dgm:pt modelId="{1114E011-B34D-BE48-BC43-3C475BDB57F5}" type="sibTrans" cxnId="{CEB8A8E9-2668-E24F-9239-614B32E27D88}">
      <dgm:prSet/>
      <dgm:spPr/>
      <dgm:t>
        <a:bodyPr/>
        <a:lstStyle/>
        <a:p>
          <a:endParaRPr lang="en-US"/>
        </a:p>
      </dgm:t>
    </dgm:pt>
    <dgm:pt modelId="{29AD126A-7D87-3548-83E8-BBD0215EB6FE}" type="pres">
      <dgm:prSet presAssocID="{0114B72B-CFD2-994F-8708-438BFF4CBD7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ED6AB-F5B4-4C44-B56C-74D61B773678}" type="pres">
      <dgm:prSet presAssocID="{DBAF2218-01B6-1344-8247-5977143E2415}" presName="centerShape" presStyleLbl="node0" presStyleIdx="0" presStyleCnt="1"/>
      <dgm:spPr/>
    </dgm:pt>
    <dgm:pt modelId="{E279BB4A-7EA0-814D-A4D2-3D16D7A467A6}" type="pres">
      <dgm:prSet presAssocID="{E0CC4D8D-3114-F04A-B295-C88CF33143CB}" presName="parTrans" presStyleLbl="bgSibTrans2D1" presStyleIdx="0" presStyleCnt="3"/>
      <dgm:spPr/>
    </dgm:pt>
    <dgm:pt modelId="{E42611D4-F81F-8044-95F8-BFB5D3E9CD18}" type="pres">
      <dgm:prSet presAssocID="{C53EB0E4-30E3-0043-9916-46D65C890E4E}" presName="node" presStyleLbl="node1" presStyleIdx="0" presStyleCnt="3" custScaleX="119432">
        <dgm:presLayoutVars>
          <dgm:bulletEnabled val="1"/>
        </dgm:presLayoutVars>
      </dgm:prSet>
      <dgm:spPr/>
    </dgm:pt>
    <dgm:pt modelId="{C6E2DADC-E66A-E840-A140-A4590BD6CEA9}" type="pres">
      <dgm:prSet presAssocID="{E014AF2A-968D-A047-A0B7-C273736BC552}" presName="parTrans" presStyleLbl="bgSibTrans2D1" presStyleIdx="1" presStyleCnt="3"/>
      <dgm:spPr/>
    </dgm:pt>
    <dgm:pt modelId="{0E887B3C-E4DF-8041-A905-37E62742712B}" type="pres">
      <dgm:prSet presAssocID="{16C3EC67-D160-904F-B46D-4200C140905F}" presName="node" presStyleLbl="node1" presStyleIdx="1" presStyleCnt="3">
        <dgm:presLayoutVars>
          <dgm:bulletEnabled val="1"/>
        </dgm:presLayoutVars>
      </dgm:prSet>
      <dgm:spPr/>
    </dgm:pt>
    <dgm:pt modelId="{95C7FEA9-8541-4441-BFF8-E6D08252FC5C}" type="pres">
      <dgm:prSet presAssocID="{00AB1257-13FC-C64E-801D-0307E24A71F9}" presName="parTrans" presStyleLbl="bgSibTrans2D1" presStyleIdx="2" presStyleCnt="3"/>
      <dgm:spPr/>
    </dgm:pt>
    <dgm:pt modelId="{1990342D-13CD-0742-B5AB-10D2C26CDA04}" type="pres">
      <dgm:prSet presAssocID="{E5F13FA7-94A3-E14D-8254-62B9E998FC76}" presName="node" presStyleLbl="node1" presStyleIdx="2" presStyleCnt="3">
        <dgm:presLayoutVars>
          <dgm:bulletEnabled val="1"/>
        </dgm:presLayoutVars>
      </dgm:prSet>
      <dgm:spPr/>
    </dgm:pt>
  </dgm:ptLst>
  <dgm:cxnLst>
    <dgm:cxn modelId="{A059BD1D-AD07-B24F-89B8-74B4BEC5C866}" srcId="{0114B72B-CFD2-994F-8708-438BFF4CBD79}" destId="{D7C08FB7-70A2-5547-B6FE-129F1D14B087}" srcOrd="2" destOrd="0" parTransId="{825EE177-B693-F943-920B-880328BD56B3}" sibTransId="{A59A8D1D-9049-FA48-8678-D5BC3C4805D3}"/>
    <dgm:cxn modelId="{CCCB9224-86E8-D046-BF68-38F837FC7066}" srcId="{DBAF2218-01B6-1344-8247-5977143E2415}" destId="{E5F13FA7-94A3-E14D-8254-62B9E998FC76}" srcOrd="2" destOrd="0" parTransId="{00AB1257-13FC-C64E-801D-0307E24A71F9}" sibTransId="{9BFD4B5B-435F-C440-81E0-EC8D566CA3EF}"/>
    <dgm:cxn modelId="{8942BC38-0719-5541-94E6-4B4154EB5247}" type="presOf" srcId="{00AB1257-13FC-C64E-801D-0307E24A71F9}" destId="{95C7FEA9-8541-4441-BFF8-E6D08252FC5C}" srcOrd="0" destOrd="0" presId="urn:microsoft.com/office/officeart/2005/8/layout/radial4"/>
    <dgm:cxn modelId="{CEF35B3C-6044-344C-BCC3-5E317EFFD6EC}" type="presOf" srcId="{E5F13FA7-94A3-E14D-8254-62B9E998FC76}" destId="{1990342D-13CD-0742-B5AB-10D2C26CDA04}" srcOrd="0" destOrd="0" presId="urn:microsoft.com/office/officeart/2005/8/layout/radial4"/>
    <dgm:cxn modelId="{4FD4F942-77D1-424E-B1C7-9B37FBAE1F4D}" srcId="{D7C08FB7-70A2-5547-B6FE-129F1D14B087}" destId="{3183069D-0AB5-9141-B2F5-7133BDB1A63F}" srcOrd="0" destOrd="0" parTransId="{EF3B4EF4-3CFE-2543-841D-F763B0A83857}" sibTransId="{7EC9CA1C-AFD1-054C-B09D-7895E66B8548}"/>
    <dgm:cxn modelId="{3A721F4D-5BD6-8F40-AA09-457DC12ED5DB}" srcId="{0114B72B-CFD2-994F-8708-438BFF4CBD79}" destId="{DBAF2218-01B6-1344-8247-5977143E2415}" srcOrd="0" destOrd="0" parTransId="{31E852A3-B3B8-524B-8F08-BA8157964E39}" sibTransId="{C69DEEBC-9146-EA45-8D2E-AA47089097CB}"/>
    <dgm:cxn modelId="{F7BA4A5C-180D-D849-AD0E-6DBF4DAFCC22}" srcId="{0114B72B-CFD2-994F-8708-438BFF4CBD79}" destId="{13FC8A1D-E4EF-6944-ADF7-F595C17DC356}" srcOrd="1" destOrd="0" parTransId="{8B6C086E-2A4F-2A47-8A4D-69E1269A2A77}" sibTransId="{B48AD4EF-FC1E-5C41-B381-10C3749F9A04}"/>
    <dgm:cxn modelId="{F96FCF8C-D136-8D49-9009-6427BEAE8E73}" type="presOf" srcId="{C53EB0E4-30E3-0043-9916-46D65C890E4E}" destId="{E42611D4-F81F-8044-95F8-BFB5D3E9CD18}" srcOrd="0" destOrd="0" presId="urn:microsoft.com/office/officeart/2005/8/layout/radial4"/>
    <dgm:cxn modelId="{5A274C8E-0944-1843-B1FB-92E21DD2F200}" srcId="{DBAF2218-01B6-1344-8247-5977143E2415}" destId="{C53EB0E4-30E3-0043-9916-46D65C890E4E}" srcOrd="0" destOrd="0" parTransId="{E0CC4D8D-3114-F04A-B295-C88CF33143CB}" sibTransId="{3A68AD5B-EBEA-9E44-8C08-A1ACD5AA6514}"/>
    <dgm:cxn modelId="{E740C390-D90A-AE4B-ACBC-779A5FB6CE24}" type="presOf" srcId="{E014AF2A-968D-A047-A0B7-C273736BC552}" destId="{C6E2DADC-E66A-E840-A140-A4590BD6CEA9}" srcOrd="0" destOrd="0" presId="urn:microsoft.com/office/officeart/2005/8/layout/radial4"/>
    <dgm:cxn modelId="{C9E9EB9D-F751-A04F-A1B1-2217C5551238}" type="presOf" srcId="{DBAF2218-01B6-1344-8247-5977143E2415}" destId="{6BAED6AB-F5B4-4C44-B56C-74D61B773678}" srcOrd="0" destOrd="0" presId="urn:microsoft.com/office/officeart/2005/8/layout/radial4"/>
    <dgm:cxn modelId="{8F3191A8-16E1-1341-A765-D62C56C44077}" type="presOf" srcId="{0114B72B-CFD2-994F-8708-438BFF4CBD79}" destId="{29AD126A-7D87-3548-83E8-BBD0215EB6FE}" srcOrd="0" destOrd="0" presId="urn:microsoft.com/office/officeart/2005/8/layout/radial4"/>
    <dgm:cxn modelId="{007D37AE-08B3-2947-ACA0-9C03288A0A02}" type="presOf" srcId="{E0CC4D8D-3114-F04A-B295-C88CF33143CB}" destId="{E279BB4A-7EA0-814D-A4D2-3D16D7A467A6}" srcOrd="0" destOrd="0" presId="urn:microsoft.com/office/officeart/2005/8/layout/radial4"/>
    <dgm:cxn modelId="{83E864DC-645B-F74E-B52F-47F097EFB275}" srcId="{D7C08FB7-70A2-5547-B6FE-129F1D14B087}" destId="{4313A455-B09F-254D-9CD0-5757F37EAF57}" srcOrd="1" destOrd="0" parTransId="{4B21D0F3-9EE8-9445-A456-569896FA231A}" sibTransId="{C7BFB73B-F325-BB45-9527-AAFC7CEBA5DC}"/>
    <dgm:cxn modelId="{CEB8A8E9-2668-E24F-9239-614B32E27D88}" srcId="{DBAF2218-01B6-1344-8247-5977143E2415}" destId="{16C3EC67-D160-904F-B46D-4200C140905F}" srcOrd="1" destOrd="0" parTransId="{E014AF2A-968D-A047-A0B7-C273736BC552}" sibTransId="{1114E011-B34D-BE48-BC43-3C475BDB57F5}"/>
    <dgm:cxn modelId="{1B5229FF-CC0E-504B-A323-DDCC87466F33}" type="presOf" srcId="{16C3EC67-D160-904F-B46D-4200C140905F}" destId="{0E887B3C-E4DF-8041-A905-37E62742712B}" srcOrd="0" destOrd="0" presId="urn:microsoft.com/office/officeart/2005/8/layout/radial4"/>
    <dgm:cxn modelId="{CC3E8770-C1EC-C843-AB08-43EEDCDB7700}" type="presParOf" srcId="{29AD126A-7D87-3548-83E8-BBD0215EB6FE}" destId="{6BAED6AB-F5B4-4C44-B56C-74D61B773678}" srcOrd="0" destOrd="0" presId="urn:microsoft.com/office/officeart/2005/8/layout/radial4"/>
    <dgm:cxn modelId="{2121DD3F-1668-514A-B8C3-99D89ECDD035}" type="presParOf" srcId="{29AD126A-7D87-3548-83E8-BBD0215EB6FE}" destId="{E279BB4A-7EA0-814D-A4D2-3D16D7A467A6}" srcOrd="1" destOrd="0" presId="urn:microsoft.com/office/officeart/2005/8/layout/radial4"/>
    <dgm:cxn modelId="{9EFD8763-E78D-AE45-944C-0AFFD67CC173}" type="presParOf" srcId="{29AD126A-7D87-3548-83E8-BBD0215EB6FE}" destId="{E42611D4-F81F-8044-95F8-BFB5D3E9CD18}" srcOrd="2" destOrd="0" presId="urn:microsoft.com/office/officeart/2005/8/layout/radial4"/>
    <dgm:cxn modelId="{BB4B69F5-FBF3-4B45-82DF-53C16FD85DE9}" type="presParOf" srcId="{29AD126A-7D87-3548-83E8-BBD0215EB6FE}" destId="{C6E2DADC-E66A-E840-A140-A4590BD6CEA9}" srcOrd="3" destOrd="0" presId="urn:microsoft.com/office/officeart/2005/8/layout/radial4"/>
    <dgm:cxn modelId="{CE9BA79B-2C92-D14E-8FDC-F39CA91D5C8E}" type="presParOf" srcId="{29AD126A-7D87-3548-83E8-BBD0215EB6FE}" destId="{0E887B3C-E4DF-8041-A905-37E62742712B}" srcOrd="4" destOrd="0" presId="urn:microsoft.com/office/officeart/2005/8/layout/radial4"/>
    <dgm:cxn modelId="{09BA8F2F-46B6-9C4D-8F6F-12CC790915FC}" type="presParOf" srcId="{29AD126A-7D87-3548-83E8-BBD0215EB6FE}" destId="{95C7FEA9-8541-4441-BFF8-E6D08252FC5C}" srcOrd="5" destOrd="0" presId="urn:microsoft.com/office/officeart/2005/8/layout/radial4"/>
    <dgm:cxn modelId="{FE82C79C-D726-9D43-8FD5-19639237F67F}" type="presParOf" srcId="{29AD126A-7D87-3548-83E8-BBD0215EB6FE}" destId="{1990342D-13CD-0742-B5AB-10D2C26CDA0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ED6AB-F5B4-4C44-B56C-74D61B773678}">
      <dsp:nvSpPr>
        <dsp:cNvPr id="0" name=""/>
        <dsp:cNvSpPr/>
      </dsp:nvSpPr>
      <dsp:spPr>
        <a:xfrm>
          <a:off x="2905013" y="2772280"/>
          <a:ext cx="2077974" cy="20779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Lice Form and Function</a:t>
          </a:r>
        </a:p>
      </dsp:txBody>
      <dsp:txXfrm>
        <a:off x="3209325" y="3076592"/>
        <a:ext cx="1469350" cy="1469350"/>
      </dsp:txXfrm>
    </dsp:sp>
    <dsp:sp modelId="{E279BB4A-7EA0-814D-A4D2-3D16D7A467A6}">
      <dsp:nvSpPr>
        <dsp:cNvPr id="0" name=""/>
        <dsp:cNvSpPr/>
      </dsp:nvSpPr>
      <dsp:spPr>
        <a:xfrm rot="12900000">
          <a:off x="1300437" y="2319690"/>
          <a:ext cx="1872521" cy="5922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2611D4-F81F-8044-95F8-BFB5D3E9CD18}">
      <dsp:nvSpPr>
        <dsp:cNvPr id="0" name=""/>
        <dsp:cNvSpPr/>
      </dsp:nvSpPr>
      <dsp:spPr>
        <a:xfrm>
          <a:off x="290919" y="1289154"/>
          <a:ext cx="2357677" cy="1579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63500"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Evolution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of Lice</a:t>
          </a:r>
        </a:p>
      </dsp:txBody>
      <dsp:txXfrm>
        <a:off x="337174" y="1335409"/>
        <a:ext cx="2265167" cy="1486750"/>
      </dsp:txXfrm>
    </dsp:sp>
    <dsp:sp modelId="{C6E2DADC-E66A-E840-A140-A4590BD6CEA9}">
      <dsp:nvSpPr>
        <dsp:cNvPr id="0" name=""/>
        <dsp:cNvSpPr/>
      </dsp:nvSpPr>
      <dsp:spPr>
        <a:xfrm rot="16200000">
          <a:off x="3007739" y="1430925"/>
          <a:ext cx="1872521" cy="5922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887B3C-E4DF-8041-A905-37E62742712B}">
      <dsp:nvSpPr>
        <dsp:cNvPr id="0" name=""/>
        <dsp:cNvSpPr/>
      </dsp:nvSpPr>
      <dsp:spPr>
        <a:xfrm>
          <a:off x="2956962" y="1145"/>
          <a:ext cx="1974075" cy="1579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101600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Selection Pressures on Lice</a:t>
          </a:r>
        </a:p>
      </dsp:txBody>
      <dsp:txXfrm>
        <a:off x="3003217" y="47400"/>
        <a:ext cx="1881565" cy="1486750"/>
      </dsp:txXfrm>
    </dsp:sp>
    <dsp:sp modelId="{95C7FEA9-8541-4441-BFF8-E6D08252FC5C}">
      <dsp:nvSpPr>
        <dsp:cNvPr id="0" name=""/>
        <dsp:cNvSpPr/>
      </dsp:nvSpPr>
      <dsp:spPr>
        <a:xfrm rot="19500000">
          <a:off x="4715041" y="2319690"/>
          <a:ext cx="1872521" cy="5922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90342D-13CD-0742-B5AB-10D2C26CDA04}">
      <dsp:nvSpPr>
        <dsp:cNvPr id="0" name=""/>
        <dsp:cNvSpPr/>
      </dsp:nvSpPr>
      <dsp:spPr>
        <a:xfrm>
          <a:off x="5431204" y="1289154"/>
          <a:ext cx="1974075" cy="1579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63500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Gene Expression in Lice</a:t>
          </a:r>
        </a:p>
      </dsp:txBody>
      <dsp:txXfrm>
        <a:off x="5477459" y="1335409"/>
        <a:ext cx="1881565" cy="1486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94934-56CE-5747-B866-A8EF91383235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48B6E-7CA9-E44C-861B-4E3C0838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7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6E41C-12FB-0242-8327-7B87199CE194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F155F-DC66-8443-9944-612B73064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curse of knowledge Steven pinker – Sense of style – </a:t>
            </a:r>
            <a:r>
              <a:rPr lang="en-US" dirty="0" err="1"/>
              <a:t>Prodessional</a:t>
            </a:r>
            <a:r>
              <a:rPr lang="en-US" dirty="0"/>
              <a:t> writing sucks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F155F-DC66-8443-9944-612B73064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31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22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‘b’ is correct. The most recent common ancestor of a crocodile and a bird is at the blue node whereas the most recent common ancestor of a crocodile and a lizard is at the “deeper” red node, y. If you picked ‘a’ you might be reading along the tips.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67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5335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Circulate while teams work on questions, then call on specific groups for their answers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See lab “key” for expected answers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97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Circulate while teams work on questions, then call on specific groups for their answers</a:t>
            </a:r>
          </a:p>
        </p:txBody>
      </p:sp>
    </p:spTree>
    <p:extLst>
      <p:ext uri="{BB962C8B-B14F-4D97-AF65-F5344CB8AC3E}">
        <p14:creationId xmlns:p14="http://schemas.microsoft.com/office/powerpoint/2010/main" val="1998945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9305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Circulate while teams work on questions, then call on specific groups for their answers</a:t>
            </a:r>
          </a:p>
        </p:txBody>
      </p:sp>
    </p:spTree>
    <p:extLst>
      <p:ext uri="{BB962C8B-B14F-4D97-AF65-F5344CB8AC3E}">
        <p14:creationId xmlns:p14="http://schemas.microsoft.com/office/powerpoint/2010/main" val="1078263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531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Circulate while teams work on questions, then call on specific groups for their answers</a:t>
            </a:r>
          </a:p>
          <a:p>
            <a:r>
              <a:rPr lang="en-US" dirty="0"/>
              <a:t>See lab “key” for expected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0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We’ve misled you a little, there are really three kinds of lice on humans... Body lice a subspecies of head lice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Interesting research about human history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Have students scan the questions on page 11-12 before showing the video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/>
              <a:t>After video, circulate while teams work on questions, then call on teams for answers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82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to say here, just splashy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57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students that they aren’t expected to take notes, but to pay attention for information that might help them with Activity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38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Lice</a:t>
            </a:r>
          </a:p>
          <a:p>
            <a:r>
              <a:rPr lang="en-US" dirty="0"/>
              <a:t>FYI ... If you didn’t know (like me) pangolin is the scaly anteater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9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be taking a systems approach to studying a biological question that will require you to use concepts from genetics, evolution, ecology and form and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27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minutes of team discussion, then full class discussion answering the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04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Orient them to the images on their tables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2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will need this slide showing during this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17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3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‘d’ is the correct answer. ‘a’ is a living species and is not an ancestor. ‘e’ is an ancestor of a sponge but not of a mushroom. ‘b’ and ‘c’ are common ancestors of a sponge and a mushroom, but they are more ancient common ancestors than ‘d’.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448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79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706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0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73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76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43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7375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69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647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71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63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80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28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38550" y="6160798"/>
            <a:ext cx="658090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5CCC798-9195-8A4E-A38A-17D27A91E15E}" type="slidenum">
              <a:rPr lang="en-US" smtClean="0">
                <a:solidFill>
                  <a:schemeClr val="bg1"/>
                </a:solidFill>
                <a:latin typeface="Trebuchet MS"/>
                <a:cs typeface="Trebuchet MS"/>
              </a:rPr>
              <a:t>‹#›</a:t>
            </a:fld>
            <a:endParaRPr lang="en-US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4685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17375E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wgbh/nova/video/lice-and-human-evolutio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5E5177-7F4E-2F4D-8EB1-A86C01DFE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535" y="2693987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0" dirty="0"/>
              <a:t>Louse Case Study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17900-8498-E04E-A60B-30801BD4E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70"/>
            <a:ext cx="1860334" cy="1240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F778E-C0D5-104E-8481-BADFEB64C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46" y="-4191"/>
            <a:ext cx="1839947" cy="1225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04566-5D4E-9741-8C1D-E2E1AFF1F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569" y="-18570"/>
            <a:ext cx="1860333" cy="1240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49785-09F3-1447-BDFC-C28221DB0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3668" y="-18570"/>
            <a:ext cx="1860332" cy="124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12519D-0073-3C47-A571-2483B1151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010" y="8939"/>
            <a:ext cx="1831149" cy="1212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B12FC5-4D9A-8C47-8929-C6E915CFBEC4}"/>
              </a:ext>
            </a:extLst>
          </p:cNvPr>
          <p:cNvSpPr txBox="1"/>
          <p:nvPr/>
        </p:nvSpPr>
        <p:spPr>
          <a:xfrm>
            <a:off x="516732" y="1363441"/>
            <a:ext cx="8262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703020202090204" pitchFamily="34" charset="0"/>
              </a:rPr>
              <a:t>Biodiversity Literacy in Undergraduate Education: </a:t>
            </a:r>
          </a:p>
          <a:p>
            <a:pPr algn="ctr"/>
            <a:r>
              <a:rPr lang="en-US" sz="2800" dirty="0">
                <a:latin typeface="Trebuchet MS" panose="020B0703020202090204" pitchFamily="34" charset="0"/>
              </a:rPr>
              <a:t>BLUE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BC095C-DAFB-DB47-9D9C-A7357FBD1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623" y="3883747"/>
            <a:ext cx="7162800" cy="1752600"/>
          </a:xfrm>
        </p:spPr>
        <p:txBody>
          <a:bodyPr/>
          <a:lstStyle/>
          <a:p>
            <a:r>
              <a:rPr lang="en-US" dirty="0"/>
              <a:t>General Introduction</a:t>
            </a:r>
          </a:p>
          <a:p>
            <a:r>
              <a:rPr lang="en-US" dirty="0"/>
              <a:t>Part I: Louse and Human Co-evolution</a:t>
            </a:r>
          </a:p>
        </p:txBody>
      </p:sp>
    </p:spTree>
    <p:extLst>
      <p:ext uri="{BB962C8B-B14F-4D97-AF65-F5344CB8AC3E}">
        <p14:creationId xmlns:p14="http://schemas.microsoft.com/office/powerpoint/2010/main" val="58272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927B2E-EEC1-834D-9E6E-11403EB22D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01" y="557212"/>
            <a:ext cx="6641783" cy="51006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8C3FE-1F6E-C745-84A2-72998765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8E2B0-DA16-264C-A63E-23BA9B15B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390" y="358993"/>
            <a:ext cx="5371219" cy="5432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76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5142-FF78-5245-81A6-5A65F15D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03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Lab Activity 2: </a:t>
            </a:r>
            <a:br>
              <a:rPr lang="en-US" dirty="0"/>
            </a:br>
            <a:r>
              <a:rPr lang="en-US" dirty="0"/>
              <a:t>A Refresher on Reading Phylogenetic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2245A-A8D4-3248-BA6D-72556D1E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/>
              <a:t>Work through the practice questions with your team</a:t>
            </a:r>
          </a:p>
          <a:p>
            <a:r>
              <a:rPr lang="en-US" dirty="0"/>
              <a:t>Then, we will review them together</a:t>
            </a:r>
          </a:p>
        </p:txBody>
      </p:sp>
    </p:spTree>
    <p:extLst>
      <p:ext uri="{BB962C8B-B14F-4D97-AF65-F5344CB8AC3E}">
        <p14:creationId xmlns:p14="http://schemas.microsoft.com/office/powerpoint/2010/main" val="3612152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B8D8-494A-4548-9BAA-05D9007C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9B6E0783-AB59-1A4E-8AF8-BD436FA64D0D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95393"/>
            <a:ext cx="8204200" cy="4589463"/>
            <a:chOff x="254000" y="762000"/>
            <a:chExt cx="8204200" cy="4589463"/>
          </a:xfrm>
        </p:grpSpPr>
        <p:grpSp>
          <p:nvGrpSpPr>
            <p:cNvPr id="5" name="Group 23">
              <a:extLst>
                <a:ext uri="{FF2B5EF4-FFF2-40B4-BE49-F238E27FC236}">
                  <a16:creationId xmlns:a16="http://schemas.microsoft.com/office/drawing/2014/main" id="{A2DA44FA-5807-7C43-8F21-B433ED44D7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3800" y="1828800"/>
              <a:ext cx="5791200" cy="3522663"/>
              <a:chOff x="576" y="1488"/>
              <a:chExt cx="3648" cy="2219"/>
            </a:xfrm>
          </p:grpSpPr>
          <p:pic>
            <p:nvPicPr>
              <p:cNvPr id="21" name="Picture 17" descr="hic69458_04_07L">
                <a:extLst>
                  <a:ext uri="{FF2B5EF4-FFF2-40B4-BE49-F238E27FC236}">
                    <a16:creationId xmlns:a16="http://schemas.microsoft.com/office/drawing/2014/main" id="{D9B22277-4AD4-2C4D-B41A-DAD204F8F6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77" r="20909"/>
              <a:stretch>
                <a:fillRect/>
              </a:stretch>
            </p:blipFill>
            <p:spPr bwMode="auto">
              <a:xfrm>
                <a:off x="624" y="1488"/>
                <a:ext cx="3600" cy="221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 Box 18">
                <a:extLst>
                  <a:ext uri="{FF2B5EF4-FFF2-40B4-BE49-F238E27FC236}">
                    <a16:creationId xmlns:a16="http://schemas.microsoft.com/office/drawing/2014/main" id="{30060618-D688-704A-AE0E-0E140855E3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2064"/>
                <a:ext cx="441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1pPr>
                <a:lvl2pPr marL="37931725" indent="-37474525"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2pPr>
                <a:lvl3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3pPr>
                <a:lvl4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4pPr>
                <a:lvl5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9pPr>
              </a:lstStyle>
              <a:p>
                <a:pPr>
                  <a:defRPr/>
                </a:pPr>
                <a:r>
                  <a:rPr lang="en-US" sz="1200">
                    <a:solidFill>
                      <a:schemeClr val="tx1"/>
                    </a:solidFill>
                    <a:latin typeface="+mj-lt"/>
                    <a:cs typeface="ＭＳ Ｐゴシック" charset="-128"/>
                  </a:rPr>
                  <a:t>Gibbons</a:t>
                </a:r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DDD7B968-61A3-5744-9DFE-94B60D6DFB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8" y="2064"/>
                <a:ext cx="592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1pPr>
                <a:lvl2pPr marL="37931725" indent="-37474525"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2pPr>
                <a:lvl3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3pPr>
                <a:lvl4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4pPr>
                <a:lvl5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9pPr>
              </a:lstStyle>
              <a:p>
                <a:pPr>
                  <a:defRPr/>
                </a:pPr>
                <a:r>
                  <a:rPr lang="en-US" sz="1200">
                    <a:solidFill>
                      <a:schemeClr val="tx1"/>
                    </a:solidFill>
                    <a:latin typeface="+mj-lt"/>
                    <a:cs typeface="ＭＳ Ｐゴシック" charset="-128"/>
                  </a:rPr>
                  <a:t>Orangutans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334D064D-D663-3144-A35D-9796C8A4CE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2112"/>
                <a:ext cx="414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1pPr>
                <a:lvl2pPr marL="37931725" indent="-37474525"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2pPr>
                <a:lvl3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3pPr>
                <a:lvl4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4pPr>
                <a:lvl5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9pPr>
              </a:lstStyle>
              <a:p>
                <a:pPr>
                  <a:defRPr/>
                </a:pPr>
                <a:r>
                  <a:rPr lang="en-US" sz="1200">
                    <a:solidFill>
                      <a:schemeClr val="tx1"/>
                    </a:solidFill>
                    <a:latin typeface="+mj-lt"/>
                    <a:cs typeface="ＭＳ Ｐゴシック" charset="-128"/>
                  </a:rPr>
                  <a:t>Gorillas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DE8BB649-8413-B94F-AF47-DAE8365ABD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6" y="2112"/>
                <a:ext cx="587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1pPr>
                <a:lvl2pPr marL="37931725" indent="-37474525"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2pPr>
                <a:lvl3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3pPr>
                <a:lvl4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4pPr>
                <a:lvl5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9pPr>
              </a:lstStyle>
              <a:p>
                <a:pPr>
                  <a:defRPr/>
                </a:pPr>
                <a:r>
                  <a:rPr lang="en-US" sz="1200">
                    <a:solidFill>
                      <a:schemeClr val="tx1"/>
                    </a:solidFill>
                    <a:latin typeface="+mj-lt"/>
                    <a:cs typeface="ＭＳ Ｐゴシック" charset="-128"/>
                  </a:rPr>
                  <a:t>Chimanzees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F18A94BC-01A0-6541-B64A-C69B8D3428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112"/>
                <a:ext cx="440" cy="1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1pPr>
                <a:lvl2pPr marL="37931725" indent="-37474525"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2pPr>
                <a:lvl3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3pPr>
                <a:lvl4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4pPr>
                <a:lvl5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9pPr>
              </a:lstStyle>
              <a:p>
                <a:pPr>
                  <a:defRPr/>
                </a:pPr>
                <a:r>
                  <a:rPr lang="en-US" sz="1200">
                    <a:solidFill>
                      <a:schemeClr val="tx1"/>
                    </a:solidFill>
                    <a:latin typeface="+mj-lt"/>
                    <a:cs typeface="ＭＳ Ｐゴシック" charset="-128"/>
                  </a:rPr>
                  <a:t>Humans</a:t>
                </a:r>
              </a:p>
            </p:txBody>
          </p:sp>
        </p:grpSp>
        <p:grpSp>
          <p:nvGrpSpPr>
            <p:cNvPr id="6" name="Group 42">
              <a:extLst>
                <a:ext uri="{FF2B5EF4-FFF2-40B4-BE49-F238E27FC236}">
                  <a16:creationId xmlns:a16="http://schemas.microsoft.com/office/drawing/2014/main" id="{8BE83F65-4213-F24B-BA79-A300EA3564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000" y="3810000"/>
              <a:ext cx="3276600" cy="552450"/>
              <a:chOff x="624" y="2784"/>
              <a:chExt cx="2064" cy="348"/>
            </a:xfrm>
          </p:grpSpPr>
          <p:sp>
            <p:nvSpPr>
              <p:cNvPr id="19" name="Text Box 25">
                <a:extLst>
                  <a:ext uri="{FF2B5EF4-FFF2-40B4-BE49-F238E27FC236}">
                    <a16:creationId xmlns:a16="http://schemas.microsoft.com/office/drawing/2014/main" id="{01A99A7A-75B7-184D-9B90-C358076232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2880"/>
                <a:ext cx="573" cy="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1pPr>
                <a:lvl2pPr marL="37931725" indent="-37474525"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2pPr>
                <a:lvl3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3pPr>
                <a:lvl4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4pPr>
                <a:lvl5pPr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80"/>
                    </a:solidFill>
                    <a:latin typeface="Calisto MT" pitchFamily="-106" charset="0"/>
                    <a:ea typeface="ＭＳ Ｐゴシック" pitchFamily="-106" charset="-128"/>
                  </a:defRPr>
                </a:lvl9pPr>
              </a:lstStyle>
              <a:p>
                <a:pPr>
                  <a:defRPr/>
                </a:pPr>
                <a:r>
                  <a:rPr lang="en-US">
                    <a:solidFill>
                      <a:srgbClr val="008000"/>
                    </a:solidFill>
                    <a:latin typeface="+mj-lt"/>
                    <a:cs typeface="ＭＳ Ｐゴシック" charset="-128"/>
                  </a:rPr>
                  <a:t>Branch</a:t>
                </a:r>
              </a:p>
            </p:txBody>
          </p:sp>
          <p:sp>
            <p:nvSpPr>
              <p:cNvPr id="20" name="Line 26">
                <a:extLst>
                  <a:ext uri="{FF2B5EF4-FFF2-40B4-BE49-F238E27FC236}">
                    <a16:creationId xmlns:a16="http://schemas.microsoft.com/office/drawing/2014/main" id="{33B6FDD7-9032-5B4D-B57E-274A9726D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2784"/>
                <a:ext cx="1440" cy="24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7" name="Oval 28">
              <a:extLst>
                <a:ext uri="{FF2B5EF4-FFF2-40B4-BE49-F238E27FC236}">
                  <a16:creationId xmlns:a16="http://schemas.microsoft.com/office/drawing/2014/main" id="{0FC659B5-0C63-FA4D-A984-2E19F2A4E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800" y="4724400"/>
              <a:ext cx="381000" cy="381000"/>
            </a:xfrm>
            <a:prstGeom prst="ellips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Oval 29">
              <a:extLst>
                <a:ext uri="{FF2B5EF4-FFF2-40B4-BE49-F238E27FC236}">
                  <a16:creationId xmlns:a16="http://schemas.microsoft.com/office/drawing/2014/main" id="{1C1C5839-1E58-CB4D-8704-1F9F72022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200" y="4191000"/>
              <a:ext cx="381000" cy="381000"/>
            </a:xfrm>
            <a:prstGeom prst="ellips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Oval 30">
              <a:extLst>
                <a:ext uri="{FF2B5EF4-FFF2-40B4-BE49-F238E27FC236}">
                  <a16:creationId xmlns:a16="http://schemas.microsoft.com/office/drawing/2014/main" id="{2D28E923-C6FC-2847-A6D8-36AE6D2B7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9000" y="3810000"/>
              <a:ext cx="381000" cy="381000"/>
            </a:xfrm>
            <a:prstGeom prst="ellips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31">
              <a:extLst>
                <a:ext uri="{FF2B5EF4-FFF2-40B4-BE49-F238E27FC236}">
                  <a16:creationId xmlns:a16="http://schemas.microsoft.com/office/drawing/2014/main" id="{163F9426-3811-924D-9874-895F4ABD9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429000"/>
              <a:ext cx="381000" cy="381000"/>
            </a:xfrm>
            <a:prstGeom prst="ellipse">
              <a:avLst/>
            </a:prstGeom>
            <a:noFill/>
            <a:ln w="5715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1" name="Group 35">
              <a:extLst>
                <a:ext uri="{FF2B5EF4-FFF2-40B4-BE49-F238E27FC236}">
                  <a16:creationId xmlns:a16="http://schemas.microsoft.com/office/drawing/2014/main" id="{EFD537DC-388B-D241-A002-ED3FB2626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0000" y="4259263"/>
              <a:ext cx="1509713" cy="933450"/>
              <a:chOff x="3408" y="3600"/>
              <a:chExt cx="951" cy="588"/>
            </a:xfrm>
          </p:grpSpPr>
          <p:sp>
            <p:nvSpPr>
              <p:cNvPr id="17" name="Line 32">
                <a:extLst>
                  <a:ext uri="{FF2B5EF4-FFF2-40B4-BE49-F238E27FC236}">
                    <a16:creationId xmlns:a16="http://schemas.microsoft.com/office/drawing/2014/main" id="{C4DC4983-72FD-C84A-A20C-0B72DAB25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8" y="3600"/>
                <a:ext cx="480" cy="432"/>
              </a:xfrm>
              <a:prstGeom prst="line">
                <a:avLst/>
              </a:prstGeom>
              <a:noFill/>
              <a:ln w="38100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Text Box 34">
                <a:extLst>
                  <a:ext uri="{FF2B5EF4-FFF2-40B4-BE49-F238E27FC236}">
                    <a16:creationId xmlns:a16="http://schemas.microsoft.com/office/drawing/2014/main" id="{61A60F45-2400-C543-8A3C-574A626699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8" y="3936"/>
                <a:ext cx="471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2000">
                    <a:solidFill>
                      <a:srgbClr val="800000"/>
                    </a:solidFill>
                    <a:latin typeface="Calibri" panose="020F0502020204030204" pitchFamily="34" charset="0"/>
                  </a:rPr>
                  <a:t>Node</a:t>
                </a:r>
              </a:p>
            </p:txBody>
          </p:sp>
        </p:grpSp>
        <p:grpSp>
          <p:nvGrpSpPr>
            <p:cNvPr id="12" name="Group 41">
              <a:extLst>
                <a:ext uri="{FF2B5EF4-FFF2-40B4-BE49-F238E27FC236}">
                  <a16:creationId xmlns:a16="http://schemas.microsoft.com/office/drawing/2014/main" id="{8D13DEA4-6AD2-B643-9A68-8528ABCEB5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2000" y="762000"/>
              <a:ext cx="5156200" cy="1295400"/>
              <a:chOff x="2544" y="864"/>
              <a:chExt cx="3248" cy="816"/>
            </a:xfrm>
          </p:grpSpPr>
          <p:sp>
            <p:nvSpPr>
              <p:cNvPr id="13" name="Text Box 36">
                <a:extLst>
                  <a:ext uri="{FF2B5EF4-FFF2-40B4-BE49-F238E27FC236}">
                    <a16:creationId xmlns:a16="http://schemas.microsoft.com/office/drawing/2014/main" id="{6C622144-C407-3E4A-A11B-E6CA9B8D30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864"/>
                <a:ext cx="324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dirty="0">
                    <a:solidFill>
                      <a:srgbClr val="000080"/>
                    </a:solidFill>
                    <a:latin typeface="Calibri" panose="020F0502020204030204" pitchFamily="34" charset="0"/>
                  </a:rPr>
                  <a:t>Taxa: </a:t>
                </a:r>
                <a:r>
                  <a:rPr lang="en-US" altLang="en-US" i="1" dirty="0">
                    <a:solidFill>
                      <a:srgbClr val="000080"/>
                    </a:solidFill>
                    <a:latin typeface="Calibri" panose="020F0502020204030204" pitchFamily="34" charset="0"/>
                  </a:rPr>
                  <a:t>any organism at the tip of the tree</a:t>
                </a:r>
                <a:endParaRPr lang="en-US" altLang="en-US" dirty="0">
                  <a:solidFill>
                    <a:srgbClr val="00008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Line 38">
                <a:extLst>
                  <a:ext uri="{FF2B5EF4-FFF2-40B4-BE49-F238E27FC236}">
                    <a16:creationId xmlns:a16="http://schemas.microsoft.com/office/drawing/2014/main" id="{BBBAF4F3-61B8-A04B-AE84-C080DCE7E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68" y="1200"/>
                <a:ext cx="768" cy="48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Line 39">
                <a:extLst>
                  <a:ext uri="{FF2B5EF4-FFF2-40B4-BE49-F238E27FC236}">
                    <a16:creationId xmlns:a16="http://schemas.microsoft.com/office/drawing/2014/main" id="{8DB488EF-7F41-BB46-8AE8-D2BDFF4B3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1200"/>
                <a:ext cx="48" cy="384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Line 40">
                <a:extLst>
                  <a:ext uri="{FF2B5EF4-FFF2-40B4-BE49-F238E27FC236}">
                    <a16:creationId xmlns:a16="http://schemas.microsoft.com/office/drawing/2014/main" id="{73DBF6FC-895E-5540-9B83-70EAD30A3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1200"/>
                <a:ext cx="1296" cy="384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1262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354C9E-7636-194A-B9BE-EE6A134F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4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rebuchet MS" panose="020B070302020209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Which of the five marks in the tree above corresponds to the most recent common ancestor of a mushroom and a sponge? </a:t>
            </a:r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4" name="Content Placeholder 3" descr="A close up of a clock&#10;&#10;Description automatically generated">
            <a:extLst>
              <a:ext uri="{FF2B5EF4-FFF2-40B4-BE49-F238E27FC236}">
                <a16:creationId xmlns:a16="http://schemas.microsoft.com/office/drawing/2014/main" id="{54BD7596-3C8D-ED42-84CA-1D5003FEFC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1931" y="2057407"/>
            <a:ext cx="6180137" cy="361711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603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763CD5-4E94-0F44-8744-A86E54A3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39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Trebuchet MS" panose="020B0703020202090204" pitchFamily="34" charset="0"/>
                <a:ea typeface="Times New Roman" panose="02020603050405020304" pitchFamily="18" charset="0"/>
                <a:cs typeface="Verdana" panose="020B0604030504040204" pitchFamily="34" charset="0"/>
              </a:rPr>
              <a:t>Which of the five marks in the tree above corresponds to the most recent common ancestor of a mushroom and a sponge? </a:t>
            </a: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 descr="A close up of a clock&#10;&#10;Description automatically generated">
            <a:extLst>
              <a:ext uri="{FF2B5EF4-FFF2-40B4-BE49-F238E27FC236}">
                <a16:creationId xmlns:a16="http://schemas.microsoft.com/office/drawing/2014/main" id="{54BD7596-3C8D-ED42-84CA-1D5003FEFC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9450" y="2294731"/>
            <a:ext cx="5245100" cy="3136900"/>
          </a:xfrm>
          <a:ln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55DDBF-43E2-E34F-B3AC-70C93AB116CB}"/>
              </a:ext>
            </a:extLst>
          </p:cNvPr>
          <p:cNvSpPr/>
          <p:nvPr/>
        </p:nvSpPr>
        <p:spPr>
          <a:xfrm>
            <a:off x="5181600" y="3286125"/>
            <a:ext cx="838200" cy="762000"/>
          </a:xfrm>
          <a:prstGeom prst="ellipse">
            <a:avLst/>
          </a:prstGeom>
          <a:solidFill>
            <a:srgbClr val="FFFF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803584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BAE643-085A-6140-B3B4-782F8E045A30}"/>
              </a:ext>
            </a:extLst>
          </p:cNvPr>
          <p:cNvSpPr/>
          <p:nvPr/>
        </p:nvSpPr>
        <p:spPr>
          <a:xfrm>
            <a:off x="309564" y="3643309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By reference to the tree above, which of the following is an accurate statement of relationships?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/>
              <a:t>A crocodile is more closely related to a lizard than to a bird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/>
              <a:t>A crocodile is more closely related to a bird than to a lizard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/>
              <a:t>A crocodile is equally related to a lizard and a bird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/>
              <a:t>A crocodile is related to a lizard, but is not related to a bird </a:t>
            </a: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6CBABDFD-A4D5-4F4A-A634-D93CD77D325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63628" y="347008"/>
            <a:ext cx="4816744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1245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BAE643-085A-6140-B3B4-782F8E045A30}"/>
              </a:ext>
            </a:extLst>
          </p:cNvPr>
          <p:cNvSpPr/>
          <p:nvPr/>
        </p:nvSpPr>
        <p:spPr>
          <a:xfrm>
            <a:off x="295278" y="416924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By reference to the tree above, which of the following is an accurate statement of relationships?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/>
              <a:t>A crocodile is more closely related to a lizard than to a bird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>
                <a:highlight>
                  <a:srgbClr val="FFFF00"/>
                </a:highlight>
              </a:rPr>
              <a:t>A crocodile is more closely related to a bird than to a lizard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/>
              <a:t>A crocodile is equally related to a lizard and a bird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2000" dirty="0"/>
              <a:t>A crocodile is related to a lizard, but is not related to a bird </a:t>
            </a: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6CBABDFD-A4D5-4F4A-A634-D93CD77D325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55494" y="376235"/>
            <a:ext cx="5833012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94F8F58-1D4C-3140-9432-2EA3E777E2C4}"/>
              </a:ext>
            </a:extLst>
          </p:cNvPr>
          <p:cNvSpPr/>
          <p:nvPr/>
        </p:nvSpPr>
        <p:spPr>
          <a:xfrm>
            <a:off x="5105400" y="1890706"/>
            <a:ext cx="533400" cy="609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46A654-DB9B-1F49-8780-5AC20590A96B}"/>
              </a:ext>
            </a:extLst>
          </p:cNvPr>
          <p:cNvSpPr/>
          <p:nvPr/>
        </p:nvSpPr>
        <p:spPr>
          <a:xfrm>
            <a:off x="4305300" y="2728906"/>
            <a:ext cx="5334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573001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F442-4A4D-D64E-8009-2CBE4DA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 Activity 3A: A Tale of Two Lice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ym typeface="Arial"/>
              </a:rPr>
              <a:t>Humans host two species of lice</a:t>
            </a:r>
          </a:p>
          <a:p>
            <a:pPr lvl="0"/>
            <a:r>
              <a:rPr lang="en-US" dirty="0">
                <a:sym typeface="Arial"/>
              </a:rPr>
              <a:t>How did this distribution occur?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EB6CA-13F2-F842-A5F9-CE869D314730}"/>
              </a:ext>
            </a:extLst>
          </p:cNvPr>
          <p:cNvSpPr txBox="1"/>
          <p:nvPr/>
        </p:nvSpPr>
        <p:spPr>
          <a:xfrm>
            <a:off x="457200" y="5430976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Head Louse</a:t>
            </a:r>
          </a:p>
          <a:p>
            <a:pPr algn="ctr"/>
            <a:r>
              <a:rPr lang="en-US" sz="2000" i="1" dirty="0" err="1"/>
              <a:t>Pediculus</a:t>
            </a:r>
            <a:r>
              <a:rPr lang="en-US" sz="2000" i="1" dirty="0"/>
              <a:t> </a:t>
            </a:r>
            <a:r>
              <a:rPr lang="en-US" sz="2000" i="1" dirty="0" err="1"/>
              <a:t>humanus</a:t>
            </a:r>
            <a:endParaRPr lang="en-US" sz="20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3DD6CA-576A-1246-B713-0FF0787F1C1C}"/>
              </a:ext>
            </a:extLst>
          </p:cNvPr>
          <p:cNvSpPr txBox="1"/>
          <p:nvPr/>
        </p:nvSpPr>
        <p:spPr>
          <a:xfrm>
            <a:off x="4941031" y="5416684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Pubic Louse</a:t>
            </a:r>
          </a:p>
          <a:p>
            <a:pPr algn="ctr"/>
            <a:r>
              <a:rPr lang="en-US" sz="2000" i="1" dirty="0" err="1"/>
              <a:t>Pthirus</a:t>
            </a:r>
            <a:r>
              <a:rPr lang="en-US" sz="2000" i="1" dirty="0"/>
              <a:t> pubis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9DDE7B-75F6-1E40-90DF-5BD0B13CD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864272"/>
            <a:ext cx="1571625" cy="2600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86CF86-B9F6-7642-AFC6-C47D3C61C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266" y="2885900"/>
            <a:ext cx="2225931" cy="2276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930922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F442-4A4D-D64E-8009-2CBE4DA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 Activity 3A: </a:t>
            </a:r>
            <a:br>
              <a:rPr lang="en-US" dirty="0"/>
            </a:br>
            <a:r>
              <a:rPr lang="en-US" dirty="0"/>
              <a:t>A Tale of Two Lice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idx="1"/>
          </p:nvPr>
        </p:nvSpPr>
        <p:spPr>
          <a:xfrm>
            <a:off x="4048122" y="1600200"/>
            <a:ext cx="4638677" cy="4525963"/>
          </a:xfrm>
        </p:spPr>
        <p:txBody>
          <a:bodyPr/>
          <a:lstStyle/>
          <a:p>
            <a:pPr lvl="0"/>
            <a:r>
              <a:rPr lang="en-US" dirty="0">
                <a:sym typeface="Arial"/>
              </a:rPr>
              <a:t>Read Page 7 and answer the 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01CF0-25DD-8547-9D28-80A5F84699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00175" y="1714501"/>
            <a:ext cx="1871664" cy="40005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5423608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7F395C-0C54-0149-ABC1-9BD2683F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B63615-4A54-3F4C-BBB0-CD136F527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Upon completion of the module, each student should be able to:</a:t>
            </a:r>
          </a:p>
          <a:p>
            <a:pPr lvl="0"/>
            <a:r>
              <a:rPr lang="en-US" dirty="0"/>
              <a:t>Evaluate how an organism’s form and function is influenced by evolutionary history, interspecific interactions, and environmental selection pressures.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12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F442-4A4D-D64E-8009-2CBE4DA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 Activity 3B: Pair of Lice Lost or Parasites Regained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857750" cy="4525963"/>
          </a:xfrm>
        </p:spPr>
        <p:txBody>
          <a:bodyPr/>
          <a:lstStyle/>
          <a:p>
            <a:pPr lvl="0"/>
            <a:r>
              <a:rPr lang="en-US" dirty="0">
                <a:sym typeface="Arial"/>
              </a:rPr>
              <a:t>Read the explanation of the “Recent Host Switch Hypothesis” and interpret relative to phylogenetic tree of primates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F43025-408B-E94D-A0B3-3402E32356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14987" y="1783006"/>
            <a:ext cx="2304096" cy="40320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2548556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-Turn Arrow 7">
            <a:extLst>
              <a:ext uri="{FF2B5EF4-FFF2-40B4-BE49-F238E27FC236}">
                <a16:creationId xmlns:a16="http://schemas.microsoft.com/office/drawing/2014/main" id="{BE54F601-2008-DD4C-834D-08D9B6A8ADAD}"/>
              </a:ext>
            </a:extLst>
          </p:cNvPr>
          <p:cNvSpPr/>
          <p:nvPr/>
        </p:nvSpPr>
        <p:spPr>
          <a:xfrm rot="16200000">
            <a:off x="1572358" y="2923441"/>
            <a:ext cx="1866898" cy="74441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50000"/>
              <a:gd name="adj5" fmla="val 72638"/>
            </a:avLst>
          </a:prstGeom>
          <a:solidFill>
            <a:srgbClr val="941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51D42-C30C-6644-BB66-023E55A7B520}"/>
              </a:ext>
            </a:extLst>
          </p:cNvPr>
          <p:cNvSpPr txBox="1"/>
          <p:nvPr/>
        </p:nvSpPr>
        <p:spPr>
          <a:xfrm>
            <a:off x="-18201" y="3049964"/>
            <a:ext cx="2238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rgbClr val="941100"/>
                </a:solidFill>
              </a:rPr>
              <a:t>Pthirus</a:t>
            </a:r>
            <a:endParaRPr lang="en-US" sz="2000" i="1" dirty="0">
              <a:solidFill>
                <a:srgbClr val="941100"/>
              </a:solidFill>
            </a:endParaRPr>
          </a:p>
          <a:p>
            <a:r>
              <a:rPr lang="en-US" sz="2000" dirty="0">
                <a:solidFill>
                  <a:srgbClr val="941100"/>
                </a:solidFill>
              </a:rPr>
              <a:t>recent host shift</a:t>
            </a:r>
          </a:p>
        </p:txBody>
      </p:sp>
      <p:pic>
        <p:nvPicPr>
          <p:cNvPr id="12" name="Picture 11" descr="A close up of a mans face&#10;&#10;Description automatically generated">
            <a:extLst>
              <a:ext uri="{FF2B5EF4-FFF2-40B4-BE49-F238E27FC236}">
                <a16:creationId xmlns:a16="http://schemas.microsoft.com/office/drawing/2014/main" id="{3A813935-7EF6-2C4F-943C-F223C3FB1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29" y="304800"/>
            <a:ext cx="3678248" cy="6553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55B054B-05B7-3A47-9790-E4AF62BCE381}"/>
              </a:ext>
            </a:extLst>
          </p:cNvPr>
          <p:cNvGrpSpPr/>
          <p:nvPr/>
        </p:nvGrpSpPr>
        <p:grpSpPr>
          <a:xfrm>
            <a:off x="4267200" y="331735"/>
            <a:ext cx="3711444" cy="1497065"/>
            <a:chOff x="4267200" y="331735"/>
            <a:chExt cx="3711444" cy="14970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6ECA42-261B-4047-9E94-7AB6B585A879}"/>
                </a:ext>
              </a:extLst>
            </p:cNvPr>
            <p:cNvSpPr txBox="1"/>
            <p:nvPr/>
          </p:nvSpPr>
          <p:spPr>
            <a:xfrm>
              <a:off x="5159244" y="331735"/>
              <a:ext cx="2819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41100"/>
                  </a:solidFill>
                </a:rPr>
                <a:t>Split between </a:t>
              </a:r>
              <a:r>
                <a:rPr lang="en-US" sz="2000" i="1" dirty="0" err="1">
                  <a:solidFill>
                    <a:srgbClr val="941100"/>
                  </a:solidFill>
                </a:rPr>
                <a:t>Pediculus</a:t>
              </a:r>
              <a:r>
                <a:rPr lang="en-US" sz="2000" i="1" dirty="0">
                  <a:solidFill>
                    <a:srgbClr val="941100"/>
                  </a:solidFill>
                </a:rPr>
                <a:t> </a:t>
              </a:r>
              <a:r>
                <a:rPr lang="en-US" sz="2000" i="1" dirty="0" err="1">
                  <a:solidFill>
                    <a:srgbClr val="941100"/>
                  </a:solidFill>
                </a:rPr>
                <a:t>schaeffi</a:t>
              </a:r>
              <a:r>
                <a:rPr lang="en-US" sz="2000" dirty="0">
                  <a:solidFill>
                    <a:srgbClr val="941100"/>
                  </a:solidFill>
                </a:rPr>
                <a:t> and </a:t>
              </a:r>
              <a:r>
                <a:rPr lang="en-US" sz="2000" i="1" dirty="0" err="1">
                  <a:solidFill>
                    <a:srgbClr val="941100"/>
                  </a:solidFill>
                </a:rPr>
                <a:t>Pediculus</a:t>
              </a:r>
              <a:r>
                <a:rPr lang="en-US" sz="2000" i="1" dirty="0">
                  <a:solidFill>
                    <a:srgbClr val="941100"/>
                  </a:solidFill>
                </a:rPr>
                <a:t> </a:t>
              </a:r>
              <a:r>
                <a:rPr lang="en-US" sz="2000" i="1" dirty="0" err="1">
                  <a:solidFill>
                    <a:srgbClr val="941100"/>
                  </a:solidFill>
                </a:rPr>
                <a:t>humanus</a:t>
              </a:r>
              <a:endParaRPr lang="en-US" sz="2000" i="1" dirty="0">
                <a:solidFill>
                  <a:srgbClr val="9411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EB5B465-A709-6746-819F-A5A0BB8BDB7B}"/>
                </a:ext>
              </a:extLst>
            </p:cNvPr>
            <p:cNvSpPr/>
            <p:nvPr/>
          </p:nvSpPr>
          <p:spPr>
            <a:xfrm>
              <a:off x="4267200" y="1371600"/>
              <a:ext cx="457200" cy="457200"/>
            </a:xfrm>
            <a:prstGeom prst="ellipse">
              <a:avLst/>
            </a:prstGeom>
            <a:noFill/>
            <a:ln w="50800">
              <a:solidFill>
                <a:srgbClr val="941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2C8F11-23A8-A64E-BA0B-5962B2D63CCC}"/>
              </a:ext>
            </a:extLst>
          </p:cNvPr>
          <p:cNvGrpSpPr/>
          <p:nvPr/>
        </p:nvGrpSpPr>
        <p:grpSpPr>
          <a:xfrm>
            <a:off x="4800600" y="1734205"/>
            <a:ext cx="2758087" cy="1389995"/>
            <a:chOff x="4800600" y="1734205"/>
            <a:chExt cx="2758087" cy="138999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98B3394-FA28-2A49-B3B4-C96024272BB7}"/>
                </a:ext>
              </a:extLst>
            </p:cNvPr>
            <p:cNvSpPr/>
            <p:nvPr/>
          </p:nvSpPr>
          <p:spPr>
            <a:xfrm>
              <a:off x="4800600" y="2667000"/>
              <a:ext cx="457200" cy="457200"/>
            </a:xfrm>
            <a:prstGeom prst="ellipse">
              <a:avLst/>
            </a:prstGeom>
            <a:noFill/>
            <a:ln w="50800">
              <a:solidFill>
                <a:srgbClr val="941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89B3B6-AB58-064A-8D74-A555C357F832}"/>
                </a:ext>
              </a:extLst>
            </p:cNvPr>
            <p:cNvSpPr txBox="1"/>
            <p:nvPr/>
          </p:nvSpPr>
          <p:spPr>
            <a:xfrm>
              <a:off x="5729887" y="1734205"/>
              <a:ext cx="1828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41100"/>
                  </a:solidFill>
                </a:rPr>
                <a:t>Split between </a:t>
              </a:r>
              <a:r>
                <a:rPr lang="en-US" sz="2000" i="1" dirty="0" err="1">
                  <a:solidFill>
                    <a:srgbClr val="941100"/>
                  </a:solidFill>
                </a:rPr>
                <a:t>Pediculus</a:t>
              </a:r>
              <a:r>
                <a:rPr lang="en-US" sz="2000" dirty="0">
                  <a:solidFill>
                    <a:srgbClr val="941100"/>
                  </a:solidFill>
                </a:rPr>
                <a:t> and </a:t>
              </a:r>
              <a:r>
                <a:rPr lang="en-US" sz="2000" dirty="0" err="1">
                  <a:solidFill>
                    <a:srgbClr val="941100"/>
                  </a:solidFill>
                </a:rPr>
                <a:t>Pthirus</a:t>
              </a:r>
              <a:endParaRPr lang="en-US" sz="2000" dirty="0">
                <a:solidFill>
                  <a:srgbClr val="941100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E88260D-6D03-B549-BCF7-B5FC8BDB3DF5}"/>
              </a:ext>
            </a:extLst>
          </p:cNvPr>
          <p:cNvSpPr txBox="1"/>
          <p:nvPr/>
        </p:nvSpPr>
        <p:spPr>
          <a:xfrm>
            <a:off x="6430108" y="1009982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 MYA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C57A01-6E3C-EE46-A458-2D9C718F5996}"/>
              </a:ext>
            </a:extLst>
          </p:cNvPr>
          <p:cNvSpPr txBox="1"/>
          <p:nvPr/>
        </p:nvSpPr>
        <p:spPr>
          <a:xfrm>
            <a:off x="6387677" y="2684978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13 MYA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1A6612-5D20-3741-8E21-65A37C60128B}"/>
              </a:ext>
            </a:extLst>
          </p:cNvPr>
          <p:cNvSpPr txBox="1"/>
          <p:nvPr/>
        </p:nvSpPr>
        <p:spPr>
          <a:xfrm>
            <a:off x="282645" y="716401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Pediculus</a:t>
            </a:r>
            <a:r>
              <a:rPr lang="en-US" sz="2000" i="1" dirty="0"/>
              <a:t> </a:t>
            </a:r>
            <a:r>
              <a:rPr lang="en-US" sz="2000" i="1" dirty="0" err="1"/>
              <a:t>schaeffi</a:t>
            </a:r>
            <a:endParaRPr lang="en-US" sz="20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B59BA7-A4AF-E642-9136-9EF339A72F5D}"/>
              </a:ext>
            </a:extLst>
          </p:cNvPr>
          <p:cNvSpPr txBox="1"/>
          <p:nvPr/>
        </p:nvSpPr>
        <p:spPr>
          <a:xfrm>
            <a:off x="262808" y="2088149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Pediculus</a:t>
            </a:r>
            <a:r>
              <a:rPr lang="en-US" sz="2000" i="1" dirty="0"/>
              <a:t> </a:t>
            </a:r>
            <a:r>
              <a:rPr lang="en-US" sz="2000" i="1" dirty="0" err="1"/>
              <a:t>humanus</a:t>
            </a:r>
            <a:endParaRPr lang="en-US" sz="2000" i="1" dirty="0"/>
          </a:p>
          <a:p>
            <a:r>
              <a:rPr lang="en-US" sz="2000" i="1" dirty="0" err="1"/>
              <a:t>Pthirus</a:t>
            </a:r>
            <a:r>
              <a:rPr lang="en-US" sz="2000" i="1" dirty="0"/>
              <a:t> pubis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36A964-DEBC-1B4F-B516-7332878055ED}"/>
              </a:ext>
            </a:extLst>
          </p:cNvPr>
          <p:cNvSpPr txBox="1"/>
          <p:nvPr/>
        </p:nvSpPr>
        <p:spPr>
          <a:xfrm>
            <a:off x="277263" y="4125343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Pthirus</a:t>
            </a:r>
            <a:r>
              <a:rPr lang="en-US" sz="2000" i="1" dirty="0"/>
              <a:t> </a:t>
            </a:r>
            <a:r>
              <a:rPr lang="en-US" sz="2000" i="1" dirty="0" err="1"/>
              <a:t>gorillae</a:t>
            </a:r>
            <a:endParaRPr lang="en-US" sz="2000" i="1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DE2A8D-7726-4541-9D48-5D2F0529813A}"/>
              </a:ext>
            </a:extLst>
          </p:cNvPr>
          <p:cNvCxnSpPr/>
          <p:nvPr/>
        </p:nvCxnSpPr>
        <p:spPr>
          <a:xfrm flipH="1">
            <a:off x="5318517" y="2242036"/>
            <a:ext cx="332876" cy="426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A60442-916C-5F42-9F63-67589FF43553}"/>
              </a:ext>
            </a:extLst>
          </p:cNvPr>
          <p:cNvCxnSpPr/>
          <p:nvPr/>
        </p:nvCxnSpPr>
        <p:spPr>
          <a:xfrm flipH="1">
            <a:off x="4766628" y="896830"/>
            <a:ext cx="332876" cy="426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9119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F442-4A4D-D64E-8009-2CBE4DA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 Activity 3B: Pair of Lice Lost or Parasites Regained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271963" cy="4525963"/>
          </a:xfrm>
        </p:spPr>
        <p:txBody>
          <a:bodyPr/>
          <a:lstStyle/>
          <a:p>
            <a:pPr lvl="0"/>
            <a:r>
              <a:rPr lang="en-US" dirty="0">
                <a:sym typeface="Arial"/>
              </a:rPr>
              <a:t>Read the explanation of the “Pair of Lice Lost Hypothesis” and interpret relative to phylogenetic tree of primates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F43025-408B-E94D-A0B3-3402E32356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00662" y="1697280"/>
            <a:ext cx="2686050" cy="43672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19486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ans face&#10;&#10;Description automatically generated">
            <a:extLst>
              <a:ext uri="{FF2B5EF4-FFF2-40B4-BE49-F238E27FC236}">
                <a16:creationId xmlns:a16="http://schemas.microsoft.com/office/drawing/2014/main" id="{3A813935-7EF6-2C4F-943C-F223C3FB1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29" y="313590"/>
            <a:ext cx="3678248" cy="65532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2EAA0B4-04AA-B94E-AAD1-815E8BF3B88E}"/>
              </a:ext>
            </a:extLst>
          </p:cNvPr>
          <p:cNvGrpSpPr/>
          <p:nvPr/>
        </p:nvGrpSpPr>
        <p:grpSpPr>
          <a:xfrm>
            <a:off x="4240583" y="451933"/>
            <a:ext cx="3911879" cy="743786"/>
            <a:chOff x="4240583" y="451933"/>
            <a:chExt cx="3911879" cy="7437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6ECA42-261B-4047-9E94-7AB6B585A879}"/>
                </a:ext>
              </a:extLst>
            </p:cNvPr>
            <p:cNvSpPr txBox="1"/>
            <p:nvPr/>
          </p:nvSpPr>
          <p:spPr>
            <a:xfrm>
              <a:off x="5333062" y="451933"/>
              <a:ext cx="2819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41100"/>
                  </a:solidFill>
                </a:rPr>
                <a:t>Loss of </a:t>
              </a:r>
              <a:r>
                <a:rPr lang="en-US" sz="2000" i="1" dirty="0" err="1">
                  <a:solidFill>
                    <a:srgbClr val="941100"/>
                  </a:solidFill>
                </a:rPr>
                <a:t>Pthirus</a:t>
              </a:r>
              <a:endParaRPr lang="en-US" sz="2000" i="1" dirty="0">
                <a:solidFill>
                  <a:srgbClr val="941100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422BA59-5477-F14F-B0E8-C6F120AAE690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4276456" y="651988"/>
              <a:ext cx="1056606" cy="159152"/>
            </a:xfrm>
            <a:prstGeom prst="line">
              <a:avLst/>
            </a:prstGeom>
            <a:ln w="3810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88260D-6D03-B549-BCF7-B5FC8BDB3DF5}"/>
                </a:ext>
              </a:extLst>
            </p:cNvPr>
            <p:cNvSpPr txBox="1"/>
            <p:nvPr/>
          </p:nvSpPr>
          <p:spPr>
            <a:xfrm>
              <a:off x="5563487" y="795609"/>
              <a:ext cx="1580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&lt; 6.1 MYA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2AA5BB-FA21-2242-B667-C38638DBCB7B}"/>
                </a:ext>
              </a:extLst>
            </p:cNvPr>
            <p:cNvCxnSpPr/>
            <p:nvPr/>
          </p:nvCxnSpPr>
          <p:spPr>
            <a:xfrm>
              <a:off x="4240583" y="689912"/>
              <a:ext cx="0" cy="453088"/>
            </a:xfrm>
            <a:prstGeom prst="line">
              <a:avLst/>
            </a:prstGeom>
            <a:ln w="3810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7CF4A4-6177-FF45-89AB-951F049DD1F7}"/>
              </a:ext>
            </a:extLst>
          </p:cNvPr>
          <p:cNvGrpSpPr/>
          <p:nvPr/>
        </p:nvGrpSpPr>
        <p:grpSpPr>
          <a:xfrm>
            <a:off x="5181600" y="1840523"/>
            <a:ext cx="3014710" cy="1283677"/>
            <a:chOff x="5181600" y="1840523"/>
            <a:chExt cx="3014710" cy="12836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89B3B6-AB58-064A-8D74-A555C357F832}"/>
                </a:ext>
              </a:extLst>
            </p:cNvPr>
            <p:cNvSpPr txBox="1"/>
            <p:nvPr/>
          </p:nvSpPr>
          <p:spPr>
            <a:xfrm>
              <a:off x="5705859" y="1840523"/>
              <a:ext cx="24904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41100"/>
                  </a:solidFill>
                </a:rPr>
                <a:t>Evolution of </a:t>
              </a:r>
              <a:r>
                <a:rPr lang="en-US" sz="2000" i="1" dirty="0" err="1">
                  <a:solidFill>
                    <a:srgbClr val="941100"/>
                  </a:solidFill>
                </a:rPr>
                <a:t>Pediculus</a:t>
              </a:r>
              <a:r>
                <a:rPr lang="en-US" sz="2000" dirty="0">
                  <a:solidFill>
                    <a:srgbClr val="941100"/>
                  </a:solidFill>
                </a:rPr>
                <a:t> and </a:t>
              </a:r>
              <a:r>
                <a:rPr lang="en-US" sz="2000" i="1" dirty="0" err="1">
                  <a:solidFill>
                    <a:srgbClr val="941100"/>
                  </a:solidFill>
                </a:rPr>
                <a:t>Pthirus</a:t>
              </a:r>
              <a:r>
                <a:rPr lang="en-US" sz="2000" dirty="0">
                  <a:solidFill>
                    <a:srgbClr val="941100"/>
                  </a:solidFill>
                </a:rPr>
                <a:t> genera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C57A01-6E3C-EE46-A458-2D9C718F5996}"/>
                </a:ext>
              </a:extLst>
            </p:cNvPr>
            <p:cNvSpPr txBox="1"/>
            <p:nvPr/>
          </p:nvSpPr>
          <p:spPr>
            <a:xfrm>
              <a:off x="6087292" y="2497546"/>
              <a:ext cx="14771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&gt;11.8 MYA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E813F4D-0C15-BB48-BB9A-FF9A2C5F92B8}"/>
                </a:ext>
              </a:extLst>
            </p:cNvPr>
            <p:cNvCxnSpPr/>
            <p:nvPr/>
          </p:nvCxnSpPr>
          <p:spPr>
            <a:xfrm>
              <a:off x="5181600" y="2671112"/>
              <a:ext cx="0" cy="453088"/>
            </a:xfrm>
            <a:prstGeom prst="line">
              <a:avLst/>
            </a:prstGeom>
            <a:ln w="3810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78AE91C-D5AE-1A42-BCB4-6B7F1430B8B4}"/>
                </a:ext>
              </a:extLst>
            </p:cNvPr>
            <p:cNvCxnSpPr/>
            <p:nvPr/>
          </p:nvCxnSpPr>
          <p:spPr>
            <a:xfrm>
              <a:off x="5347476" y="2671112"/>
              <a:ext cx="0" cy="453088"/>
            </a:xfrm>
            <a:prstGeom prst="line">
              <a:avLst/>
            </a:prstGeom>
            <a:ln w="3810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69710F-5AD6-9849-82DF-A196C2AD5746}"/>
              </a:ext>
            </a:extLst>
          </p:cNvPr>
          <p:cNvGrpSpPr/>
          <p:nvPr/>
        </p:nvGrpSpPr>
        <p:grpSpPr>
          <a:xfrm>
            <a:off x="4290870" y="4038600"/>
            <a:ext cx="4548330" cy="2099256"/>
            <a:chOff x="4290870" y="4038600"/>
            <a:chExt cx="4548330" cy="20992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9175E7B-796D-1848-B698-DE5D44A7D2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48553" y="4470579"/>
              <a:ext cx="2194211" cy="923491"/>
            </a:xfrm>
            <a:prstGeom prst="line">
              <a:avLst/>
            </a:prstGeom>
            <a:ln w="3810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6721D4-68A8-7648-8A8D-9E212F9FEAE2}"/>
                </a:ext>
              </a:extLst>
            </p:cNvPr>
            <p:cNvSpPr txBox="1"/>
            <p:nvPr/>
          </p:nvSpPr>
          <p:spPr>
            <a:xfrm>
              <a:off x="6742762" y="5211965"/>
              <a:ext cx="2096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41100"/>
                  </a:solidFill>
                </a:rPr>
                <a:t>Loss of </a:t>
              </a:r>
              <a:r>
                <a:rPr lang="en-US" sz="2000" i="1" dirty="0" err="1">
                  <a:solidFill>
                    <a:srgbClr val="941100"/>
                  </a:solidFill>
                </a:rPr>
                <a:t>Pediculus</a:t>
              </a:r>
              <a:endParaRPr lang="en-US" sz="2000" i="1" dirty="0">
                <a:solidFill>
                  <a:srgbClr val="9411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FC85CF-775D-D545-9B4F-9052D8D2ACB6}"/>
                </a:ext>
              </a:extLst>
            </p:cNvPr>
            <p:cNvSpPr txBox="1"/>
            <p:nvPr/>
          </p:nvSpPr>
          <p:spPr>
            <a:xfrm>
              <a:off x="6666447" y="5737746"/>
              <a:ext cx="1580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&lt;11.8 MYA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BC31A9C-4EC2-F24E-8809-F54587726B9C}"/>
                </a:ext>
              </a:extLst>
            </p:cNvPr>
            <p:cNvCxnSpPr/>
            <p:nvPr/>
          </p:nvCxnSpPr>
          <p:spPr>
            <a:xfrm>
              <a:off x="4290870" y="4038600"/>
              <a:ext cx="0" cy="453088"/>
            </a:xfrm>
            <a:prstGeom prst="line">
              <a:avLst/>
            </a:prstGeom>
            <a:ln w="38100">
              <a:solidFill>
                <a:srgbClr val="941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D7F9906-2CE3-A448-A4F8-8D4CB3D8C50F}"/>
              </a:ext>
            </a:extLst>
          </p:cNvPr>
          <p:cNvSpPr txBox="1"/>
          <p:nvPr/>
        </p:nvSpPr>
        <p:spPr>
          <a:xfrm>
            <a:off x="282645" y="716401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Pediculus</a:t>
            </a:r>
            <a:r>
              <a:rPr lang="en-US" sz="2000" i="1" dirty="0"/>
              <a:t> </a:t>
            </a:r>
            <a:r>
              <a:rPr lang="en-US" sz="2000" i="1" dirty="0" err="1"/>
              <a:t>schaeffi</a:t>
            </a:r>
            <a:endParaRPr lang="en-US" sz="20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63A09F-EB30-4443-B4B2-7AC96656053D}"/>
              </a:ext>
            </a:extLst>
          </p:cNvPr>
          <p:cNvSpPr txBox="1"/>
          <p:nvPr/>
        </p:nvSpPr>
        <p:spPr>
          <a:xfrm>
            <a:off x="277263" y="2280763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Pediculus</a:t>
            </a:r>
            <a:r>
              <a:rPr lang="en-US" sz="2000" i="1" dirty="0"/>
              <a:t> </a:t>
            </a:r>
            <a:r>
              <a:rPr lang="en-US" sz="2000" i="1" dirty="0" err="1"/>
              <a:t>humanus</a:t>
            </a:r>
            <a:endParaRPr lang="en-US" sz="2000" i="1" dirty="0"/>
          </a:p>
          <a:p>
            <a:r>
              <a:rPr lang="en-US" sz="2000" i="1" dirty="0" err="1"/>
              <a:t>Pthirus</a:t>
            </a:r>
            <a:r>
              <a:rPr lang="en-US" sz="2000" i="1" dirty="0"/>
              <a:t> pubis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0BDD3A-43CA-A04C-95AD-EDE226E5CC27}"/>
              </a:ext>
            </a:extLst>
          </p:cNvPr>
          <p:cNvSpPr txBox="1"/>
          <p:nvPr/>
        </p:nvSpPr>
        <p:spPr>
          <a:xfrm>
            <a:off x="277263" y="4125343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Pthirus</a:t>
            </a:r>
            <a:r>
              <a:rPr lang="en-US" sz="2000" i="1" dirty="0"/>
              <a:t> </a:t>
            </a:r>
            <a:r>
              <a:rPr lang="en-US" sz="2000" i="1" dirty="0" err="1"/>
              <a:t>gorillae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0159036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EC1D77-21B1-8948-B0C6-9AD1E333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77" y="152400"/>
            <a:ext cx="8260048" cy="64844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745021-9E73-3244-BEF7-44F0C2518E35}"/>
              </a:ext>
            </a:extLst>
          </p:cNvPr>
          <p:cNvCxnSpPr>
            <a:cxnSpLocks/>
          </p:cNvCxnSpPr>
          <p:nvPr/>
        </p:nvCxnSpPr>
        <p:spPr>
          <a:xfrm>
            <a:off x="3733800" y="762000"/>
            <a:ext cx="1828800" cy="0"/>
          </a:xfrm>
          <a:prstGeom prst="line">
            <a:avLst/>
          </a:prstGeom>
          <a:ln w="38100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45744E-4ABF-464F-9630-86A7BF009CDA}"/>
              </a:ext>
            </a:extLst>
          </p:cNvPr>
          <p:cNvCxnSpPr>
            <a:cxnSpLocks/>
          </p:cNvCxnSpPr>
          <p:nvPr/>
        </p:nvCxnSpPr>
        <p:spPr>
          <a:xfrm>
            <a:off x="3762022" y="2057400"/>
            <a:ext cx="1800578" cy="381000"/>
          </a:xfrm>
          <a:prstGeom prst="line">
            <a:avLst/>
          </a:prstGeom>
          <a:ln w="38100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151BCB-0C1A-3D4A-A1D0-640EC3D22F19}"/>
              </a:ext>
            </a:extLst>
          </p:cNvPr>
          <p:cNvCxnSpPr>
            <a:cxnSpLocks/>
          </p:cNvCxnSpPr>
          <p:nvPr/>
        </p:nvCxnSpPr>
        <p:spPr>
          <a:xfrm flipV="1">
            <a:off x="3733800" y="2590800"/>
            <a:ext cx="1828800" cy="838200"/>
          </a:xfrm>
          <a:prstGeom prst="line">
            <a:avLst/>
          </a:prstGeom>
          <a:ln w="38100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948D36-AB96-6A4C-9818-167A256F0ED7}"/>
              </a:ext>
            </a:extLst>
          </p:cNvPr>
          <p:cNvCxnSpPr>
            <a:cxnSpLocks/>
          </p:cNvCxnSpPr>
          <p:nvPr/>
        </p:nvCxnSpPr>
        <p:spPr>
          <a:xfrm flipV="1">
            <a:off x="3699933" y="4114800"/>
            <a:ext cx="1862667" cy="462843"/>
          </a:xfrm>
          <a:prstGeom prst="line">
            <a:avLst/>
          </a:prstGeom>
          <a:ln w="38100">
            <a:solidFill>
              <a:srgbClr val="94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3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F442-4A4D-D64E-8009-2CBE4DA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 Activity 4: Of Lice and Men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idx="1"/>
          </p:nvPr>
        </p:nvSpPr>
        <p:spPr>
          <a:xfrm>
            <a:off x="457200" y="1600201"/>
            <a:ext cx="8229600" cy="184943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sym typeface="Arial"/>
              </a:rPr>
              <a:t>Body lice live in clothes and feed on human blood</a:t>
            </a:r>
          </a:p>
          <a:p>
            <a:pPr lvl="0"/>
            <a:r>
              <a:rPr lang="en-US" dirty="0">
                <a:sym typeface="Arial"/>
              </a:rPr>
              <a:t>When did humans lose body fur?</a:t>
            </a:r>
          </a:p>
          <a:p>
            <a:pPr lvl="0"/>
            <a:r>
              <a:rPr lang="en-US" dirty="0">
                <a:sym typeface="Arial"/>
              </a:rPr>
              <a:t>When did humans start to wear clothes?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273843" y="5346701"/>
            <a:ext cx="2197100" cy="9540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head louse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1600" i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Pediculus</a:t>
            </a:r>
            <a:r>
              <a:rPr lang="en-US" sz="1600" i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i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humanus</a:t>
            </a:r>
            <a:r>
              <a:rPr lang="en-US" sz="1600" i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1600" i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capitus</a:t>
            </a:r>
            <a:endParaRPr lang="en-US" sz="1600" i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349" y="3449637"/>
            <a:ext cx="1685925" cy="1849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2" name="Shape 172"/>
          <p:cNvSpPr txBox="1"/>
          <p:nvPr/>
        </p:nvSpPr>
        <p:spPr>
          <a:xfrm>
            <a:off x="5937251" y="5346701"/>
            <a:ext cx="2471736" cy="100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body louse,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Pediculus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humanus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humanus</a:t>
            </a:r>
            <a:endParaRPr lang="en-US" sz="16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9267" y="3401217"/>
            <a:ext cx="2093914" cy="1849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4" name="Shape 174"/>
          <p:cNvSpPr txBox="1"/>
          <p:nvPr/>
        </p:nvSpPr>
        <p:spPr>
          <a:xfrm>
            <a:off x="2597943" y="5346701"/>
            <a:ext cx="2976561" cy="701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pubic louse,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Phthirus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pubis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3099" y="3449637"/>
            <a:ext cx="2655888" cy="1849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8492255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6DDAB-E801-5543-87C4-E5414325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Of Lice and Men</a:t>
            </a:r>
            <a:br>
              <a:rPr lang="en-US" dirty="0"/>
            </a:br>
            <a:r>
              <a:rPr lang="en-US" dirty="0"/>
              <a:t>look over the  questions on page 11-12 and listen for answers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53A79A-A880-8049-AD63-479CCAB34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6C6861-1D05-0A48-AF71-DE4D39DD3847}"/>
              </a:ext>
            </a:extLst>
          </p:cNvPr>
          <p:cNvSpPr txBox="1"/>
          <p:nvPr/>
        </p:nvSpPr>
        <p:spPr>
          <a:xfrm>
            <a:off x="1151800" y="2895600"/>
            <a:ext cx="684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https://www.pbs.org/wgbh/nova/video/lice-and-human-evolution/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063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486588-056B-4143-BADA-092E6141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03EF6A-2466-7F46-B251-A9A028A9A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determines the form and function of any organism?</a:t>
            </a:r>
          </a:p>
          <a:p>
            <a:pPr lvl="1"/>
            <a:r>
              <a:rPr lang="en-US" dirty="0"/>
              <a:t>Evolutionary History – traits inherited from ancestor</a:t>
            </a:r>
          </a:p>
          <a:p>
            <a:pPr lvl="1"/>
            <a:r>
              <a:rPr lang="en-US" dirty="0"/>
              <a:t>Selection Pressures – biotic and abiotic factors influencing the adaptiveness of different traits</a:t>
            </a:r>
          </a:p>
          <a:p>
            <a:pPr lvl="1"/>
            <a:r>
              <a:rPr lang="en-US" dirty="0"/>
              <a:t>Genes – the set of genes an individual has, inherited from parents as determined by #1 and #2 above</a:t>
            </a:r>
          </a:p>
        </p:txBody>
      </p:sp>
    </p:spTree>
    <p:extLst>
      <p:ext uri="{BB962C8B-B14F-4D97-AF65-F5344CB8AC3E}">
        <p14:creationId xmlns:p14="http://schemas.microsoft.com/office/powerpoint/2010/main" val="406184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455D5-234B-884B-810B-FFA598C0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Study Organisms: Lice!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787980-5DF8-1A4C-85AB-4DC9799D5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1500" y="1734339"/>
            <a:ext cx="5461000" cy="3657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318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9524-19B4-6C4F-B781-2FDE6FEF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to Lice (singular -  Louse)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45634-2997-5A44-8FA2-DB85B0B71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Obligate  parasites – need host for survival</a:t>
            </a:r>
          </a:p>
          <a:p>
            <a:r>
              <a:rPr lang="en-US" dirty="0"/>
              <a:t>Permanent parasites – live entire lives on host</a:t>
            </a:r>
          </a:p>
          <a:p>
            <a:pPr lvl="1"/>
            <a:r>
              <a:rPr lang="en-US" dirty="0"/>
              <a:t>Sucking lice  – feed on blood</a:t>
            </a:r>
          </a:p>
          <a:p>
            <a:pPr lvl="1"/>
            <a:r>
              <a:rPr lang="en-US" dirty="0"/>
              <a:t>Chewing lice – feed on feathers and dead skin</a:t>
            </a:r>
          </a:p>
          <a:p>
            <a:r>
              <a:rPr lang="en-US" dirty="0"/>
              <a:t>They are found on almost every species of bird and most mammals, apart from monotremes, pangolins, and bats.</a:t>
            </a:r>
          </a:p>
          <a:p>
            <a:r>
              <a:rPr lang="en-US" dirty="0"/>
              <a:t>Lice are often species-specific</a:t>
            </a:r>
          </a:p>
        </p:txBody>
      </p:sp>
    </p:spTree>
    <p:extLst>
      <p:ext uri="{BB962C8B-B14F-4D97-AF65-F5344CB8AC3E}">
        <p14:creationId xmlns:p14="http://schemas.microsoft.com/office/powerpoint/2010/main" val="259581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7D395-88F6-FF43-8007-49B5895B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Misconceptions about 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D702E-AA85-2D45-8412-8EBA5B47C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714875" cy="4525963"/>
          </a:xfrm>
        </p:spPr>
        <p:txBody>
          <a:bodyPr/>
          <a:lstStyle/>
          <a:p>
            <a:r>
              <a:rPr lang="en-US" dirty="0"/>
              <a:t>Not related to cleanliness</a:t>
            </a:r>
          </a:p>
          <a:p>
            <a:r>
              <a:rPr lang="en-US" dirty="0"/>
              <a:t>Social stigma unfounded</a:t>
            </a:r>
          </a:p>
          <a:p>
            <a:r>
              <a:rPr lang="en-US" dirty="0"/>
              <a:t>Can’t “jump” from person to person or survive on inanimate objects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0AD24-18EA-FB48-A56D-AC98CE307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87" y="1800229"/>
            <a:ext cx="3733800" cy="3733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399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CA03-5252-6A4C-AE17-18E2F7A64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Systems Approach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DC6B53F-1217-3248-8D88-C777EBB4E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422907"/>
              </p:ext>
            </p:extLst>
          </p:nvPr>
        </p:nvGraphicFramePr>
        <p:xfrm>
          <a:off x="719138" y="1033461"/>
          <a:ext cx="76962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4679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387C-58D6-EB4D-A02C-21E49E73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Louse Case Study Part 1 (of 3): Evolution of Human Lice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ED951-D94E-9D4A-8306-297AA1A97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Upon completion of this week’s submodule, each student should be able to:</a:t>
            </a:r>
          </a:p>
          <a:p>
            <a:pPr lvl="1"/>
            <a:r>
              <a:rPr lang="en-US" dirty="0"/>
              <a:t>Evaluate an organisms’ biology using phylogenetic and morphological data.</a:t>
            </a:r>
          </a:p>
          <a:p>
            <a:pPr lvl="1"/>
            <a:r>
              <a:rPr lang="en-US" dirty="0"/>
              <a:t>Hypothesize how biotic and abiotic factors in the environment relate to the form and function of an organism.</a:t>
            </a:r>
          </a:p>
          <a:p>
            <a:pPr lvl="1"/>
            <a:r>
              <a:rPr lang="en-US" dirty="0"/>
              <a:t>Critically evaluate competing phylogenetic hypotheses.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8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BB11-3659-4B4A-B9EB-8BD3A45ED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 Activity 1: </a:t>
            </a:r>
            <a:br>
              <a:rPr lang="en-US" dirty="0"/>
            </a:br>
            <a:r>
              <a:rPr lang="en-US" dirty="0"/>
              <a:t>Specificity of Lice and Hosts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70694-D490-BB47-8CC7-A20723E2E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Humans are parasitized by two different kinds of lice: head lice and pubic lice. Pubic lice can also infest facial hair, including eyebrows and eyelashes.</a:t>
            </a:r>
          </a:p>
          <a:p>
            <a:r>
              <a:rPr lang="en-US" dirty="0"/>
              <a:t>You have been given pictures of both types of lice. </a:t>
            </a:r>
          </a:p>
          <a:p>
            <a:r>
              <a:rPr lang="en-US" dirty="0"/>
              <a:t>Examine the specimens, looking for similarities and differences. </a:t>
            </a:r>
          </a:p>
          <a:p>
            <a:r>
              <a:rPr lang="en-US" dirty="0"/>
              <a:t>Using the resources provided and your own prior knowledge (but no internet resources), answer the questions on pages 3-4 in the lab packet.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68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47545</TotalTime>
  <Words>1237</Words>
  <Application>Microsoft Macintosh PowerPoint</Application>
  <PresentationFormat>On-screen Show (4:3)</PresentationFormat>
  <Paragraphs>146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Office Theme</vt:lpstr>
      <vt:lpstr>Louse Case Study</vt:lpstr>
      <vt:lpstr>Objective</vt:lpstr>
      <vt:lpstr>Big Question:</vt:lpstr>
      <vt:lpstr>Our Study Organisms: Lice!</vt:lpstr>
      <vt:lpstr>Introduction to Lice (singular -  Louse)</vt:lpstr>
      <vt:lpstr>Misconceptions about Lice</vt:lpstr>
      <vt:lpstr>Systems Approach </vt:lpstr>
      <vt:lpstr>Louse Case Study Part 1 (of 3): Evolution of Human Lice </vt:lpstr>
      <vt:lpstr>Lab Activity 1:  Specificity of Lice and Hosts</vt:lpstr>
      <vt:lpstr>PowerPoint Presentation</vt:lpstr>
      <vt:lpstr>PowerPoint Presentation</vt:lpstr>
      <vt:lpstr>Lab Activity 2:  A Refresher on Reading Phylogenetic Trees</vt:lpstr>
      <vt:lpstr>Terminology</vt:lpstr>
      <vt:lpstr>Which of the five marks in the tree above corresponds to the most recent common ancestor of a mushroom and a sponge? </vt:lpstr>
      <vt:lpstr>Which of the five marks in the tree above corresponds to the most recent common ancestor of a mushroom and a sponge?  </vt:lpstr>
      <vt:lpstr>PowerPoint Presentation</vt:lpstr>
      <vt:lpstr>PowerPoint Presentation</vt:lpstr>
      <vt:lpstr>Lab Activity 3A: A Tale of Two Lice</vt:lpstr>
      <vt:lpstr>Lab Activity 3A:  A Tale of Two Lice</vt:lpstr>
      <vt:lpstr>Lab Activity 3B: Pair of Lice Lost or Parasites Regained</vt:lpstr>
      <vt:lpstr>PowerPoint Presentation</vt:lpstr>
      <vt:lpstr>Lab Activity 3B: Pair of Lice Lost or Parasites Regained</vt:lpstr>
      <vt:lpstr>PowerPoint Presentation</vt:lpstr>
      <vt:lpstr>PowerPoint Presentation</vt:lpstr>
      <vt:lpstr>Lab Activity 4: Of Lice and Men</vt:lpstr>
      <vt:lpstr>Of Lice and Men look over the  questions on page 11-12 and listen for answers</vt:lpstr>
    </vt:vector>
  </TitlesOfParts>
  <Company>Ryan Douglas Creative,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Douglas</dc:creator>
  <cp:lastModifiedBy>Monfils, Anna Kirsten</cp:lastModifiedBy>
  <cp:revision>431</cp:revision>
  <dcterms:created xsi:type="dcterms:W3CDTF">2018-06-04T10:33:56Z</dcterms:created>
  <dcterms:modified xsi:type="dcterms:W3CDTF">2020-04-07T23:23:49Z</dcterms:modified>
</cp:coreProperties>
</file>