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484" r:id="rId2"/>
    <p:sldId id="584" r:id="rId3"/>
    <p:sldId id="544" r:id="rId4"/>
    <p:sldId id="522" r:id="rId5"/>
    <p:sldId id="582" r:id="rId6"/>
    <p:sldId id="259" r:id="rId7"/>
    <p:sldId id="258" r:id="rId8"/>
    <p:sldId id="547" r:id="rId9"/>
    <p:sldId id="256" r:id="rId10"/>
    <p:sldId id="523" r:id="rId11"/>
    <p:sldId id="524" r:id="rId12"/>
    <p:sldId id="539" r:id="rId13"/>
    <p:sldId id="267" r:id="rId14"/>
    <p:sldId id="542" r:id="rId15"/>
    <p:sldId id="548" r:id="rId16"/>
    <p:sldId id="550" r:id="rId17"/>
    <p:sldId id="549" r:id="rId18"/>
    <p:sldId id="54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Belitz" initials="MB" lastIdx="39" clrIdx="0">
    <p:extLst>
      <p:ext uri="{19B8F6BF-5375-455C-9EA6-DF929625EA0E}">
        <p15:presenceInfo xmlns:p15="http://schemas.microsoft.com/office/powerpoint/2012/main" userId="Michael Belit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24"/>
    <p:restoredTop sz="76305"/>
  </p:normalViewPr>
  <p:slideViewPr>
    <p:cSldViewPr snapToGrid="0" snapToObjects="1">
      <p:cViewPr varScale="1">
        <p:scale>
          <a:sx n="90" d="100"/>
          <a:sy n="90" d="100"/>
        </p:scale>
        <p:origin x="2120" y="200"/>
      </p:cViewPr>
      <p:guideLst>
        <p:guide orient="horz" pos="2112"/>
        <p:guide pos="2880"/>
      </p:guideLst>
    </p:cSldViewPr>
  </p:slideViewPr>
  <p:notesTextViewPr>
    <p:cViewPr>
      <p:scale>
        <a:sx n="100" d="100"/>
        <a:sy n="100" d="100"/>
      </p:scale>
      <p:origin x="0" y="0"/>
    </p:cViewPr>
  </p:notesTextViewPr>
  <p:sorterViewPr>
    <p:cViewPr>
      <p:scale>
        <a:sx n="107" d="100"/>
        <a:sy n="10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14B72B-CFD2-994F-8708-438BFF4CBD79}" type="doc">
      <dgm:prSet loTypeId="urn:microsoft.com/office/officeart/2005/8/layout/radial4" loCatId="" qsTypeId="urn:microsoft.com/office/officeart/2005/8/quickstyle/simple4" qsCatId="simple" csTypeId="urn:microsoft.com/office/officeart/2005/8/colors/accent1_3" csCatId="accent1" phldr="1"/>
      <dgm:spPr/>
      <dgm:t>
        <a:bodyPr/>
        <a:lstStyle/>
        <a:p>
          <a:endParaRPr lang="en-US"/>
        </a:p>
      </dgm:t>
    </dgm:pt>
    <dgm:pt modelId="{DBAF2218-01B6-1344-8247-5977143E2415}">
      <dgm:prSet phldrT="[Text]" custT="1"/>
      <dgm:spPr/>
      <dgm:t>
        <a:bodyPr/>
        <a:lstStyle/>
        <a:p>
          <a:r>
            <a:rPr lang="en-US" sz="2800" dirty="0"/>
            <a:t>Lice Form and Function</a:t>
          </a:r>
        </a:p>
      </dgm:t>
    </dgm:pt>
    <dgm:pt modelId="{31E852A3-B3B8-524B-8F08-BA8157964E39}" type="parTrans" cxnId="{3A721F4D-5BD6-8F40-AA09-457DC12ED5DB}">
      <dgm:prSet/>
      <dgm:spPr/>
      <dgm:t>
        <a:bodyPr/>
        <a:lstStyle/>
        <a:p>
          <a:endParaRPr lang="en-US"/>
        </a:p>
      </dgm:t>
    </dgm:pt>
    <dgm:pt modelId="{C69DEEBC-9146-EA45-8D2E-AA47089097CB}" type="sibTrans" cxnId="{3A721F4D-5BD6-8F40-AA09-457DC12ED5DB}">
      <dgm:prSet/>
      <dgm:spPr/>
      <dgm:t>
        <a:bodyPr/>
        <a:lstStyle/>
        <a:p>
          <a:endParaRPr lang="en-US"/>
        </a:p>
      </dgm:t>
    </dgm:pt>
    <dgm:pt modelId="{C53EB0E4-30E3-0043-9916-46D65C890E4E}">
      <dgm:prSet phldrT="[Text]" custT="1"/>
      <dgm:spPr/>
      <dgm:t>
        <a:bodyPr/>
        <a:lstStyle/>
        <a:p>
          <a:r>
            <a:rPr lang="en-US" sz="2600" dirty="0"/>
            <a:t>Evolution </a:t>
          </a:r>
        </a:p>
        <a:p>
          <a:r>
            <a:rPr lang="en-US" sz="2600" dirty="0"/>
            <a:t>of Lice</a:t>
          </a:r>
        </a:p>
      </dgm:t>
    </dgm:pt>
    <dgm:pt modelId="{E0CC4D8D-3114-F04A-B295-C88CF33143CB}" type="parTrans" cxnId="{5A274C8E-0944-1843-B1FB-92E21DD2F200}">
      <dgm:prSet/>
      <dgm:spPr/>
      <dgm:t>
        <a:bodyPr/>
        <a:lstStyle/>
        <a:p>
          <a:endParaRPr lang="en-US"/>
        </a:p>
      </dgm:t>
    </dgm:pt>
    <dgm:pt modelId="{3A68AD5B-EBEA-9E44-8C08-A1ACD5AA6514}" type="sibTrans" cxnId="{5A274C8E-0944-1843-B1FB-92E21DD2F200}">
      <dgm:prSet/>
      <dgm:spPr/>
      <dgm:t>
        <a:bodyPr/>
        <a:lstStyle/>
        <a:p>
          <a:endParaRPr lang="en-US"/>
        </a:p>
      </dgm:t>
    </dgm:pt>
    <dgm:pt modelId="{E5F13FA7-94A3-E14D-8254-62B9E998FC76}">
      <dgm:prSet phldrT="[Text]"/>
      <dgm:spPr/>
      <dgm:t>
        <a:bodyPr/>
        <a:lstStyle/>
        <a:p>
          <a:r>
            <a:rPr lang="en-US"/>
            <a:t>Gene Expression in Lice</a:t>
          </a:r>
          <a:endParaRPr lang="en-US" dirty="0"/>
        </a:p>
      </dgm:t>
    </dgm:pt>
    <dgm:pt modelId="{00AB1257-13FC-C64E-801D-0307E24A71F9}" type="parTrans" cxnId="{CCCB9224-86E8-D046-BF68-38F837FC7066}">
      <dgm:prSet/>
      <dgm:spPr/>
      <dgm:t>
        <a:bodyPr/>
        <a:lstStyle/>
        <a:p>
          <a:endParaRPr lang="en-US"/>
        </a:p>
      </dgm:t>
    </dgm:pt>
    <dgm:pt modelId="{9BFD4B5B-435F-C440-81E0-EC8D566CA3EF}" type="sibTrans" cxnId="{CCCB9224-86E8-D046-BF68-38F837FC7066}">
      <dgm:prSet/>
      <dgm:spPr/>
      <dgm:t>
        <a:bodyPr/>
        <a:lstStyle/>
        <a:p>
          <a:endParaRPr lang="en-US"/>
        </a:p>
      </dgm:t>
    </dgm:pt>
    <dgm:pt modelId="{13FC8A1D-E4EF-6944-ADF7-F595C17DC356}">
      <dgm:prSet phldrT="[Text]" phldr="1"/>
      <dgm:spPr/>
      <dgm:t>
        <a:bodyPr/>
        <a:lstStyle/>
        <a:p>
          <a:endParaRPr lang="en-US" dirty="0"/>
        </a:p>
      </dgm:t>
    </dgm:pt>
    <dgm:pt modelId="{8B6C086E-2A4F-2A47-8A4D-69E1269A2A77}" type="parTrans" cxnId="{F7BA4A5C-180D-D849-AD0E-6DBF4DAFCC22}">
      <dgm:prSet/>
      <dgm:spPr/>
      <dgm:t>
        <a:bodyPr/>
        <a:lstStyle/>
        <a:p>
          <a:endParaRPr lang="en-US"/>
        </a:p>
      </dgm:t>
    </dgm:pt>
    <dgm:pt modelId="{B48AD4EF-FC1E-5C41-B381-10C3749F9A04}" type="sibTrans" cxnId="{F7BA4A5C-180D-D849-AD0E-6DBF4DAFCC22}">
      <dgm:prSet/>
      <dgm:spPr/>
      <dgm:t>
        <a:bodyPr/>
        <a:lstStyle/>
        <a:p>
          <a:endParaRPr lang="en-US"/>
        </a:p>
      </dgm:t>
    </dgm:pt>
    <dgm:pt modelId="{D7C08FB7-70A2-5547-B6FE-129F1D14B087}">
      <dgm:prSet phldrT="[Text]"/>
      <dgm:spPr/>
      <dgm:t>
        <a:bodyPr/>
        <a:lstStyle/>
        <a:p>
          <a:endParaRPr lang="en-US"/>
        </a:p>
      </dgm:t>
    </dgm:pt>
    <dgm:pt modelId="{825EE177-B693-F943-920B-880328BD56B3}" type="parTrans" cxnId="{A059BD1D-AD07-B24F-89B8-74B4BEC5C866}">
      <dgm:prSet/>
      <dgm:spPr/>
      <dgm:t>
        <a:bodyPr/>
        <a:lstStyle/>
        <a:p>
          <a:endParaRPr lang="en-US"/>
        </a:p>
      </dgm:t>
    </dgm:pt>
    <dgm:pt modelId="{A59A8D1D-9049-FA48-8678-D5BC3C4805D3}" type="sibTrans" cxnId="{A059BD1D-AD07-B24F-89B8-74B4BEC5C866}">
      <dgm:prSet/>
      <dgm:spPr/>
      <dgm:t>
        <a:bodyPr/>
        <a:lstStyle/>
        <a:p>
          <a:endParaRPr lang="en-US"/>
        </a:p>
      </dgm:t>
    </dgm:pt>
    <dgm:pt modelId="{3183069D-0AB5-9141-B2F5-7133BDB1A63F}">
      <dgm:prSet phldrT="[Text]" phldr="1"/>
      <dgm:spPr/>
      <dgm:t>
        <a:bodyPr/>
        <a:lstStyle/>
        <a:p>
          <a:endParaRPr lang="en-US"/>
        </a:p>
      </dgm:t>
    </dgm:pt>
    <dgm:pt modelId="{EF3B4EF4-3CFE-2543-841D-F763B0A83857}" type="parTrans" cxnId="{4FD4F942-77D1-424E-B1C7-9B37FBAE1F4D}">
      <dgm:prSet/>
      <dgm:spPr/>
      <dgm:t>
        <a:bodyPr/>
        <a:lstStyle/>
        <a:p>
          <a:endParaRPr lang="en-US"/>
        </a:p>
      </dgm:t>
    </dgm:pt>
    <dgm:pt modelId="{7EC9CA1C-AFD1-054C-B09D-7895E66B8548}" type="sibTrans" cxnId="{4FD4F942-77D1-424E-B1C7-9B37FBAE1F4D}">
      <dgm:prSet/>
      <dgm:spPr/>
      <dgm:t>
        <a:bodyPr/>
        <a:lstStyle/>
        <a:p>
          <a:endParaRPr lang="en-US"/>
        </a:p>
      </dgm:t>
    </dgm:pt>
    <dgm:pt modelId="{4313A455-B09F-254D-9CD0-5757F37EAF57}">
      <dgm:prSet phldrT="[Text]" phldr="1"/>
      <dgm:spPr/>
      <dgm:t>
        <a:bodyPr/>
        <a:lstStyle/>
        <a:p>
          <a:endParaRPr lang="en-US"/>
        </a:p>
      </dgm:t>
    </dgm:pt>
    <dgm:pt modelId="{4B21D0F3-9EE8-9445-A456-569896FA231A}" type="parTrans" cxnId="{83E864DC-645B-F74E-B52F-47F097EFB275}">
      <dgm:prSet/>
      <dgm:spPr/>
      <dgm:t>
        <a:bodyPr/>
        <a:lstStyle/>
        <a:p>
          <a:endParaRPr lang="en-US"/>
        </a:p>
      </dgm:t>
    </dgm:pt>
    <dgm:pt modelId="{C7BFB73B-F325-BB45-9527-AAFC7CEBA5DC}" type="sibTrans" cxnId="{83E864DC-645B-F74E-B52F-47F097EFB275}">
      <dgm:prSet/>
      <dgm:spPr/>
      <dgm:t>
        <a:bodyPr/>
        <a:lstStyle/>
        <a:p>
          <a:endParaRPr lang="en-US"/>
        </a:p>
      </dgm:t>
    </dgm:pt>
    <dgm:pt modelId="{16C3EC67-D160-904F-B46D-4200C140905F}">
      <dgm:prSet phldrT="[Text]"/>
      <dgm:spPr>
        <a:ln w="38100">
          <a:solidFill>
            <a:srgbClr val="FFFF00"/>
          </a:solidFill>
        </a:ln>
      </dgm:spPr>
      <dgm:t>
        <a:bodyPr/>
        <a:lstStyle/>
        <a:p>
          <a:r>
            <a:rPr lang="en-US" dirty="0"/>
            <a:t>Reciprocal Selection in Birds and Lice</a:t>
          </a:r>
        </a:p>
      </dgm:t>
    </dgm:pt>
    <dgm:pt modelId="{1114E011-B34D-BE48-BC43-3C475BDB57F5}" type="sibTrans" cxnId="{CEB8A8E9-2668-E24F-9239-614B32E27D88}">
      <dgm:prSet/>
      <dgm:spPr/>
      <dgm:t>
        <a:bodyPr/>
        <a:lstStyle/>
        <a:p>
          <a:endParaRPr lang="en-US"/>
        </a:p>
      </dgm:t>
    </dgm:pt>
    <dgm:pt modelId="{E014AF2A-968D-A047-A0B7-C273736BC552}" type="parTrans" cxnId="{CEB8A8E9-2668-E24F-9239-614B32E27D88}">
      <dgm:prSet/>
      <dgm:spPr>
        <a:ln w="38100">
          <a:solidFill>
            <a:srgbClr val="FFFF00"/>
          </a:solidFill>
        </a:ln>
      </dgm:spPr>
      <dgm:t>
        <a:bodyPr/>
        <a:lstStyle/>
        <a:p>
          <a:endParaRPr lang="en-US"/>
        </a:p>
      </dgm:t>
    </dgm:pt>
    <dgm:pt modelId="{1955D3A2-65BE-4106-90D8-1397CBCE1839}">
      <dgm:prSet phldrT="[Text]"/>
      <dgm:spPr/>
      <dgm:t>
        <a:bodyPr/>
        <a:lstStyle/>
        <a:p>
          <a:endParaRPr lang="en-US"/>
        </a:p>
      </dgm:t>
    </dgm:pt>
    <dgm:pt modelId="{5BA17504-BE64-47AF-89DE-1BC3D99146D7}" type="parTrans" cxnId="{1E54FD20-DA55-47E7-A642-8E18F2DA7AAC}">
      <dgm:prSet/>
      <dgm:spPr/>
      <dgm:t>
        <a:bodyPr/>
        <a:lstStyle/>
        <a:p>
          <a:endParaRPr lang="en-US"/>
        </a:p>
      </dgm:t>
    </dgm:pt>
    <dgm:pt modelId="{209521C8-8348-4C2E-A2E0-361710504C3A}" type="sibTrans" cxnId="{1E54FD20-DA55-47E7-A642-8E18F2DA7AAC}">
      <dgm:prSet/>
      <dgm:spPr/>
      <dgm:t>
        <a:bodyPr/>
        <a:lstStyle/>
        <a:p>
          <a:endParaRPr lang="en-US"/>
        </a:p>
      </dgm:t>
    </dgm:pt>
    <dgm:pt modelId="{29AD126A-7D87-3548-83E8-BBD0215EB6FE}" type="pres">
      <dgm:prSet presAssocID="{0114B72B-CFD2-994F-8708-438BFF4CBD79}" presName="cycle" presStyleCnt="0">
        <dgm:presLayoutVars>
          <dgm:chMax val="1"/>
          <dgm:dir/>
          <dgm:animLvl val="ctr"/>
          <dgm:resizeHandles val="exact"/>
        </dgm:presLayoutVars>
      </dgm:prSet>
      <dgm:spPr/>
    </dgm:pt>
    <dgm:pt modelId="{6BAED6AB-F5B4-4C44-B56C-74D61B773678}" type="pres">
      <dgm:prSet presAssocID="{DBAF2218-01B6-1344-8247-5977143E2415}" presName="centerShape" presStyleLbl="node0" presStyleIdx="0" presStyleCnt="1"/>
      <dgm:spPr/>
    </dgm:pt>
    <dgm:pt modelId="{E279BB4A-7EA0-814D-A4D2-3D16D7A467A6}" type="pres">
      <dgm:prSet presAssocID="{E0CC4D8D-3114-F04A-B295-C88CF33143CB}" presName="parTrans" presStyleLbl="bgSibTrans2D1" presStyleIdx="0" presStyleCnt="3"/>
      <dgm:spPr/>
    </dgm:pt>
    <dgm:pt modelId="{E42611D4-F81F-8044-95F8-BFB5D3E9CD18}" type="pres">
      <dgm:prSet presAssocID="{C53EB0E4-30E3-0043-9916-46D65C890E4E}" presName="node" presStyleLbl="node1" presStyleIdx="0" presStyleCnt="3" custScaleX="119432">
        <dgm:presLayoutVars>
          <dgm:bulletEnabled val="1"/>
        </dgm:presLayoutVars>
      </dgm:prSet>
      <dgm:spPr/>
    </dgm:pt>
    <dgm:pt modelId="{C6E2DADC-E66A-E840-A140-A4590BD6CEA9}" type="pres">
      <dgm:prSet presAssocID="{E014AF2A-968D-A047-A0B7-C273736BC552}" presName="parTrans" presStyleLbl="bgSibTrans2D1" presStyleIdx="1" presStyleCnt="3"/>
      <dgm:spPr/>
    </dgm:pt>
    <dgm:pt modelId="{0E887B3C-E4DF-8041-A905-37E62742712B}" type="pres">
      <dgm:prSet presAssocID="{16C3EC67-D160-904F-B46D-4200C140905F}" presName="node" presStyleLbl="node1" presStyleIdx="1" presStyleCnt="3">
        <dgm:presLayoutVars>
          <dgm:bulletEnabled val="1"/>
        </dgm:presLayoutVars>
      </dgm:prSet>
      <dgm:spPr/>
    </dgm:pt>
    <dgm:pt modelId="{95C7FEA9-8541-4441-BFF8-E6D08252FC5C}" type="pres">
      <dgm:prSet presAssocID="{00AB1257-13FC-C64E-801D-0307E24A71F9}" presName="parTrans" presStyleLbl="bgSibTrans2D1" presStyleIdx="2" presStyleCnt="3"/>
      <dgm:spPr/>
    </dgm:pt>
    <dgm:pt modelId="{1990342D-13CD-0742-B5AB-10D2C26CDA04}" type="pres">
      <dgm:prSet presAssocID="{E5F13FA7-94A3-E14D-8254-62B9E998FC76}" presName="node" presStyleLbl="node1" presStyleIdx="2" presStyleCnt="3">
        <dgm:presLayoutVars>
          <dgm:bulletEnabled val="1"/>
        </dgm:presLayoutVars>
      </dgm:prSet>
      <dgm:spPr/>
    </dgm:pt>
  </dgm:ptLst>
  <dgm:cxnLst>
    <dgm:cxn modelId="{A059BD1D-AD07-B24F-89B8-74B4BEC5C866}" srcId="{0114B72B-CFD2-994F-8708-438BFF4CBD79}" destId="{D7C08FB7-70A2-5547-B6FE-129F1D14B087}" srcOrd="2" destOrd="0" parTransId="{825EE177-B693-F943-920B-880328BD56B3}" sibTransId="{A59A8D1D-9049-FA48-8678-D5BC3C4805D3}"/>
    <dgm:cxn modelId="{1E54FD20-DA55-47E7-A642-8E18F2DA7AAC}" srcId="{0114B72B-CFD2-994F-8708-438BFF4CBD79}" destId="{1955D3A2-65BE-4106-90D8-1397CBCE1839}" srcOrd="3" destOrd="0" parTransId="{5BA17504-BE64-47AF-89DE-1BC3D99146D7}" sibTransId="{209521C8-8348-4C2E-A2E0-361710504C3A}"/>
    <dgm:cxn modelId="{CCCB9224-86E8-D046-BF68-38F837FC7066}" srcId="{DBAF2218-01B6-1344-8247-5977143E2415}" destId="{E5F13FA7-94A3-E14D-8254-62B9E998FC76}" srcOrd="2" destOrd="0" parTransId="{00AB1257-13FC-C64E-801D-0307E24A71F9}" sibTransId="{9BFD4B5B-435F-C440-81E0-EC8D566CA3EF}"/>
    <dgm:cxn modelId="{8942BC38-0719-5541-94E6-4B4154EB5247}" type="presOf" srcId="{00AB1257-13FC-C64E-801D-0307E24A71F9}" destId="{95C7FEA9-8541-4441-BFF8-E6D08252FC5C}" srcOrd="0" destOrd="0" presId="urn:microsoft.com/office/officeart/2005/8/layout/radial4"/>
    <dgm:cxn modelId="{CEF35B3C-6044-344C-BCC3-5E317EFFD6EC}" type="presOf" srcId="{E5F13FA7-94A3-E14D-8254-62B9E998FC76}" destId="{1990342D-13CD-0742-B5AB-10D2C26CDA04}" srcOrd="0" destOrd="0" presId="urn:microsoft.com/office/officeart/2005/8/layout/radial4"/>
    <dgm:cxn modelId="{4FD4F942-77D1-424E-B1C7-9B37FBAE1F4D}" srcId="{D7C08FB7-70A2-5547-B6FE-129F1D14B087}" destId="{3183069D-0AB5-9141-B2F5-7133BDB1A63F}" srcOrd="0" destOrd="0" parTransId="{EF3B4EF4-3CFE-2543-841D-F763B0A83857}" sibTransId="{7EC9CA1C-AFD1-054C-B09D-7895E66B8548}"/>
    <dgm:cxn modelId="{3A721F4D-5BD6-8F40-AA09-457DC12ED5DB}" srcId="{0114B72B-CFD2-994F-8708-438BFF4CBD79}" destId="{DBAF2218-01B6-1344-8247-5977143E2415}" srcOrd="0" destOrd="0" parTransId="{31E852A3-B3B8-524B-8F08-BA8157964E39}" sibTransId="{C69DEEBC-9146-EA45-8D2E-AA47089097CB}"/>
    <dgm:cxn modelId="{F7BA4A5C-180D-D849-AD0E-6DBF4DAFCC22}" srcId="{0114B72B-CFD2-994F-8708-438BFF4CBD79}" destId="{13FC8A1D-E4EF-6944-ADF7-F595C17DC356}" srcOrd="1" destOrd="0" parTransId="{8B6C086E-2A4F-2A47-8A4D-69E1269A2A77}" sibTransId="{B48AD4EF-FC1E-5C41-B381-10C3749F9A04}"/>
    <dgm:cxn modelId="{F96FCF8C-D136-8D49-9009-6427BEAE8E73}" type="presOf" srcId="{C53EB0E4-30E3-0043-9916-46D65C890E4E}" destId="{E42611D4-F81F-8044-95F8-BFB5D3E9CD18}" srcOrd="0" destOrd="0" presId="urn:microsoft.com/office/officeart/2005/8/layout/radial4"/>
    <dgm:cxn modelId="{5A274C8E-0944-1843-B1FB-92E21DD2F200}" srcId="{DBAF2218-01B6-1344-8247-5977143E2415}" destId="{C53EB0E4-30E3-0043-9916-46D65C890E4E}" srcOrd="0" destOrd="0" parTransId="{E0CC4D8D-3114-F04A-B295-C88CF33143CB}" sibTransId="{3A68AD5B-EBEA-9E44-8C08-A1ACD5AA6514}"/>
    <dgm:cxn modelId="{E740C390-D90A-AE4B-ACBC-779A5FB6CE24}" type="presOf" srcId="{E014AF2A-968D-A047-A0B7-C273736BC552}" destId="{C6E2DADC-E66A-E840-A140-A4590BD6CEA9}" srcOrd="0" destOrd="0" presId="urn:microsoft.com/office/officeart/2005/8/layout/radial4"/>
    <dgm:cxn modelId="{C9E9EB9D-F751-A04F-A1B1-2217C5551238}" type="presOf" srcId="{DBAF2218-01B6-1344-8247-5977143E2415}" destId="{6BAED6AB-F5B4-4C44-B56C-74D61B773678}" srcOrd="0" destOrd="0" presId="urn:microsoft.com/office/officeart/2005/8/layout/radial4"/>
    <dgm:cxn modelId="{8F3191A8-16E1-1341-A765-D62C56C44077}" type="presOf" srcId="{0114B72B-CFD2-994F-8708-438BFF4CBD79}" destId="{29AD126A-7D87-3548-83E8-BBD0215EB6FE}" srcOrd="0" destOrd="0" presId="urn:microsoft.com/office/officeart/2005/8/layout/radial4"/>
    <dgm:cxn modelId="{007D37AE-08B3-2947-ACA0-9C03288A0A02}" type="presOf" srcId="{E0CC4D8D-3114-F04A-B295-C88CF33143CB}" destId="{E279BB4A-7EA0-814D-A4D2-3D16D7A467A6}" srcOrd="0" destOrd="0" presId="urn:microsoft.com/office/officeart/2005/8/layout/radial4"/>
    <dgm:cxn modelId="{83E864DC-645B-F74E-B52F-47F097EFB275}" srcId="{D7C08FB7-70A2-5547-B6FE-129F1D14B087}" destId="{4313A455-B09F-254D-9CD0-5757F37EAF57}" srcOrd="1" destOrd="0" parTransId="{4B21D0F3-9EE8-9445-A456-569896FA231A}" sibTransId="{C7BFB73B-F325-BB45-9527-AAFC7CEBA5DC}"/>
    <dgm:cxn modelId="{CEB8A8E9-2668-E24F-9239-614B32E27D88}" srcId="{DBAF2218-01B6-1344-8247-5977143E2415}" destId="{16C3EC67-D160-904F-B46D-4200C140905F}" srcOrd="1" destOrd="0" parTransId="{E014AF2A-968D-A047-A0B7-C273736BC552}" sibTransId="{1114E011-B34D-BE48-BC43-3C475BDB57F5}"/>
    <dgm:cxn modelId="{1B5229FF-CC0E-504B-A323-DDCC87466F33}" type="presOf" srcId="{16C3EC67-D160-904F-B46D-4200C140905F}" destId="{0E887B3C-E4DF-8041-A905-37E62742712B}" srcOrd="0" destOrd="0" presId="urn:microsoft.com/office/officeart/2005/8/layout/radial4"/>
    <dgm:cxn modelId="{CC3E8770-C1EC-C843-AB08-43EEDCDB7700}" type="presParOf" srcId="{29AD126A-7D87-3548-83E8-BBD0215EB6FE}" destId="{6BAED6AB-F5B4-4C44-B56C-74D61B773678}" srcOrd="0" destOrd="0" presId="urn:microsoft.com/office/officeart/2005/8/layout/radial4"/>
    <dgm:cxn modelId="{2121DD3F-1668-514A-B8C3-99D89ECDD035}" type="presParOf" srcId="{29AD126A-7D87-3548-83E8-BBD0215EB6FE}" destId="{E279BB4A-7EA0-814D-A4D2-3D16D7A467A6}" srcOrd="1" destOrd="0" presId="urn:microsoft.com/office/officeart/2005/8/layout/radial4"/>
    <dgm:cxn modelId="{9EFD8763-E78D-AE45-944C-0AFFD67CC173}" type="presParOf" srcId="{29AD126A-7D87-3548-83E8-BBD0215EB6FE}" destId="{E42611D4-F81F-8044-95F8-BFB5D3E9CD18}" srcOrd="2" destOrd="0" presId="urn:microsoft.com/office/officeart/2005/8/layout/radial4"/>
    <dgm:cxn modelId="{BB4B69F5-FBF3-4B45-82DF-53C16FD85DE9}" type="presParOf" srcId="{29AD126A-7D87-3548-83E8-BBD0215EB6FE}" destId="{C6E2DADC-E66A-E840-A140-A4590BD6CEA9}" srcOrd="3" destOrd="0" presId="urn:microsoft.com/office/officeart/2005/8/layout/radial4"/>
    <dgm:cxn modelId="{CE9BA79B-2C92-D14E-8FDC-F39CA91D5C8E}" type="presParOf" srcId="{29AD126A-7D87-3548-83E8-BBD0215EB6FE}" destId="{0E887B3C-E4DF-8041-A905-37E62742712B}" srcOrd="4" destOrd="0" presId="urn:microsoft.com/office/officeart/2005/8/layout/radial4"/>
    <dgm:cxn modelId="{09BA8F2F-46B6-9C4D-8F6F-12CC790915FC}" type="presParOf" srcId="{29AD126A-7D87-3548-83E8-BBD0215EB6FE}" destId="{95C7FEA9-8541-4441-BFF8-E6D08252FC5C}" srcOrd="5" destOrd="0" presId="urn:microsoft.com/office/officeart/2005/8/layout/radial4"/>
    <dgm:cxn modelId="{FE82C79C-D726-9D43-8FD5-19639237F67F}" type="presParOf" srcId="{29AD126A-7D87-3548-83E8-BBD0215EB6FE}" destId="{1990342D-13CD-0742-B5AB-10D2C26CDA04}"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ED6AB-F5B4-4C44-B56C-74D61B773678}">
      <dsp:nvSpPr>
        <dsp:cNvPr id="0" name=""/>
        <dsp:cNvSpPr/>
      </dsp:nvSpPr>
      <dsp:spPr>
        <a:xfrm>
          <a:off x="2727723" y="2439951"/>
          <a:ext cx="1951157" cy="1951157"/>
        </a:xfrm>
        <a:prstGeom prst="ellipse">
          <a:avLst/>
        </a:prstGeom>
        <a:gradFill rotWithShape="0">
          <a:gsLst>
            <a:gs pos="0">
              <a:schemeClr val="accent1">
                <a:shade val="80000"/>
                <a:hueOff val="0"/>
                <a:satOff val="0"/>
                <a:lumOff val="0"/>
                <a:alphaOff val="0"/>
                <a:tint val="100000"/>
                <a:shade val="100000"/>
                <a:satMod val="130000"/>
              </a:schemeClr>
            </a:gs>
            <a:gs pos="100000">
              <a:schemeClr val="accent1">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Lice Form and Function</a:t>
          </a:r>
        </a:p>
      </dsp:txBody>
      <dsp:txXfrm>
        <a:off x="3013463" y="2725691"/>
        <a:ext cx="1379677" cy="1379677"/>
      </dsp:txXfrm>
    </dsp:sp>
    <dsp:sp modelId="{E279BB4A-7EA0-814D-A4D2-3D16D7A467A6}">
      <dsp:nvSpPr>
        <dsp:cNvPr id="0" name=""/>
        <dsp:cNvSpPr/>
      </dsp:nvSpPr>
      <dsp:spPr>
        <a:xfrm rot="12900000">
          <a:off x="1369342" y="2064574"/>
          <a:ext cx="1603353" cy="556079"/>
        </a:xfrm>
        <a:prstGeom prst="leftArrow">
          <a:avLst>
            <a:gd name="adj1" fmla="val 60000"/>
            <a:gd name="adj2" fmla="val 50000"/>
          </a:avLst>
        </a:prstGeom>
        <a:gradFill rotWithShape="0">
          <a:gsLst>
            <a:gs pos="0">
              <a:schemeClr val="accent1">
                <a:shade val="90000"/>
                <a:hueOff val="0"/>
                <a:satOff val="0"/>
                <a:lumOff val="0"/>
                <a:alphaOff val="0"/>
                <a:tint val="100000"/>
                <a:shade val="100000"/>
                <a:satMod val="130000"/>
              </a:schemeClr>
            </a:gs>
            <a:gs pos="100000">
              <a:schemeClr val="accent1">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42611D4-F81F-8044-95F8-BFB5D3E9CD18}">
      <dsp:nvSpPr>
        <dsp:cNvPr id="0" name=""/>
        <dsp:cNvSpPr/>
      </dsp:nvSpPr>
      <dsp:spPr>
        <a:xfrm>
          <a:off x="407428" y="1141351"/>
          <a:ext cx="2213791" cy="1482879"/>
        </a:xfrm>
        <a:prstGeom prst="roundRect">
          <a:avLst>
            <a:gd name="adj" fmla="val 10000"/>
          </a:avLst>
        </a:prstGeom>
        <a:gradFill rotWithShape="0">
          <a:gsLst>
            <a:gs pos="0">
              <a:schemeClr val="accent1">
                <a:shade val="80000"/>
                <a:hueOff val="0"/>
                <a:satOff val="0"/>
                <a:lumOff val="0"/>
                <a:alphaOff val="0"/>
                <a:tint val="100000"/>
                <a:shade val="100000"/>
                <a:satMod val="130000"/>
              </a:schemeClr>
            </a:gs>
            <a:gs pos="100000">
              <a:schemeClr val="accent1">
                <a:shade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Evolution </a:t>
          </a:r>
        </a:p>
        <a:p>
          <a:pPr marL="0" lvl="0" indent="0" algn="ctr" defTabSz="1155700">
            <a:lnSpc>
              <a:spcPct val="90000"/>
            </a:lnSpc>
            <a:spcBef>
              <a:spcPct val="0"/>
            </a:spcBef>
            <a:spcAft>
              <a:spcPct val="35000"/>
            </a:spcAft>
            <a:buNone/>
          </a:pPr>
          <a:r>
            <a:rPr lang="en-US" sz="2600" kern="1200" dirty="0"/>
            <a:t>of Lice</a:t>
          </a:r>
        </a:p>
      </dsp:txBody>
      <dsp:txXfrm>
        <a:off x="450860" y="1184783"/>
        <a:ext cx="2126927" cy="1396015"/>
      </dsp:txXfrm>
    </dsp:sp>
    <dsp:sp modelId="{C6E2DADC-E66A-E840-A140-A4590BD6CEA9}">
      <dsp:nvSpPr>
        <dsp:cNvPr id="0" name=""/>
        <dsp:cNvSpPr/>
      </dsp:nvSpPr>
      <dsp:spPr>
        <a:xfrm rot="16200000">
          <a:off x="2901625" y="1266918"/>
          <a:ext cx="1603353" cy="556079"/>
        </a:xfrm>
        <a:prstGeom prst="leftArrow">
          <a:avLst>
            <a:gd name="adj1" fmla="val 60000"/>
            <a:gd name="adj2" fmla="val 50000"/>
          </a:avLst>
        </a:prstGeom>
        <a:gradFill rotWithShape="0">
          <a:gsLst>
            <a:gs pos="0">
              <a:schemeClr val="accent1">
                <a:shade val="90000"/>
                <a:hueOff val="153151"/>
                <a:satOff val="-2127"/>
                <a:lumOff val="11477"/>
                <a:alphaOff val="0"/>
                <a:tint val="100000"/>
                <a:shade val="100000"/>
                <a:satMod val="130000"/>
              </a:schemeClr>
            </a:gs>
            <a:gs pos="100000">
              <a:schemeClr val="accent1">
                <a:shade val="90000"/>
                <a:hueOff val="153151"/>
                <a:satOff val="-2127"/>
                <a:lumOff val="11477"/>
                <a:alphaOff val="0"/>
                <a:tint val="50000"/>
                <a:shade val="100000"/>
                <a:satMod val="350000"/>
              </a:schemeClr>
            </a:gs>
          </a:gsLst>
          <a:lin ang="16200000" scaled="0"/>
        </a:gradFill>
        <a:ln w="38100">
          <a:solidFill>
            <a:srgbClr val="FFFF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E887B3C-E4DF-8041-A905-37E62742712B}">
      <dsp:nvSpPr>
        <dsp:cNvPr id="0" name=""/>
        <dsp:cNvSpPr/>
      </dsp:nvSpPr>
      <dsp:spPr>
        <a:xfrm>
          <a:off x="2776502" y="1841"/>
          <a:ext cx="1853599" cy="1482879"/>
        </a:xfrm>
        <a:prstGeom prst="roundRect">
          <a:avLst>
            <a:gd name="adj" fmla="val 10000"/>
          </a:avLst>
        </a:prstGeom>
        <a:gradFill rotWithShape="0">
          <a:gsLst>
            <a:gs pos="0">
              <a:schemeClr val="accent1">
                <a:shade val="80000"/>
                <a:hueOff val="153123"/>
                <a:satOff val="-2196"/>
                <a:lumOff val="12807"/>
                <a:alphaOff val="0"/>
                <a:tint val="100000"/>
                <a:shade val="100000"/>
                <a:satMod val="130000"/>
              </a:schemeClr>
            </a:gs>
            <a:gs pos="100000">
              <a:schemeClr val="accent1">
                <a:shade val="80000"/>
                <a:hueOff val="153123"/>
                <a:satOff val="-2196"/>
                <a:lumOff val="12807"/>
                <a:alphaOff val="0"/>
                <a:tint val="50000"/>
                <a:shade val="100000"/>
                <a:satMod val="350000"/>
              </a:schemeClr>
            </a:gs>
          </a:gsLst>
          <a:lin ang="16200000" scaled="0"/>
        </a:gradFill>
        <a:ln w="38100">
          <a:solidFill>
            <a:srgbClr val="FFFF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Reciprocal Selection in Birds and Lice</a:t>
          </a:r>
        </a:p>
      </dsp:txBody>
      <dsp:txXfrm>
        <a:off x="2819934" y="45273"/>
        <a:ext cx="1766735" cy="1396015"/>
      </dsp:txXfrm>
    </dsp:sp>
    <dsp:sp modelId="{95C7FEA9-8541-4441-BFF8-E6D08252FC5C}">
      <dsp:nvSpPr>
        <dsp:cNvPr id="0" name=""/>
        <dsp:cNvSpPr/>
      </dsp:nvSpPr>
      <dsp:spPr>
        <a:xfrm rot="19500000">
          <a:off x="4433908" y="2064574"/>
          <a:ext cx="1603353" cy="556079"/>
        </a:xfrm>
        <a:prstGeom prst="leftArrow">
          <a:avLst>
            <a:gd name="adj1" fmla="val 60000"/>
            <a:gd name="adj2" fmla="val 50000"/>
          </a:avLst>
        </a:prstGeom>
        <a:gradFill rotWithShape="0">
          <a:gsLst>
            <a:gs pos="0">
              <a:schemeClr val="accent1">
                <a:shade val="90000"/>
                <a:hueOff val="306302"/>
                <a:satOff val="-4255"/>
                <a:lumOff val="22954"/>
                <a:alphaOff val="0"/>
                <a:tint val="100000"/>
                <a:shade val="100000"/>
                <a:satMod val="130000"/>
              </a:schemeClr>
            </a:gs>
            <a:gs pos="100000">
              <a:schemeClr val="accent1">
                <a:shade val="90000"/>
                <a:hueOff val="306302"/>
                <a:satOff val="-4255"/>
                <a:lumOff val="2295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90342D-13CD-0742-B5AB-10D2C26CDA04}">
      <dsp:nvSpPr>
        <dsp:cNvPr id="0" name=""/>
        <dsp:cNvSpPr/>
      </dsp:nvSpPr>
      <dsp:spPr>
        <a:xfrm>
          <a:off x="4965480" y="1141351"/>
          <a:ext cx="1853599" cy="1482879"/>
        </a:xfrm>
        <a:prstGeom prst="roundRect">
          <a:avLst>
            <a:gd name="adj" fmla="val 10000"/>
          </a:avLst>
        </a:prstGeom>
        <a:gradFill rotWithShape="0">
          <a:gsLst>
            <a:gs pos="0">
              <a:schemeClr val="accent1">
                <a:shade val="80000"/>
                <a:hueOff val="306246"/>
                <a:satOff val="-4392"/>
                <a:lumOff val="25615"/>
                <a:alphaOff val="0"/>
                <a:tint val="100000"/>
                <a:shade val="100000"/>
                <a:satMod val="130000"/>
              </a:schemeClr>
            </a:gs>
            <a:gs pos="100000">
              <a:schemeClr val="accent1">
                <a:shade val="80000"/>
                <a:hueOff val="306246"/>
                <a:satOff val="-4392"/>
                <a:lumOff val="256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a:t>Gene Expression in Lice</a:t>
          </a:r>
          <a:endParaRPr lang="en-US" sz="2300" kern="1200" dirty="0"/>
        </a:p>
      </dsp:txBody>
      <dsp:txXfrm>
        <a:off x="5008912" y="1184783"/>
        <a:ext cx="1766735" cy="139601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394934-56CE-5747-B866-A8EF91383235}" type="datetimeFigureOut">
              <a:rPr lang="en-US" smtClean="0"/>
              <a:t>4/22/20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F48B6E-7CA9-E44C-861B-4E3C0838CBD9}" type="slidenum">
              <a:rPr lang="en-US" smtClean="0"/>
              <a:t>‹#›</a:t>
            </a:fld>
            <a:endParaRPr lang="en-US"/>
          </a:p>
        </p:txBody>
      </p:sp>
    </p:spTree>
    <p:extLst>
      <p:ext uri="{BB962C8B-B14F-4D97-AF65-F5344CB8AC3E}">
        <p14:creationId xmlns:p14="http://schemas.microsoft.com/office/powerpoint/2010/main" val="2954307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F6E41C-12FB-0242-8327-7B87199CE194}" type="datetimeFigureOut">
              <a:rPr lang="en-US" smtClean="0"/>
              <a:t>4/22/20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5F155F-DC66-8443-9944-612B73064982}" type="slidenum">
              <a:rPr lang="en-US" smtClean="0"/>
              <a:t>‹#›</a:t>
            </a:fld>
            <a:endParaRPr lang="en-US"/>
          </a:p>
        </p:txBody>
      </p:sp>
    </p:spTree>
    <p:extLst>
      <p:ext uri="{BB962C8B-B14F-4D97-AF65-F5344CB8AC3E}">
        <p14:creationId xmlns:p14="http://schemas.microsoft.com/office/powerpoint/2010/main" val="14442931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F155F-DC66-8443-9944-612B73064982}" type="slidenum">
              <a:rPr lang="en-US" smtClean="0"/>
              <a:t>1</a:t>
            </a:fld>
            <a:endParaRPr lang="en-US"/>
          </a:p>
        </p:txBody>
      </p:sp>
    </p:spTree>
    <p:extLst>
      <p:ext uri="{BB962C8B-B14F-4D97-AF65-F5344CB8AC3E}">
        <p14:creationId xmlns:p14="http://schemas.microsoft.com/office/powerpoint/2010/main" val="1057631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a:p>
        </p:txBody>
      </p:sp>
    </p:spTree>
    <p:extLst>
      <p:ext uri="{BB962C8B-B14F-4D97-AF65-F5344CB8AC3E}">
        <p14:creationId xmlns:p14="http://schemas.microsoft.com/office/powerpoint/2010/main" val="1527542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a:p>
        </p:txBody>
      </p:sp>
    </p:spTree>
    <p:extLst>
      <p:ext uri="{BB962C8B-B14F-4D97-AF65-F5344CB8AC3E}">
        <p14:creationId xmlns:p14="http://schemas.microsoft.com/office/powerpoint/2010/main" val="1373168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BAF26-0B50-8445-B483-2B6D04B3B3FD}" type="slidenum">
              <a:rPr lang="en-US" smtClean="0"/>
              <a:t>14</a:t>
            </a:fld>
            <a:endParaRPr lang="en-US"/>
          </a:p>
        </p:txBody>
      </p:sp>
    </p:spTree>
    <p:extLst>
      <p:ext uri="{BB962C8B-B14F-4D97-AF65-F5344CB8AC3E}">
        <p14:creationId xmlns:p14="http://schemas.microsoft.com/office/powerpoint/2010/main" val="381755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BAF26-0B50-8445-B483-2B6D04B3B3FD}" type="slidenum">
              <a:rPr lang="en-US" smtClean="0"/>
              <a:t>15</a:t>
            </a:fld>
            <a:endParaRPr lang="en-US"/>
          </a:p>
        </p:txBody>
      </p:sp>
    </p:spTree>
    <p:extLst>
      <p:ext uri="{BB962C8B-B14F-4D97-AF65-F5344CB8AC3E}">
        <p14:creationId xmlns:p14="http://schemas.microsoft.com/office/powerpoint/2010/main" val="918135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CBAF26-0B50-8445-B483-2B6D04B3B3FD}" type="slidenum">
              <a:rPr lang="en-US" smtClean="0"/>
              <a:t>16</a:t>
            </a:fld>
            <a:endParaRPr lang="en-US"/>
          </a:p>
        </p:txBody>
      </p:sp>
    </p:spTree>
    <p:extLst>
      <p:ext uri="{BB962C8B-B14F-4D97-AF65-F5344CB8AC3E}">
        <p14:creationId xmlns:p14="http://schemas.microsoft.com/office/powerpoint/2010/main" val="3507301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taking a systems approach to studying a biological question that will require you to use concepts from genetics, evolution, ecology and form and function.</a:t>
            </a:r>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a:p>
        </p:txBody>
      </p:sp>
    </p:spTree>
    <p:extLst>
      <p:ext uri="{BB962C8B-B14F-4D97-AF65-F5344CB8AC3E}">
        <p14:creationId xmlns:p14="http://schemas.microsoft.com/office/powerpoint/2010/main" val="3009383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 birds have to keep their louse loads down in order to properly thermoregulate. </a:t>
            </a:r>
          </a:p>
          <a:p>
            <a:r>
              <a:rPr lang="en-US" sz="1200" b="0" i="0" kern="1200" dirty="0">
                <a:solidFill>
                  <a:schemeClr val="tx1"/>
                </a:solidFill>
                <a:effectLst/>
                <a:latin typeface="+mn-lt"/>
                <a:ea typeface="+mn-ea"/>
                <a:cs typeface="+mn-cs"/>
              </a:rPr>
              <a:t>The birds have to spend their days balancing time between grooming, feeding, breeding, feeding offspring... etc.  usually sick birds have really high louse loads because they don't have the energy to groom along with all the other needs. </a:t>
            </a:r>
          </a:p>
          <a:p>
            <a:r>
              <a:rPr lang="en-US" sz="1200" b="0" i="0" kern="1200" dirty="0">
                <a:solidFill>
                  <a:schemeClr val="tx1"/>
                </a:solidFill>
                <a:effectLst/>
                <a:latin typeface="+mn-lt"/>
                <a:ea typeface="+mn-ea"/>
                <a:cs typeface="+mn-cs"/>
              </a:rPr>
              <a:t>Efficiency with flight.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a:p>
        </p:txBody>
      </p:sp>
    </p:spTree>
    <p:extLst>
      <p:ext uri="{BB962C8B-B14F-4D97-AF65-F5344CB8AC3E}">
        <p14:creationId xmlns:p14="http://schemas.microsoft.com/office/powerpoint/2010/main" val="2432725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a:p>
        </p:txBody>
      </p:sp>
    </p:spTree>
    <p:extLst>
      <p:ext uri="{BB962C8B-B14F-4D97-AF65-F5344CB8AC3E}">
        <p14:creationId xmlns:p14="http://schemas.microsoft.com/office/powerpoint/2010/main" val="1262497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X-axis = Lice load</a:t>
            </a:r>
          </a:p>
          <a:p>
            <a:r>
              <a:rPr lang="en-US" dirty="0"/>
              <a:t>Y-axis = number of birds</a:t>
            </a:r>
          </a:p>
          <a:p>
            <a:r>
              <a:rPr lang="en-US" dirty="0"/>
              <a:t>Data used = birds and number of lice present</a:t>
            </a:r>
          </a:p>
          <a:p>
            <a:r>
              <a:rPr lang="en-US" dirty="0"/>
              <a:t>Analysis = </a:t>
            </a:r>
          </a:p>
          <a:p>
            <a:r>
              <a:rPr lang="en-US" dirty="0"/>
              <a:t>Very few birds with deformed bills relative to normal bills</a:t>
            </a:r>
          </a:p>
          <a:p>
            <a:r>
              <a:rPr lang="en-US" dirty="0"/>
              <a:t>Information = Normal bills had markedly lower louse loads than deformed bill birds</a:t>
            </a:r>
          </a:p>
          <a:p>
            <a:endParaRPr lang="en-US" dirty="0"/>
          </a:p>
          <a:p>
            <a:endParaRPr lang="en-US" dirty="0"/>
          </a:p>
        </p:txBody>
      </p:sp>
      <p:sp>
        <p:nvSpPr>
          <p:cNvPr id="4" name="Slide Number Placeholder 3"/>
          <p:cNvSpPr>
            <a:spLocks noGrp="1"/>
          </p:cNvSpPr>
          <p:nvPr>
            <p:ph type="sldNum" sz="quarter" idx="10"/>
          </p:nvPr>
        </p:nvSpPr>
        <p:spPr/>
        <p:txBody>
          <a:bodyPr/>
          <a:lstStyle/>
          <a:p>
            <a:fld id="{8466ACCC-D36E-DF44-8161-4D4BFA9BD74E}" type="slidenum">
              <a:rPr lang="en-US" smtClean="0"/>
              <a:t>6</a:t>
            </a:fld>
            <a:endParaRPr lang="en-US"/>
          </a:p>
        </p:txBody>
      </p:sp>
    </p:spTree>
    <p:extLst>
      <p:ext uri="{BB962C8B-B14F-4D97-AF65-F5344CB8AC3E}">
        <p14:creationId xmlns:p14="http://schemas.microsoft.com/office/powerpoint/2010/main" val="3121036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a:p>
        </p:txBody>
      </p:sp>
    </p:spTree>
    <p:extLst>
      <p:ext uri="{BB962C8B-B14F-4D97-AF65-F5344CB8AC3E}">
        <p14:creationId xmlns:p14="http://schemas.microsoft.com/office/powerpoint/2010/main" val="648613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a:p>
        </p:txBody>
      </p:sp>
    </p:spTree>
    <p:extLst>
      <p:ext uri="{BB962C8B-B14F-4D97-AF65-F5344CB8AC3E}">
        <p14:creationId xmlns:p14="http://schemas.microsoft.com/office/powerpoint/2010/main" val="1571945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a:p>
        </p:txBody>
      </p:sp>
    </p:spTree>
    <p:extLst>
      <p:ext uri="{BB962C8B-B14F-4D97-AF65-F5344CB8AC3E}">
        <p14:creationId xmlns:p14="http://schemas.microsoft.com/office/powerpoint/2010/main" val="3840514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a:p>
        </p:txBody>
      </p:sp>
    </p:spTree>
    <p:extLst>
      <p:ext uri="{BB962C8B-B14F-4D97-AF65-F5344CB8AC3E}">
        <p14:creationId xmlns:p14="http://schemas.microsoft.com/office/powerpoint/2010/main" val="1556888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7375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34487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479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0706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08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a:p>
        </p:txBody>
      </p:sp>
      <p:sp>
        <p:nvSpPr>
          <p:cNvPr id="4" name="Date Placeholder 3"/>
          <p:cNvSpPr>
            <a:spLocks noGrp="1"/>
          </p:cNvSpPr>
          <p:nvPr>
            <p:ph type="dt" sz="half" idx="10"/>
          </p:nvPr>
        </p:nvSpPr>
        <p:spPr/>
        <p:txBody>
          <a:bodyPr/>
          <a:lstStyle/>
          <a:p>
            <a:fld id="{A9DF6EFB-3F44-496C-A842-1E0B3D3B975A}" type="datetimeFigureOut">
              <a:rPr lang="en-US" smtClean="0"/>
              <a:t>4/22/20</a:t>
            </a:fld>
            <a:endParaRPr lang="en-US"/>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a:p>
        </p:txBody>
      </p:sp>
    </p:spTree>
    <p:extLst>
      <p:ext uri="{BB962C8B-B14F-4D97-AF65-F5344CB8AC3E}">
        <p14:creationId xmlns:p14="http://schemas.microsoft.com/office/powerpoint/2010/main" val="177496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7375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7476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36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7375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1569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478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713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463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80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3287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38550" y="6160798"/>
            <a:ext cx="658090" cy="369454"/>
          </a:xfrm>
          <a:prstGeom prst="rect">
            <a:avLst/>
          </a:prstGeom>
          <a:noFill/>
        </p:spPr>
        <p:txBody>
          <a:bodyPr wrap="square" rtlCol="0">
            <a:spAutoFit/>
          </a:bodyPr>
          <a:lstStyle/>
          <a:p>
            <a:fld id="{75CCC798-9195-8A4E-A38A-17D27A91E15E}" type="slidenum">
              <a:rPr lang="en-US" smtClean="0">
                <a:solidFill>
                  <a:schemeClr val="bg1"/>
                </a:solidFill>
                <a:latin typeface="Trebuchet MS"/>
                <a:cs typeface="Trebuchet MS"/>
              </a:rPr>
              <a:t>‹#›</a:t>
            </a:fld>
            <a:endParaRPr lang="en-US" dirty="0">
              <a:solidFill>
                <a:schemeClr val="bg1"/>
              </a:solidFill>
              <a:latin typeface="Trebuchet MS"/>
              <a:cs typeface="Trebuchet MS"/>
            </a:endParaRPr>
          </a:p>
        </p:txBody>
      </p:sp>
    </p:spTree>
    <p:extLst>
      <p:ext uri="{BB962C8B-B14F-4D97-AF65-F5344CB8AC3E}">
        <p14:creationId xmlns:p14="http://schemas.microsoft.com/office/powerpoint/2010/main" val="214685254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2" r:id="rId13"/>
  </p:sldLayoutIdLst>
  <p:txStyles>
    <p:titleStyle>
      <a:lvl1pPr algn="ctr" defTabSz="457200" rtl="0" eaLnBrk="1" latinLnBrk="0" hangingPunct="1">
        <a:spcBef>
          <a:spcPct val="0"/>
        </a:spcBef>
        <a:buNone/>
        <a:defRPr sz="4400" b="1" kern="1200">
          <a:solidFill>
            <a:srgbClr val="17375E"/>
          </a:solidFill>
          <a:latin typeface="Trebuchet MS"/>
          <a:ea typeface="+mj-ea"/>
          <a:cs typeface="Trebuchet MS"/>
        </a:defRPr>
      </a:lvl1pPr>
    </p:titleStyle>
    <p:bodyStyle>
      <a:lvl1pPr marL="342900" indent="-342900" algn="l" defTabSz="457200" rtl="0" eaLnBrk="1" latinLnBrk="0" hangingPunct="1">
        <a:spcBef>
          <a:spcPct val="20000"/>
        </a:spcBef>
        <a:buFont typeface="Arial"/>
        <a:buChar char="•"/>
        <a:defRPr sz="3200" kern="1200">
          <a:solidFill>
            <a:schemeClr val="tx2">
              <a:lumMod val="75000"/>
            </a:schemeClr>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2">
              <a:lumMod val="75000"/>
            </a:schemeClr>
          </a:solidFill>
          <a:latin typeface="Trebuchet MS"/>
          <a:ea typeface="+mn-ea"/>
          <a:cs typeface="Trebuchet MS"/>
        </a:defRPr>
      </a:lvl2pPr>
      <a:lvl3pPr marL="1143000" indent="-228600" algn="l" defTabSz="457200" rtl="0" eaLnBrk="1" latinLnBrk="0" hangingPunct="1">
        <a:spcBef>
          <a:spcPct val="20000"/>
        </a:spcBef>
        <a:buFont typeface="Arial"/>
        <a:buChar char="•"/>
        <a:defRPr sz="2400" kern="1200">
          <a:solidFill>
            <a:schemeClr val="tx2">
              <a:lumMod val="75000"/>
            </a:schemeClr>
          </a:solidFill>
          <a:latin typeface="Trebuchet MS"/>
          <a:ea typeface="+mn-ea"/>
          <a:cs typeface="Trebuchet MS"/>
        </a:defRPr>
      </a:lvl3pPr>
      <a:lvl4pPr marL="1600200" indent="-228600" algn="l" defTabSz="457200" rtl="0" eaLnBrk="1" latinLnBrk="0" hangingPunct="1">
        <a:spcBef>
          <a:spcPct val="20000"/>
        </a:spcBef>
        <a:buFont typeface="Arial"/>
        <a:buChar char="–"/>
        <a:defRPr sz="2000" kern="1200">
          <a:solidFill>
            <a:schemeClr val="tx2">
              <a:lumMod val="75000"/>
            </a:schemeClr>
          </a:solidFill>
          <a:latin typeface="Trebuchet MS"/>
          <a:ea typeface="+mn-ea"/>
          <a:cs typeface="Trebuchet MS"/>
        </a:defRPr>
      </a:lvl4pPr>
      <a:lvl5pPr marL="2057400" indent="-228600" algn="l" defTabSz="457200" rtl="0" eaLnBrk="1" latinLnBrk="0" hangingPunct="1">
        <a:spcBef>
          <a:spcPct val="20000"/>
        </a:spcBef>
        <a:buFont typeface="Arial"/>
        <a:buChar char="»"/>
        <a:defRPr sz="2000" kern="1200">
          <a:solidFill>
            <a:schemeClr val="tx2">
              <a:lumMod val="75000"/>
            </a:schemeClr>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tiff"/><Relationship Id="rId11" Type="http://schemas.openxmlformats.org/officeDocument/2006/relationships/image" Target="../media/image24.tiff"/><Relationship Id="rId5" Type="http://schemas.openxmlformats.org/officeDocument/2006/relationships/image" Target="../media/image18.tiff"/><Relationship Id="rId10" Type="http://schemas.openxmlformats.org/officeDocument/2006/relationships/image" Target="../media/image23.tiff"/><Relationship Id="rId4" Type="http://schemas.openxmlformats.org/officeDocument/2006/relationships/image" Target="../media/image17.tiff"/><Relationship Id="rId9" Type="http://schemas.openxmlformats.org/officeDocument/2006/relationships/image" Target="../media/image22.tif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5E5177-7F4E-2F4D-8EB1-A86C01DFEEAA}"/>
              </a:ext>
            </a:extLst>
          </p:cNvPr>
          <p:cNvSpPr>
            <a:spLocks noGrp="1"/>
          </p:cNvSpPr>
          <p:nvPr>
            <p:ph type="ctrTitle"/>
          </p:nvPr>
        </p:nvSpPr>
        <p:spPr>
          <a:xfrm>
            <a:off x="679535" y="2693987"/>
            <a:ext cx="7772400" cy="1470025"/>
          </a:xfrm>
        </p:spPr>
        <p:txBody>
          <a:bodyPr>
            <a:noAutofit/>
          </a:bodyPr>
          <a:lstStyle/>
          <a:p>
            <a:r>
              <a:rPr lang="en-US" sz="5400" dirty="0"/>
              <a:t>Louse Case Study</a:t>
            </a:r>
          </a:p>
        </p:txBody>
      </p:sp>
      <p:pic>
        <p:nvPicPr>
          <p:cNvPr id="4" name="Picture 3">
            <a:extLst>
              <a:ext uri="{FF2B5EF4-FFF2-40B4-BE49-F238E27FC236}">
                <a16:creationId xmlns:a16="http://schemas.microsoft.com/office/drawing/2014/main" id="{F1E17900-8498-E04E-A60B-30801BD4E07E}"/>
              </a:ext>
            </a:extLst>
          </p:cNvPr>
          <p:cNvPicPr>
            <a:picLocks noChangeAspect="1"/>
          </p:cNvPicPr>
          <p:nvPr/>
        </p:nvPicPr>
        <p:blipFill>
          <a:blip r:embed="rId3"/>
          <a:stretch>
            <a:fillRect/>
          </a:stretch>
        </p:blipFill>
        <p:spPr>
          <a:xfrm>
            <a:off x="0" y="-18570"/>
            <a:ext cx="1860334" cy="1240222"/>
          </a:xfrm>
          <a:prstGeom prst="rect">
            <a:avLst/>
          </a:prstGeom>
        </p:spPr>
      </p:pic>
      <p:pic>
        <p:nvPicPr>
          <p:cNvPr id="7" name="Picture 6">
            <a:extLst>
              <a:ext uri="{FF2B5EF4-FFF2-40B4-BE49-F238E27FC236}">
                <a16:creationId xmlns:a16="http://schemas.microsoft.com/office/drawing/2014/main" id="{A83F778E-C0D5-104E-8481-BADFEB64C025}"/>
              </a:ext>
            </a:extLst>
          </p:cNvPr>
          <p:cNvPicPr>
            <a:picLocks noChangeAspect="1"/>
          </p:cNvPicPr>
          <p:nvPr/>
        </p:nvPicPr>
        <p:blipFill>
          <a:blip r:embed="rId4"/>
          <a:stretch>
            <a:fillRect/>
          </a:stretch>
        </p:blipFill>
        <p:spPr>
          <a:xfrm>
            <a:off x="5454046" y="-4191"/>
            <a:ext cx="1839947" cy="1225843"/>
          </a:xfrm>
          <a:prstGeom prst="rect">
            <a:avLst/>
          </a:prstGeom>
        </p:spPr>
      </p:pic>
      <p:pic>
        <p:nvPicPr>
          <p:cNvPr id="9" name="Picture 8">
            <a:extLst>
              <a:ext uri="{FF2B5EF4-FFF2-40B4-BE49-F238E27FC236}">
                <a16:creationId xmlns:a16="http://schemas.microsoft.com/office/drawing/2014/main" id="{97804566-5D4E-9741-8C1D-E2E1AFF1F29E}"/>
              </a:ext>
            </a:extLst>
          </p:cNvPr>
          <p:cNvPicPr>
            <a:picLocks noChangeAspect="1"/>
          </p:cNvPicPr>
          <p:nvPr/>
        </p:nvPicPr>
        <p:blipFill>
          <a:blip r:embed="rId5"/>
          <a:stretch>
            <a:fillRect/>
          </a:stretch>
        </p:blipFill>
        <p:spPr>
          <a:xfrm>
            <a:off x="3635569" y="-18570"/>
            <a:ext cx="1860333" cy="1240222"/>
          </a:xfrm>
          <a:prstGeom prst="rect">
            <a:avLst/>
          </a:prstGeom>
        </p:spPr>
      </p:pic>
      <p:pic>
        <p:nvPicPr>
          <p:cNvPr id="11" name="Picture 10">
            <a:extLst>
              <a:ext uri="{FF2B5EF4-FFF2-40B4-BE49-F238E27FC236}">
                <a16:creationId xmlns:a16="http://schemas.microsoft.com/office/drawing/2014/main" id="{13449785-09F3-1447-BDFC-C28221DB0B95}"/>
              </a:ext>
            </a:extLst>
          </p:cNvPr>
          <p:cNvPicPr>
            <a:picLocks noChangeAspect="1"/>
          </p:cNvPicPr>
          <p:nvPr/>
        </p:nvPicPr>
        <p:blipFill>
          <a:blip r:embed="rId6"/>
          <a:stretch>
            <a:fillRect/>
          </a:stretch>
        </p:blipFill>
        <p:spPr>
          <a:xfrm>
            <a:off x="7283668" y="-18570"/>
            <a:ext cx="1860332" cy="1240222"/>
          </a:xfrm>
          <a:prstGeom prst="rect">
            <a:avLst/>
          </a:prstGeom>
        </p:spPr>
      </p:pic>
      <p:pic>
        <p:nvPicPr>
          <p:cNvPr id="13" name="Picture 12">
            <a:extLst>
              <a:ext uri="{FF2B5EF4-FFF2-40B4-BE49-F238E27FC236}">
                <a16:creationId xmlns:a16="http://schemas.microsoft.com/office/drawing/2014/main" id="{DD12519D-0073-3C47-A571-2483B1151E4C}"/>
              </a:ext>
            </a:extLst>
          </p:cNvPr>
          <p:cNvPicPr>
            <a:picLocks noChangeAspect="1"/>
          </p:cNvPicPr>
          <p:nvPr/>
        </p:nvPicPr>
        <p:blipFill>
          <a:blip r:embed="rId7"/>
          <a:stretch>
            <a:fillRect/>
          </a:stretch>
        </p:blipFill>
        <p:spPr>
          <a:xfrm>
            <a:off x="1850010" y="8939"/>
            <a:ext cx="1831149" cy="1212713"/>
          </a:xfrm>
          <a:prstGeom prst="rect">
            <a:avLst/>
          </a:prstGeom>
        </p:spPr>
      </p:pic>
      <p:sp>
        <p:nvSpPr>
          <p:cNvPr id="2" name="TextBox 1">
            <a:extLst>
              <a:ext uri="{FF2B5EF4-FFF2-40B4-BE49-F238E27FC236}">
                <a16:creationId xmlns:a16="http://schemas.microsoft.com/office/drawing/2014/main" id="{B1B12FC5-4D9A-8C47-8929-C6E915CFBEC4}"/>
              </a:ext>
            </a:extLst>
          </p:cNvPr>
          <p:cNvSpPr txBox="1"/>
          <p:nvPr/>
        </p:nvSpPr>
        <p:spPr>
          <a:xfrm>
            <a:off x="516732" y="1363441"/>
            <a:ext cx="8262935" cy="954107"/>
          </a:xfrm>
          <a:prstGeom prst="rect">
            <a:avLst/>
          </a:prstGeom>
          <a:noFill/>
        </p:spPr>
        <p:txBody>
          <a:bodyPr wrap="square" rtlCol="0">
            <a:spAutoFit/>
          </a:bodyPr>
          <a:lstStyle/>
          <a:p>
            <a:pPr algn="ctr"/>
            <a:r>
              <a:rPr lang="en-US" sz="2800" dirty="0">
                <a:latin typeface="Trebuchet MS" panose="020B0703020202090204" pitchFamily="34" charset="0"/>
              </a:rPr>
              <a:t>Biodiversity Literacy in Undergraduate Education: </a:t>
            </a:r>
          </a:p>
          <a:p>
            <a:pPr algn="ctr"/>
            <a:r>
              <a:rPr lang="en-US" sz="2800" dirty="0">
                <a:latin typeface="Trebuchet MS" panose="020B0703020202090204" pitchFamily="34" charset="0"/>
              </a:rPr>
              <a:t>BLUE</a:t>
            </a:r>
          </a:p>
        </p:txBody>
      </p:sp>
      <p:sp>
        <p:nvSpPr>
          <p:cNvPr id="8" name="Subtitle 7">
            <a:extLst>
              <a:ext uri="{FF2B5EF4-FFF2-40B4-BE49-F238E27FC236}">
                <a16:creationId xmlns:a16="http://schemas.microsoft.com/office/drawing/2014/main" id="{4EBC095C-DAFB-DB47-9D9C-A7357FBD153E}"/>
              </a:ext>
            </a:extLst>
          </p:cNvPr>
          <p:cNvSpPr>
            <a:spLocks noGrp="1"/>
          </p:cNvSpPr>
          <p:nvPr>
            <p:ph type="subTitle" idx="1"/>
          </p:nvPr>
        </p:nvSpPr>
        <p:spPr>
          <a:xfrm>
            <a:off x="185738" y="3912323"/>
            <a:ext cx="8815387" cy="1752600"/>
          </a:xfrm>
        </p:spPr>
        <p:txBody>
          <a:bodyPr>
            <a:normAutofit/>
          </a:bodyPr>
          <a:lstStyle/>
          <a:p>
            <a:r>
              <a:rPr lang="en-US" sz="4000" b="1" dirty="0"/>
              <a:t>Part 2 – Reciprocal Natural Selection</a:t>
            </a:r>
            <a:endParaRPr lang="en-US" sz="4000" dirty="0"/>
          </a:p>
        </p:txBody>
      </p:sp>
    </p:spTree>
    <p:extLst>
      <p:ext uri="{BB962C8B-B14F-4D97-AF65-F5344CB8AC3E}">
        <p14:creationId xmlns:p14="http://schemas.microsoft.com/office/powerpoint/2010/main" val="582728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A6582-7A22-8640-AEFB-9451847D96AA}"/>
              </a:ext>
            </a:extLst>
          </p:cNvPr>
          <p:cNvSpPr>
            <a:spLocks noGrp="1"/>
          </p:cNvSpPr>
          <p:nvPr>
            <p:ph type="title"/>
          </p:nvPr>
        </p:nvSpPr>
        <p:spPr>
          <a:xfrm>
            <a:off x="685800" y="609600"/>
            <a:ext cx="8229600" cy="1097280"/>
          </a:xfrm>
        </p:spPr>
        <p:txBody>
          <a:bodyPr>
            <a:normAutofit fontScale="90000"/>
          </a:bodyPr>
          <a:lstStyle/>
          <a:p>
            <a:r>
              <a:rPr lang="en-US" dirty="0"/>
              <a:t>Activity 2: What is the Effect of Birds on Lice?</a:t>
            </a:r>
          </a:p>
        </p:txBody>
      </p:sp>
      <p:pic>
        <p:nvPicPr>
          <p:cNvPr id="5" name="Picture 4">
            <a:extLst>
              <a:ext uri="{FF2B5EF4-FFF2-40B4-BE49-F238E27FC236}">
                <a16:creationId xmlns:a16="http://schemas.microsoft.com/office/drawing/2014/main" id="{F7B10219-6D6D-AB47-9AEC-DA511A28F160}"/>
              </a:ext>
            </a:extLst>
          </p:cNvPr>
          <p:cNvPicPr>
            <a:picLocks noChangeAspect="1"/>
          </p:cNvPicPr>
          <p:nvPr/>
        </p:nvPicPr>
        <p:blipFill>
          <a:blip r:embed="rId3"/>
          <a:stretch>
            <a:fillRect/>
          </a:stretch>
        </p:blipFill>
        <p:spPr>
          <a:xfrm>
            <a:off x="1701568" y="2008682"/>
            <a:ext cx="5740863" cy="3824849"/>
          </a:xfrm>
          <a:prstGeom prst="rect">
            <a:avLst/>
          </a:prstGeom>
        </p:spPr>
      </p:pic>
    </p:spTree>
    <p:extLst>
      <p:ext uri="{BB962C8B-B14F-4D97-AF65-F5344CB8AC3E}">
        <p14:creationId xmlns:p14="http://schemas.microsoft.com/office/powerpoint/2010/main" val="1253220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F923FF-EC65-454F-8858-E6E5E38BA5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50436" y="438460"/>
            <a:ext cx="3448465" cy="5383969"/>
          </a:xfrm>
          <a:ln>
            <a:solidFill>
              <a:schemeClr val="tx2"/>
            </a:solidFill>
          </a:ln>
        </p:spPr>
      </p:pic>
      <p:sp>
        <p:nvSpPr>
          <p:cNvPr id="3" name="TextBox 2">
            <a:extLst>
              <a:ext uri="{FF2B5EF4-FFF2-40B4-BE49-F238E27FC236}">
                <a16:creationId xmlns:a16="http://schemas.microsoft.com/office/drawing/2014/main" id="{98850851-4704-1044-869A-0479DAAC1F77}"/>
              </a:ext>
            </a:extLst>
          </p:cNvPr>
          <p:cNvSpPr txBox="1"/>
          <p:nvPr/>
        </p:nvSpPr>
        <p:spPr>
          <a:xfrm>
            <a:off x="380999" y="1397831"/>
            <a:ext cx="3876207" cy="3785652"/>
          </a:xfrm>
          <a:prstGeom prst="rect">
            <a:avLst/>
          </a:prstGeom>
          <a:noFill/>
        </p:spPr>
        <p:txBody>
          <a:bodyPr wrap="square" rtlCol="0">
            <a:spAutoFit/>
          </a:bodyPr>
          <a:lstStyle/>
          <a:p>
            <a:r>
              <a:rPr lang="en-US" sz="4000" dirty="0">
                <a:latin typeface="Trebuchet MS" panose="020B0703020202090204" pitchFamily="34" charset="0"/>
              </a:rPr>
              <a:t>What does this graph tell you about the effect of preening on lice morphology?</a:t>
            </a:r>
          </a:p>
        </p:txBody>
      </p:sp>
    </p:spTree>
    <p:extLst>
      <p:ext uri="{BB962C8B-B14F-4D97-AF65-F5344CB8AC3E}">
        <p14:creationId xmlns:p14="http://schemas.microsoft.com/office/powerpoint/2010/main" val="2330733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6E76-0466-D54E-A587-9887BB5AFA61}"/>
              </a:ext>
            </a:extLst>
          </p:cNvPr>
          <p:cNvSpPr>
            <a:spLocks noGrp="1"/>
          </p:cNvSpPr>
          <p:nvPr>
            <p:ph type="title"/>
          </p:nvPr>
        </p:nvSpPr>
        <p:spPr/>
        <p:txBody>
          <a:bodyPr>
            <a:normAutofit fontScale="90000"/>
          </a:bodyPr>
          <a:lstStyle/>
          <a:p>
            <a:r>
              <a:rPr lang="en-US" dirty="0"/>
              <a:t>Generate a phylogenetic Hypothesis</a:t>
            </a:r>
          </a:p>
        </p:txBody>
      </p:sp>
      <p:grpSp>
        <p:nvGrpSpPr>
          <p:cNvPr id="30" name="Group 29">
            <a:extLst>
              <a:ext uri="{FF2B5EF4-FFF2-40B4-BE49-F238E27FC236}">
                <a16:creationId xmlns:a16="http://schemas.microsoft.com/office/drawing/2014/main" id="{16861EC3-3B2F-5D47-8F44-60C8018F3A6E}"/>
              </a:ext>
            </a:extLst>
          </p:cNvPr>
          <p:cNvGrpSpPr/>
          <p:nvPr/>
        </p:nvGrpSpPr>
        <p:grpSpPr>
          <a:xfrm>
            <a:off x="466098" y="1717801"/>
            <a:ext cx="8211805" cy="4149599"/>
            <a:chOff x="466098" y="2175001"/>
            <a:chExt cx="8211805" cy="4149599"/>
          </a:xfrm>
        </p:grpSpPr>
        <p:pic>
          <p:nvPicPr>
            <p:cNvPr id="4" name="Picture 3" descr="010668896_Discocorpus cephalosus furculus Carriker, 1944_specimen.tiff">
              <a:extLst>
                <a:ext uri="{FF2B5EF4-FFF2-40B4-BE49-F238E27FC236}">
                  <a16:creationId xmlns:a16="http://schemas.microsoft.com/office/drawing/2014/main" id="{90B503B9-974B-6947-98AC-21B6108EB1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926" t="47642" r="44448" b="26419"/>
            <a:stretch/>
          </p:blipFill>
          <p:spPr>
            <a:xfrm>
              <a:off x="466098" y="2238084"/>
              <a:ext cx="1245956" cy="1581233"/>
            </a:xfrm>
            <a:prstGeom prst="rect">
              <a:avLst/>
            </a:prstGeom>
            <a:ln>
              <a:solidFill>
                <a:schemeClr val="tx2"/>
              </a:solidFill>
            </a:ln>
          </p:spPr>
        </p:pic>
        <p:sp>
          <p:nvSpPr>
            <p:cNvPr id="5" name="TextBox 4">
              <a:extLst>
                <a:ext uri="{FF2B5EF4-FFF2-40B4-BE49-F238E27FC236}">
                  <a16:creationId xmlns:a16="http://schemas.microsoft.com/office/drawing/2014/main" id="{AEF609CE-9E82-B24C-B867-93669F92C9B5}"/>
                </a:ext>
              </a:extLst>
            </p:cNvPr>
            <p:cNvSpPr txBox="1"/>
            <p:nvPr/>
          </p:nvSpPr>
          <p:spPr>
            <a:xfrm>
              <a:off x="1358977" y="2200057"/>
              <a:ext cx="622978" cy="461665"/>
            </a:xfrm>
            <a:prstGeom prst="rect">
              <a:avLst/>
            </a:prstGeom>
            <a:noFill/>
          </p:spPr>
          <p:txBody>
            <a:bodyPr wrap="square" rtlCol="0">
              <a:spAutoFit/>
            </a:bodyPr>
            <a:lstStyle/>
            <a:p>
              <a:r>
                <a:rPr lang="en-US" sz="2400" dirty="0"/>
                <a:t>A</a:t>
              </a:r>
            </a:p>
          </p:txBody>
        </p:sp>
        <p:grpSp>
          <p:nvGrpSpPr>
            <p:cNvPr id="6" name="Group 5">
              <a:extLst>
                <a:ext uri="{FF2B5EF4-FFF2-40B4-BE49-F238E27FC236}">
                  <a16:creationId xmlns:a16="http://schemas.microsoft.com/office/drawing/2014/main" id="{244A9443-3079-6D40-86D7-27224AE5C65B}"/>
                </a:ext>
              </a:extLst>
            </p:cNvPr>
            <p:cNvGrpSpPr/>
            <p:nvPr/>
          </p:nvGrpSpPr>
          <p:grpSpPr>
            <a:xfrm>
              <a:off x="2178152" y="2238084"/>
              <a:ext cx="1216981" cy="1724983"/>
              <a:chOff x="4324904" y="2419768"/>
              <a:chExt cx="1216981" cy="1724983"/>
            </a:xfrm>
          </p:grpSpPr>
          <p:pic>
            <p:nvPicPr>
              <p:cNvPr id="7" name="Picture 6" descr="010686432_Psittaconirmus neumanni Guimaraes, 1974_specimen 2.tiff">
                <a:extLst>
                  <a:ext uri="{FF2B5EF4-FFF2-40B4-BE49-F238E27FC236}">
                    <a16:creationId xmlns:a16="http://schemas.microsoft.com/office/drawing/2014/main" id="{0A872937-8B12-554A-B32A-0690BD36CD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32" t="25153" r="32834" b="29781"/>
              <a:stretch/>
            </p:blipFill>
            <p:spPr>
              <a:xfrm>
                <a:off x="4324904" y="2419768"/>
                <a:ext cx="1216981" cy="1724983"/>
              </a:xfrm>
              <a:prstGeom prst="rect">
                <a:avLst/>
              </a:prstGeom>
              <a:ln>
                <a:solidFill>
                  <a:schemeClr val="tx2"/>
                </a:solidFill>
              </a:ln>
            </p:spPr>
          </p:pic>
          <p:sp>
            <p:nvSpPr>
              <p:cNvPr id="8" name="Rectangle 7">
                <a:extLst>
                  <a:ext uri="{FF2B5EF4-FFF2-40B4-BE49-F238E27FC236}">
                    <a16:creationId xmlns:a16="http://schemas.microsoft.com/office/drawing/2014/main" id="{724BC94A-4979-6540-93FA-687C71EAE574}"/>
                  </a:ext>
                </a:extLst>
              </p:cNvPr>
              <p:cNvSpPr/>
              <p:nvPr/>
            </p:nvSpPr>
            <p:spPr>
              <a:xfrm>
                <a:off x="4347767" y="2419768"/>
                <a:ext cx="352080" cy="461665"/>
              </a:xfrm>
              <a:prstGeom prst="rect">
                <a:avLst/>
              </a:prstGeom>
            </p:spPr>
            <p:txBody>
              <a:bodyPr wrap="none">
                <a:spAutoFit/>
              </a:bodyPr>
              <a:lstStyle/>
              <a:p>
                <a:r>
                  <a:rPr lang="en-US" sz="2400" dirty="0"/>
                  <a:t>B</a:t>
                </a:r>
              </a:p>
            </p:txBody>
          </p:sp>
        </p:grpSp>
        <p:grpSp>
          <p:nvGrpSpPr>
            <p:cNvPr id="9" name="Group 8">
              <a:extLst>
                <a:ext uri="{FF2B5EF4-FFF2-40B4-BE49-F238E27FC236}">
                  <a16:creationId xmlns:a16="http://schemas.microsoft.com/office/drawing/2014/main" id="{77DECAFD-EF07-BD4B-8850-C4D85D2AAFE0}"/>
                </a:ext>
              </a:extLst>
            </p:cNvPr>
            <p:cNvGrpSpPr/>
            <p:nvPr/>
          </p:nvGrpSpPr>
          <p:grpSpPr>
            <a:xfrm>
              <a:off x="7125404" y="4399772"/>
              <a:ext cx="1150114" cy="1806623"/>
              <a:chOff x="2563795" y="281921"/>
              <a:chExt cx="1150114" cy="1806623"/>
            </a:xfrm>
          </p:grpSpPr>
          <p:pic>
            <p:nvPicPr>
              <p:cNvPr id="10" name="Picture 9" descr="010671567_Campanulotes silvestris Tendeiro, 1969_specimen.tiff">
                <a:extLst>
                  <a:ext uri="{FF2B5EF4-FFF2-40B4-BE49-F238E27FC236}">
                    <a16:creationId xmlns:a16="http://schemas.microsoft.com/office/drawing/2014/main" id="{4EE389FC-2907-A84E-AF5D-FB67CC89A1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660" t="13625" r="63296" b="42707"/>
              <a:stretch/>
            </p:blipFill>
            <p:spPr>
              <a:xfrm>
                <a:off x="2563795" y="291687"/>
                <a:ext cx="1150114" cy="1796857"/>
              </a:xfrm>
              <a:prstGeom prst="rect">
                <a:avLst/>
              </a:prstGeom>
              <a:ln>
                <a:solidFill>
                  <a:schemeClr val="tx2"/>
                </a:solidFill>
              </a:ln>
            </p:spPr>
          </p:pic>
          <p:sp>
            <p:nvSpPr>
              <p:cNvPr id="11" name="Rectangle 10">
                <a:extLst>
                  <a:ext uri="{FF2B5EF4-FFF2-40B4-BE49-F238E27FC236}">
                    <a16:creationId xmlns:a16="http://schemas.microsoft.com/office/drawing/2014/main" id="{34360EDA-76B3-F541-A25C-FB4AC71398B5}"/>
                  </a:ext>
                </a:extLst>
              </p:cNvPr>
              <p:cNvSpPr/>
              <p:nvPr/>
            </p:nvSpPr>
            <p:spPr>
              <a:xfrm>
                <a:off x="2563795" y="281921"/>
                <a:ext cx="262211" cy="461665"/>
              </a:xfrm>
              <a:prstGeom prst="rect">
                <a:avLst/>
              </a:prstGeom>
            </p:spPr>
            <p:txBody>
              <a:bodyPr wrap="none">
                <a:spAutoFit/>
              </a:bodyPr>
              <a:lstStyle/>
              <a:p>
                <a:r>
                  <a:rPr lang="en-US" sz="2400" dirty="0"/>
                  <a:t>I</a:t>
                </a:r>
              </a:p>
            </p:txBody>
          </p:sp>
        </p:grpSp>
        <p:grpSp>
          <p:nvGrpSpPr>
            <p:cNvPr id="12" name="Group 11">
              <a:extLst>
                <a:ext uri="{FF2B5EF4-FFF2-40B4-BE49-F238E27FC236}">
                  <a16:creationId xmlns:a16="http://schemas.microsoft.com/office/drawing/2014/main" id="{9F826998-5F16-484E-AEA3-1EF40E0C989D}"/>
                </a:ext>
              </a:extLst>
            </p:cNvPr>
            <p:cNvGrpSpPr/>
            <p:nvPr/>
          </p:nvGrpSpPr>
          <p:grpSpPr>
            <a:xfrm>
              <a:off x="3861231" y="2176124"/>
              <a:ext cx="1615084" cy="1938676"/>
              <a:chOff x="4734500" y="297411"/>
              <a:chExt cx="1615084" cy="1938676"/>
            </a:xfrm>
          </p:grpSpPr>
          <p:pic>
            <p:nvPicPr>
              <p:cNvPr id="13" name="Picture 12" descr="010686488_Psittoecus mollisoni Guimaraes, 1974_specimen.tiff">
                <a:extLst>
                  <a:ext uri="{FF2B5EF4-FFF2-40B4-BE49-F238E27FC236}">
                    <a16:creationId xmlns:a16="http://schemas.microsoft.com/office/drawing/2014/main" id="{8223FB10-94B4-8844-8138-4EC93094D0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43" t="25502" r="26461" b="10917"/>
              <a:stretch/>
            </p:blipFill>
            <p:spPr>
              <a:xfrm>
                <a:off x="4740795" y="359371"/>
                <a:ext cx="1608789" cy="1876716"/>
              </a:xfrm>
              <a:prstGeom prst="rect">
                <a:avLst/>
              </a:prstGeom>
              <a:ln>
                <a:solidFill>
                  <a:schemeClr val="tx2"/>
                </a:solidFill>
              </a:ln>
            </p:spPr>
          </p:pic>
          <p:sp>
            <p:nvSpPr>
              <p:cNvPr id="14" name="Rectangle 13">
                <a:extLst>
                  <a:ext uri="{FF2B5EF4-FFF2-40B4-BE49-F238E27FC236}">
                    <a16:creationId xmlns:a16="http://schemas.microsoft.com/office/drawing/2014/main" id="{CA976D06-E587-B244-8200-797CAAD14F08}"/>
                  </a:ext>
                </a:extLst>
              </p:cNvPr>
              <p:cNvSpPr/>
              <p:nvPr/>
            </p:nvSpPr>
            <p:spPr>
              <a:xfrm>
                <a:off x="4734500" y="297411"/>
                <a:ext cx="348773" cy="461665"/>
              </a:xfrm>
              <a:prstGeom prst="rect">
                <a:avLst/>
              </a:prstGeom>
            </p:spPr>
            <p:txBody>
              <a:bodyPr wrap="none">
                <a:spAutoFit/>
              </a:bodyPr>
              <a:lstStyle/>
              <a:p>
                <a:r>
                  <a:rPr lang="en-US" sz="2400" dirty="0"/>
                  <a:t>C</a:t>
                </a:r>
              </a:p>
            </p:txBody>
          </p:sp>
        </p:grpSp>
        <p:grpSp>
          <p:nvGrpSpPr>
            <p:cNvPr id="15" name="Group 14">
              <a:extLst>
                <a:ext uri="{FF2B5EF4-FFF2-40B4-BE49-F238E27FC236}">
                  <a16:creationId xmlns:a16="http://schemas.microsoft.com/office/drawing/2014/main" id="{B99ACF22-7DD7-0D41-9422-B091F80CD395}"/>
                </a:ext>
              </a:extLst>
            </p:cNvPr>
            <p:cNvGrpSpPr/>
            <p:nvPr/>
          </p:nvGrpSpPr>
          <p:grpSpPr>
            <a:xfrm>
              <a:off x="4843642" y="4476413"/>
              <a:ext cx="1413278" cy="1724983"/>
              <a:chOff x="2300632" y="2371852"/>
              <a:chExt cx="1413278" cy="1724983"/>
            </a:xfrm>
          </p:grpSpPr>
          <p:pic>
            <p:nvPicPr>
              <p:cNvPr id="16" name="Picture 15" descr="010685573_Pseudolipeurus tinami Carriker, 1903_specimen.tiff">
                <a:extLst>
                  <a:ext uri="{FF2B5EF4-FFF2-40B4-BE49-F238E27FC236}">
                    <a16:creationId xmlns:a16="http://schemas.microsoft.com/office/drawing/2014/main" id="{008EE392-9D7D-B244-9111-93BA202AA6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944" t="49258" r="52722" b="15808"/>
              <a:stretch/>
            </p:blipFill>
            <p:spPr>
              <a:xfrm rot="20649157">
                <a:off x="2368278" y="2371852"/>
                <a:ext cx="1345632" cy="1724983"/>
              </a:xfrm>
              <a:prstGeom prst="rect">
                <a:avLst/>
              </a:prstGeom>
              <a:ln>
                <a:solidFill>
                  <a:schemeClr val="tx2"/>
                </a:solidFill>
              </a:ln>
            </p:spPr>
          </p:pic>
          <p:sp>
            <p:nvSpPr>
              <p:cNvPr id="17" name="Rectangle 16">
                <a:extLst>
                  <a:ext uri="{FF2B5EF4-FFF2-40B4-BE49-F238E27FC236}">
                    <a16:creationId xmlns:a16="http://schemas.microsoft.com/office/drawing/2014/main" id="{07DCC31A-E3A5-1049-A6F8-EEF81A119047}"/>
                  </a:ext>
                </a:extLst>
              </p:cNvPr>
              <p:cNvSpPr/>
              <p:nvPr/>
            </p:nvSpPr>
            <p:spPr>
              <a:xfrm>
                <a:off x="2300632" y="2474782"/>
                <a:ext cx="376425" cy="461665"/>
              </a:xfrm>
              <a:prstGeom prst="rect">
                <a:avLst/>
              </a:prstGeom>
            </p:spPr>
            <p:txBody>
              <a:bodyPr wrap="none">
                <a:spAutoFit/>
              </a:bodyPr>
              <a:lstStyle/>
              <a:p>
                <a:r>
                  <a:rPr lang="en-US" sz="2400" dirty="0"/>
                  <a:t>H</a:t>
                </a:r>
              </a:p>
            </p:txBody>
          </p:sp>
        </p:grpSp>
        <p:grpSp>
          <p:nvGrpSpPr>
            <p:cNvPr id="18" name="Group 17">
              <a:extLst>
                <a:ext uri="{FF2B5EF4-FFF2-40B4-BE49-F238E27FC236}">
                  <a16:creationId xmlns:a16="http://schemas.microsoft.com/office/drawing/2014/main" id="{1C4C8F31-A1FD-E24A-95AC-6AA99E6AD5A8}"/>
                </a:ext>
              </a:extLst>
            </p:cNvPr>
            <p:cNvGrpSpPr/>
            <p:nvPr/>
          </p:nvGrpSpPr>
          <p:grpSpPr>
            <a:xfrm>
              <a:off x="2884928" y="4579659"/>
              <a:ext cx="1157876" cy="1514535"/>
              <a:chOff x="478872" y="4969895"/>
              <a:chExt cx="1157876" cy="1514535"/>
            </a:xfrm>
          </p:grpSpPr>
          <p:pic>
            <p:nvPicPr>
              <p:cNvPr id="19" name="Picture 18" descr="010667014_Anatoecus keleri Clay, 1962_specimen.tiff">
                <a:extLst>
                  <a:ext uri="{FF2B5EF4-FFF2-40B4-BE49-F238E27FC236}">
                    <a16:creationId xmlns:a16="http://schemas.microsoft.com/office/drawing/2014/main" id="{E9404232-29A7-834C-B60E-07E5B3FE2E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205" t="34615" r="46568" b="12591"/>
              <a:stretch/>
            </p:blipFill>
            <p:spPr>
              <a:xfrm rot="912872">
                <a:off x="478872" y="4969895"/>
                <a:ext cx="1019255" cy="1514535"/>
              </a:xfrm>
              <a:prstGeom prst="rect">
                <a:avLst/>
              </a:prstGeom>
              <a:ln>
                <a:solidFill>
                  <a:schemeClr val="tx2"/>
                </a:solidFill>
              </a:ln>
            </p:spPr>
          </p:pic>
          <p:sp>
            <p:nvSpPr>
              <p:cNvPr id="20" name="Rectangle 19">
                <a:extLst>
                  <a:ext uri="{FF2B5EF4-FFF2-40B4-BE49-F238E27FC236}">
                    <a16:creationId xmlns:a16="http://schemas.microsoft.com/office/drawing/2014/main" id="{36E12946-00D9-5A49-B057-7555584B8863}"/>
                  </a:ext>
                </a:extLst>
              </p:cNvPr>
              <p:cNvSpPr/>
              <p:nvPr/>
            </p:nvSpPr>
            <p:spPr>
              <a:xfrm>
                <a:off x="1257918" y="5016074"/>
                <a:ext cx="378830" cy="461665"/>
              </a:xfrm>
              <a:prstGeom prst="rect">
                <a:avLst/>
              </a:prstGeom>
            </p:spPr>
            <p:txBody>
              <a:bodyPr wrap="none">
                <a:spAutoFit/>
              </a:bodyPr>
              <a:lstStyle/>
              <a:p>
                <a:r>
                  <a:rPr lang="en-US" sz="2400" dirty="0"/>
                  <a:t>G</a:t>
                </a:r>
              </a:p>
            </p:txBody>
          </p:sp>
        </p:grpSp>
        <p:grpSp>
          <p:nvGrpSpPr>
            <p:cNvPr id="21" name="Group 20">
              <a:extLst>
                <a:ext uri="{FF2B5EF4-FFF2-40B4-BE49-F238E27FC236}">
                  <a16:creationId xmlns:a16="http://schemas.microsoft.com/office/drawing/2014/main" id="{A535D965-7DC4-8D43-8993-B99B6044F505}"/>
                </a:ext>
              </a:extLst>
            </p:cNvPr>
            <p:cNvGrpSpPr/>
            <p:nvPr/>
          </p:nvGrpSpPr>
          <p:grpSpPr>
            <a:xfrm>
              <a:off x="868484" y="4295506"/>
              <a:ext cx="1147960" cy="2029094"/>
              <a:chOff x="455253" y="2355236"/>
              <a:chExt cx="1147960" cy="2029094"/>
            </a:xfrm>
          </p:grpSpPr>
          <p:pic>
            <p:nvPicPr>
              <p:cNvPr id="22" name="Picture 21" descr="010665997_Anaticola crassicornis Scopoli, 1763_specimen.tiff">
                <a:extLst>
                  <a:ext uri="{FF2B5EF4-FFF2-40B4-BE49-F238E27FC236}">
                    <a16:creationId xmlns:a16="http://schemas.microsoft.com/office/drawing/2014/main" id="{03AAA0C9-3842-144C-9CFC-ECD0E578594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554" t="18166" r="27669" b="19651"/>
              <a:stretch/>
            </p:blipFill>
            <p:spPr>
              <a:xfrm>
                <a:off x="455253" y="2419768"/>
                <a:ext cx="1147960" cy="1964562"/>
              </a:xfrm>
              <a:prstGeom prst="rect">
                <a:avLst/>
              </a:prstGeom>
              <a:ln>
                <a:solidFill>
                  <a:schemeClr val="tx2"/>
                </a:solidFill>
              </a:ln>
            </p:spPr>
          </p:pic>
          <p:sp>
            <p:nvSpPr>
              <p:cNvPr id="23" name="Rectangle 22">
                <a:extLst>
                  <a:ext uri="{FF2B5EF4-FFF2-40B4-BE49-F238E27FC236}">
                    <a16:creationId xmlns:a16="http://schemas.microsoft.com/office/drawing/2014/main" id="{FABAAFCF-27FB-2A45-875E-E792832EFFE7}"/>
                  </a:ext>
                </a:extLst>
              </p:cNvPr>
              <p:cNvSpPr/>
              <p:nvPr/>
            </p:nvSpPr>
            <p:spPr>
              <a:xfrm>
                <a:off x="1277132" y="2355236"/>
                <a:ext cx="326081" cy="461665"/>
              </a:xfrm>
              <a:prstGeom prst="rect">
                <a:avLst/>
              </a:prstGeom>
            </p:spPr>
            <p:txBody>
              <a:bodyPr wrap="none">
                <a:spAutoFit/>
              </a:bodyPr>
              <a:lstStyle/>
              <a:p>
                <a:r>
                  <a:rPr lang="en-US" sz="2400" dirty="0"/>
                  <a:t>F</a:t>
                </a:r>
              </a:p>
            </p:txBody>
          </p:sp>
        </p:grpSp>
        <p:grpSp>
          <p:nvGrpSpPr>
            <p:cNvPr id="24" name="Group 23">
              <a:extLst>
                <a:ext uri="{FF2B5EF4-FFF2-40B4-BE49-F238E27FC236}">
                  <a16:creationId xmlns:a16="http://schemas.microsoft.com/office/drawing/2014/main" id="{478DAEC1-7F03-0B46-8D71-0727A0300114}"/>
                </a:ext>
              </a:extLst>
            </p:cNvPr>
            <p:cNvGrpSpPr/>
            <p:nvPr/>
          </p:nvGrpSpPr>
          <p:grpSpPr>
            <a:xfrm>
              <a:off x="7483785" y="2190938"/>
              <a:ext cx="1194118" cy="1891760"/>
              <a:chOff x="4347767" y="4600879"/>
              <a:chExt cx="1194118" cy="1891760"/>
            </a:xfrm>
          </p:grpSpPr>
          <p:pic>
            <p:nvPicPr>
              <p:cNvPr id="25" name="Picture 24" descr="010686421_Pseudophilopterus hirsutus obsoletus Carriker, 1936_specimen.tiff">
                <a:extLst>
                  <a:ext uri="{FF2B5EF4-FFF2-40B4-BE49-F238E27FC236}">
                    <a16:creationId xmlns:a16="http://schemas.microsoft.com/office/drawing/2014/main" id="{86D3CD87-B2FE-494F-8B12-578BCAB3115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5297" t="24803" r="28032" b="18603"/>
              <a:stretch/>
            </p:blipFill>
            <p:spPr>
              <a:xfrm>
                <a:off x="4347767" y="4667866"/>
                <a:ext cx="1194118" cy="1824773"/>
              </a:xfrm>
              <a:prstGeom prst="rect">
                <a:avLst/>
              </a:prstGeom>
              <a:ln>
                <a:solidFill>
                  <a:schemeClr val="tx2"/>
                </a:solidFill>
              </a:ln>
            </p:spPr>
          </p:pic>
          <p:sp>
            <p:nvSpPr>
              <p:cNvPr id="26" name="Rectangle 25">
                <a:extLst>
                  <a:ext uri="{FF2B5EF4-FFF2-40B4-BE49-F238E27FC236}">
                    <a16:creationId xmlns:a16="http://schemas.microsoft.com/office/drawing/2014/main" id="{6233DFED-0CC8-4D42-8BDE-DD10B798219F}"/>
                  </a:ext>
                </a:extLst>
              </p:cNvPr>
              <p:cNvSpPr/>
              <p:nvPr/>
            </p:nvSpPr>
            <p:spPr>
              <a:xfrm>
                <a:off x="5206938" y="4600879"/>
                <a:ext cx="334947" cy="461665"/>
              </a:xfrm>
              <a:prstGeom prst="rect">
                <a:avLst/>
              </a:prstGeom>
            </p:spPr>
            <p:txBody>
              <a:bodyPr wrap="none">
                <a:spAutoFit/>
              </a:bodyPr>
              <a:lstStyle/>
              <a:p>
                <a:r>
                  <a:rPr lang="en-US" sz="2400" dirty="0"/>
                  <a:t>E</a:t>
                </a:r>
              </a:p>
            </p:txBody>
          </p:sp>
        </p:grpSp>
        <p:grpSp>
          <p:nvGrpSpPr>
            <p:cNvPr id="27" name="Group 26">
              <a:extLst>
                <a:ext uri="{FF2B5EF4-FFF2-40B4-BE49-F238E27FC236}">
                  <a16:creationId xmlns:a16="http://schemas.microsoft.com/office/drawing/2014/main" id="{5972090D-C4B9-E04E-8442-D9470272BE61}"/>
                </a:ext>
              </a:extLst>
            </p:cNvPr>
            <p:cNvGrpSpPr/>
            <p:nvPr/>
          </p:nvGrpSpPr>
          <p:grpSpPr>
            <a:xfrm>
              <a:off x="5942413" y="2175001"/>
              <a:ext cx="1075274" cy="1707397"/>
              <a:chOff x="2512044" y="4785242"/>
              <a:chExt cx="1075274" cy="1707397"/>
            </a:xfrm>
          </p:grpSpPr>
          <p:pic>
            <p:nvPicPr>
              <p:cNvPr id="28" name="Picture 27" descr="010675443_Forficuloecus greeni Guimaraes, 1985_specimen.tiff">
                <a:extLst>
                  <a:ext uri="{FF2B5EF4-FFF2-40B4-BE49-F238E27FC236}">
                    <a16:creationId xmlns:a16="http://schemas.microsoft.com/office/drawing/2014/main" id="{676C147E-9969-B749-90CC-1D039BF02DA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183" t="37412" r="52702" b="24859"/>
              <a:stretch/>
            </p:blipFill>
            <p:spPr>
              <a:xfrm>
                <a:off x="2512044" y="4862692"/>
                <a:ext cx="1044298" cy="1629947"/>
              </a:xfrm>
              <a:prstGeom prst="rect">
                <a:avLst/>
              </a:prstGeom>
              <a:ln>
                <a:solidFill>
                  <a:schemeClr val="tx2"/>
                </a:solidFill>
              </a:ln>
            </p:spPr>
          </p:pic>
          <p:sp>
            <p:nvSpPr>
              <p:cNvPr id="29" name="Rectangle 28">
                <a:extLst>
                  <a:ext uri="{FF2B5EF4-FFF2-40B4-BE49-F238E27FC236}">
                    <a16:creationId xmlns:a16="http://schemas.microsoft.com/office/drawing/2014/main" id="{21ABA4C3-F5AE-B949-A026-A6C1A8374050}"/>
                  </a:ext>
                </a:extLst>
              </p:cNvPr>
              <p:cNvSpPr/>
              <p:nvPr/>
            </p:nvSpPr>
            <p:spPr>
              <a:xfrm>
                <a:off x="3213297" y="4785242"/>
                <a:ext cx="374021" cy="461665"/>
              </a:xfrm>
              <a:prstGeom prst="rect">
                <a:avLst/>
              </a:prstGeom>
            </p:spPr>
            <p:txBody>
              <a:bodyPr wrap="none">
                <a:spAutoFit/>
              </a:bodyPr>
              <a:lstStyle/>
              <a:p>
                <a:r>
                  <a:rPr lang="en-US" sz="2400" dirty="0"/>
                  <a:t>D</a:t>
                </a:r>
              </a:p>
            </p:txBody>
          </p:sp>
        </p:grpSp>
      </p:grpSp>
    </p:spTree>
    <p:extLst>
      <p:ext uri="{BB962C8B-B14F-4D97-AF65-F5344CB8AC3E}">
        <p14:creationId xmlns:p14="http://schemas.microsoft.com/office/powerpoint/2010/main" val="2592773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93904" y="2673667"/>
            <a:ext cx="1117600" cy="1587500"/>
          </a:xfrm>
          <a:prstGeom prst="rect">
            <a:avLst/>
          </a:prstGeom>
          <a:ln>
            <a:solidFill>
              <a:schemeClr val="tx2"/>
            </a:solidFill>
          </a:ln>
        </p:spPr>
      </p:pic>
      <p:pic>
        <p:nvPicPr>
          <p:cNvPr id="6" name="Picture 5"/>
          <p:cNvPicPr>
            <a:picLocks noChangeAspect="1"/>
          </p:cNvPicPr>
          <p:nvPr/>
        </p:nvPicPr>
        <p:blipFill>
          <a:blip r:embed="rId3"/>
          <a:stretch>
            <a:fillRect/>
          </a:stretch>
        </p:blipFill>
        <p:spPr>
          <a:xfrm>
            <a:off x="574350" y="2655626"/>
            <a:ext cx="1999149" cy="1695481"/>
          </a:xfrm>
          <a:prstGeom prst="rect">
            <a:avLst/>
          </a:prstGeom>
        </p:spPr>
      </p:pic>
      <p:pic>
        <p:nvPicPr>
          <p:cNvPr id="7" name="Picture 6"/>
          <p:cNvPicPr>
            <a:picLocks noChangeAspect="1"/>
          </p:cNvPicPr>
          <p:nvPr/>
        </p:nvPicPr>
        <p:blipFill>
          <a:blip r:embed="rId4"/>
          <a:stretch>
            <a:fillRect/>
          </a:stretch>
        </p:blipFill>
        <p:spPr>
          <a:xfrm>
            <a:off x="3093904" y="469690"/>
            <a:ext cx="1117600" cy="1862667"/>
          </a:xfrm>
          <a:prstGeom prst="rect">
            <a:avLst/>
          </a:prstGeom>
          <a:ln>
            <a:solidFill>
              <a:schemeClr val="tx2"/>
            </a:solidFill>
          </a:ln>
        </p:spPr>
      </p:pic>
      <p:pic>
        <p:nvPicPr>
          <p:cNvPr id="8" name="Picture 7"/>
          <p:cNvPicPr>
            <a:picLocks noChangeAspect="1"/>
          </p:cNvPicPr>
          <p:nvPr/>
        </p:nvPicPr>
        <p:blipFill rotWithShape="1">
          <a:blip r:embed="rId5"/>
          <a:srcRect b="32854"/>
          <a:stretch/>
        </p:blipFill>
        <p:spPr>
          <a:xfrm>
            <a:off x="549963" y="304800"/>
            <a:ext cx="1999149" cy="2089962"/>
          </a:xfrm>
          <a:prstGeom prst="rect">
            <a:avLst/>
          </a:prstGeom>
        </p:spPr>
      </p:pic>
      <p:pic>
        <p:nvPicPr>
          <p:cNvPr id="9" name="Picture 8"/>
          <p:cNvPicPr>
            <a:picLocks noChangeAspect="1"/>
          </p:cNvPicPr>
          <p:nvPr/>
        </p:nvPicPr>
        <p:blipFill>
          <a:blip r:embed="rId6"/>
          <a:stretch>
            <a:fillRect/>
          </a:stretch>
        </p:blipFill>
        <p:spPr>
          <a:xfrm>
            <a:off x="3093904" y="4552010"/>
            <a:ext cx="1117600" cy="1399713"/>
          </a:xfrm>
          <a:prstGeom prst="rect">
            <a:avLst/>
          </a:prstGeom>
          <a:ln>
            <a:solidFill>
              <a:schemeClr val="tx2"/>
            </a:solidFill>
          </a:ln>
        </p:spPr>
      </p:pic>
      <p:pic>
        <p:nvPicPr>
          <p:cNvPr id="10" name="Picture 9"/>
          <p:cNvPicPr>
            <a:picLocks noChangeAspect="1"/>
          </p:cNvPicPr>
          <p:nvPr/>
        </p:nvPicPr>
        <p:blipFill>
          <a:blip r:embed="rId7"/>
          <a:stretch>
            <a:fillRect/>
          </a:stretch>
        </p:blipFill>
        <p:spPr>
          <a:xfrm>
            <a:off x="549963" y="4611970"/>
            <a:ext cx="2023536" cy="1383913"/>
          </a:xfrm>
          <a:prstGeom prst="rect">
            <a:avLst/>
          </a:prstGeom>
        </p:spPr>
      </p:pic>
      <p:sp>
        <p:nvSpPr>
          <p:cNvPr id="11" name="TextBox 10"/>
          <p:cNvSpPr txBox="1"/>
          <p:nvPr/>
        </p:nvSpPr>
        <p:spPr>
          <a:xfrm>
            <a:off x="4696336" y="1008036"/>
            <a:ext cx="3243953" cy="923330"/>
          </a:xfrm>
          <a:prstGeom prst="rect">
            <a:avLst/>
          </a:prstGeom>
          <a:noFill/>
        </p:spPr>
        <p:txBody>
          <a:bodyPr wrap="square" rtlCol="0">
            <a:spAutoFit/>
          </a:bodyPr>
          <a:lstStyle/>
          <a:p>
            <a:r>
              <a:rPr lang="en-US" dirty="0"/>
              <a:t>Wing lice – long and skinny – fit between the barbs of the wing feathers. </a:t>
            </a:r>
          </a:p>
        </p:txBody>
      </p:sp>
      <p:sp>
        <p:nvSpPr>
          <p:cNvPr id="12" name="TextBox 11"/>
          <p:cNvSpPr txBox="1"/>
          <p:nvPr/>
        </p:nvSpPr>
        <p:spPr>
          <a:xfrm>
            <a:off x="4671949" y="2842575"/>
            <a:ext cx="3623630" cy="1200329"/>
          </a:xfrm>
          <a:prstGeom prst="rect">
            <a:avLst/>
          </a:prstGeom>
          <a:noFill/>
        </p:spPr>
        <p:txBody>
          <a:bodyPr wrap="square" rtlCol="0">
            <a:spAutoFit/>
          </a:bodyPr>
          <a:lstStyle/>
          <a:p>
            <a:r>
              <a:rPr lang="en-US" dirty="0"/>
              <a:t>Head lice – short fatter head,  -- muscles allow them to bite down to prevent getting removed when the bird scratches</a:t>
            </a:r>
          </a:p>
        </p:txBody>
      </p:sp>
      <p:sp>
        <p:nvSpPr>
          <p:cNvPr id="13" name="TextBox 12"/>
          <p:cNvSpPr txBox="1"/>
          <p:nvPr/>
        </p:nvSpPr>
        <p:spPr>
          <a:xfrm>
            <a:off x="4671949" y="4730241"/>
            <a:ext cx="3623630" cy="923330"/>
          </a:xfrm>
          <a:prstGeom prst="rect">
            <a:avLst/>
          </a:prstGeom>
          <a:noFill/>
        </p:spPr>
        <p:txBody>
          <a:bodyPr wrap="square" rtlCol="0">
            <a:spAutoFit/>
          </a:bodyPr>
          <a:lstStyle/>
          <a:p>
            <a:r>
              <a:rPr lang="en-US" dirty="0"/>
              <a:t>Body lice – short round louse – hide well between the down feathers of the bird. Live all over the body.</a:t>
            </a:r>
          </a:p>
        </p:txBody>
      </p:sp>
    </p:spTree>
    <p:extLst>
      <p:ext uri="{BB962C8B-B14F-4D97-AF65-F5344CB8AC3E}">
        <p14:creationId xmlns:p14="http://schemas.microsoft.com/office/powerpoint/2010/main" val="1443409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89815" y="386679"/>
            <a:ext cx="2211622" cy="2769896"/>
          </a:xfrm>
          <a:prstGeom prst="rect">
            <a:avLst/>
          </a:prstGeom>
          <a:ln>
            <a:solidFill>
              <a:schemeClr val="tx2"/>
            </a:solidFill>
          </a:ln>
        </p:spPr>
      </p:pic>
      <p:sp>
        <p:nvSpPr>
          <p:cNvPr id="23" name="TextBox 22">
            <a:extLst>
              <a:ext uri="{FF2B5EF4-FFF2-40B4-BE49-F238E27FC236}">
                <a16:creationId xmlns:a16="http://schemas.microsoft.com/office/drawing/2014/main" id="{A70DEF52-A345-2244-98B9-FF724CB84211}"/>
              </a:ext>
            </a:extLst>
          </p:cNvPr>
          <p:cNvSpPr txBox="1"/>
          <p:nvPr/>
        </p:nvSpPr>
        <p:spPr>
          <a:xfrm>
            <a:off x="1261320" y="3216535"/>
            <a:ext cx="1257075" cy="369332"/>
          </a:xfrm>
          <a:prstGeom prst="rect">
            <a:avLst/>
          </a:prstGeom>
          <a:noFill/>
        </p:spPr>
        <p:txBody>
          <a:bodyPr wrap="none" rtlCol="0">
            <a:spAutoFit/>
          </a:bodyPr>
          <a:lstStyle/>
          <a:p>
            <a:pPr algn="ctr"/>
            <a:r>
              <a:rPr lang="en-US" dirty="0"/>
              <a:t>Body Louse</a:t>
            </a:r>
          </a:p>
        </p:txBody>
      </p:sp>
      <p:pic>
        <p:nvPicPr>
          <p:cNvPr id="8" name="Picture 7"/>
          <p:cNvPicPr>
            <a:picLocks noChangeAspect="1"/>
          </p:cNvPicPr>
          <p:nvPr/>
        </p:nvPicPr>
        <p:blipFill>
          <a:blip r:embed="rId4"/>
          <a:stretch>
            <a:fillRect/>
          </a:stretch>
        </p:blipFill>
        <p:spPr>
          <a:xfrm>
            <a:off x="3596997" y="366423"/>
            <a:ext cx="1950006" cy="2769896"/>
          </a:xfrm>
          <a:prstGeom prst="rect">
            <a:avLst/>
          </a:prstGeom>
          <a:ln>
            <a:solidFill>
              <a:schemeClr val="tx2"/>
            </a:solidFill>
          </a:ln>
        </p:spPr>
      </p:pic>
      <p:sp>
        <p:nvSpPr>
          <p:cNvPr id="25" name="TextBox 24">
            <a:extLst>
              <a:ext uri="{FF2B5EF4-FFF2-40B4-BE49-F238E27FC236}">
                <a16:creationId xmlns:a16="http://schemas.microsoft.com/office/drawing/2014/main" id="{342D5594-6733-E849-95C4-194684715F4B}"/>
              </a:ext>
            </a:extLst>
          </p:cNvPr>
          <p:cNvSpPr txBox="1"/>
          <p:nvPr/>
        </p:nvSpPr>
        <p:spPr>
          <a:xfrm>
            <a:off x="3943606" y="3216535"/>
            <a:ext cx="1276311" cy="369332"/>
          </a:xfrm>
          <a:prstGeom prst="rect">
            <a:avLst/>
          </a:prstGeom>
          <a:noFill/>
        </p:spPr>
        <p:txBody>
          <a:bodyPr wrap="none" rtlCol="0">
            <a:spAutoFit/>
          </a:bodyPr>
          <a:lstStyle/>
          <a:p>
            <a:pPr algn="ctr"/>
            <a:r>
              <a:rPr lang="en-US" dirty="0"/>
              <a:t>Head Louse</a:t>
            </a:r>
          </a:p>
        </p:txBody>
      </p:sp>
      <p:pic>
        <p:nvPicPr>
          <p:cNvPr id="7" name="Picture 6"/>
          <p:cNvPicPr>
            <a:picLocks noChangeAspect="1"/>
          </p:cNvPicPr>
          <p:nvPr/>
        </p:nvPicPr>
        <p:blipFill>
          <a:blip r:embed="rId5"/>
          <a:stretch>
            <a:fillRect/>
          </a:stretch>
        </p:blipFill>
        <p:spPr>
          <a:xfrm>
            <a:off x="6415311" y="364467"/>
            <a:ext cx="1663111" cy="2771852"/>
          </a:xfrm>
          <a:prstGeom prst="rect">
            <a:avLst/>
          </a:prstGeom>
          <a:ln>
            <a:solidFill>
              <a:schemeClr val="tx2"/>
            </a:solidFill>
          </a:ln>
        </p:spPr>
      </p:pic>
      <p:sp>
        <p:nvSpPr>
          <p:cNvPr id="26" name="TextBox 25">
            <a:extLst>
              <a:ext uri="{FF2B5EF4-FFF2-40B4-BE49-F238E27FC236}">
                <a16:creationId xmlns:a16="http://schemas.microsoft.com/office/drawing/2014/main" id="{6964D96A-6C46-6742-AFBB-8EF0B6ADE5F2}"/>
              </a:ext>
            </a:extLst>
          </p:cNvPr>
          <p:cNvSpPr txBox="1"/>
          <p:nvPr/>
        </p:nvSpPr>
        <p:spPr>
          <a:xfrm>
            <a:off x="6497072" y="3216535"/>
            <a:ext cx="1460558" cy="369332"/>
          </a:xfrm>
          <a:prstGeom prst="rect">
            <a:avLst/>
          </a:prstGeom>
          <a:noFill/>
        </p:spPr>
        <p:txBody>
          <a:bodyPr wrap="square" rtlCol="0">
            <a:spAutoFit/>
          </a:bodyPr>
          <a:lstStyle/>
          <a:p>
            <a:pPr algn="ctr"/>
            <a:r>
              <a:rPr lang="en-US" dirty="0"/>
              <a:t>Wing Louse</a:t>
            </a:r>
          </a:p>
        </p:txBody>
      </p:sp>
      <p:graphicFrame>
        <p:nvGraphicFramePr>
          <p:cNvPr id="2" name="Table 1">
            <a:extLst>
              <a:ext uri="{FF2B5EF4-FFF2-40B4-BE49-F238E27FC236}">
                <a16:creationId xmlns:a16="http://schemas.microsoft.com/office/drawing/2014/main" id="{7279BCCA-A63E-7445-BF39-1F1CE6349777}"/>
              </a:ext>
            </a:extLst>
          </p:cNvPr>
          <p:cNvGraphicFramePr>
            <a:graphicFrameLocks noGrp="1"/>
          </p:cNvGraphicFramePr>
          <p:nvPr>
            <p:extLst>
              <p:ext uri="{D42A27DB-BD31-4B8C-83A1-F6EECF244321}">
                <p14:modId xmlns:p14="http://schemas.microsoft.com/office/powerpoint/2010/main" val="2693815056"/>
              </p:ext>
            </p:extLst>
          </p:nvPr>
        </p:nvGraphicFramePr>
        <p:xfrm>
          <a:off x="468701" y="3680085"/>
          <a:ext cx="8166159" cy="2105298"/>
        </p:xfrm>
        <a:graphic>
          <a:graphicData uri="http://schemas.openxmlformats.org/drawingml/2006/table">
            <a:tbl>
              <a:tblPr firstRow="1" bandRow="1">
                <a:tableStyleId>{0E3FDE45-AF77-4B5C-9715-49D594BDF05E}</a:tableStyleId>
              </a:tblPr>
              <a:tblGrid>
                <a:gridCol w="2722053">
                  <a:extLst>
                    <a:ext uri="{9D8B030D-6E8A-4147-A177-3AD203B41FA5}">
                      <a16:colId xmlns:a16="http://schemas.microsoft.com/office/drawing/2014/main" val="23040998"/>
                    </a:ext>
                  </a:extLst>
                </a:gridCol>
                <a:gridCol w="2722053">
                  <a:extLst>
                    <a:ext uri="{9D8B030D-6E8A-4147-A177-3AD203B41FA5}">
                      <a16:colId xmlns:a16="http://schemas.microsoft.com/office/drawing/2014/main" val="2695526245"/>
                    </a:ext>
                  </a:extLst>
                </a:gridCol>
                <a:gridCol w="2722053">
                  <a:extLst>
                    <a:ext uri="{9D8B030D-6E8A-4147-A177-3AD203B41FA5}">
                      <a16:colId xmlns:a16="http://schemas.microsoft.com/office/drawing/2014/main" val="2348316194"/>
                    </a:ext>
                  </a:extLst>
                </a:gridCol>
              </a:tblGrid>
              <a:tr h="70176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9533855"/>
                  </a:ext>
                </a:extLst>
              </a:tr>
              <a:tr h="70176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372952"/>
                  </a:ext>
                </a:extLst>
              </a:tr>
              <a:tr h="70176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8704802"/>
                  </a:ext>
                </a:extLst>
              </a:tr>
            </a:tbl>
          </a:graphicData>
        </a:graphic>
      </p:graphicFrame>
    </p:spTree>
    <p:extLst>
      <p:ext uri="{BB962C8B-B14F-4D97-AF65-F5344CB8AC3E}">
        <p14:creationId xmlns:p14="http://schemas.microsoft.com/office/powerpoint/2010/main" val="1116441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9B274F8-7E39-BD47-99F3-ECC2AD34D571}"/>
              </a:ext>
            </a:extLst>
          </p:cNvPr>
          <p:cNvPicPr/>
          <p:nvPr/>
        </p:nvPicPr>
        <p:blipFill>
          <a:blip r:embed="rId3">
            <a:extLst>
              <a:ext uri="{BEBA8EAE-BF5A-486C-A8C5-ECC9F3942E4B}">
                <a14:imgProps xmlns:a14="http://schemas.microsoft.com/office/drawing/2010/main">
                  <a14:imgLayer>
                    <a14:imgEffect>
                      <a14:saturation sat="0"/>
                    </a14:imgEffect>
                  </a14:imgLayer>
                </a14:imgProps>
              </a:ext>
            </a:extLst>
          </a:blip>
          <a:stretch>
            <a:fillRect/>
          </a:stretch>
        </p:blipFill>
        <p:spPr>
          <a:xfrm>
            <a:off x="228601" y="426085"/>
            <a:ext cx="4133538" cy="5435069"/>
          </a:xfrm>
          <a:prstGeom prst="rect">
            <a:avLst/>
          </a:prstGeom>
          <a:ln>
            <a:solidFill>
              <a:schemeClr val="tx2"/>
            </a:solidFill>
          </a:ln>
        </p:spPr>
      </p:pic>
      <p:sp>
        <p:nvSpPr>
          <p:cNvPr id="4" name="TextBox 3">
            <a:extLst>
              <a:ext uri="{FF2B5EF4-FFF2-40B4-BE49-F238E27FC236}">
                <a16:creationId xmlns:a16="http://schemas.microsoft.com/office/drawing/2014/main" id="{A3763998-8864-6341-84F2-097C2601BFD1}"/>
              </a:ext>
            </a:extLst>
          </p:cNvPr>
          <p:cNvSpPr txBox="1"/>
          <p:nvPr/>
        </p:nvSpPr>
        <p:spPr>
          <a:xfrm>
            <a:off x="4572000" y="1700137"/>
            <a:ext cx="4419600" cy="2677656"/>
          </a:xfrm>
          <a:prstGeom prst="rect">
            <a:avLst/>
          </a:prstGeom>
          <a:noFill/>
        </p:spPr>
        <p:txBody>
          <a:bodyPr wrap="square" rtlCol="0">
            <a:spAutoFit/>
          </a:bodyPr>
          <a:lstStyle/>
          <a:p>
            <a:r>
              <a:rPr lang="en-US" sz="2800" dirty="0">
                <a:latin typeface="Trebuchet MS" panose="020B0703020202090204" pitchFamily="34" charset="0"/>
              </a:rPr>
              <a:t>Do genera with the same ecomorph clump together?</a:t>
            </a:r>
          </a:p>
          <a:p>
            <a:endParaRPr lang="en-US" sz="2800" dirty="0">
              <a:latin typeface="Trebuchet MS" panose="020B0703020202090204" pitchFamily="34" charset="0"/>
            </a:endParaRPr>
          </a:p>
          <a:p>
            <a:r>
              <a:rPr lang="en-US" sz="2800" dirty="0">
                <a:latin typeface="Trebuchet MS" panose="020B0703020202090204" pitchFamily="34" charset="0"/>
              </a:rPr>
              <a:t>What other patterns do you see?</a:t>
            </a:r>
          </a:p>
        </p:txBody>
      </p:sp>
    </p:spTree>
    <p:extLst>
      <p:ext uri="{BB962C8B-B14F-4D97-AF65-F5344CB8AC3E}">
        <p14:creationId xmlns:p14="http://schemas.microsoft.com/office/powerpoint/2010/main" val="2244678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763998-8864-6341-84F2-097C2601BFD1}"/>
              </a:ext>
            </a:extLst>
          </p:cNvPr>
          <p:cNvSpPr txBox="1"/>
          <p:nvPr/>
        </p:nvSpPr>
        <p:spPr>
          <a:xfrm>
            <a:off x="4572000" y="2374690"/>
            <a:ext cx="4419600" cy="2677656"/>
          </a:xfrm>
          <a:prstGeom prst="rect">
            <a:avLst/>
          </a:prstGeom>
          <a:noFill/>
        </p:spPr>
        <p:txBody>
          <a:bodyPr wrap="square" rtlCol="0">
            <a:spAutoFit/>
          </a:bodyPr>
          <a:lstStyle/>
          <a:p>
            <a:r>
              <a:rPr lang="en-US" sz="2800" dirty="0">
                <a:latin typeface="Trebuchet MS" panose="020B0703020202090204" pitchFamily="34" charset="0"/>
              </a:rPr>
              <a:t>Do genera with the same ecomorph clump together?</a:t>
            </a:r>
          </a:p>
          <a:p>
            <a:endParaRPr lang="en-US" sz="2800" dirty="0">
              <a:latin typeface="Trebuchet MS" panose="020B0703020202090204" pitchFamily="34" charset="0"/>
            </a:endParaRPr>
          </a:p>
          <a:p>
            <a:r>
              <a:rPr lang="en-US" sz="2800" dirty="0">
                <a:latin typeface="Trebuchet MS" panose="020B0703020202090204" pitchFamily="34" charset="0"/>
              </a:rPr>
              <a:t>What other patterns do you see?</a:t>
            </a:r>
          </a:p>
        </p:txBody>
      </p:sp>
      <p:grpSp>
        <p:nvGrpSpPr>
          <p:cNvPr id="3" name="Group 2">
            <a:extLst>
              <a:ext uri="{FF2B5EF4-FFF2-40B4-BE49-F238E27FC236}">
                <a16:creationId xmlns:a16="http://schemas.microsoft.com/office/drawing/2014/main" id="{4540B96C-9197-0B44-B94E-781423A48FC4}"/>
              </a:ext>
            </a:extLst>
          </p:cNvPr>
          <p:cNvGrpSpPr/>
          <p:nvPr/>
        </p:nvGrpSpPr>
        <p:grpSpPr>
          <a:xfrm>
            <a:off x="152400" y="100826"/>
            <a:ext cx="4182745" cy="6005830"/>
            <a:chOff x="228600" y="426085"/>
            <a:chExt cx="4182745" cy="6005830"/>
          </a:xfrm>
        </p:grpSpPr>
        <p:pic>
          <p:nvPicPr>
            <p:cNvPr id="10" name="Picture 9">
              <a:extLst>
                <a:ext uri="{FF2B5EF4-FFF2-40B4-BE49-F238E27FC236}">
                  <a16:creationId xmlns:a16="http://schemas.microsoft.com/office/drawing/2014/main" id="{59B274F8-7E39-BD47-99F3-ECC2AD34D571}"/>
                </a:ext>
              </a:extLst>
            </p:cNvPr>
            <p:cNvPicPr/>
            <p:nvPr/>
          </p:nvPicPr>
          <p:blipFill>
            <a:blip r:embed="rId3">
              <a:extLst>
                <a:ext uri="{BEBA8EAE-BF5A-486C-A8C5-ECC9F3942E4B}">
                  <a14:imgProps xmlns:a14="http://schemas.microsoft.com/office/drawing/2010/main">
                    <a14:imgLayer>
                      <a14:imgEffect>
                        <a14:saturation sat="0"/>
                      </a14:imgEffect>
                    </a14:imgLayer>
                  </a14:imgProps>
                </a:ext>
              </a:extLst>
            </a:blip>
            <a:stretch>
              <a:fillRect/>
            </a:stretch>
          </p:blipFill>
          <p:spPr>
            <a:xfrm>
              <a:off x="228600" y="426085"/>
              <a:ext cx="4182745" cy="6005830"/>
            </a:xfrm>
            <a:prstGeom prst="rect">
              <a:avLst/>
            </a:prstGeom>
            <a:ln>
              <a:solidFill>
                <a:schemeClr val="tx2"/>
              </a:solidFill>
            </a:ln>
          </p:spPr>
        </p:pic>
        <p:sp>
          <p:nvSpPr>
            <p:cNvPr id="2" name="Rectangle 1">
              <a:extLst>
                <a:ext uri="{FF2B5EF4-FFF2-40B4-BE49-F238E27FC236}">
                  <a16:creationId xmlns:a16="http://schemas.microsoft.com/office/drawing/2014/main" id="{035DF91F-F285-E746-94BA-A4EBFDBEFA69}"/>
                </a:ext>
              </a:extLst>
            </p:cNvPr>
            <p:cNvSpPr/>
            <p:nvPr/>
          </p:nvSpPr>
          <p:spPr>
            <a:xfrm>
              <a:off x="1828800" y="4724400"/>
              <a:ext cx="1066800" cy="163056"/>
            </a:xfrm>
            <a:prstGeom prst="rect">
              <a:avLst/>
            </a:prstGeom>
            <a:solidFill>
              <a:srgbClr val="2FD1FF">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5" name="Rectangle 4">
              <a:extLst>
                <a:ext uri="{FF2B5EF4-FFF2-40B4-BE49-F238E27FC236}">
                  <a16:creationId xmlns:a16="http://schemas.microsoft.com/office/drawing/2014/main" id="{2690AC8F-8604-5A47-AAD0-92274E3ABF65}"/>
                </a:ext>
              </a:extLst>
            </p:cNvPr>
            <p:cNvSpPr/>
            <p:nvPr/>
          </p:nvSpPr>
          <p:spPr>
            <a:xfrm>
              <a:off x="2590800" y="3467100"/>
              <a:ext cx="1066800" cy="163056"/>
            </a:xfrm>
            <a:prstGeom prst="rect">
              <a:avLst/>
            </a:prstGeom>
            <a:solidFill>
              <a:srgbClr val="2FD1FF">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6" name="Rectangle 5">
              <a:extLst>
                <a:ext uri="{FF2B5EF4-FFF2-40B4-BE49-F238E27FC236}">
                  <a16:creationId xmlns:a16="http://schemas.microsoft.com/office/drawing/2014/main" id="{0CD56986-5B4B-9647-86B4-E4CE5E2EE772}"/>
                </a:ext>
              </a:extLst>
            </p:cNvPr>
            <p:cNvSpPr/>
            <p:nvPr/>
          </p:nvSpPr>
          <p:spPr>
            <a:xfrm>
              <a:off x="2375170" y="1981200"/>
              <a:ext cx="1282430" cy="152400"/>
            </a:xfrm>
            <a:prstGeom prst="rect">
              <a:avLst/>
            </a:prstGeom>
            <a:solidFill>
              <a:srgbClr val="2FD1FF">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7" name="Rectangle 6">
              <a:extLst>
                <a:ext uri="{FF2B5EF4-FFF2-40B4-BE49-F238E27FC236}">
                  <a16:creationId xmlns:a16="http://schemas.microsoft.com/office/drawing/2014/main" id="{02E2DEA7-B44E-1C45-9E9D-B2CE5082AB5A}"/>
                </a:ext>
              </a:extLst>
            </p:cNvPr>
            <p:cNvSpPr/>
            <p:nvPr/>
          </p:nvSpPr>
          <p:spPr>
            <a:xfrm>
              <a:off x="1949585" y="4572000"/>
              <a:ext cx="1282430" cy="152400"/>
            </a:xfrm>
            <a:prstGeom prst="rect">
              <a:avLst/>
            </a:prstGeom>
            <a:solidFill>
              <a:srgbClr val="FF8AD8">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8" name="Rectangle 7">
              <a:extLst>
                <a:ext uri="{FF2B5EF4-FFF2-40B4-BE49-F238E27FC236}">
                  <a16:creationId xmlns:a16="http://schemas.microsoft.com/office/drawing/2014/main" id="{ABDFE148-3C7F-5746-9869-C4C6E891DF4C}"/>
                </a:ext>
              </a:extLst>
            </p:cNvPr>
            <p:cNvSpPr/>
            <p:nvPr/>
          </p:nvSpPr>
          <p:spPr>
            <a:xfrm>
              <a:off x="2568028" y="1828800"/>
              <a:ext cx="1282430" cy="152400"/>
            </a:xfrm>
            <a:prstGeom prst="rect">
              <a:avLst/>
            </a:prstGeom>
            <a:solidFill>
              <a:srgbClr val="FF8AD8">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9" name="Rectangle 8">
              <a:extLst>
                <a:ext uri="{FF2B5EF4-FFF2-40B4-BE49-F238E27FC236}">
                  <a16:creationId xmlns:a16="http://schemas.microsoft.com/office/drawing/2014/main" id="{D4F0E27B-8149-A54C-9A4E-F7CE4CC58AE7}"/>
                </a:ext>
              </a:extLst>
            </p:cNvPr>
            <p:cNvSpPr/>
            <p:nvPr/>
          </p:nvSpPr>
          <p:spPr>
            <a:xfrm>
              <a:off x="2110828" y="3314700"/>
              <a:ext cx="1282430" cy="152400"/>
            </a:xfrm>
            <a:prstGeom prst="rect">
              <a:avLst/>
            </a:prstGeom>
            <a:solidFill>
              <a:srgbClr val="FF8AD8">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11" name="Rectangle 10">
              <a:extLst>
                <a:ext uri="{FF2B5EF4-FFF2-40B4-BE49-F238E27FC236}">
                  <a16:creationId xmlns:a16="http://schemas.microsoft.com/office/drawing/2014/main" id="{D06F1DDE-95B9-8242-9F43-AC27ECBF1BDE}"/>
                </a:ext>
              </a:extLst>
            </p:cNvPr>
            <p:cNvSpPr/>
            <p:nvPr/>
          </p:nvSpPr>
          <p:spPr>
            <a:xfrm>
              <a:off x="2110828" y="2133600"/>
              <a:ext cx="1282430" cy="152400"/>
            </a:xfrm>
            <a:prstGeom prst="rect">
              <a:avLst/>
            </a:prstGeom>
            <a:solidFill>
              <a:schemeClr val="accent4">
                <a:lumMod val="40000"/>
                <a:lumOff val="60000"/>
                <a:alpha val="4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12" name="Rectangle 11">
              <a:extLst>
                <a:ext uri="{FF2B5EF4-FFF2-40B4-BE49-F238E27FC236}">
                  <a16:creationId xmlns:a16="http://schemas.microsoft.com/office/drawing/2014/main" id="{DB05242F-C4F6-1C43-82CE-2A49F4FFEB0A}"/>
                </a:ext>
              </a:extLst>
            </p:cNvPr>
            <p:cNvSpPr/>
            <p:nvPr/>
          </p:nvSpPr>
          <p:spPr>
            <a:xfrm>
              <a:off x="2110828" y="2372856"/>
              <a:ext cx="1282430" cy="152400"/>
            </a:xfrm>
            <a:prstGeom prst="rect">
              <a:avLst/>
            </a:prstGeom>
            <a:solidFill>
              <a:schemeClr val="accent4">
                <a:lumMod val="40000"/>
                <a:lumOff val="60000"/>
                <a:alpha val="4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13" name="Rectangle 12">
              <a:extLst>
                <a:ext uri="{FF2B5EF4-FFF2-40B4-BE49-F238E27FC236}">
                  <a16:creationId xmlns:a16="http://schemas.microsoft.com/office/drawing/2014/main" id="{302752B9-8200-B84C-9467-291F78BD02FD}"/>
                </a:ext>
              </a:extLst>
            </p:cNvPr>
            <p:cNvSpPr/>
            <p:nvPr/>
          </p:nvSpPr>
          <p:spPr>
            <a:xfrm>
              <a:off x="2377602" y="3631350"/>
              <a:ext cx="1282430" cy="152400"/>
            </a:xfrm>
            <a:prstGeom prst="rect">
              <a:avLst/>
            </a:prstGeom>
            <a:solidFill>
              <a:schemeClr val="accent4">
                <a:lumMod val="40000"/>
                <a:lumOff val="60000"/>
                <a:alpha val="4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grpSp>
      <p:sp>
        <p:nvSpPr>
          <p:cNvPr id="14" name="Rectangle 13">
            <a:extLst>
              <a:ext uri="{FF2B5EF4-FFF2-40B4-BE49-F238E27FC236}">
                <a16:creationId xmlns:a16="http://schemas.microsoft.com/office/drawing/2014/main" id="{41090AA8-2D45-F449-9B27-600A0B035F6C}"/>
              </a:ext>
            </a:extLst>
          </p:cNvPr>
          <p:cNvSpPr/>
          <p:nvPr/>
        </p:nvSpPr>
        <p:spPr>
          <a:xfrm>
            <a:off x="6019800" y="1143000"/>
            <a:ext cx="1605064" cy="457200"/>
          </a:xfrm>
          <a:prstGeom prst="rect">
            <a:avLst/>
          </a:prstGeom>
          <a:solidFill>
            <a:schemeClr val="accent4">
              <a:lumMod val="40000"/>
              <a:lumOff val="60000"/>
              <a:alpha val="45098"/>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Body</a:t>
            </a:r>
          </a:p>
        </p:txBody>
      </p:sp>
      <p:sp>
        <p:nvSpPr>
          <p:cNvPr id="15" name="Rectangle 14">
            <a:extLst>
              <a:ext uri="{FF2B5EF4-FFF2-40B4-BE49-F238E27FC236}">
                <a16:creationId xmlns:a16="http://schemas.microsoft.com/office/drawing/2014/main" id="{CC1F9EAC-BBC8-944F-94D4-F23A2864686C}"/>
              </a:ext>
            </a:extLst>
          </p:cNvPr>
          <p:cNvSpPr/>
          <p:nvPr/>
        </p:nvSpPr>
        <p:spPr>
          <a:xfrm>
            <a:off x="6019800" y="685800"/>
            <a:ext cx="1605064" cy="457200"/>
          </a:xfrm>
          <a:prstGeom prst="rect">
            <a:avLst/>
          </a:prstGeom>
          <a:solidFill>
            <a:srgbClr val="FF8AD8">
              <a:alpha val="45098"/>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Wing</a:t>
            </a:r>
          </a:p>
        </p:txBody>
      </p:sp>
      <p:sp>
        <p:nvSpPr>
          <p:cNvPr id="16" name="Rectangle 15">
            <a:extLst>
              <a:ext uri="{FF2B5EF4-FFF2-40B4-BE49-F238E27FC236}">
                <a16:creationId xmlns:a16="http://schemas.microsoft.com/office/drawing/2014/main" id="{5C2B4148-6BA7-D84B-91B9-BCF5A5EEC6ED}"/>
              </a:ext>
            </a:extLst>
          </p:cNvPr>
          <p:cNvSpPr/>
          <p:nvPr/>
        </p:nvSpPr>
        <p:spPr>
          <a:xfrm>
            <a:off x="6019800" y="1600200"/>
            <a:ext cx="1605064" cy="474688"/>
          </a:xfrm>
          <a:prstGeom prst="rect">
            <a:avLst/>
          </a:prstGeom>
          <a:solidFill>
            <a:srgbClr val="2FD1FF">
              <a:alpha val="45098"/>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Head</a:t>
            </a:r>
          </a:p>
        </p:txBody>
      </p:sp>
    </p:spTree>
    <p:extLst>
      <p:ext uri="{BB962C8B-B14F-4D97-AF65-F5344CB8AC3E}">
        <p14:creationId xmlns:p14="http://schemas.microsoft.com/office/powerpoint/2010/main" val="3605119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32D220-128F-D64B-BC2B-0F7FF2930AF6}"/>
              </a:ext>
            </a:extLst>
          </p:cNvPr>
          <p:cNvPicPr/>
          <p:nvPr/>
        </p:nvPicPr>
        <p:blipFill>
          <a:blip r:embed="rId2"/>
          <a:stretch>
            <a:fillRect/>
          </a:stretch>
        </p:blipFill>
        <p:spPr>
          <a:xfrm>
            <a:off x="2323860" y="280947"/>
            <a:ext cx="4496663" cy="5640169"/>
          </a:xfrm>
          <a:prstGeom prst="rect">
            <a:avLst/>
          </a:prstGeom>
          <a:ln w="28575" cap="sq">
            <a:solidFill>
              <a:schemeClr val="tx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6225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41392-DE1D-7945-8954-EE7EF0F017B8}"/>
              </a:ext>
            </a:extLst>
          </p:cNvPr>
          <p:cNvSpPr>
            <a:spLocks noGrp="1"/>
          </p:cNvSpPr>
          <p:nvPr>
            <p:ph type="title"/>
          </p:nvPr>
        </p:nvSpPr>
        <p:spPr/>
        <p:txBody>
          <a:bodyPr>
            <a:normAutofit/>
          </a:bodyPr>
          <a:lstStyle/>
          <a:p>
            <a:r>
              <a:rPr lang="en-US" dirty="0"/>
              <a:t>Synthesis</a:t>
            </a:r>
          </a:p>
        </p:txBody>
      </p:sp>
      <p:sp>
        <p:nvSpPr>
          <p:cNvPr id="8" name="Content Placeholder 7">
            <a:extLst>
              <a:ext uri="{FF2B5EF4-FFF2-40B4-BE49-F238E27FC236}">
                <a16:creationId xmlns:a16="http://schemas.microsoft.com/office/drawing/2014/main" id="{4A3C7621-FC7B-B84C-A87C-142168B87B75}"/>
              </a:ext>
            </a:extLst>
          </p:cNvPr>
          <p:cNvSpPr>
            <a:spLocks noGrp="1"/>
          </p:cNvSpPr>
          <p:nvPr>
            <p:ph idx="1"/>
          </p:nvPr>
        </p:nvSpPr>
        <p:spPr/>
        <p:txBody>
          <a:bodyPr/>
          <a:lstStyle/>
          <a:p>
            <a:r>
              <a:rPr lang="en-US" dirty="0"/>
              <a:t>Are lice </a:t>
            </a:r>
            <a:r>
              <a:rPr lang="en-US" dirty="0" err="1"/>
              <a:t>ecomorphs</a:t>
            </a:r>
            <a:r>
              <a:rPr lang="en-US" dirty="0"/>
              <a:t> the result of homology or convergent evolution?</a:t>
            </a:r>
          </a:p>
          <a:p>
            <a:pPr indent="0">
              <a:buNone/>
            </a:pPr>
            <a:r>
              <a:rPr lang="en-US" dirty="0"/>
              <a:t>Summarize your evidence.</a:t>
            </a:r>
          </a:p>
          <a:p>
            <a:endParaRPr lang="en-US" dirty="0"/>
          </a:p>
        </p:txBody>
      </p:sp>
    </p:spTree>
    <p:extLst>
      <p:ext uri="{BB962C8B-B14F-4D97-AF65-F5344CB8AC3E}">
        <p14:creationId xmlns:p14="http://schemas.microsoft.com/office/powerpoint/2010/main" val="1831109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721DE9-A084-4E47-83C9-C9421CAE74DA}"/>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E4FEBFAD-67D8-464C-A6F5-3A508E10678B}"/>
              </a:ext>
            </a:extLst>
          </p:cNvPr>
          <p:cNvSpPr>
            <a:spLocks noGrp="1"/>
          </p:cNvSpPr>
          <p:nvPr>
            <p:ph idx="1"/>
          </p:nvPr>
        </p:nvSpPr>
        <p:spPr/>
        <p:txBody>
          <a:bodyPr>
            <a:normAutofit fontScale="77500" lnSpcReduction="20000"/>
          </a:bodyPr>
          <a:lstStyle/>
          <a:p>
            <a:r>
              <a:rPr lang="en-US" dirty="0"/>
              <a:t>Upon completion of this 3-part module, each student should be able to: </a:t>
            </a:r>
          </a:p>
          <a:p>
            <a:pPr lvl="1"/>
            <a:r>
              <a:rPr lang="en-US" dirty="0"/>
              <a:t>Evaluate how an organism’s form and function is influenced by their evolutionary history, interspecific interactions, and environmental selection pressures. </a:t>
            </a:r>
          </a:p>
          <a:p>
            <a:pPr marL="457200" lvl="1" indent="0">
              <a:buNone/>
            </a:pPr>
            <a:endParaRPr lang="en-US" dirty="0"/>
          </a:p>
          <a:p>
            <a:r>
              <a:rPr lang="en-US" dirty="0"/>
              <a:t>Upon completion of Part 2, each student should be able to:</a:t>
            </a:r>
          </a:p>
          <a:p>
            <a:pPr lvl="1"/>
            <a:r>
              <a:rPr lang="en-US" dirty="0"/>
              <a:t>Identify adaptations that help organisms accomplish the functions necessary for life.</a:t>
            </a:r>
          </a:p>
          <a:p>
            <a:pPr lvl="1"/>
            <a:r>
              <a:rPr lang="en-US" dirty="0"/>
              <a:t>Analyze the evolutionary history of a group of organisms.</a:t>
            </a:r>
          </a:p>
          <a:p>
            <a:pPr lvl="1"/>
            <a:r>
              <a:rPr lang="en-US" dirty="0"/>
              <a:t>Evaluate experimental evidence of reciprocal selection in a parasite and its host.</a:t>
            </a:r>
          </a:p>
        </p:txBody>
      </p:sp>
    </p:spTree>
    <p:extLst>
      <p:ext uri="{BB962C8B-B14F-4D97-AF65-F5344CB8AC3E}">
        <p14:creationId xmlns:p14="http://schemas.microsoft.com/office/powerpoint/2010/main" val="4150081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CA03-5252-6A4C-AE17-18E2F7A64798}"/>
              </a:ext>
            </a:extLst>
          </p:cNvPr>
          <p:cNvSpPr>
            <a:spLocks noGrp="1"/>
          </p:cNvSpPr>
          <p:nvPr>
            <p:ph type="title"/>
          </p:nvPr>
        </p:nvSpPr>
        <p:spPr/>
        <p:txBody>
          <a:bodyPr/>
          <a:lstStyle/>
          <a:p>
            <a:r>
              <a:rPr lang="en-US" dirty="0"/>
              <a:t>Module 2</a:t>
            </a:r>
          </a:p>
        </p:txBody>
      </p:sp>
      <p:graphicFrame>
        <p:nvGraphicFramePr>
          <p:cNvPr id="3" name="Diagram 2">
            <a:extLst>
              <a:ext uri="{FF2B5EF4-FFF2-40B4-BE49-F238E27FC236}">
                <a16:creationId xmlns:a16="http://schemas.microsoft.com/office/drawing/2014/main" id="{9DC6B53F-1217-3248-8D88-C777EBB4E669}"/>
              </a:ext>
            </a:extLst>
          </p:cNvPr>
          <p:cNvGraphicFramePr/>
          <p:nvPr>
            <p:extLst>
              <p:ext uri="{D42A27DB-BD31-4B8C-83A1-F6EECF244321}">
                <p14:modId xmlns:p14="http://schemas.microsoft.com/office/powerpoint/2010/main" val="898838217"/>
              </p:ext>
            </p:extLst>
          </p:nvPr>
        </p:nvGraphicFramePr>
        <p:xfrm>
          <a:off x="958745" y="1543986"/>
          <a:ext cx="7226509" cy="4392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67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Reciprocal Selection = Coevolution</a:t>
            </a:r>
          </a:p>
        </p:txBody>
      </p:sp>
      <p:pic>
        <p:nvPicPr>
          <p:cNvPr id="5" name="Picture 4"/>
          <p:cNvPicPr>
            <a:picLocks noChangeAspect="1"/>
          </p:cNvPicPr>
          <p:nvPr/>
        </p:nvPicPr>
        <p:blipFill>
          <a:blip r:embed="rId3"/>
          <a:stretch>
            <a:fillRect/>
          </a:stretch>
        </p:blipFill>
        <p:spPr>
          <a:xfrm>
            <a:off x="470452" y="1345782"/>
            <a:ext cx="3059112" cy="2813682"/>
          </a:xfrm>
          <a:prstGeom prst="rect">
            <a:avLst/>
          </a:prstGeom>
        </p:spPr>
      </p:pic>
      <p:pic>
        <p:nvPicPr>
          <p:cNvPr id="6" name="Picture 5"/>
          <p:cNvPicPr>
            <a:picLocks noChangeAspect="1"/>
          </p:cNvPicPr>
          <p:nvPr/>
        </p:nvPicPr>
        <p:blipFill>
          <a:blip r:embed="rId4"/>
          <a:stretch>
            <a:fillRect/>
          </a:stretch>
        </p:blipFill>
        <p:spPr>
          <a:xfrm>
            <a:off x="4721121" y="3166606"/>
            <a:ext cx="3965679" cy="3013916"/>
          </a:xfrm>
          <a:prstGeom prst="rect">
            <a:avLst/>
          </a:prstGeom>
        </p:spPr>
      </p:pic>
      <p:sp>
        <p:nvSpPr>
          <p:cNvPr id="18" name="TextBox 17"/>
          <p:cNvSpPr txBox="1"/>
          <p:nvPr/>
        </p:nvSpPr>
        <p:spPr>
          <a:xfrm>
            <a:off x="3404437" y="2242686"/>
            <a:ext cx="2335126" cy="461665"/>
          </a:xfrm>
          <a:prstGeom prst="rect">
            <a:avLst/>
          </a:prstGeom>
          <a:noFill/>
        </p:spPr>
        <p:txBody>
          <a:bodyPr wrap="none" rtlCol="0">
            <a:spAutoFit/>
          </a:bodyPr>
          <a:lstStyle/>
          <a:p>
            <a:r>
              <a:rPr lang="en-US" sz="2400" dirty="0"/>
              <a:t>Lice affect birds</a:t>
            </a:r>
          </a:p>
        </p:txBody>
      </p:sp>
      <p:sp>
        <p:nvSpPr>
          <p:cNvPr id="20" name="TextBox 19"/>
          <p:cNvSpPr txBox="1"/>
          <p:nvPr/>
        </p:nvSpPr>
        <p:spPr>
          <a:xfrm>
            <a:off x="2454923" y="4673564"/>
            <a:ext cx="2266198" cy="461665"/>
          </a:xfrm>
          <a:prstGeom prst="rect">
            <a:avLst/>
          </a:prstGeom>
          <a:noFill/>
        </p:spPr>
        <p:txBody>
          <a:bodyPr wrap="none" rtlCol="0">
            <a:spAutoFit/>
          </a:bodyPr>
          <a:lstStyle/>
          <a:p>
            <a:r>
              <a:rPr lang="en-US" sz="2400" dirty="0"/>
              <a:t>Birds affect lice</a:t>
            </a:r>
          </a:p>
        </p:txBody>
      </p:sp>
    </p:spTree>
    <p:extLst>
      <p:ext uri="{BB962C8B-B14F-4D97-AF65-F5344CB8AC3E}">
        <p14:creationId xmlns:p14="http://schemas.microsoft.com/office/powerpoint/2010/main" val="3832355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A6582-7A22-8640-AEFB-9451847D96AA}"/>
              </a:ext>
            </a:extLst>
          </p:cNvPr>
          <p:cNvSpPr>
            <a:spLocks noGrp="1"/>
          </p:cNvSpPr>
          <p:nvPr>
            <p:ph type="title"/>
          </p:nvPr>
        </p:nvSpPr>
        <p:spPr/>
        <p:txBody>
          <a:bodyPr>
            <a:normAutofit fontScale="90000"/>
          </a:bodyPr>
          <a:lstStyle/>
          <a:p>
            <a:r>
              <a:rPr lang="en-US" dirty="0"/>
              <a:t>Activity 1: What is the Effect of Lice on Birds?</a:t>
            </a:r>
          </a:p>
        </p:txBody>
      </p:sp>
      <p:pic>
        <p:nvPicPr>
          <p:cNvPr id="5" name="Picture 4">
            <a:extLst>
              <a:ext uri="{FF2B5EF4-FFF2-40B4-BE49-F238E27FC236}">
                <a16:creationId xmlns:a16="http://schemas.microsoft.com/office/drawing/2014/main" id="{F7B10219-6D6D-AB47-9AEC-DA511A28F160}"/>
              </a:ext>
            </a:extLst>
          </p:cNvPr>
          <p:cNvPicPr>
            <a:picLocks noChangeAspect="1"/>
          </p:cNvPicPr>
          <p:nvPr/>
        </p:nvPicPr>
        <p:blipFill>
          <a:blip r:embed="rId3"/>
          <a:stretch>
            <a:fillRect/>
          </a:stretch>
        </p:blipFill>
        <p:spPr>
          <a:xfrm>
            <a:off x="1563385" y="1708880"/>
            <a:ext cx="6017229" cy="4008978"/>
          </a:xfrm>
          <a:prstGeom prst="rect">
            <a:avLst/>
          </a:prstGeom>
          <a:ln>
            <a:solidFill>
              <a:schemeClr val="tx2"/>
            </a:solidFill>
          </a:ln>
        </p:spPr>
      </p:pic>
    </p:spTree>
    <p:extLst>
      <p:ext uri="{BB962C8B-B14F-4D97-AF65-F5344CB8AC3E}">
        <p14:creationId xmlns:p14="http://schemas.microsoft.com/office/powerpoint/2010/main" val="2415591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llvsloa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560" y="2189072"/>
            <a:ext cx="5934503" cy="3750532"/>
          </a:xfrm>
          <a:prstGeom prst="rect">
            <a:avLst/>
          </a:prstGeom>
          <a:ln>
            <a:solidFill>
              <a:schemeClr val="tx2"/>
            </a:solidFill>
          </a:ln>
        </p:spPr>
      </p:pic>
      <p:sp>
        <p:nvSpPr>
          <p:cNvPr id="6" name="Title 4"/>
          <p:cNvSpPr txBox="1">
            <a:spLocks/>
          </p:cNvSpPr>
          <p:nvPr/>
        </p:nvSpPr>
        <p:spPr>
          <a:xfrm>
            <a:off x="445477" y="279721"/>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800" dirty="0"/>
          </a:p>
        </p:txBody>
      </p:sp>
      <p:sp>
        <p:nvSpPr>
          <p:cNvPr id="3" name="Title 2">
            <a:extLst>
              <a:ext uri="{FF2B5EF4-FFF2-40B4-BE49-F238E27FC236}">
                <a16:creationId xmlns:a16="http://schemas.microsoft.com/office/drawing/2014/main" id="{241045DD-9C46-2848-AAA1-7ECF75E3248E}"/>
              </a:ext>
            </a:extLst>
          </p:cNvPr>
          <p:cNvSpPr>
            <a:spLocks noGrp="1"/>
          </p:cNvSpPr>
          <p:nvPr>
            <p:ph type="title"/>
          </p:nvPr>
        </p:nvSpPr>
        <p:spPr>
          <a:xfrm>
            <a:off x="457200" y="804906"/>
            <a:ext cx="8229600" cy="1143000"/>
          </a:xfrm>
        </p:spPr>
        <p:txBody>
          <a:bodyPr>
            <a:normAutofit fontScale="90000"/>
          </a:bodyPr>
          <a:lstStyle/>
          <a:p>
            <a:r>
              <a:rPr lang="en-US" dirty="0"/>
              <a:t>What do these data tell you about the relationship between bill morphology and lice load</a:t>
            </a:r>
            <a:br>
              <a:rPr lang="en-US" dirty="0"/>
            </a:br>
            <a:endParaRPr lang="en-US" dirty="0"/>
          </a:p>
        </p:txBody>
      </p:sp>
    </p:spTree>
    <p:extLst>
      <p:ext uri="{BB962C8B-B14F-4D97-AF65-F5344CB8AC3E}">
        <p14:creationId xmlns:p14="http://schemas.microsoft.com/office/powerpoint/2010/main" val="181112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atherload.tiff"/>
          <p:cNvPicPr>
            <a:picLocks noChangeAspect="1"/>
          </p:cNvPicPr>
          <p:nvPr/>
        </p:nvPicPr>
        <p:blipFill rotWithShape="1">
          <a:blip r:embed="rId3">
            <a:extLst>
              <a:ext uri="{28A0092B-C50C-407E-A947-70E740481C1C}">
                <a14:useLocalDpi xmlns:a14="http://schemas.microsoft.com/office/drawing/2010/main" val="0"/>
              </a:ext>
            </a:extLst>
          </a:blip>
          <a:srcRect l="6202" t="5070" r="5424" b="5288"/>
          <a:stretch/>
        </p:blipFill>
        <p:spPr>
          <a:xfrm>
            <a:off x="2649896" y="1839677"/>
            <a:ext cx="3844208" cy="3844208"/>
          </a:xfrm>
          <a:prstGeom prst="rect">
            <a:avLst/>
          </a:prstGeom>
          <a:ln>
            <a:solidFill>
              <a:schemeClr val="tx2"/>
            </a:solidFill>
          </a:ln>
        </p:spPr>
      </p:pic>
      <p:sp>
        <p:nvSpPr>
          <p:cNvPr id="5" name="TextBox 4">
            <a:extLst>
              <a:ext uri="{FF2B5EF4-FFF2-40B4-BE49-F238E27FC236}">
                <a16:creationId xmlns:a16="http://schemas.microsoft.com/office/drawing/2014/main" id="{B268BCF4-CCED-BA4D-AD70-7BDF9390A288}"/>
              </a:ext>
            </a:extLst>
          </p:cNvPr>
          <p:cNvSpPr txBox="1"/>
          <p:nvPr/>
        </p:nvSpPr>
        <p:spPr>
          <a:xfrm>
            <a:off x="1178871" y="5698875"/>
            <a:ext cx="6825877" cy="400110"/>
          </a:xfrm>
          <a:prstGeom prst="rect">
            <a:avLst/>
          </a:prstGeom>
          <a:noFill/>
        </p:spPr>
        <p:txBody>
          <a:bodyPr wrap="square" rtlCol="0">
            <a:spAutoFit/>
          </a:bodyPr>
          <a:lstStyle/>
          <a:p>
            <a:r>
              <a:rPr lang="en-US" sz="2000" dirty="0"/>
              <a:t>Solid bars are high-load birds and striped bars are low-load birds</a:t>
            </a:r>
          </a:p>
        </p:txBody>
      </p:sp>
      <p:sp>
        <p:nvSpPr>
          <p:cNvPr id="9" name="Title 4">
            <a:extLst>
              <a:ext uri="{FF2B5EF4-FFF2-40B4-BE49-F238E27FC236}">
                <a16:creationId xmlns:a16="http://schemas.microsoft.com/office/drawing/2014/main" id="{C857CF83-FF37-A945-83DD-FF0EA1946B1D}"/>
              </a:ext>
            </a:extLst>
          </p:cNvPr>
          <p:cNvSpPr txBox="1">
            <a:spLocks/>
          </p:cNvSpPr>
          <p:nvPr/>
        </p:nvSpPr>
        <p:spPr>
          <a:xfrm>
            <a:off x="445477" y="279721"/>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800" dirty="0"/>
          </a:p>
        </p:txBody>
      </p:sp>
      <p:sp>
        <p:nvSpPr>
          <p:cNvPr id="3" name="Title 2">
            <a:extLst>
              <a:ext uri="{FF2B5EF4-FFF2-40B4-BE49-F238E27FC236}">
                <a16:creationId xmlns:a16="http://schemas.microsoft.com/office/drawing/2014/main" id="{87749651-7A12-9D4A-B9CE-B36B69F3444C}"/>
              </a:ext>
            </a:extLst>
          </p:cNvPr>
          <p:cNvSpPr>
            <a:spLocks noGrp="1"/>
          </p:cNvSpPr>
          <p:nvPr>
            <p:ph type="title"/>
          </p:nvPr>
        </p:nvSpPr>
        <p:spPr>
          <a:xfrm>
            <a:off x="520428" y="630289"/>
            <a:ext cx="8229600" cy="1143000"/>
          </a:xfrm>
        </p:spPr>
        <p:txBody>
          <a:bodyPr>
            <a:normAutofit fontScale="90000"/>
          </a:bodyPr>
          <a:lstStyle/>
          <a:p>
            <a:r>
              <a:rPr lang="en-US" dirty="0"/>
              <a:t>What do these data tell you about the relationship between lice load and feather mass?</a:t>
            </a:r>
            <a:br>
              <a:rPr lang="en-US" dirty="0"/>
            </a:br>
            <a:endParaRPr lang="en-US" dirty="0"/>
          </a:p>
        </p:txBody>
      </p:sp>
    </p:spTree>
    <p:extLst>
      <p:ext uri="{BB962C8B-B14F-4D97-AF65-F5344CB8AC3E}">
        <p14:creationId xmlns:p14="http://schemas.microsoft.com/office/powerpoint/2010/main" val="1841852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68BCF4-CCED-BA4D-AD70-7BDF9390A288}"/>
              </a:ext>
            </a:extLst>
          </p:cNvPr>
          <p:cNvSpPr txBox="1"/>
          <p:nvPr/>
        </p:nvSpPr>
        <p:spPr>
          <a:xfrm>
            <a:off x="1081790" y="5691689"/>
            <a:ext cx="7027889" cy="400110"/>
          </a:xfrm>
          <a:prstGeom prst="rect">
            <a:avLst/>
          </a:prstGeom>
          <a:noFill/>
        </p:spPr>
        <p:txBody>
          <a:bodyPr wrap="square" rtlCol="0">
            <a:spAutoFit/>
          </a:bodyPr>
          <a:lstStyle/>
          <a:p>
            <a:r>
              <a:rPr lang="en-US" sz="2000" dirty="0"/>
              <a:t>Solid circles are high-load birds and open circles are low-load birds</a:t>
            </a:r>
          </a:p>
        </p:txBody>
      </p:sp>
      <p:sp>
        <p:nvSpPr>
          <p:cNvPr id="9" name="Title 4">
            <a:extLst>
              <a:ext uri="{FF2B5EF4-FFF2-40B4-BE49-F238E27FC236}">
                <a16:creationId xmlns:a16="http://schemas.microsoft.com/office/drawing/2014/main" id="{C857CF83-FF37-A945-83DD-FF0EA1946B1D}"/>
              </a:ext>
            </a:extLst>
          </p:cNvPr>
          <p:cNvSpPr txBox="1">
            <a:spLocks/>
          </p:cNvSpPr>
          <p:nvPr/>
        </p:nvSpPr>
        <p:spPr>
          <a:xfrm>
            <a:off x="445477" y="279721"/>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6" name="Picture 5" descr="A screenshot of a cell phone&#10;&#10;Description automatically generated">
            <a:extLst>
              <a:ext uri="{FF2B5EF4-FFF2-40B4-BE49-F238E27FC236}">
                <a16:creationId xmlns:a16="http://schemas.microsoft.com/office/drawing/2014/main" id="{D0B361B4-235C-9F42-93E2-7468813FA438}"/>
              </a:ext>
            </a:extLst>
          </p:cNvPr>
          <p:cNvPicPr/>
          <p:nvPr/>
        </p:nvPicPr>
        <p:blipFill>
          <a:blip r:embed="rId3">
            <a:extLst>
              <a:ext uri="{28A0092B-C50C-407E-A947-70E740481C1C}">
                <a14:useLocalDpi xmlns:a14="http://schemas.microsoft.com/office/drawing/2010/main" val="0"/>
              </a:ext>
            </a:extLst>
          </a:blip>
          <a:stretch>
            <a:fillRect/>
          </a:stretch>
        </p:blipFill>
        <p:spPr>
          <a:xfrm>
            <a:off x="2205241" y="2024139"/>
            <a:ext cx="4710072" cy="3592600"/>
          </a:xfrm>
          <a:prstGeom prst="rect">
            <a:avLst/>
          </a:prstGeom>
          <a:ln>
            <a:solidFill>
              <a:schemeClr val="tx2"/>
            </a:solidFill>
          </a:ln>
        </p:spPr>
      </p:pic>
      <p:sp>
        <p:nvSpPr>
          <p:cNvPr id="2" name="Title 1">
            <a:extLst>
              <a:ext uri="{FF2B5EF4-FFF2-40B4-BE49-F238E27FC236}">
                <a16:creationId xmlns:a16="http://schemas.microsoft.com/office/drawing/2014/main" id="{2F591E95-82F6-8442-B078-E21D3222436F}"/>
              </a:ext>
            </a:extLst>
          </p:cNvPr>
          <p:cNvSpPr>
            <a:spLocks noGrp="1"/>
          </p:cNvSpPr>
          <p:nvPr>
            <p:ph type="title"/>
          </p:nvPr>
        </p:nvSpPr>
        <p:spPr>
          <a:xfrm>
            <a:off x="457200" y="724338"/>
            <a:ext cx="8229600" cy="1143000"/>
          </a:xfrm>
        </p:spPr>
        <p:txBody>
          <a:bodyPr>
            <a:normAutofit fontScale="90000"/>
          </a:bodyPr>
          <a:lstStyle/>
          <a:p>
            <a:r>
              <a:rPr lang="en-US" dirty="0"/>
              <a:t>What do these data tell you about the relationship between lice load and bird body mass?</a:t>
            </a:r>
            <a:br>
              <a:rPr lang="en-US" dirty="0"/>
            </a:br>
            <a:endParaRPr lang="en-US" dirty="0"/>
          </a:p>
        </p:txBody>
      </p:sp>
    </p:spTree>
    <p:extLst>
      <p:ext uri="{BB962C8B-B14F-4D97-AF65-F5344CB8AC3E}">
        <p14:creationId xmlns:p14="http://schemas.microsoft.com/office/powerpoint/2010/main" val="873957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captur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856" y="2142713"/>
            <a:ext cx="4978287" cy="3926175"/>
          </a:xfrm>
          <a:prstGeom prst="rect">
            <a:avLst/>
          </a:prstGeom>
          <a:ln>
            <a:solidFill>
              <a:schemeClr val="tx2"/>
            </a:solidFill>
          </a:ln>
        </p:spPr>
      </p:pic>
      <p:sp>
        <p:nvSpPr>
          <p:cNvPr id="2" name="Title 1">
            <a:extLst>
              <a:ext uri="{FF2B5EF4-FFF2-40B4-BE49-F238E27FC236}">
                <a16:creationId xmlns:a16="http://schemas.microsoft.com/office/drawing/2014/main" id="{0B3F6553-3669-2448-9E62-A135769EAE5D}"/>
              </a:ext>
            </a:extLst>
          </p:cNvPr>
          <p:cNvSpPr>
            <a:spLocks noGrp="1"/>
          </p:cNvSpPr>
          <p:nvPr>
            <p:ph type="title"/>
          </p:nvPr>
        </p:nvSpPr>
        <p:spPr>
          <a:xfrm>
            <a:off x="352269" y="859249"/>
            <a:ext cx="8416977" cy="1143000"/>
          </a:xfrm>
        </p:spPr>
        <p:txBody>
          <a:bodyPr>
            <a:normAutofit fontScale="90000"/>
          </a:bodyPr>
          <a:lstStyle/>
          <a:p>
            <a:r>
              <a:rPr lang="en-US" dirty="0"/>
              <a:t>What do these data tell you about the relationship between lice load and recapture rate? Bird survival?</a:t>
            </a:r>
            <a:br>
              <a:rPr lang="en-US" dirty="0"/>
            </a:br>
            <a:endParaRPr lang="en-US" dirty="0"/>
          </a:p>
        </p:txBody>
      </p:sp>
    </p:spTree>
    <p:extLst>
      <p:ext uri="{BB962C8B-B14F-4D97-AF65-F5344CB8AC3E}">
        <p14:creationId xmlns:p14="http://schemas.microsoft.com/office/powerpoint/2010/main" val="26612148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47589</TotalTime>
  <Words>543</Words>
  <Application>Microsoft Macintosh PowerPoint</Application>
  <PresentationFormat>On-screen Show (4:3)</PresentationFormat>
  <Paragraphs>82</Paragraphs>
  <Slides>18</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Trebuchet MS</vt:lpstr>
      <vt:lpstr>Office Theme</vt:lpstr>
      <vt:lpstr>Louse Case Study</vt:lpstr>
      <vt:lpstr>Objectives</vt:lpstr>
      <vt:lpstr>Module 2</vt:lpstr>
      <vt:lpstr>Reciprocal Selection = Coevolution</vt:lpstr>
      <vt:lpstr>Activity 1: What is the Effect of Lice on Birds?</vt:lpstr>
      <vt:lpstr>What do these data tell you about the relationship between bill morphology and lice load </vt:lpstr>
      <vt:lpstr>What do these data tell you about the relationship between lice load and feather mass? </vt:lpstr>
      <vt:lpstr>What do these data tell you about the relationship between lice load and bird body mass? </vt:lpstr>
      <vt:lpstr>What do these data tell you about the relationship between lice load and recapture rate? Bird survival? </vt:lpstr>
      <vt:lpstr>Activity 2: What is the Effect of Birds on Lice?</vt:lpstr>
      <vt:lpstr>PowerPoint Presentation</vt:lpstr>
      <vt:lpstr>Generate a phylogenetic Hypothesis</vt:lpstr>
      <vt:lpstr>PowerPoint Presentation</vt:lpstr>
      <vt:lpstr>PowerPoint Presentation</vt:lpstr>
      <vt:lpstr>PowerPoint Presentation</vt:lpstr>
      <vt:lpstr>PowerPoint Presentation</vt:lpstr>
      <vt:lpstr>PowerPoint Presentation</vt:lpstr>
      <vt:lpstr>Synthesis</vt:lpstr>
    </vt:vector>
  </TitlesOfParts>
  <Company>Ryan Douglas Creative,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Douglas</dc:creator>
  <cp:lastModifiedBy>Monfils, Anna Kirsten</cp:lastModifiedBy>
  <cp:revision>438</cp:revision>
  <dcterms:created xsi:type="dcterms:W3CDTF">2018-06-04T10:33:56Z</dcterms:created>
  <dcterms:modified xsi:type="dcterms:W3CDTF">2020-04-22T21:15:29Z</dcterms:modified>
</cp:coreProperties>
</file>