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84" r:id="rId2"/>
    <p:sldId id="584" r:id="rId3"/>
    <p:sldId id="544" r:id="rId4"/>
    <p:sldId id="552" r:id="rId5"/>
    <p:sldId id="553" r:id="rId6"/>
    <p:sldId id="554" r:id="rId7"/>
    <p:sldId id="573" r:id="rId8"/>
    <p:sldId id="567" r:id="rId9"/>
    <p:sldId id="568" r:id="rId10"/>
    <p:sldId id="570" r:id="rId11"/>
    <p:sldId id="574" r:id="rId12"/>
    <p:sldId id="575" r:id="rId13"/>
    <p:sldId id="558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8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Belitz" initials="MB" lastIdx="39" clrIdx="0">
    <p:extLst>
      <p:ext uri="{19B8F6BF-5375-455C-9EA6-DF929625EA0E}">
        <p15:presenceInfo xmlns:p15="http://schemas.microsoft.com/office/powerpoint/2012/main" userId="Michael Belit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4"/>
    <p:restoredTop sz="76305"/>
  </p:normalViewPr>
  <p:slideViewPr>
    <p:cSldViewPr snapToGrid="0" snapToObjects="1">
      <p:cViewPr varScale="1">
        <p:scale>
          <a:sx n="90" d="100"/>
          <a:sy n="90" d="100"/>
        </p:scale>
        <p:origin x="2120" y="200"/>
      </p:cViewPr>
      <p:guideLst>
        <p:guide orient="horz" pos="21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14B72B-CFD2-994F-8708-438BFF4CBD79}" type="doc">
      <dgm:prSet loTypeId="urn:microsoft.com/office/officeart/2005/8/layout/radial4" loCatId="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BAF2218-01B6-1344-8247-5977143E2415}">
      <dgm:prSet phldrT="[Text]" custT="1"/>
      <dgm:spPr/>
      <dgm:t>
        <a:bodyPr/>
        <a:lstStyle/>
        <a:p>
          <a:r>
            <a:rPr lang="en-US" sz="2800" dirty="0"/>
            <a:t>Lice Form and Function</a:t>
          </a:r>
        </a:p>
      </dgm:t>
    </dgm:pt>
    <dgm:pt modelId="{31E852A3-B3B8-524B-8F08-BA8157964E39}" type="parTrans" cxnId="{3A721F4D-5BD6-8F40-AA09-457DC12ED5DB}">
      <dgm:prSet/>
      <dgm:spPr/>
      <dgm:t>
        <a:bodyPr/>
        <a:lstStyle/>
        <a:p>
          <a:endParaRPr lang="en-US"/>
        </a:p>
      </dgm:t>
    </dgm:pt>
    <dgm:pt modelId="{C69DEEBC-9146-EA45-8D2E-AA47089097CB}" type="sibTrans" cxnId="{3A721F4D-5BD6-8F40-AA09-457DC12ED5DB}">
      <dgm:prSet/>
      <dgm:spPr/>
      <dgm:t>
        <a:bodyPr/>
        <a:lstStyle/>
        <a:p>
          <a:endParaRPr lang="en-US"/>
        </a:p>
      </dgm:t>
    </dgm:pt>
    <dgm:pt modelId="{C53EB0E4-30E3-0043-9916-46D65C890E4E}">
      <dgm:prSet phldrT="[Text]" custT="1"/>
      <dgm:spPr/>
      <dgm:t>
        <a:bodyPr/>
        <a:lstStyle/>
        <a:p>
          <a:r>
            <a:rPr lang="en-US" sz="2600" dirty="0"/>
            <a:t>Evolution </a:t>
          </a:r>
        </a:p>
        <a:p>
          <a:r>
            <a:rPr lang="en-US" sz="2600" dirty="0"/>
            <a:t>of Lice</a:t>
          </a:r>
        </a:p>
      </dgm:t>
    </dgm:pt>
    <dgm:pt modelId="{E0CC4D8D-3114-F04A-B295-C88CF33143CB}" type="parTrans" cxnId="{5A274C8E-0944-1843-B1FB-92E21DD2F200}">
      <dgm:prSet/>
      <dgm:spPr/>
      <dgm:t>
        <a:bodyPr/>
        <a:lstStyle/>
        <a:p>
          <a:endParaRPr lang="en-US"/>
        </a:p>
      </dgm:t>
    </dgm:pt>
    <dgm:pt modelId="{3A68AD5B-EBEA-9E44-8C08-A1ACD5AA6514}" type="sibTrans" cxnId="{5A274C8E-0944-1843-B1FB-92E21DD2F200}">
      <dgm:prSet/>
      <dgm:spPr/>
      <dgm:t>
        <a:bodyPr/>
        <a:lstStyle/>
        <a:p>
          <a:endParaRPr lang="en-US"/>
        </a:p>
      </dgm:t>
    </dgm:pt>
    <dgm:pt modelId="{E5F13FA7-94A3-E14D-8254-62B9E998FC76}">
      <dgm:prSet phldrT="[Text]"/>
      <dgm:spPr>
        <a:ln w="38100">
          <a:solidFill>
            <a:srgbClr val="FFFF00"/>
          </a:solidFill>
        </a:ln>
      </dgm:spPr>
      <dgm:t>
        <a:bodyPr/>
        <a:lstStyle/>
        <a:p>
          <a:r>
            <a:rPr lang="en-US" dirty="0"/>
            <a:t>Gene Expression in Lice</a:t>
          </a:r>
        </a:p>
      </dgm:t>
    </dgm:pt>
    <dgm:pt modelId="{00AB1257-13FC-C64E-801D-0307E24A71F9}" type="parTrans" cxnId="{CCCB9224-86E8-D046-BF68-38F837FC7066}">
      <dgm:prSet/>
      <dgm:spPr>
        <a:ln w="38100"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9BFD4B5B-435F-C440-81E0-EC8D566CA3EF}" type="sibTrans" cxnId="{CCCB9224-86E8-D046-BF68-38F837FC7066}">
      <dgm:prSet/>
      <dgm:spPr/>
      <dgm:t>
        <a:bodyPr/>
        <a:lstStyle/>
        <a:p>
          <a:endParaRPr lang="en-US"/>
        </a:p>
      </dgm:t>
    </dgm:pt>
    <dgm:pt modelId="{13FC8A1D-E4EF-6944-ADF7-F595C17DC356}">
      <dgm:prSet phldrT="[Text]" phldr="1"/>
      <dgm:spPr/>
      <dgm:t>
        <a:bodyPr/>
        <a:lstStyle/>
        <a:p>
          <a:endParaRPr lang="en-US" dirty="0"/>
        </a:p>
      </dgm:t>
    </dgm:pt>
    <dgm:pt modelId="{8B6C086E-2A4F-2A47-8A4D-69E1269A2A77}" type="parTrans" cxnId="{F7BA4A5C-180D-D849-AD0E-6DBF4DAFCC22}">
      <dgm:prSet/>
      <dgm:spPr/>
      <dgm:t>
        <a:bodyPr/>
        <a:lstStyle/>
        <a:p>
          <a:endParaRPr lang="en-US"/>
        </a:p>
      </dgm:t>
    </dgm:pt>
    <dgm:pt modelId="{B48AD4EF-FC1E-5C41-B381-10C3749F9A04}" type="sibTrans" cxnId="{F7BA4A5C-180D-D849-AD0E-6DBF4DAFCC22}">
      <dgm:prSet/>
      <dgm:spPr/>
      <dgm:t>
        <a:bodyPr/>
        <a:lstStyle/>
        <a:p>
          <a:endParaRPr lang="en-US"/>
        </a:p>
      </dgm:t>
    </dgm:pt>
    <dgm:pt modelId="{D7C08FB7-70A2-5547-B6FE-129F1D14B087}">
      <dgm:prSet phldrT="[Text]"/>
      <dgm:spPr/>
      <dgm:t>
        <a:bodyPr/>
        <a:lstStyle/>
        <a:p>
          <a:endParaRPr lang="en-US"/>
        </a:p>
      </dgm:t>
    </dgm:pt>
    <dgm:pt modelId="{825EE177-B693-F943-920B-880328BD56B3}" type="parTrans" cxnId="{A059BD1D-AD07-B24F-89B8-74B4BEC5C866}">
      <dgm:prSet/>
      <dgm:spPr/>
      <dgm:t>
        <a:bodyPr/>
        <a:lstStyle/>
        <a:p>
          <a:endParaRPr lang="en-US"/>
        </a:p>
      </dgm:t>
    </dgm:pt>
    <dgm:pt modelId="{A59A8D1D-9049-FA48-8678-D5BC3C4805D3}" type="sibTrans" cxnId="{A059BD1D-AD07-B24F-89B8-74B4BEC5C866}">
      <dgm:prSet/>
      <dgm:spPr/>
      <dgm:t>
        <a:bodyPr/>
        <a:lstStyle/>
        <a:p>
          <a:endParaRPr lang="en-US"/>
        </a:p>
      </dgm:t>
    </dgm:pt>
    <dgm:pt modelId="{3183069D-0AB5-9141-B2F5-7133BDB1A63F}">
      <dgm:prSet phldrT="[Text]" phldr="1"/>
      <dgm:spPr/>
      <dgm:t>
        <a:bodyPr/>
        <a:lstStyle/>
        <a:p>
          <a:endParaRPr lang="en-US"/>
        </a:p>
      </dgm:t>
    </dgm:pt>
    <dgm:pt modelId="{EF3B4EF4-3CFE-2543-841D-F763B0A83857}" type="parTrans" cxnId="{4FD4F942-77D1-424E-B1C7-9B37FBAE1F4D}">
      <dgm:prSet/>
      <dgm:spPr/>
      <dgm:t>
        <a:bodyPr/>
        <a:lstStyle/>
        <a:p>
          <a:endParaRPr lang="en-US"/>
        </a:p>
      </dgm:t>
    </dgm:pt>
    <dgm:pt modelId="{7EC9CA1C-AFD1-054C-B09D-7895E66B8548}" type="sibTrans" cxnId="{4FD4F942-77D1-424E-B1C7-9B37FBAE1F4D}">
      <dgm:prSet/>
      <dgm:spPr/>
      <dgm:t>
        <a:bodyPr/>
        <a:lstStyle/>
        <a:p>
          <a:endParaRPr lang="en-US"/>
        </a:p>
      </dgm:t>
    </dgm:pt>
    <dgm:pt modelId="{4313A455-B09F-254D-9CD0-5757F37EAF57}">
      <dgm:prSet phldrT="[Text]" phldr="1"/>
      <dgm:spPr/>
      <dgm:t>
        <a:bodyPr/>
        <a:lstStyle/>
        <a:p>
          <a:endParaRPr lang="en-US"/>
        </a:p>
      </dgm:t>
    </dgm:pt>
    <dgm:pt modelId="{4B21D0F3-9EE8-9445-A456-569896FA231A}" type="parTrans" cxnId="{83E864DC-645B-F74E-B52F-47F097EFB275}">
      <dgm:prSet/>
      <dgm:spPr/>
      <dgm:t>
        <a:bodyPr/>
        <a:lstStyle/>
        <a:p>
          <a:endParaRPr lang="en-US"/>
        </a:p>
      </dgm:t>
    </dgm:pt>
    <dgm:pt modelId="{C7BFB73B-F325-BB45-9527-AAFC7CEBA5DC}" type="sibTrans" cxnId="{83E864DC-645B-F74E-B52F-47F097EFB275}">
      <dgm:prSet/>
      <dgm:spPr/>
      <dgm:t>
        <a:bodyPr/>
        <a:lstStyle/>
        <a:p>
          <a:endParaRPr lang="en-US"/>
        </a:p>
      </dgm:t>
    </dgm:pt>
    <dgm:pt modelId="{16C3EC67-D160-904F-B46D-4200C140905F}">
      <dgm:prSet phldrT="[Text]"/>
      <dgm:spPr>
        <a:ln w="38100">
          <a:noFill/>
        </a:ln>
      </dgm:spPr>
      <dgm:t>
        <a:bodyPr/>
        <a:lstStyle/>
        <a:p>
          <a:r>
            <a:rPr lang="en-US" dirty="0"/>
            <a:t>Reciprocal Selection in Birds and Lice</a:t>
          </a:r>
        </a:p>
      </dgm:t>
    </dgm:pt>
    <dgm:pt modelId="{1114E011-B34D-BE48-BC43-3C475BDB57F5}" type="sibTrans" cxnId="{CEB8A8E9-2668-E24F-9239-614B32E27D88}">
      <dgm:prSet/>
      <dgm:spPr/>
      <dgm:t>
        <a:bodyPr/>
        <a:lstStyle/>
        <a:p>
          <a:endParaRPr lang="en-US"/>
        </a:p>
      </dgm:t>
    </dgm:pt>
    <dgm:pt modelId="{E014AF2A-968D-A047-A0B7-C273736BC552}" type="parTrans" cxnId="{CEB8A8E9-2668-E24F-9239-614B32E27D88}">
      <dgm:prSet/>
      <dgm:spPr>
        <a:ln w="38100">
          <a:noFill/>
        </a:ln>
      </dgm:spPr>
      <dgm:t>
        <a:bodyPr/>
        <a:lstStyle/>
        <a:p>
          <a:endParaRPr lang="en-US"/>
        </a:p>
      </dgm:t>
    </dgm:pt>
    <dgm:pt modelId="{1955D3A2-65BE-4106-90D8-1397CBCE1839}">
      <dgm:prSet phldrT="[Text]"/>
      <dgm:spPr/>
      <dgm:t>
        <a:bodyPr/>
        <a:lstStyle/>
        <a:p>
          <a:endParaRPr lang="en-US"/>
        </a:p>
      </dgm:t>
    </dgm:pt>
    <dgm:pt modelId="{5BA17504-BE64-47AF-89DE-1BC3D99146D7}" type="parTrans" cxnId="{1E54FD20-DA55-47E7-A642-8E18F2DA7AAC}">
      <dgm:prSet/>
      <dgm:spPr/>
      <dgm:t>
        <a:bodyPr/>
        <a:lstStyle/>
        <a:p>
          <a:endParaRPr lang="en-US"/>
        </a:p>
      </dgm:t>
    </dgm:pt>
    <dgm:pt modelId="{209521C8-8348-4C2E-A2E0-361710504C3A}" type="sibTrans" cxnId="{1E54FD20-DA55-47E7-A642-8E18F2DA7AAC}">
      <dgm:prSet/>
      <dgm:spPr/>
      <dgm:t>
        <a:bodyPr/>
        <a:lstStyle/>
        <a:p>
          <a:endParaRPr lang="en-US"/>
        </a:p>
      </dgm:t>
    </dgm:pt>
    <dgm:pt modelId="{29AD126A-7D87-3548-83E8-BBD0215EB6FE}" type="pres">
      <dgm:prSet presAssocID="{0114B72B-CFD2-994F-8708-438BFF4CBD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ED6AB-F5B4-4C44-B56C-74D61B773678}" type="pres">
      <dgm:prSet presAssocID="{DBAF2218-01B6-1344-8247-5977143E2415}" presName="centerShape" presStyleLbl="node0" presStyleIdx="0" presStyleCnt="1"/>
      <dgm:spPr/>
    </dgm:pt>
    <dgm:pt modelId="{E279BB4A-7EA0-814D-A4D2-3D16D7A467A6}" type="pres">
      <dgm:prSet presAssocID="{E0CC4D8D-3114-F04A-B295-C88CF33143CB}" presName="parTrans" presStyleLbl="bgSibTrans2D1" presStyleIdx="0" presStyleCnt="3"/>
      <dgm:spPr/>
    </dgm:pt>
    <dgm:pt modelId="{E42611D4-F81F-8044-95F8-BFB5D3E9CD18}" type="pres">
      <dgm:prSet presAssocID="{C53EB0E4-30E3-0043-9916-46D65C890E4E}" presName="node" presStyleLbl="node1" presStyleIdx="0" presStyleCnt="3" custScaleX="119432">
        <dgm:presLayoutVars>
          <dgm:bulletEnabled val="1"/>
        </dgm:presLayoutVars>
      </dgm:prSet>
      <dgm:spPr/>
    </dgm:pt>
    <dgm:pt modelId="{C6E2DADC-E66A-E840-A140-A4590BD6CEA9}" type="pres">
      <dgm:prSet presAssocID="{E014AF2A-968D-A047-A0B7-C273736BC552}" presName="parTrans" presStyleLbl="bgSibTrans2D1" presStyleIdx="1" presStyleCnt="3"/>
      <dgm:spPr/>
    </dgm:pt>
    <dgm:pt modelId="{0E887B3C-E4DF-8041-A905-37E62742712B}" type="pres">
      <dgm:prSet presAssocID="{16C3EC67-D160-904F-B46D-4200C140905F}" presName="node" presStyleLbl="node1" presStyleIdx="1" presStyleCnt="3">
        <dgm:presLayoutVars>
          <dgm:bulletEnabled val="1"/>
        </dgm:presLayoutVars>
      </dgm:prSet>
      <dgm:spPr/>
    </dgm:pt>
    <dgm:pt modelId="{95C7FEA9-8541-4441-BFF8-E6D08252FC5C}" type="pres">
      <dgm:prSet presAssocID="{00AB1257-13FC-C64E-801D-0307E24A71F9}" presName="parTrans" presStyleLbl="bgSibTrans2D1" presStyleIdx="2" presStyleCnt="3"/>
      <dgm:spPr/>
    </dgm:pt>
    <dgm:pt modelId="{1990342D-13CD-0742-B5AB-10D2C26CDA04}" type="pres">
      <dgm:prSet presAssocID="{E5F13FA7-94A3-E14D-8254-62B9E998FC76}" presName="node" presStyleLbl="node1" presStyleIdx="2" presStyleCnt="3">
        <dgm:presLayoutVars>
          <dgm:bulletEnabled val="1"/>
        </dgm:presLayoutVars>
      </dgm:prSet>
      <dgm:spPr/>
    </dgm:pt>
  </dgm:ptLst>
  <dgm:cxnLst>
    <dgm:cxn modelId="{A059BD1D-AD07-B24F-89B8-74B4BEC5C866}" srcId="{0114B72B-CFD2-994F-8708-438BFF4CBD79}" destId="{D7C08FB7-70A2-5547-B6FE-129F1D14B087}" srcOrd="2" destOrd="0" parTransId="{825EE177-B693-F943-920B-880328BD56B3}" sibTransId="{A59A8D1D-9049-FA48-8678-D5BC3C4805D3}"/>
    <dgm:cxn modelId="{1E54FD20-DA55-47E7-A642-8E18F2DA7AAC}" srcId="{0114B72B-CFD2-994F-8708-438BFF4CBD79}" destId="{1955D3A2-65BE-4106-90D8-1397CBCE1839}" srcOrd="3" destOrd="0" parTransId="{5BA17504-BE64-47AF-89DE-1BC3D99146D7}" sibTransId="{209521C8-8348-4C2E-A2E0-361710504C3A}"/>
    <dgm:cxn modelId="{CCCB9224-86E8-D046-BF68-38F837FC7066}" srcId="{DBAF2218-01B6-1344-8247-5977143E2415}" destId="{E5F13FA7-94A3-E14D-8254-62B9E998FC76}" srcOrd="2" destOrd="0" parTransId="{00AB1257-13FC-C64E-801D-0307E24A71F9}" sibTransId="{9BFD4B5B-435F-C440-81E0-EC8D566CA3EF}"/>
    <dgm:cxn modelId="{8942BC38-0719-5541-94E6-4B4154EB5247}" type="presOf" srcId="{00AB1257-13FC-C64E-801D-0307E24A71F9}" destId="{95C7FEA9-8541-4441-BFF8-E6D08252FC5C}" srcOrd="0" destOrd="0" presId="urn:microsoft.com/office/officeart/2005/8/layout/radial4"/>
    <dgm:cxn modelId="{CEF35B3C-6044-344C-BCC3-5E317EFFD6EC}" type="presOf" srcId="{E5F13FA7-94A3-E14D-8254-62B9E998FC76}" destId="{1990342D-13CD-0742-B5AB-10D2C26CDA04}" srcOrd="0" destOrd="0" presId="urn:microsoft.com/office/officeart/2005/8/layout/radial4"/>
    <dgm:cxn modelId="{4FD4F942-77D1-424E-B1C7-9B37FBAE1F4D}" srcId="{D7C08FB7-70A2-5547-B6FE-129F1D14B087}" destId="{3183069D-0AB5-9141-B2F5-7133BDB1A63F}" srcOrd="0" destOrd="0" parTransId="{EF3B4EF4-3CFE-2543-841D-F763B0A83857}" sibTransId="{7EC9CA1C-AFD1-054C-B09D-7895E66B8548}"/>
    <dgm:cxn modelId="{3A721F4D-5BD6-8F40-AA09-457DC12ED5DB}" srcId="{0114B72B-CFD2-994F-8708-438BFF4CBD79}" destId="{DBAF2218-01B6-1344-8247-5977143E2415}" srcOrd="0" destOrd="0" parTransId="{31E852A3-B3B8-524B-8F08-BA8157964E39}" sibTransId="{C69DEEBC-9146-EA45-8D2E-AA47089097CB}"/>
    <dgm:cxn modelId="{F7BA4A5C-180D-D849-AD0E-6DBF4DAFCC22}" srcId="{0114B72B-CFD2-994F-8708-438BFF4CBD79}" destId="{13FC8A1D-E4EF-6944-ADF7-F595C17DC356}" srcOrd="1" destOrd="0" parTransId="{8B6C086E-2A4F-2A47-8A4D-69E1269A2A77}" sibTransId="{B48AD4EF-FC1E-5C41-B381-10C3749F9A04}"/>
    <dgm:cxn modelId="{F96FCF8C-D136-8D49-9009-6427BEAE8E73}" type="presOf" srcId="{C53EB0E4-30E3-0043-9916-46D65C890E4E}" destId="{E42611D4-F81F-8044-95F8-BFB5D3E9CD18}" srcOrd="0" destOrd="0" presId="urn:microsoft.com/office/officeart/2005/8/layout/radial4"/>
    <dgm:cxn modelId="{5A274C8E-0944-1843-B1FB-92E21DD2F200}" srcId="{DBAF2218-01B6-1344-8247-5977143E2415}" destId="{C53EB0E4-30E3-0043-9916-46D65C890E4E}" srcOrd="0" destOrd="0" parTransId="{E0CC4D8D-3114-F04A-B295-C88CF33143CB}" sibTransId="{3A68AD5B-EBEA-9E44-8C08-A1ACD5AA6514}"/>
    <dgm:cxn modelId="{E740C390-D90A-AE4B-ACBC-779A5FB6CE24}" type="presOf" srcId="{E014AF2A-968D-A047-A0B7-C273736BC552}" destId="{C6E2DADC-E66A-E840-A140-A4590BD6CEA9}" srcOrd="0" destOrd="0" presId="urn:microsoft.com/office/officeart/2005/8/layout/radial4"/>
    <dgm:cxn modelId="{C9E9EB9D-F751-A04F-A1B1-2217C5551238}" type="presOf" srcId="{DBAF2218-01B6-1344-8247-5977143E2415}" destId="{6BAED6AB-F5B4-4C44-B56C-74D61B773678}" srcOrd="0" destOrd="0" presId="urn:microsoft.com/office/officeart/2005/8/layout/radial4"/>
    <dgm:cxn modelId="{8F3191A8-16E1-1341-A765-D62C56C44077}" type="presOf" srcId="{0114B72B-CFD2-994F-8708-438BFF4CBD79}" destId="{29AD126A-7D87-3548-83E8-BBD0215EB6FE}" srcOrd="0" destOrd="0" presId="urn:microsoft.com/office/officeart/2005/8/layout/radial4"/>
    <dgm:cxn modelId="{007D37AE-08B3-2947-ACA0-9C03288A0A02}" type="presOf" srcId="{E0CC4D8D-3114-F04A-B295-C88CF33143CB}" destId="{E279BB4A-7EA0-814D-A4D2-3D16D7A467A6}" srcOrd="0" destOrd="0" presId="urn:microsoft.com/office/officeart/2005/8/layout/radial4"/>
    <dgm:cxn modelId="{83E864DC-645B-F74E-B52F-47F097EFB275}" srcId="{D7C08FB7-70A2-5547-B6FE-129F1D14B087}" destId="{4313A455-B09F-254D-9CD0-5757F37EAF57}" srcOrd="1" destOrd="0" parTransId="{4B21D0F3-9EE8-9445-A456-569896FA231A}" sibTransId="{C7BFB73B-F325-BB45-9527-AAFC7CEBA5DC}"/>
    <dgm:cxn modelId="{CEB8A8E9-2668-E24F-9239-614B32E27D88}" srcId="{DBAF2218-01B6-1344-8247-5977143E2415}" destId="{16C3EC67-D160-904F-B46D-4200C140905F}" srcOrd="1" destOrd="0" parTransId="{E014AF2A-968D-A047-A0B7-C273736BC552}" sibTransId="{1114E011-B34D-BE48-BC43-3C475BDB57F5}"/>
    <dgm:cxn modelId="{1B5229FF-CC0E-504B-A323-DDCC87466F33}" type="presOf" srcId="{16C3EC67-D160-904F-B46D-4200C140905F}" destId="{0E887B3C-E4DF-8041-A905-37E62742712B}" srcOrd="0" destOrd="0" presId="urn:microsoft.com/office/officeart/2005/8/layout/radial4"/>
    <dgm:cxn modelId="{CC3E8770-C1EC-C843-AB08-43EEDCDB7700}" type="presParOf" srcId="{29AD126A-7D87-3548-83E8-BBD0215EB6FE}" destId="{6BAED6AB-F5B4-4C44-B56C-74D61B773678}" srcOrd="0" destOrd="0" presId="urn:microsoft.com/office/officeart/2005/8/layout/radial4"/>
    <dgm:cxn modelId="{2121DD3F-1668-514A-B8C3-99D89ECDD035}" type="presParOf" srcId="{29AD126A-7D87-3548-83E8-BBD0215EB6FE}" destId="{E279BB4A-7EA0-814D-A4D2-3D16D7A467A6}" srcOrd="1" destOrd="0" presId="urn:microsoft.com/office/officeart/2005/8/layout/radial4"/>
    <dgm:cxn modelId="{9EFD8763-E78D-AE45-944C-0AFFD67CC173}" type="presParOf" srcId="{29AD126A-7D87-3548-83E8-BBD0215EB6FE}" destId="{E42611D4-F81F-8044-95F8-BFB5D3E9CD18}" srcOrd="2" destOrd="0" presId="urn:microsoft.com/office/officeart/2005/8/layout/radial4"/>
    <dgm:cxn modelId="{BB4B69F5-FBF3-4B45-82DF-53C16FD85DE9}" type="presParOf" srcId="{29AD126A-7D87-3548-83E8-BBD0215EB6FE}" destId="{C6E2DADC-E66A-E840-A140-A4590BD6CEA9}" srcOrd="3" destOrd="0" presId="urn:microsoft.com/office/officeart/2005/8/layout/radial4"/>
    <dgm:cxn modelId="{CE9BA79B-2C92-D14E-8FDC-F39CA91D5C8E}" type="presParOf" srcId="{29AD126A-7D87-3548-83E8-BBD0215EB6FE}" destId="{0E887B3C-E4DF-8041-A905-37E62742712B}" srcOrd="4" destOrd="0" presId="urn:microsoft.com/office/officeart/2005/8/layout/radial4"/>
    <dgm:cxn modelId="{09BA8F2F-46B6-9C4D-8F6F-12CC790915FC}" type="presParOf" srcId="{29AD126A-7D87-3548-83E8-BBD0215EB6FE}" destId="{95C7FEA9-8541-4441-BFF8-E6D08252FC5C}" srcOrd="5" destOrd="0" presId="urn:microsoft.com/office/officeart/2005/8/layout/radial4"/>
    <dgm:cxn modelId="{FE82C79C-D726-9D43-8FD5-19639237F67F}" type="presParOf" srcId="{29AD126A-7D87-3548-83E8-BBD0215EB6FE}" destId="{1990342D-13CD-0742-B5AB-10D2C26CDA0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ED6AB-F5B4-4C44-B56C-74D61B773678}">
      <dsp:nvSpPr>
        <dsp:cNvPr id="0" name=""/>
        <dsp:cNvSpPr/>
      </dsp:nvSpPr>
      <dsp:spPr>
        <a:xfrm>
          <a:off x="2727723" y="2439951"/>
          <a:ext cx="1951157" cy="195115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Lice Form and Function</a:t>
          </a:r>
        </a:p>
      </dsp:txBody>
      <dsp:txXfrm>
        <a:off x="3013463" y="2725691"/>
        <a:ext cx="1379677" cy="1379677"/>
      </dsp:txXfrm>
    </dsp:sp>
    <dsp:sp modelId="{E279BB4A-7EA0-814D-A4D2-3D16D7A467A6}">
      <dsp:nvSpPr>
        <dsp:cNvPr id="0" name=""/>
        <dsp:cNvSpPr/>
      </dsp:nvSpPr>
      <dsp:spPr>
        <a:xfrm rot="12900000">
          <a:off x="1369342" y="2064574"/>
          <a:ext cx="1603353" cy="5560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2611D4-F81F-8044-95F8-BFB5D3E9CD18}">
      <dsp:nvSpPr>
        <dsp:cNvPr id="0" name=""/>
        <dsp:cNvSpPr/>
      </dsp:nvSpPr>
      <dsp:spPr>
        <a:xfrm>
          <a:off x="407428" y="1141351"/>
          <a:ext cx="2213791" cy="14828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Evolution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of Lice</a:t>
          </a:r>
        </a:p>
      </dsp:txBody>
      <dsp:txXfrm>
        <a:off x="450860" y="1184783"/>
        <a:ext cx="2126927" cy="1396015"/>
      </dsp:txXfrm>
    </dsp:sp>
    <dsp:sp modelId="{C6E2DADC-E66A-E840-A140-A4590BD6CEA9}">
      <dsp:nvSpPr>
        <dsp:cNvPr id="0" name=""/>
        <dsp:cNvSpPr/>
      </dsp:nvSpPr>
      <dsp:spPr>
        <a:xfrm rot="16200000">
          <a:off x="2901625" y="1266918"/>
          <a:ext cx="1603353" cy="5560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53151"/>
                <a:satOff val="-2127"/>
                <a:lumOff val="114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53151"/>
                <a:satOff val="-2127"/>
                <a:lumOff val="114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887B3C-E4DF-8041-A905-37E62742712B}">
      <dsp:nvSpPr>
        <dsp:cNvPr id="0" name=""/>
        <dsp:cNvSpPr/>
      </dsp:nvSpPr>
      <dsp:spPr>
        <a:xfrm>
          <a:off x="2776502" y="1841"/>
          <a:ext cx="1853599" cy="14828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Reciprocal Selection in Birds and Lice</a:t>
          </a:r>
        </a:p>
      </dsp:txBody>
      <dsp:txXfrm>
        <a:off x="2819934" y="45273"/>
        <a:ext cx="1766735" cy="1396015"/>
      </dsp:txXfrm>
    </dsp:sp>
    <dsp:sp modelId="{95C7FEA9-8541-4441-BFF8-E6D08252FC5C}">
      <dsp:nvSpPr>
        <dsp:cNvPr id="0" name=""/>
        <dsp:cNvSpPr/>
      </dsp:nvSpPr>
      <dsp:spPr>
        <a:xfrm rot="19500000">
          <a:off x="4433908" y="2064574"/>
          <a:ext cx="1603353" cy="55607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06302"/>
                <a:satOff val="-4255"/>
                <a:lumOff val="2295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306302"/>
                <a:satOff val="-4255"/>
                <a:lumOff val="2295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38100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0342D-13CD-0742-B5AB-10D2C26CDA04}">
      <dsp:nvSpPr>
        <dsp:cNvPr id="0" name=""/>
        <dsp:cNvSpPr/>
      </dsp:nvSpPr>
      <dsp:spPr>
        <a:xfrm>
          <a:off x="4965480" y="1141351"/>
          <a:ext cx="1853599" cy="14828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38100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Gene Expression in Lice</a:t>
          </a:r>
        </a:p>
      </dsp:txBody>
      <dsp:txXfrm>
        <a:off x="5008912" y="1184783"/>
        <a:ext cx="1766735" cy="1396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94934-56CE-5747-B866-A8EF91383235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48B6E-7CA9-E44C-861B-4E3C0838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7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6E41C-12FB-0242-8327-7B87199CE194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F155F-DC66-8443-9944-612B73064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155F-DC66-8443-9944-612B73064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3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F155F-DC66-8443-9944-612B730649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taking a systems approach to studying a biological question that will require you to use concepts from genetics, evolution, ecology and form and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83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7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97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8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1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5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448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79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706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0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rgbClr val="007FA3"/>
              </a:buClr>
              <a:buSzPct val="25000"/>
              <a:defRPr sz="1600"/>
            </a:lvl1pPr>
            <a:lvl2pPr marL="569913" indent="-285750">
              <a:buClr>
                <a:srgbClr val="007FA3"/>
              </a:buClr>
              <a:defRPr sz="1600"/>
            </a:lvl2pPr>
            <a:lvl3pPr>
              <a:buClr>
                <a:srgbClr val="007FA3"/>
              </a:buClr>
              <a:defRPr sz="1600"/>
            </a:lvl3pPr>
            <a:lvl4pPr>
              <a:buClr>
                <a:srgbClr val="007FA3"/>
              </a:buClr>
              <a:defRPr sz="1600"/>
            </a:lvl4pPr>
            <a:lvl5pPr>
              <a:buClr>
                <a:srgbClr val="007FA3"/>
              </a:buClr>
              <a:defRPr sz="1600"/>
            </a:lvl5pPr>
            <a:lvl6pPr>
              <a:buClr>
                <a:srgbClr val="007FA3"/>
              </a:buClr>
              <a:defRPr sz="1600"/>
            </a:lvl6pPr>
            <a:lvl7pPr>
              <a:buClr>
                <a:srgbClr val="007FA3"/>
              </a:buClr>
              <a:defRPr sz="1600"/>
            </a:lvl7pPr>
            <a:lvl8pPr>
              <a:buClr>
                <a:srgbClr val="007FA3"/>
              </a:buClr>
              <a:defRPr sz="1600"/>
            </a:lvl8pPr>
            <a:lvl9pPr>
              <a:buClr>
                <a:srgbClr val="007FA3"/>
              </a:buCl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0"/>
            <a:ext cx="8595360" cy="2354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6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76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43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7375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69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647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71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63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80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28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8550" y="6160798"/>
            <a:ext cx="658090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5CCC798-9195-8A4E-A38A-17D27A91E15E}" type="slidenum">
              <a:rPr lang="en-US" smtClean="0">
                <a:solidFill>
                  <a:schemeClr val="bg1"/>
                </a:solidFill>
                <a:latin typeface="Trebuchet MS"/>
                <a:cs typeface="Trebuchet MS"/>
              </a:rPr>
              <a:t>‹#›</a:t>
            </a:fld>
            <a:endParaRPr lang="en-US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4685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17375E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5E5177-7F4E-2F4D-8EB1-A86C01DFE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535" y="2822576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/>
              <a:t>Louse 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17900-8498-E04E-A60B-30801BD4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70"/>
            <a:ext cx="1860334" cy="1240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F778E-C0D5-104E-8481-BADFEB64C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46" y="-4191"/>
            <a:ext cx="1839947" cy="122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04566-5D4E-9741-8C1D-E2E1AFF1F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569" y="-18570"/>
            <a:ext cx="1860333" cy="1240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49785-09F3-1447-BDFC-C28221DB0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668" y="-18570"/>
            <a:ext cx="1860332" cy="124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12519D-0073-3C47-A571-2483B1151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010" y="8939"/>
            <a:ext cx="1831149" cy="1212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B12FC5-4D9A-8C47-8929-C6E915CFBEC4}"/>
              </a:ext>
            </a:extLst>
          </p:cNvPr>
          <p:cNvSpPr txBox="1"/>
          <p:nvPr/>
        </p:nvSpPr>
        <p:spPr>
          <a:xfrm>
            <a:off x="157164" y="1363441"/>
            <a:ext cx="8622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rebuchet MS" panose="020B0703020202090204" pitchFamily="34" charset="0"/>
              </a:rPr>
              <a:t>Biodiversity Literacy </a:t>
            </a:r>
          </a:p>
          <a:p>
            <a:pPr algn="ctr"/>
            <a:r>
              <a:rPr lang="en-US" sz="2800" b="1" dirty="0">
                <a:latin typeface="Trebuchet MS" panose="020B0703020202090204" pitchFamily="34" charset="0"/>
              </a:rPr>
              <a:t>in Undergraduate Education: </a:t>
            </a:r>
          </a:p>
          <a:p>
            <a:pPr algn="ctr"/>
            <a:r>
              <a:rPr lang="en-US" sz="2800" b="1" dirty="0">
                <a:latin typeface="Trebuchet MS" panose="020B0703020202090204" pitchFamily="34" charset="0"/>
              </a:rPr>
              <a:t>BLUE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BC095C-DAFB-DB47-9D9C-A7357FBD1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623" y="4012336"/>
            <a:ext cx="7162800" cy="1752600"/>
          </a:xfrm>
        </p:spPr>
        <p:txBody>
          <a:bodyPr>
            <a:normAutofit/>
          </a:bodyPr>
          <a:lstStyle/>
          <a:p>
            <a:r>
              <a:rPr lang="en-US" sz="4000" b="1" dirty="0"/>
              <a:t>Part 3 – Genetics, Genomics, and Gene Function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272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9CD3-B6F6-6D40-9B6A-F6DB7C8B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Psort</a:t>
            </a: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2A52D7-303F-8B4C-8FF7-0345325DD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98" y="1285876"/>
            <a:ext cx="4271403" cy="4506095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0585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175AE9-0FE7-1D45-B3BE-863FA233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Activity 2: Evidence of Selection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970389-D58C-0246-9095-F13C0C66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We want to determine if this gene is involved in the evolution of </a:t>
            </a:r>
            <a:r>
              <a:rPr lang="en-US" dirty="0" err="1"/>
              <a:t>ecomorphs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it is, there should be differences in the amino acid sequences of proteins expressed by the gene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These mutations should be shared by species in the same </a:t>
            </a:r>
            <a:r>
              <a:rPr lang="en-US" dirty="0" err="1"/>
              <a:t>ecomorph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19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Saemundssonia</a:t>
            </a:r>
            <a:r>
              <a:rPr lang="en-US" dirty="0"/>
              <a:t> – Gull – Head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2C1A9-F77B-A04E-BBF5-AEDF12E5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793" y="1631534"/>
            <a:ext cx="5142773" cy="385211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Content Placeholder 8" descr="A picture containing animal, arthropod, invertebrate, acarine&#10;&#10;Description automatically generated">
            <a:extLst>
              <a:ext uri="{FF2B5EF4-FFF2-40B4-BE49-F238E27FC236}">
                <a16:creationId xmlns:a16="http://schemas.microsoft.com/office/drawing/2014/main" id="{18147991-1E19-F941-9910-5E279F9BE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4" y="1631533"/>
            <a:ext cx="2394198" cy="3852117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4715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Quadraceps</a:t>
            </a:r>
            <a:r>
              <a:rPr lang="en-US" dirty="0"/>
              <a:t> – Gull – Wing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2C1A9-F77B-A04E-BBF5-AEDF12E5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014" y="1795463"/>
            <a:ext cx="5001771" cy="37465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19A5A224-0F40-C44A-BC80-E03E6856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795463"/>
            <a:ext cx="2032000" cy="37465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46930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Osculotes</a:t>
            </a:r>
            <a:r>
              <a:rPr lang="en-US" dirty="0"/>
              <a:t> – </a:t>
            </a:r>
            <a:r>
              <a:rPr lang="en-US" dirty="0" err="1"/>
              <a:t>Hoazin</a:t>
            </a:r>
            <a:r>
              <a:rPr lang="en-US" dirty="0"/>
              <a:t> – Body </a:t>
            </a:r>
          </a:p>
        </p:txBody>
      </p:sp>
      <p:pic>
        <p:nvPicPr>
          <p:cNvPr id="4" name="Picture 3" descr="A picture containing animal, invertebrate&#10;&#10;Description automatically generated">
            <a:extLst>
              <a:ext uri="{FF2B5EF4-FFF2-40B4-BE49-F238E27FC236}">
                <a16:creationId xmlns:a16="http://schemas.microsoft.com/office/drawing/2014/main" id="{E4CBEA7F-7056-7449-8000-06CA26C34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8" y="1545034"/>
            <a:ext cx="2206931" cy="376793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80D36-7EAC-AB4E-8B41-2C26DB49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122" y="1545034"/>
            <a:ext cx="4722642" cy="376793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5529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Pessoaiella</a:t>
            </a:r>
            <a:r>
              <a:rPr lang="en-US" dirty="0"/>
              <a:t> – </a:t>
            </a:r>
            <a:r>
              <a:rPr lang="en-US" dirty="0" err="1"/>
              <a:t>Hoazin</a:t>
            </a:r>
            <a:r>
              <a:rPr lang="en-US" dirty="0"/>
              <a:t> – Wing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80D36-7EAC-AB4E-8B41-2C26DB49E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660" y="1757362"/>
            <a:ext cx="4722642" cy="376793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A3C9D-5D84-C14A-9B01-55B12ED7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97" y="1757362"/>
            <a:ext cx="2124773" cy="376793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38777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Discocorpus</a:t>
            </a:r>
            <a:r>
              <a:rPr lang="en-US" dirty="0"/>
              <a:t> – </a:t>
            </a:r>
            <a:r>
              <a:rPr lang="en-US" dirty="0" err="1"/>
              <a:t>Tinamou</a:t>
            </a:r>
            <a:r>
              <a:rPr lang="en-US" dirty="0"/>
              <a:t> – Body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2AB23-5B8C-7445-B74A-A00B62EA3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58" y="1620556"/>
            <a:ext cx="2651188" cy="36130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7C1E4-01C6-5B42-8198-28AAADAD7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54" y="1620556"/>
            <a:ext cx="5155988" cy="361688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48822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Sturnidoecus</a:t>
            </a:r>
            <a:r>
              <a:rPr lang="en-US" dirty="0"/>
              <a:t> – Starling – Head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E8C75-B927-644E-A60B-926132625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8" y="1651000"/>
            <a:ext cx="2422598" cy="377983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D1E20-A6E8-C44B-9403-A36023114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491" y="1640681"/>
            <a:ext cx="5046277" cy="377983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48455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Chelopistes</a:t>
            </a:r>
            <a:r>
              <a:rPr lang="en-US" dirty="0"/>
              <a:t> – </a:t>
            </a:r>
            <a:r>
              <a:rPr lang="en-US" dirty="0" err="1"/>
              <a:t>Chacalac</a:t>
            </a:r>
            <a:r>
              <a:rPr lang="en-US" dirty="0"/>
              <a:t> – Body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07BB9-28D7-E64C-847D-EB17E289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38" y="1603276"/>
            <a:ext cx="1945738" cy="382438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50057-D48B-4A43-828B-B0FFB4374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453" y="1603276"/>
            <a:ext cx="5105747" cy="382438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64562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Ibidoecus</a:t>
            </a:r>
            <a:r>
              <a:rPr lang="en-US" dirty="0"/>
              <a:t> – Ibis – Head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E4B061-A0CD-1542-8BA6-744BD880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5" y="1569404"/>
            <a:ext cx="2631184" cy="378999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AD52CF-CA3D-654C-A75E-315785AA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383" y="1569404"/>
            <a:ext cx="5079376" cy="378999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3716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721DE9-A084-4E47-83C9-C9421CAE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FEBFAD-67D8-464C-A6F5-3A508E106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Upon completion of this 3-part module, each student should be able to: </a:t>
            </a:r>
          </a:p>
          <a:p>
            <a:pPr lvl="1"/>
            <a:r>
              <a:rPr lang="en-US" dirty="0"/>
              <a:t>Evaluate how an organism’s form and function is influenced by their evolutionary history, interspecific interactions, and environmental selection pressures. </a:t>
            </a:r>
          </a:p>
          <a:p>
            <a:pPr lvl="1"/>
            <a:endParaRPr lang="en-US" dirty="0"/>
          </a:p>
          <a:p>
            <a:r>
              <a:rPr lang="en-US" dirty="0"/>
              <a:t>Upon completion of Part 2, each student should be able to:</a:t>
            </a:r>
          </a:p>
          <a:p>
            <a:pPr lvl="1"/>
            <a:r>
              <a:rPr lang="en-US" dirty="0"/>
              <a:t>Identify adaptations that help organisms accomplish the functions necessary for life.</a:t>
            </a:r>
          </a:p>
          <a:p>
            <a:pPr lvl="1"/>
            <a:r>
              <a:rPr lang="en-US" dirty="0"/>
              <a:t>Analyze the evolutionary history of a group of organisms.</a:t>
            </a:r>
          </a:p>
          <a:p>
            <a:pPr lvl="1"/>
            <a:r>
              <a:rPr lang="en-US" dirty="0"/>
              <a:t>Evaluate experimental evidence of reciprocal selection in a parasite and its host.</a:t>
            </a:r>
          </a:p>
        </p:txBody>
      </p:sp>
    </p:spTree>
    <p:extLst>
      <p:ext uri="{BB962C8B-B14F-4D97-AF65-F5344CB8AC3E}">
        <p14:creationId xmlns:p14="http://schemas.microsoft.com/office/powerpoint/2010/main" val="4150081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8355-A26C-E149-97ED-72DC7822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Pediculus</a:t>
            </a:r>
            <a:r>
              <a:rPr lang="en-US" dirty="0"/>
              <a:t> – Human – Head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7018B-D6F0-8246-B4E3-0529A4E2B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05" y="2192561"/>
            <a:ext cx="2304503" cy="363055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C9149-9E6D-C141-980F-F488D7672CA0}"/>
              </a:ext>
            </a:extLst>
          </p:cNvPr>
          <p:cNvSpPr txBox="1"/>
          <p:nvPr/>
        </p:nvSpPr>
        <p:spPr>
          <a:xfrm>
            <a:off x="2495557" y="1417638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Outgroup</a:t>
            </a:r>
          </a:p>
        </p:txBody>
      </p:sp>
    </p:spTree>
    <p:extLst>
      <p:ext uri="{BB962C8B-B14F-4D97-AF65-F5344CB8AC3E}">
        <p14:creationId xmlns:p14="http://schemas.microsoft.com/office/powerpoint/2010/main" val="3736840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B17068-3F42-4E4B-A301-8508007D8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0" y="242880"/>
            <a:ext cx="8376085" cy="5715000"/>
          </a:xfrm>
          <a:ln>
            <a:solidFill>
              <a:schemeClr val="tx2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024653-0AC9-B841-8D96-88CB825DF0E9}"/>
              </a:ext>
            </a:extLst>
          </p:cNvPr>
          <p:cNvSpPr/>
          <p:nvPr/>
        </p:nvSpPr>
        <p:spPr>
          <a:xfrm>
            <a:off x="7324720" y="2109780"/>
            <a:ext cx="228600" cy="1905000"/>
          </a:xfrm>
          <a:prstGeom prst="rect">
            <a:avLst/>
          </a:prstGeom>
          <a:noFill/>
          <a:ln w="76200">
            <a:solidFill>
              <a:srgbClr val="820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4370A-4470-4D43-823C-4472F7016836}"/>
              </a:ext>
            </a:extLst>
          </p:cNvPr>
          <p:cNvSpPr txBox="1"/>
          <p:nvPr/>
        </p:nvSpPr>
        <p:spPr>
          <a:xfrm>
            <a:off x="6029320" y="442463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No, the three species with the same mutation aren’t the same </a:t>
            </a:r>
            <a:r>
              <a:rPr lang="en-US" sz="2000" dirty="0" err="1"/>
              <a:t>ecomorph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66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CA03-5252-6A4C-AE17-18E2F7A6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C6B53F-1217-3248-8D88-C777EBB4E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2872362"/>
              </p:ext>
            </p:extLst>
          </p:nvPr>
        </p:nvGraphicFramePr>
        <p:xfrm>
          <a:off x="958745" y="1543986"/>
          <a:ext cx="7226509" cy="439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6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FB26-E78A-B84A-AD9C-D4E06FB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22828"/>
          </a:xfrm>
        </p:spPr>
        <p:txBody>
          <a:bodyPr/>
          <a:lstStyle/>
          <a:p>
            <a:pPr algn="ctr"/>
            <a:r>
              <a:rPr lang="en-US" sz="2800" dirty="0"/>
              <a:t>Genome = complete set of genetic material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48E03E-D97E-554C-AB46-E8A52872D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775228"/>
            <a:ext cx="7854950" cy="46769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AF1F19-7F45-B443-90EF-A9F2964F7409}"/>
              </a:ext>
            </a:extLst>
          </p:cNvPr>
          <p:cNvSpPr txBox="1">
            <a:spLocks/>
          </p:cNvSpPr>
          <p:nvPr/>
        </p:nvSpPr>
        <p:spPr>
          <a:xfrm>
            <a:off x="0" y="5431368"/>
            <a:ext cx="9144000" cy="6228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kern="1200">
                <a:solidFill>
                  <a:srgbClr val="007FA3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dirty="0"/>
              <a:t>Gene = piece of DNA, codes for protein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3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FB26-E78A-B84A-AD9C-D4E06FB6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 Dogma</a:t>
            </a:r>
            <a:br>
              <a:rPr lang="en-US" dirty="0"/>
            </a:br>
            <a:r>
              <a:rPr lang="en-US" dirty="0"/>
              <a:t>genes transcribed into mRNA </a:t>
            </a:r>
            <a:br>
              <a:rPr lang="en-US" dirty="0"/>
            </a:br>
            <a:r>
              <a:rPr lang="en-US" dirty="0"/>
              <a:t>mRNA translated into protein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8939591-0FDF-AA49-80E8-363D3111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37" y="1758425"/>
            <a:ext cx="3479526" cy="425640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3428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FB26-E78A-B84A-AD9C-D4E06FB6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Proteins Determine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59857-4CA5-6E4C-9339-61DA6FD3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85" y="1402080"/>
            <a:ext cx="5734030" cy="453613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0915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175AE9-0FE7-1D45-B3BE-863FA233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Activity 1: Predict Gene Function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970389-D58C-0246-9095-F13C0C66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 will be assigned a lice gene of unknown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want to determine if this gene is involved in the evolution of </a:t>
            </a:r>
            <a:r>
              <a:rPr lang="en-US" dirty="0" err="1"/>
              <a:t>ecomorphs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Try to figure out what the function might be based on comparisons with known genes from other species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9CD3-B6F6-6D40-9B6A-F6DB7C8B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56" y="1524000"/>
            <a:ext cx="8229600" cy="1097280"/>
          </a:xfrm>
        </p:spPr>
        <p:txBody>
          <a:bodyPr>
            <a:normAutofit fontScale="90000"/>
          </a:bodyPr>
          <a:lstStyle/>
          <a:p>
            <a:r>
              <a:rPr lang="en-US" dirty="0"/>
              <a:t>BLAST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693D06-91AD-644E-A4CC-C9D1B0F85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56" y="141976"/>
            <a:ext cx="5410200" cy="2764048"/>
          </a:xfrm>
          <a:ln>
            <a:solidFill>
              <a:schemeClr val="tx2"/>
            </a:solidFill>
          </a:ln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A712931-27FB-1F4F-A8CD-037C997DB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9" y="3091761"/>
            <a:ext cx="6705600" cy="282512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1000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9CD3-B6F6-6D40-9B6A-F6DB7C8B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Pfam</a:t>
            </a:r>
            <a:r>
              <a:rPr lang="en-US" dirty="0"/>
              <a:t> – Protein Family</a:t>
            </a:r>
          </a:p>
        </p:txBody>
      </p:sp>
      <p:pic>
        <p:nvPicPr>
          <p:cNvPr id="11" name="Content Placeholder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B03A062-E464-C046-BA4A-49BD6073B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93" y="1490266"/>
            <a:ext cx="6481013" cy="3725068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47121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47672</TotalTime>
  <Words>357</Words>
  <Application>Microsoft Macintosh PowerPoint</Application>
  <PresentationFormat>On-screen Show (4:3)</PresentationFormat>
  <Paragraphs>54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Trebuchet MS</vt:lpstr>
      <vt:lpstr>Office Theme</vt:lpstr>
      <vt:lpstr>Louse Case Study</vt:lpstr>
      <vt:lpstr>Objectives</vt:lpstr>
      <vt:lpstr>Part 3</vt:lpstr>
      <vt:lpstr>Genome = complete set of genetic material</vt:lpstr>
      <vt:lpstr>Central Dogma genes transcribed into mRNA  mRNA translated into protein</vt:lpstr>
      <vt:lpstr>Proteins Determine Traits</vt:lpstr>
      <vt:lpstr>Activity 1: Predict Gene Function</vt:lpstr>
      <vt:lpstr>BLAST </vt:lpstr>
      <vt:lpstr>Pfam – Protein Family</vt:lpstr>
      <vt:lpstr>Psort</vt:lpstr>
      <vt:lpstr>Activity 2: Evidence of Selection</vt:lpstr>
      <vt:lpstr>Saemundssonia – Gull – Head </vt:lpstr>
      <vt:lpstr>Quadraceps – Gull – Wing </vt:lpstr>
      <vt:lpstr>Osculotes – Hoazin – Body </vt:lpstr>
      <vt:lpstr>Pessoaiella – Hoazin – Wing </vt:lpstr>
      <vt:lpstr>Discocorpus – Tinamou – Body </vt:lpstr>
      <vt:lpstr>Sturnidoecus – Starling – Head </vt:lpstr>
      <vt:lpstr>Chelopistes – Chacalac – Body </vt:lpstr>
      <vt:lpstr>Ibidoecus – Ibis – Head </vt:lpstr>
      <vt:lpstr>Pediculus – Human – Head </vt:lpstr>
      <vt:lpstr>PowerPoint Presentation</vt:lpstr>
    </vt:vector>
  </TitlesOfParts>
  <Company>Ryan Douglas Creative,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Douglas</dc:creator>
  <cp:lastModifiedBy>Monfils, Anna Kirsten</cp:lastModifiedBy>
  <cp:revision>440</cp:revision>
  <dcterms:created xsi:type="dcterms:W3CDTF">2018-06-04T10:33:56Z</dcterms:created>
  <dcterms:modified xsi:type="dcterms:W3CDTF">2020-04-22T21:14:56Z</dcterms:modified>
</cp:coreProperties>
</file>