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2" r:id="rId10"/>
    <p:sldId id="263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8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3" d="100"/>
          <a:sy n="53" d="100"/>
        </p:scale>
        <p:origin x="1660" y="53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dlguidelines.cast.org/action-expression/expression-communication/fluencies-practice-performance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7709cd07ff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7709cd07ff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Hayley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7723ca778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7723ca778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723ca778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723ca778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Example in architecture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- Automatic doors</a:t>
            </a: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7709cd07f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7709cd07f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723ca7785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723ca7785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u="sng">
                <a:solidFill>
                  <a:schemeClr val="hlink"/>
                </a:solidFill>
                <a:hlinkClick r:id="rId3"/>
              </a:rPr>
              <a:t>Checkpoint 5.3</a:t>
            </a:r>
            <a:endParaRPr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709cd07f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7709cd07f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7709cd07ff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7709cd07ff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0" y="452550"/>
            <a:ext cx="8520600" cy="264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268025"/>
            <a:ext cx="8520600" cy="7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3200">
                <a:solidFill>
                  <a:srgbClr val="20386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FF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Andrew.hasley@bioquest.or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qubeshub.org/groups/udl" TargetMode="External"/><Relationship Id="rId4" Type="http://schemas.openxmlformats.org/officeDocument/2006/relationships/hyperlink" Target="mailto:hco1@pitt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qubeshub.org/qubesresources/publications/1830/serve/1?el=2&amp;a=5734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qubeshub.org/qubesresources/publications/1830/serve/1?el=2&amp;a=573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dlguidelines.cas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dlguidelines.cas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0"/>
            <a:ext cx="8520600" cy="264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03864"/>
                </a:solidFill>
              </a:rPr>
              <a:t>STEM Inclusive Teaching Practices Webinar Series: </a:t>
            </a:r>
            <a:endParaRPr>
              <a:solidFill>
                <a:srgbClr val="203864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03864"/>
                </a:solidFill>
              </a:rPr>
              <a:t>Universal Design for Learning</a:t>
            </a:r>
            <a:endParaRPr>
              <a:solidFill>
                <a:srgbClr val="203864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759675"/>
            <a:ext cx="8520600" cy="94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03864"/>
                </a:solidFill>
              </a:rPr>
              <a:t>Andrew Hasley, PhD </a:t>
            </a:r>
            <a:endParaRPr>
              <a:solidFill>
                <a:srgbClr val="203864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203864"/>
                </a:solidFill>
              </a:rPr>
              <a:t>Hayley Orndorf</a:t>
            </a:r>
            <a:endParaRPr>
              <a:solidFill>
                <a:srgbClr val="203864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203864"/>
              </a:solidFill>
            </a:endParaRPr>
          </a:p>
        </p:txBody>
      </p:sp>
      <p:pic>
        <p:nvPicPr>
          <p:cNvPr id="56" name="Google Shape;56;p13" title="BioQUEST Curriculum Consortium logo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26225" y="4073800"/>
            <a:ext cx="3445775" cy="9422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57" name="Google Shape;57;p13" descr="Biology x Math x Community&#10;qubeshub.org" title="QUBES logo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60000" y="4073800"/>
            <a:ext cx="2870300" cy="942200"/>
          </a:xfrm>
          <a:prstGeom prst="rect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title"/>
          </p:nvPr>
        </p:nvSpPr>
        <p:spPr>
          <a:xfrm>
            <a:off x="311700" y="268025"/>
            <a:ext cx="8520600" cy="7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Contact Information </a:t>
            </a:r>
            <a:endParaRPr/>
          </a:p>
        </p:txBody>
      </p:sp>
      <p:sp>
        <p:nvSpPr>
          <p:cNvPr id="99" name="Google Shape;99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203864"/>
                </a:solidFill>
              </a:rPr>
              <a:t>An</a:t>
            </a:r>
            <a:r>
              <a:rPr lang="en" dirty="0">
                <a:solidFill>
                  <a:srgbClr val="203864"/>
                </a:solidFill>
              </a:rPr>
              <a:t>drew Hasley </a:t>
            </a:r>
            <a:endParaRPr dirty="0">
              <a:solidFill>
                <a:srgbClr val="203864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1400"/>
              <a:buChar char="●"/>
            </a:pPr>
            <a:r>
              <a:rPr lang="en-US" sz="2000" dirty="0">
                <a:solidFill>
                  <a:srgbClr val="203864"/>
                </a:solidFill>
                <a:hlinkClick r:id="rId3"/>
              </a:rPr>
              <a:t>Andrew.hasley@bioquest.org</a:t>
            </a:r>
            <a:r>
              <a:rPr lang="en-US" sz="2000" dirty="0">
                <a:solidFill>
                  <a:srgbClr val="203864"/>
                </a:solidFill>
              </a:rPr>
              <a:t> </a:t>
            </a:r>
            <a:endParaRPr lang="en" sz="2000" dirty="0">
              <a:solidFill>
                <a:srgbClr val="203864"/>
              </a:solidFill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1400"/>
              <a:buChar char="●"/>
            </a:pPr>
            <a:r>
              <a:rPr lang="en" sz="2000" dirty="0">
                <a:solidFill>
                  <a:srgbClr val="203864"/>
                </a:solidFill>
              </a:rPr>
              <a:t>Twitter: @aohasley</a:t>
            </a:r>
            <a:endParaRPr sz="2000" dirty="0">
              <a:solidFill>
                <a:srgbClr val="203864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203864"/>
                </a:solidFill>
              </a:rPr>
              <a:t>Hayley Orndorf </a:t>
            </a:r>
            <a:endParaRPr dirty="0">
              <a:solidFill>
                <a:srgbClr val="203864"/>
              </a:solidFill>
            </a:endParaRPr>
          </a:p>
          <a:p>
            <a:pPr marL="457200" lvl="0" indent="-317500" algn="l" rtl="0">
              <a:spcBef>
                <a:spcPts val="1600"/>
              </a:spcBef>
              <a:spcAft>
                <a:spcPts val="0"/>
              </a:spcAft>
              <a:buClr>
                <a:srgbClr val="203864"/>
              </a:buClr>
              <a:buSzPts val="1400"/>
              <a:buChar char="●"/>
            </a:pPr>
            <a:r>
              <a:rPr lang="en" sz="2000" u="sng" dirty="0">
                <a:solidFill>
                  <a:srgbClr val="203864"/>
                </a:solidFill>
                <a:hlinkClick r:id="rId4"/>
              </a:rPr>
              <a:t>hco1@pitt.edu</a:t>
            </a:r>
            <a:endParaRPr sz="2000" dirty="0">
              <a:solidFill>
                <a:srgbClr val="203864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u="sng" dirty="0">
                <a:solidFill>
                  <a:srgbClr val="203864"/>
                </a:solidFill>
                <a:hlinkClick r:id="rId5"/>
              </a:rPr>
              <a:t>UDL Initiative at BioQUEST</a:t>
            </a:r>
            <a:r>
              <a:rPr lang="en" u="sng" dirty="0">
                <a:solidFill>
                  <a:srgbClr val="203864"/>
                </a:solidFill>
                <a:hlinkClick r:id="rId5"/>
              </a:rPr>
              <a:t>&amp; QUBES </a:t>
            </a:r>
            <a:endParaRPr dirty="0">
              <a:solidFill>
                <a:srgbClr val="203864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268025"/>
            <a:ext cx="8520600" cy="7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Overview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2400"/>
              <a:buChar char="●"/>
            </a:pPr>
            <a:r>
              <a:rPr lang="en" dirty="0">
                <a:solidFill>
                  <a:srgbClr val="203864"/>
                </a:solidFill>
              </a:rPr>
              <a:t>Introductions</a:t>
            </a:r>
            <a:endParaRPr dirty="0">
              <a:solidFill>
                <a:srgbClr val="203864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2400"/>
              <a:buChar char="●"/>
            </a:pPr>
            <a:r>
              <a:rPr lang="en" dirty="0">
                <a:solidFill>
                  <a:srgbClr val="203864"/>
                </a:solidFill>
              </a:rPr>
              <a:t>Webinar Goals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2400"/>
              <a:buChar char="●"/>
            </a:pPr>
            <a:r>
              <a:rPr lang="en" dirty="0">
                <a:solidFill>
                  <a:srgbClr val="203864"/>
                </a:solidFill>
              </a:rPr>
              <a:t>Brief Introduction to UDL</a:t>
            </a:r>
            <a:endParaRPr dirty="0">
              <a:solidFill>
                <a:srgbClr val="203864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2400"/>
              <a:buChar char="●"/>
            </a:pPr>
            <a:r>
              <a:rPr lang="en" dirty="0">
                <a:solidFill>
                  <a:srgbClr val="203864"/>
                </a:solidFill>
              </a:rPr>
              <a:t>BIOMAAP Activity</a:t>
            </a:r>
            <a:endParaRPr dirty="0">
              <a:solidFill>
                <a:srgbClr val="203864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2400"/>
              <a:buChar char="●"/>
            </a:pPr>
            <a:r>
              <a:rPr lang="en" dirty="0">
                <a:solidFill>
                  <a:srgbClr val="203864"/>
                </a:solidFill>
              </a:rPr>
              <a:t>Exploring the UDL Framework</a:t>
            </a:r>
            <a:endParaRPr dirty="0">
              <a:solidFill>
                <a:srgbClr val="203864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2400"/>
              <a:buChar char="●"/>
            </a:pPr>
            <a:r>
              <a:rPr lang="en" dirty="0">
                <a:solidFill>
                  <a:srgbClr val="203864"/>
                </a:solidFill>
              </a:rPr>
              <a:t>Practice Applying UDL</a:t>
            </a:r>
            <a:endParaRPr dirty="0">
              <a:solidFill>
                <a:srgbClr val="203864"/>
              </a:solidFill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203864"/>
              </a:buClr>
              <a:buSzPts val="2400"/>
              <a:buChar char="●"/>
            </a:pPr>
            <a:r>
              <a:rPr lang="en" dirty="0">
                <a:solidFill>
                  <a:srgbClr val="203864"/>
                </a:solidFill>
              </a:rPr>
              <a:t>Questions &amp; Discussion</a:t>
            </a:r>
            <a:endParaRPr dirty="0">
              <a:solidFill>
                <a:srgbClr val="203864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268025"/>
            <a:ext cx="8520600" cy="7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Goals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72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dirty="0">
                <a:solidFill>
                  <a:srgbClr val="203864"/>
                </a:solidFill>
              </a:rPr>
              <a:t>Our goals for this webinar:</a:t>
            </a:r>
          </a:p>
          <a:p>
            <a:pPr lvl="0" indent="-330200">
              <a:spcBef>
                <a:spcPts val="1600"/>
              </a:spcBef>
              <a:buClr>
                <a:srgbClr val="203864"/>
              </a:buClr>
              <a:buSzPts val="1600"/>
            </a:pPr>
            <a:r>
              <a:rPr lang="en-US" sz="2200" dirty="0">
                <a:solidFill>
                  <a:srgbClr val="203864"/>
                </a:solidFill>
              </a:rPr>
              <a:t>Explain how UDL can improve learning environments for all students</a:t>
            </a:r>
          </a:p>
          <a:p>
            <a:pPr lvl="0" indent="-330200">
              <a:spcBef>
                <a:spcPts val="1600"/>
              </a:spcBef>
              <a:buClr>
                <a:srgbClr val="203864"/>
              </a:buClr>
              <a:buSzPts val="1600"/>
            </a:pPr>
            <a:r>
              <a:rPr lang="en-US" sz="2200" dirty="0">
                <a:solidFill>
                  <a:srgbClr val="203864"/>
                </a:solidFill>
              </a:rPr>
              <a:t>Share resources for applying UDL</a:t>
            </a:r>
          </a:p>
          <a:p>
            <a:pPr lvl="0" indent="-330200">
              <a:spcBef>
                <a:spcPts val="1600"/>
              </a:spcBef>
              <a:buClr>
                <a:srgbClr val="203864"/>
              </a:buClr>
              <a:buSzPts val="1600"/>
            </a:pPr>
            <a:r>
              <a:rPr lang="en-US" sz="2200" dirty="0">
                <a:solidFill>
                  <a:srgbClr val="203864"/>
                </a:solidFill>
              </a:rPr>
              <a:t>Practice identifying UDL alignment in learning activities</a:t>
            </a:r>
          </a:p>
          <a:p>
            <a:pPr lvl="0" indent="-330200">
              <a:spcBef>
                <a:spcPts val="1600"/>
              </a:spcBef>
              <a:buClr>
                <a:srgbClr val="203864"/>
              </a:buClr>
              <a:buSzPts val="1600"/>
            </a:pPr>
            <a:r>
              <a:rPr lang="en-US" sz="2200" dirty="0">
                <a:solidFill>
                  <a:srgbClr val="203864"/>
                </a:solidFill>
              </a:rPr>
              <a:t>Share strategies for modifying learning activities to apply additional UDL guidelines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268025"/>
            <a:ext cx="8520600" cy="7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Universal Design for Learning Overview</a:t>
            </a:r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  <a:buNone/>
            </a:pPr>
            <a:r>
              <a:rPr lang="en-US" dirty="0">
                <a:solidFill>
                  <a:srgbClr val="203864"/>
                </a:solidFill>
              </a:rPr>
              <a:t>UDL is an instructional perspective that guides development of equitable learning experiences for the broadest possible diversity of students, minimizing the need for individual accommodations.</a:t>
            </a:r>
            <a:endParaRPr dirty="0">
              <a:solidFill>
                <a:srgbClr val="203864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9D9A0-474D-4B0D-B3EF-3BBB59573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BIOMAAP Activity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1BB8C-5AD7-4C04-BF9A-DB668D96CE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600"/>
              </a:spcAft>
            </a:pPr>
            <a:r>
              <a:rPr lang="en-US" sz="2200" u="sng" dirty="0">
                <a:solidFill>
                  <a:srgbClr val="203864"/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 Checking Activity </a:t>
            </a:r>
            <a:endParaRPr lang="en-US" dirty="0"/>
          </a:p>
          <a:p>
            <a:pPr>
              <a:spcAft>
                <a:spcPts val="1600"/>
              </a:spcAft>
            </a:pPr>
            <a:r>
              <a:rPr lang="en-US" dirty="0">
                <a:solidFill>
                  <a:srgbClr val="203864"/>
                </a:solidFill>
                <a:latin typeface="Arial" panose="020B0604020202020204" pitchFamily="34" charset="0"/>
              </a:rPr>
              <a:t>Mistakes are valuable, especially if we learn from them</a:t>
            </a:r>
            <a:endParaRPr lang="en-US" dirty="0"/>
          </a:p>
          <a:p>
            <a:pPr>
              <a:spcAft>
                <a:spcPts val="1600"/>
              </a:spcAft>
            </a:pPr>
            <a:r>
              <a:rPr lang="en-US" dirty="0">
                <a:solidFill>
                  <a:srgbClr val="203864"/>
                </a:solidFill>
                <a:latin typeface="Arial" panose="020B0604020202020204" pitchFamily="34" charset="0"/>
              </a:rPr>
              <a:t>Answer checking is a valuable skill in learning from mistakes</a:t>
            </a:r>
            <a:endParaRPr lang="en-US" dirty="0"/>
          </a:p>
          <a:p>
            <a:pPr>
              <a:spcAft>
                <a:spcPts val="1600"/>
              </a:spcAft>
            </a:pPr>
            <a:r>
              <a:rPr lang="en-US" dirty="0">
                <a:solidFill>
                  <a:srgbClr val="203864"/>
                </a:solidFill>
                <a:latin typeface="Arial" panose="020B0604020202020204" pitchFamily="34" charset="0"/>
              </a:rPr>
              <a:t>Review helpful answer checking strategies</a:t>
            </a: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964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44DFB-77CD-4F7C-AE23-C3446BA30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Checking Strategies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E4CF8-5625-4185-8210-1B6F81CF6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8520600" cy="3723000"/>
          </a:xfrm>
        </p:spPr>
        <p:txBody>
          <a:bodyPr/>
          <a:lstStyle/>
          <a:p>
            <a:pPr>
              <a:spcAft>
                <a:spcPts val="1600"/>
              </a:spcAft>
            </a:pPr>
            <a:r>
              <a:rPr lang="en-US" dirty="0">
                <a:solidFill>
                  <a:srgbClr val="203864"/>
                </a:solidFill>
                <a:latin typeface="Arial" panose="020B0604020202020204" pitchFamily="34" charset="0"/>
              </a:rPr>
              <a:t>Units and Scale</a:t>
            </a:r>
            <a:endParaRPr lang="en-US" dirty="0"/>
          </a:p>
          <a:p>
            <a:pPr>
              <a:spcAft>
                <a:spcPts val="1600"/>
              </a:spcAft>
            </a:pPr>
            <a:r>
              <a:rPr lang="en-US" dirty="0">
                <a:solidFill>
                  <a:srgbClr val="203864"/>
                </a:solidFill>
                <a:latin typeface="Arial" panose="020B0604020202020204" pitchFamily="34" charset="0"/>
              </a:rPr>
              <a:t>Averages</a:t>
            </a:r>
            <a:endParaRPr lang="en-US" dirty="0"/>
          </a:p>
          <a:p>
            <a:pPr>
              <a:spcAft>
                <a:spcPts val="1600"/>
              </a:spcAft>
            </a:pPr>
            <a:r>
              <a:rPr lang="en-US" dirty="0">
                <a:solidFill>
                  <a:srgbClr val="203864"/>
                </a:solidFill>
                <a:latin typeface="Arial" panose="020B0604020202020204" pitchFamily="34" charset="0"/>
              </a:rPr>
              <a:t>Direction of changes</a:t>
            </a:r>
            <a:endParaRPr lang="en-US" dirty="0"/>
          </a:p>
          <a:p>
            <a:pPr>
              <a:spcAft>
                <a:spcPts val="1600"/>
              </a:spcAft>
            </a:pPr>
            <a:r>
              <a:rPr lang="en-US" dirty="0">
                <a:solidFill>
                  <a:srgbClr val="203864"/>
                </a:solidFill>
                <a:latin typeface="Arial" panose="020B0604020202020204" pitchFamily="34" charset="0"/>
              </a:rPr>
              <a:t>Does it add up?</a:t>
            </a:r>
            <a:endParaRPr lang="en-US" dirty="0"/>
          </a:p>
          <a:p>
            <a:pPr>
              <a:spcAft>
                <a:spcPts val="1600"/>
              </a:spcAft>
            </a:pPr>
            <a:r>
              <a:rPr lang="en-US" dirty="0">
                <a:solidFill>
                  <a:srgbClr val="203864"/>
                </a:solidFill>
                <a:latin typeface="Arial" panose="020B0604020202020204" pitchFamily="34" charset="0"/>
              </a:rPr>
              <a:t>Convert to more comfortable measures</a:t>
            </a:r>
            <a:endParaRPr lang="en-US" dirty="0"/>
          </a:p>
          <a:p>
            <a:pPr>
              <a:spcAft>
                <a:spcPts val="1600"/>
              </a:spcAft>
            </a:pPr>
            <a:r>
              <a:rPr lang="en-US" dirty="0">
                <a:solidFill>
                  <a:srgbClr val="203864"/>
                </a:solidFill>
                <a:latin typeface="Arial" panose="020B0604020202020204" pitchFamily="34" charset="0"/>
              </a:rPr>
              <a:t>Compare to what you see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716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268025"/>
            <a:ext cx="8520600" cy="7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BIOMAAP Activity</a:t>
            </a: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066925"/>
            <a:ext cx="8520600" cy="399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spcAft>
                <a:spcPts val="1600"/>
              </a:spcAft>
            </a:pPr>
            <a:r>
              <a:rPr lang="en-US" sz="2800" dirty="0">
                <a:solidFill>
                  <a:srgbClr val="203864"/>
                </a:solidFill>
                <a:latin typeface="Arial" panose="020B0604020202020204" pitchFamily="34" charset="0"/>
              </a:rPr>
              <a:t>Individually: (3 minutes)</a:t>
            </a:r>
            <a:endParaRPr lang="en-US" sz="2000" dirty="0"/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97A7"/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Answer Checking Activity</a:t>
            </a:r>
            <a:endParaRPr lang="en-US" dirty="0">
              <a:solidFill>
                <a:srgbClr val="203864"/>
              </a:solidFill>
              <a:latin typeface="Arial" panose="020B060402020202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03864"/>
                </a:solidFill>
                <a:latin typeface="Arial" panose="020B0604020202020204" pitchFamily="34" charset="0"/>
              </a:rPr>
              <a:t>Complete the three examples as learners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03864"/>
                </a:solidFill>
                <a:latin typeface="Arial" panose="020B0604020202020204" pitchFamily="34" charset="0"/>
              </a:rPr>
              <a:t>Identify places where learners might struggle</a:t>
            </a:r>
          </a:p>
          <a:p>
            <a:pPr fontAlgn="base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03864"/>
                </a:solidFill>
                <a:latin typeface="Arial" panose="020B0604020202020204" pitchFamily="34" charset="0"/>
              </a:rPr>
              <a:t>Prepare to share with the group</a:t>
            </a:r>
          </a:p>
          <a:p>
            <a:pPr>
              <a:spcAft>
                <a:spcPts val="1600"/>
              </a:spcAft>
            </a:pPr>
            <a:r>
              <a:rPr lang="en-US" sz="2800" dirty="0">
                <a:solidFill>
                  <a:srgbClr val="203864"/>
                </a:solidFill>
                <a:latin typeface="Arial" panose="020B0604020202020204" pitchFamily="34" charset="0"/>
              </a:rPr>
              <a:t>As a Full Group (3 minutes)</a:t>
            </a:r>
            <a:endParaRPr lang="en-US" sz="2000" dirty="0"/>
          </a:p>
          <a:p>
            <a:pPr fontAlgn="base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03864"/>
                </a:solidFill>
                <a:latin typeface="Arial" panose="020B0604020202020204" pitchFamily="34" charset="0"/>
              </a:rPr>
              <a:t>Share potential challenges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268025"/>
            <a:ext cx="8520600" cy="7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Universal Design for Learning</a:t>
            </a:r>
            <a:endParaRPr/>
          </a:p>
        </p:txBody>
      </p:sp>
      <p:pic>
        <p:nvPicPr>
          <p:cNvPr id="87" name="Google Shape;87;p18" descr="Click for interactive guidelines" title="Universal Design for Learning guideline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1017725"/>
            <a:ext cx="5332301" cy="4037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title"/>
          </p:nvPr>
        </p:nvSpPr>
        <p:spPr>
          <a:xfrm>
            <a:off x="311700" y="268025"/>
            <a:ext cx="8520600" cy="74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Practice Applying UDL</a:t>
            </a:r>
            <a:endParaRPr dirty="0"/>
          </a:p>
        </p:txBody>
      </p:sp>
      <p:sp>
        <p:nvSpPr>
          <p:cNvPr id="93" name="Google Shape;93;p19"/>
          <p:cNvSpPr txBox="1">
            <a:spLocks noGrp="1"/>
          </p:cNvSpPr>
          <p:nvPr>
            <p:ph type="body" idx="1"/>
          </p:nvPr>
        </p:nvSpPr>
        <p:spPr>
          <a:xfrm>
            <a:off x="247800" y="941792"/>
            <a:ext cx="8520600" cy="41896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>
                <a:solidFill>
                  <a:srgbClr val="203864"/>
                </a:solidFill>
              </a:rPr>
              <a:t>In small groups (5 minutes):</a:t>
            </a:r>
          </a:p>
          <a:p>
            <a:pPr lvl="1"/>
            <a:r>
              <a:rPr lang="en-US" sz="2400" dirty="0">
                <a:solidFill>
                  <a:srgbClr val="203864"/>
                </a:solidFill>
              </a:rPr>
              <a:t>How could you address the challenges you identified in the activity using the </a:t>
            </a:r>
            <a:r>
              <a:rPr lang="en-US" sz="2400" u="sng" dirty="0">
                <a:solidFill>
                  <a:srgbClr val="20386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UDL guidelines</a:t>
            </a:r>
            <a:r>
              <a:rPr lang="en-US" sz="2400" dirty="0">
                <a:solidFill>
                  <a:srgbClr val="203864"/>
                </a:solidFill>
              </a:rPr>
              <a:t>?</a:t>
            </a:r>
          </a:p>
          <a:p>
            <a:pPr lvl="2"/>
            <a:r>
              <a:rPr lang="en-US" sz="2400" dirty="0">
                <a:solidFill>
                  <a:srgbClr val="203864"/>
                </a:solidFill>
              </a:rPr>
              <a:t>Think small - what is one more way to engage students, represent material, OR allow students to express their knowledge?</a:t>
            </a:r>
          </a:p>
          <a:p>
            <a:r>
              <a:rPr lang="en-US" dirty="0">
                <a:solidFill>
                  <a:srgbClr val="203864"/>
                </a:solidFill>
              </a:rPr>
              <a:t>As a Full Group (5 minutes):</a:t>
            </a:r>
          </a:p>
          <a:p>
            <a:pPr lvl="1" fontAlgn="base"/>
            <a:r>
              <a:rPr lang="en-US" sz="2400" dirty="0">
                <a:solidFill>
                  <a:srgbClr val="203864"/>
                </a:solidFill>
              </a:rPr>
              <a:t>Share a modification and how it aligns with UDL</a:t>
            </a: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</Words>
  <Application>Microsoft Office PowerPoint</Application>
  <PresentationFormat>On-screen Show (16:9)</PresentationFormat>
  <Paragraphs>58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Arial</vt:lpstr>
      <vt:lpstr>Simple Light</vt:lpstr>
      <vt:lpstr>STEM Inclusive Teaching Practices Webinar Series:  Universal Design for Learning</vt:lpstr>
      <vt:lpstr>Overview</vt:lpstr>
      <vt:lpstr>Goals</vt:lpstr>
      <vt:lpstr>Universal Design for Learning Overview</vt:lpstr>
      <vt:lpstr>BIOMAAP Activity </vt:lpstr>
      <vt:lpstr>Answer Checking Strategies  </vt:lpstr>
      <vt:lpstr>BIOMAAP Activity</vt:lpstr>
      <vt:lpstr>Universal Design for Learning</vt:lpstr>
      <vt:lpstr>Practice Applying UDL</vt:lpstr>
      <vt:lpstr>Contact Information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STEM Inclusive Teaching Practices Webinar Series:  Universal Design for Learning</dc:title>
  <cp:lastModifiedBy> </cp:lastModifiedBy>
  <cp:revision>2</cp:revision>
  <dcterms:modified xsi:type="dcterms:W3CDTF">2020-05-12T16:38:09Z</dcterms:modified>
</cp:coreProperties>
</file>