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F9E358-CCC6-429D-9691-538A7DF2C376}">
  <a:tblStyle styleId="{80F9E358-CCC6-429D-9691-538A7DF2C37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6aeac7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6aeac7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e6aeac7e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1" u="sng"/>
              <a:t>In-person course:</a:t>
            </a:r>
            <a:br>
              <a:rPr lang="en-US" sz="3959"/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Weeks </a:t>
            </a:r>
            <a:r>
              <a:rPr lang="en-US" sz="3959"/>
              <a:t>7-13</a:t>
            </a: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959"/>
              <a:t>Recitation</a:t>
            </a: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Schedule</a:t>
            </a: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925" y="1581150"/>
            <a:ext cx="7784158" cy="4977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1" u="sng"/>
              <a:t>Online course:</a:t>
            </a:r>
            <a:br>
              <a:rPr lang="en-US" sz="3959"/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Weeks 4-7 Group Meeting Schedule</a:t>
            </a:r>
            <a:endParaRPr sz="395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p14"/>
          <p:cNvGraphicFramePr/>
          <p:nvPr/>
        </p:nvGraphicFramePr>
        <p:xfrm>
          <a:off x="571500" y="1143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{80F9E358-CCC6-429D-9691-538A7DF2C376}</a:tableStyleId>
              </a:tblPr>
              <a:tblGrid>
                <a:gridCol w="75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Week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Group Meeting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/>
                        <a:t>Avida-ED Item </a:t>
                      </a:r>
                      <a:r>
                        <a:rPr lang="en-US" sz="1600" i="0" u="none" strike="noStrike" cap="none"/>
                        <a:t>or Group Activity</a:t>
                      </a:r>
                      <a:endParaRPr sz="1600" i="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5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4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</a:t>
                      </a:r>
                      <a:r>
                        <a:rPr lang="en-US" sz="1400" u="none" strike="noStrike" cap="none" baseline="30000"/>
                        <a:t>st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45720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i="1" u="none" strike="noStrike" cap="none"/>
                        <a:t>Group Activity (not </a:t>
                      </a:r>
                      <a:r>
                        <a:rPr lang="en-US" i="1"/>
                        <a:t>Avida-ED)</a:t>
                      </a:r>
                      <a:endParaRPr sz="1400" i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</a:t>
                      </a:r>
                      <a:r>
                        <a:rPr lang="en-US" sz="1400" u="none" strike="noStrike" cap="none" baseline="30000"/>
                        <a:t>nd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Avida-ED Research – Project brainstorming, advanced feature demo by Cory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</a:t>
                      </a:r>
                      <a:r>
                        <a:rPr lang="en-US" sz="1400" u="none" strike="noStrike" cap="none" baseline="30000"/>
                        <a:t>rd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Pre-Proposal</a:t>
                      </a:r>
                      <a:r>
                        <a:rPr lang="en-US" sz="1400" u="none" strike="noStrike" cap="none"/>
                        <a:t> (15 points) – Discussion near beginning of meeting 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5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5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</a:t>
                      </a:r>
                      <a:r>
                        <a:rPr lang="en-US" sz="1400" u="none" strike="noStrike" cap="none" baseline="30000"/>
                        <a:t>st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Proposal</a:t>
                      </a:r>
                      <a:r>
                        <a:rPr lang="en-US" sz="1400" u="none" strike="noStrike" cap="none"/>
                        <a:t> (40 points) – Due at the beginning of meeting</a:t>
                      </a:r>
                      <a:br>
                        <a:rPr lang="en-US" sz="1400" u="none" strike="noStrike" cap="none"/>
                      </a:br>
                      <a:r>
                        <a:rPr lang="en-US" sz="1400" b="1" u="none" strike="noStrike" cap="none"/>
                        <a:t>Proposal Presentation</a:t>
                      </a:r>
                      <a:r>
                        <a:rPr lang="en-US" sz="1400" b="0" u="none" strike="noStrike" cap="none"/>
                        <a:t> (20 points) </a:t>
                      </a:r>
                      <a:r>
                        <a:rPr lang="en-US" sz="1400" u="none" strike="noStrike" cap="none"/>
                        <a:t>– Presentation near beginning of meeting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</a:t>
                      </a:r>
                      <a:r>
                        <a:rPr lang="en-US" sz="1400" u="none" strike="noStrike" cap="none" baseline="30000"/>
                        <a:t>nd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45720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i="1" u="none" strike="noStrike" cap="none"/>
                        <a:t>Group Activity</a:t>
                      </a:r>
                      <a:r>
                        <a:rPr lang="en-US" i="1"/>
                        <a:t> (not Avida-ED)</a:t>
                      </a:r>
                      <a:endParaRPr sz="1400" i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</a:t>
                      </a:r>
                      <a:r>
                        <a:rPr lang="en-US" sz="1400" u="none" strike="noStrike" cap="none" baseline="30000"/>
                        <a:t>rd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Avida-ED Research – Instructors review at least one replicate of data (all treatments)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50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6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</a:t>
                      </a:r>
                      <a:r>
                        <a:rPr lang="en-US" sz="1400" u="none" strike="noStrike" cap="none" baseline="30000"/>
                        <a:t>st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45720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i="1" u="none" strike="noStrike" cap="none"/>
                        <a:t>Group Activity</a:t>
                      </a:r>
                      <a:r>
                        <a:rPr lang="en-US" i="1"/>
                        <a:t> (not Avida-ED)</a:t>
                      </a:r>
                      <a:endParaRPr sz="1400" i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2</a:t>
                      </a:r>
                      <a:r>
                        <a:rPr lang="en-US" sz="1400" u="none" strike="noStrike" cap="none" baseline="30000"/>
                        <a:t>nd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Calibri"/>
                        <a:buNone/>
                      </a:pPr>
                      <a:r>
                        <a:rPr lang="en-US" sz="1400" u="none" strike="noStrike" cap="none"/>
                        <a:t>Avida-ED Research – Instructors review mostly complete data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3</a:t>
                      </a:r>
                      <a:r>
                        <a:rPr lang="en-US" sz="1400" u="none" strike="noStrike" cap="none" baseline="30000"/>
                        <a:t>rd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Avida-ED Research – Instructors review poster in progress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05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/>
                        <a:t>7</a:t>
                      </a:r>
                      <a:endParaRPr sz="16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1</a:t>
                      </a:r>
                      <a:r>
                        <a:rPr lang="en-US" sz="1400" u="none" strike="noStrike" cap="none" baseline="30000"/>
                        <a:t>st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45720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i="1" u="none" strike="noStrike" cap="none"/>
                        <a:t>Group Activity</a:t>
                      </a:r>
                      <a:r>
                        <a:rPr lang="en-US" i="1"/>
                        <a:t> (not Avida-ED)</a:t>
                      </a:r>
                      <a:endParaRPr sz="1400" i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Calibri"/>
                        <a:buNone/>
                      </a:pPr>
                      <a:r>
                        <a:rPr lang="en-US" sz="1400" b="0" u="none" strike="noStrike" cap="none"/>
                        <a:t>June 28 </a:t>
                      </a:r>
                      <a:br>
                        <a:rPr lang="en-US" sz="1400" b="0" u="none" strike="noStrike" cap="none"/>
                      </a:br>
                      <a:r>
                        <a:rPr lang="en-US" sz="1400" b="0" u="none" strike="noStrike" cap="none"/>
                        <a:t>7-8pm EDT</a:t>
                      </a:r>
                      <a:endParaRPr sz="1400" b="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Calibri"/>
                        <a:buNone/>
                      </a:pPr>
                      <a:r>
                        <a:rPr lang="en-US" sz="1400" b="1" u="none" strike="noStrike" cap="none"/>
                        <a:t>Poster Presentation</a:t>
                      </a:r>
                      <a:r>
                        <a:rPr lang="en-US" sz="1400" b="0" u="none" strike="noStrike" cap="none"/>
                        <a:t> (75 points)</a:t>
                      </a:r>
                      <a:endParaRPr sz="14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7" name="Google Shape;97;p14"/>
          <p:cNvSpPr txBox="1"/>
          <p:nvPr/>
        </p:nvSpPr>
        <p:spPr>
          <a:xfrm>
            <a:off x="8884" y="5761038"/>
            <a:ext cx="9159898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1859B"/>
              </a:buClr>
              <a:buFont typeface="Arial"/>
              <a:buNone/>
            </a:pPr>
            <a:r>
              <a:rPr lang="en-US" sz="2000" b="1" i="0" u="none" strike="noStrike" cap="none">
                <a:solidFill>
                  <a:srgbClr val="31859B"/>
                </a:solidFill>
                <a:latin typeface="Calibri"/>
                <a:ea typeface="Calibri"/>
                <a:cs typeface="Calibri"/>
                <a:sym typeface="Calibri"/>
              </a:rPr>
              <a:t>Feel free to meet additional times during the week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Font typeface="Arial"/>
              <a:buNone/>
            </a:pPr>
            <a:r>
              <a:rPr lang="en-US" sz="2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Use “Avida-ED Research” meetings to plan, discuss progress, and seek feedback</a:t>
            </a:r>
            <a:br>
              <a:rPr lang="en-US" sz="2000" b="1" i="0" u="none" strike="noStrike" cap="none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Complete Avida-ED data collection </a:t>
            </a:r>
            <a:r>
              <a:rPr lang="en-US" sz="2000" b="1" i="1" u="sng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outside</a:t>
            </a:r>
            <a:r>
              <a:rPr lang="en-US" sz="2000" b="1" i="0" u="none" strike="noStrike" cap="non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 of group meetings</a:t>
            </a:r>
            <a:endParaRPr sz="2000" b="1" i="0" u="none" strike="noStrike" cap="none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Brainstorm Research </a:t>
            </a:r>
            <a:b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&amp; Hypotheses</a:t>
            </a:r>
            <a:endParaRPr sz="395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686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 – General biological phenomenon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Evolutionary forces: selection, genetic drift, mutation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Genetics: mutation rate, initial variation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Demography: population size, spatial dynamics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Environment: composition, complexity</a:t>
            </a:r>
            <a:endParaRPr/>
          </a:p>
          <a:p>
            <a:pPr marL="1143000" marR="0" lvl="2" indent="-76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Hypothesis – Your question in the Avida-ED context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Mutation rate, initial ancestral organism(s)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Dish size, offspring placement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 presence/absence, diversity, difficulty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Ancestral organism(s)’s past environments, phenotypes</a:t>
            </a:r>
            <a:endParaRPr/>
          </a:p>
        </p:txBody>
      </p:sp>
      <p:sp>
        <p:nvSpPr>
          <p:cNvPr id="105" name="Google Shape;105;p15"/>
          <p:cNvSpPr txBox="1"/>
          <p:nvPr/>
        </p:nvSpPr>
        <p:spPr>
          <a:xfrm>
            <a:off x="-134148" y="6370638"/>
            <a:ext cx="9159900" cy="4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Font typeface="Arial"/>
              <a:buNone/>
            </a:pPr>
            <a:r>
              <a:rPr lang="en-US" sz="2600" b="1" i="0" u="none" strike="noStrike" cap="none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Your project should be:   simple, quantitative, replicative	</a:t>
            </a:r>
            <a:endParaRPr sz="2600" b="1" i="0" u="none" strike="noStrike" cap="none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Project Should Be</a:t>
            </a:r>
            <a:endParaRPr sz="4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</a:t>
            </a:r>
            <a:endParaRPr sz="259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few experimental treatments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all other variables and procedures by leaving consistent</a:t>
            </a:r>
            <a:endParaRPr/>
          </a:p>
          <a:p>
            <a:pPr marL="1143000" marR="0" lvl="2" indent="-158114" algn="l" rtl="0">
              <a:lnSpc>
                <a:spcPct val="90000"/>
              </a:lnSpc>
              <a:spcBef>
                <a:spcPts val="222"/>
              </a:spcBef>
              <a:spcAft>
                <a:spcPts val="0"/>
              </a:spcAft>
              <a:buClr>
                <a:schemeClr val="dk1"/>
              </a:buClr>
              <a:buSzPts val="111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Quantitative</a:t>
            </a:r>
            <a:endParaRPr sz="259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types of data will you collect?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the data you collect allow you to address your hypothesis?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will you (statistically) analyze your data?</a:t>
            </a:r>
            <a:endParaRPr/>
          </a:p>
          <a:p>
            <a:pPr marL="1143000" marR="0" lvl="2" indent="-158114" algn="l" rtl="0">
              <a:lnSpc>
                <a:spcPct val="90000"/>
              </a:lnSpc>
              <a:spcBef>
                <a:spcPts val="222"/>
              </a:spcBef>
              <a:spcAft>
                <a:spcPts val="0"/>
              </a:spcAft>
              <a:buClr>
                <a:schemeClr val="dk1"/>
              </a:buClr>
              <a:buSzPts val="1110"/>
              <a:buFont typeface="Arial"/>
              <a:buNone/>
            </a:pP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–"/>
            </a:pPr>
            <a:r>
              <a:rPr lang="en-US" sz="259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Replicative</a:t>
            </a:r>
            <a:endParaRPr sz="259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Replicate within each experimental treatments</a:t>
            </a:r>
            <a:endParaRPr/>
          </a:p>
          <a:p>
            <a:pPr marL="1143000" marR="0" lvl="2" indent="-2286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•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much replication is enough?</a:t>
            </a:r>
            <a:endParaRPr/>
          </a:p>
          <a:p>
            <a:pPr marL="1600200" marR="0" lvl="3" indent="-2286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–"/>
            </a:pPr>
            <a:r>
              <a:rPr lang="en-US" sz="185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Minimum</a:t>
            </a: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10 for most experiments</a:t>
            </a:r>
            <a:endParaRPr/>
          </a:p>
          <a:p>
            <a:pPr marL="1600200" marR="0" lvl="3" indent="-2286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–"/>
            </a:pPr>
            <a:r>
              <a:rPr lang="en-US" sz="185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</a:t>
            </a: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however many you need until your stats suggest a statistically significant difference between your treatments</a:t>
            </a:r>
            <a:endParaRPr sz="1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 &amp; Proposal Presentation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all guidelines in the “Independent Research” doc</a:t>
            </a:r>
            <a:endParaRPr/>
          </a:p>
          <a:p>
            <a:pPr marL="342900" marR="0" lvl="0" indent="-18542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None/>
            </a:pPr>
            <a:endParaRPr sz="248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grading, so all responsible for the entire product</a:t>
            </a:r>
            <a:endParaRPr sz="248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Concentrate on the content associated with your group of two (α,β)</a:t>
            </a:r>
            <a:r>
              <a:rPr lang="en-US" sz="2480"/>
              <a:t>,</a:t>
            </a: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three (X,Y,Z) or four (i,ii,iii,i</a:t>
            </a:r>
            <a:r>
              <a:rPr lang="en-US" sz="2480"/>
              <a:t>v) </a:t>
            </a: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 roles</a:t>
            </a:r>
            <a:endParaRPr/>
          </a:p>
          <a:p>
            <a:pPr marL="342900" marR="0" lvl="0" indent="-18542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None/>
            </a:pPr>
            <a:endParaRPr sz="248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your talk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8 min. for presentation</a:t>
            </a:r>
            <a:endParaRPr/>
          </a:p>
          <a:p>
            <a:pPr marL="342900" marR="0" lvl="0" indent="-18542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None/>
            </a:pPr>
            <a:endParaRPr sz="248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Font typeface="Arial"/>
              <a:buChar char="•"/>
            </a:pPr>
            <a:r>
              <a:rPr lang="en-US" sz="2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Recommendation: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–"/>
            </a:pPr>
            <a:r>
              <a:rPr lang="en-US" sz="21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Doc file for the Proposal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Font typeface="Arial"/>
              <a:buChar char="–"/>
            </a:pPr>
            <a:r>
              <a:rPr lang="en-US" sz="21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Google Slides file for the Proposal Presentation</a:t>
            </a:r>
            <a:endParaRPr sz="217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Avida-ED: Advanced Features</a:t>
            </a:r>
            <a:endParaRPr sz="3959" b="0" i="0" u="none" strike="noStrike" cap="non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population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mode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Export data as csv file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data into Excel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Export/Import freezer item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workspace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Unzip workspace, navigate directories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Edit organism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Zip workspace, load workspace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On-screen Show (4:3)</PresentationFormat>
  <Paragraphs>86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In-person course: Weeks 7-13 Recitation Schedule</vt:lpstr>
      <vt:lpstr>Online course: Weeks 4-7 Group Meeting Schedule</vt:lpstr>
      <vt:lpstr>Brainstorm Research  Questions &amp; Hypotheses</vt:lpstr>
      <vt:lpstr>Your Project Should Be</vt:lpstr>
      <vt:lpstr>Proposal &amp; Proposal Presentation</vt:lpstr>
      <vt:lpstr>Avida-ED: Advanced Features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In-person course: Weeks 7-13 Recitation Schedule</dc:title>
  <dc:creator>O Jenks</dc:creator>
  <cp:lastModifiedBy>O Jenks</cp:lastModifiedBy>
  <cp:revision>1</cp:revision>
  <dcterms:modified xsi:type="dcterms:W3CDTF">2020-05-18T21:26:53Z</dcterms:modified>
</cp:coreProperties>
</file>