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7" r:id="rId5"/>
    <p:sldId id="268" r:id="rId6"/>
    <p:sldId id="261" r:id="rId7"/>
    <p:sldId id="262" r:id="rId8"/>
    <p:sldId id="269"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67" d="100"/>
          <a:sy n="67" d="100"/>
        </p:scale>
        <p:origin x="60"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5BB46-6E65-43D7-AE85-DEBED0FDEBC7}" type="datetimeFigureOut">
              <a:rPr lang="en-US" smtClean="0"/>
              <a:t>5/27/2020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EE35C-759B-42C2-92B7-5A566653150F}" type="slidenum">
              <a:rPr lang="en-US" smtClean="0"/>
              <a:t>‹#›</a:t>
            </a:fld>
            <a:endParaRPr lang="en-US"/>
          </a:p>
        </p:txBody>
      </p:sp>
    </p:spTree>
    <p:extLst>
      <p:ext uri="{BB962C8B-B14F-4D97-AF65-F5344CB8AC3E}">
        <p14:creationId xmlns:p14="http://schemas.microsoft.com/office/powerpoint/2010/main" val="1161577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009D4-34A1-44A8-9C34-F9168DCC3E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F27232-6932-4D12-B6AE-7F888FD04B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D45AB1-8967-486D-9078-7548BBDE9828}"/>
              </a:ext>
            </a:extLst>
          </p:cNvPr>
          <p:cNvSpPr>
            <a:spLocks noGrp="1"/>
          </p:cNvSpPr>
          <p:nvPr>
            <p:ph type="dt" sz="half" idx="10"/>
          </p:nvPr>
        </p:nvSpPr>
        <p:spPr/>
        <p:txBody>
          <a:bodyPr/>
          <a:lstStyle/>
          <a:p>
            <a:fld id="{4B3E6F72-AD79-44BC-AD05-043905166F85}" type="datetimeFigureOut">
              <a:rPr lang="en-US" smtClean="0"/>
              <a:t>5/27/2020</a:t>
            </a:fld>
            <a:endParaRPr lang="en-US"/>
          </a:p>
        </p:txBody>
      </p:sp>
      <p:sp>
        <p:nvSpPr>
          <p:cNvPr id="5" name="Footer Placeholder 4">
            <a:extLst>
              <a:ext uri="{FF2B5EF4-FFF2-40B4-BE49-F238E27FC236}">
                <a16:creationId xmlns:a16="http://schemas.microsoft.com/office/drawing/2014/main" id="{45D48B00-6128-41A7-B47A-5BF3F48A7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70DC8-6162-44C5-B2D6-A20957A51439}"/>
              </a:ext>
            </a:extLst>
          </p:cNvPr>
          <p:cNvSpPr>
            <a:spLocks noGrp="1"/>
          </p:cNvSpPr>
          <p:nvPr>
            <p:ph type="sldNum" sz="quarter" idx="12"/>
          </p:nvPr>
        </p:nvSpPr>
        <p:spPr/>
        <p:txBody>
          <a:bodyPr/>
          <a:lstStyle/>
          <a:p>
            <a:fld id="{F7014445-8B3D-4E7C-BB85-D358CAA3591D}" type="slidenum">
              <a:rPr lang="en-US" smtClean="0"/>
              <a:t>‹#›</a:t>
            </a:fld>
            <a:endParaRPr lang="en-US"/>
          </a:p>
        </p:txBody>
      </p:sp>
    </p:spTree>
    <p:extLst>
      <p:ext uri="{BB962C8B-B14F-4D97-AF65-F5344CB8AC3E}">
        <p14:creationId xmlns:p14="http://schemas.microsoft.com/office/powerpoint/2010/main" val="1158235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55840-D355-4BF0-B262-084D508142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23D49B-AC75-4223-8A6F-C44CF6A7CB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712458-0AC1-4505-A5FE-CFFA0745E4BE}"/>
              </a:ext>
            </a:extLst>
          </p:cNvPr>
          <p:cNvSpPr>
            <a:spLocks noGrp="1"/>
          </p:cNvSpPr>
          <p:nvPr>
            <p:ph type="dt" sz="half" idx="10"/>
          </p:nvPr>
        </p:nvSpPr>
        <p:spPr/>
        <p:txBody>
          <a:bodyPr/>
          <a:lstStyle/>
          <a:p>
            <a:fld id="{4B3E6F72-AD79-44BC-AD05-043905166F85}" type="datetimeFigureOut">
              <a:rPr lang="en-US" smtClean="0"/>
              <a:t>5/27/2020</a:t>
            </a:fld>
            <a:endParaRPr lang="en-US"/>
          </a:p>
        </p:txBody>
      </p:sp>
      <p:sp>
        <p:nvSpPr>
          <p:cNvPr id="5" name="Footer Placeholder 4">
            <a:extLst>
              <a:ext uri="{FF2B5EF4-FFF2-40B4-BE49-F238E27FC236}">
                <a16:creationId xmlns:a16="http://schemas.microsoft.com/office/drawing/2014/main" id="{A48C3893-DFA3-4E54-87C2-5613F6B06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318B0F-2278-44D2-96E5-FC506C0BEF7E}"/>
              </a:ext>
            </a:extLst>
          </p:cNvPr>
          <p:cNvSpPr>
            <a:spLocks noGrp="1"/>
          </p:cNvSpPr>
          <p:nvPr>
            <p:ph type="sldNum" sz="quarter" idx="12"/>
          </p:nvPr>
        </p:nvSpPr>
        <p:spPr/>
        <p:txBody>
          <a:bodyPr/>
          <a:lstStyle/>
          <a:p>
            <a:fld id="{F7014445-8B3D-4E7C-BB85-D358CAA3591D}" type="slidenum">
              <a:rPr lang="en-US" smtClean="0"/>
              <a:t>‹#›</a:t>
            </a:fld>
            <a:endParaRPr lang="en-US"/>
          </a:p>
        </p:txBody>
      </p:sp>
    </p:spTree>
    <p:extLst>
      <p:ext uri="{BB962C8B-B14F-4D97-AF65-F5344CB8AC3E}">
        <p14:creationId xmlns:p14="http://schemas.microsoft.com/office/powerpoint/2010/main" val="258576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F28411-6D3C-4745-9DB2-8241A59B8B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1E65EA-E824-4CCA-B2C8-B239075BA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025AA7-10D4-4ACF-A397-19DDA98FCA73}"/>
              </a:ext>
            </a:extLst>
          </p:cNvPr>
          <p:cNvSpPr>
            <a:spLocks noGrp="1"/>
          </p:cNvSpPr>
          <p:nvPr>
            <p:ph type="dt" sz="half" idx="10"/>
          </p:nvPr>
        </p:nvSpPr>
        <p:spPr/>
        <p:txBody>
          <a:bodyPr/>
          <a:lstStyle/>
          <a:p>
            <a:fld id="{4B3E6F72-AD79-44BC-AD05-043905166F85}" type="datetimeFigureOut">
              <a:rPr lang="en-US" smtClean="0"/>
              <a:t>5/27/2020</a:t>
            </a:fld>
            <a:endParaRPr lang="en-US"/>
          </a:p>
        </p:txBody>
      </p:sp>
      <p:sp>
        <p:nvSpPr>
          <p:cNvPr id="5" name="Footer Placeholder 4">
            <a:extLst>
              <a:ext uri="{FF2B5EF4-FFF2-40B4-BE49-F238E27FC236}">
                <a16:creationId xmlns:a16="http://schemas.microsoft.com/office/drawing/2014/main" id="{70D0E87B-8FE0-4CC4-AC62-2684184B9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EF3704-E104-4328-89DF-94DA035805C4}"/>
              </a:ext>
            </a:extLst>
          </p:cNvPr>
          <p:cNvSpPr>
            <a:spLocks noGrp="1"/>
          </p:cNvSpPr>
          <p:nvPr>
            <p:ph type="sldNum" sz="quarter" idx="12"/>
          </p:nvPr>
        </p:nvSpPr>
        <p:spPr/>
        <p:txBody>
          <a:bodyPr/>
          <a:lstStyle/>
          <a:p>
            <a:fld id="{F7014445-8B3D-4E7C-BB85-D358CAA3591D}" type="slidenum">
              <a:rPr lang="en-US" smtClean="0"/>
              <a:t>‹#›</a:t>
            </a:fld>
            <a:endParaRPr lang="en-US"/>
          </a:p>
        </p:txBody>
      </p:sp>
    </p:spTree>
    <p:extLst>
      <p:ext uri="{BB962C8B-B14F-4D97-AF65-F5344CB8AC3E}">
        <p14:creationId xmlns:p14="http://schemas.microsoft.com/office/powerpoint/2010/main" val="303330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83C6D-C600-4B68-B2CF-9C723F583F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620C7-65CD-49F4-86BD-82510113E8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44D6A-D822-4FD4-9A29-FE05CC57C96F}"/>
              </a:ext>
            </a:extLst>
          </p:cNvPr>
          <p:cNvSpPr>
            <a:spLocks noGrp="1"/>
          </p:cNvSpPr>
          <p:nvPr>
            <p:ph type="dt" sz="half" idx="10"/>
          </p:nvPr>
        </p:nvSpPr>
        <p:spPr/>
        <p:txBody>
          <a:bodyPr/>
          <a:lstStyle/>
          <a:p>
            <a:fld id="{4B3E6F72-AD79-44BC-AD05-043905166F85}" type="datetimeFigureOut">
              <a:rPr lang="en-US" smtClean="0"/>
              <a:t>5/27/2020</a:t>
            </a:fld>
            <a:endParaRPr lang="en-US"/>
          </a:p>
        </p:txBody>
      </p:sp>
      <p:sp>
        <p:nvSpPr>
          <p:cNvPr id="5" name="Footer Placeholder 4">
            <a:extLst>
              <a:ext uri="{FF2B5EF4-FFF2-40B4-BE49-F238E27FC236}">
                <a16:creationId xmlns:a16="http://schemas.microsoft.com/office/drawing/2014/main" id="{ADA746E8-6DA9-4BB4-9916-F9A0B050A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20FA58-4D3F-4406-98D6-E4705442902A}"/>
              </a:ext>
            </a:extLst>
          </p:cNvPr>
          <p:cNvSpPr>
            <a:spLocks noGrp="1"/>
          </p:cNvSpPr>
          <p:nvPr>
            <p:ph type="sldNum" sz="quarter" idx="12"/>
          </p:nvPr>
        </p:nvSpPr>
        <p:spPr/>
        <p:txBody>
          <a:bodyPr/>
          <a:lstStyle/>
          <a:p>
            <a:fld id="{F7014445-8B3D-4E7C-BB85-D358CAA3591D}" type="slidenum">
              <a:rPr lang="en-US" smtClean="0"/>
              <a:t>‹#›</a:t>
            </a:fld>
            <a:endParaRPr lang="en-US"/>
          </a:p>
        </p:txBody>
      </p:sp>
    </p:spTree>
    <p:extLst>
      <p:ext uri="{BB962C8B-B14F-4D97-AF65-F5344CB8AC3E}">
        <p14:creationId xmlns:p14="http://schemas.microsoft.com/office/powerpoint/2010/main" val="3975438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C7D6B-151D-462E-8C16-52581EF306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5F7743-BE2E-4CFE-8B08-959E7561D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B3D88-0F54-4DB3-9A10-32F83C94F854}"/>
              </a:ext>
            </a:extLst>
          </p:cNvPr>
          <p:cNvSpPr>
            <a:spLocks noGrp="1"/>
          </p:cNvSpPr>
          <p:nvPr>
            <p:ph type="dt" sz="half" idx="10"/>
          </p:nvPr>
        </p:nvSpPr>
        <p:spPr/>
        <p:txBody>
          <a:bodyPr/>
          <a:lstStyle/>
          <a:p>
            <a:fld id="{4B3E6F72-AD79-44BC-AD05-043905166F85}" type="datetimeFigureOut">
              <a:rPr lang="en-US" smtClean="0"/>
              <a:t>5/27/2020</a:t>
            </a:fld>
            <a:endParaRPr lang="en-US"/>
          </a:p>
        </p:txBody>
      </p:sp>
      <p:sp>
        <p:nvSpPr>
          <p:cNvPr id="5" name="Footer Placeholder 4">
            <a:extLst>
              <a:ext uri="{FF2B5EF4-FFF2-40B4-BE49-F238E27FC236}">
                <a16:creationId xmlns:a16="http://schemas.microsoft.com/office/drawing/2014/main" id="{CC98A38D-1622-4BBB-AB17-D56E47346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2FE05-8D0B-4D03-91F7-C3E6141C6EAD}"/>
              </a:ext>
            </a:extLst>
          </p:cNvPr>
          <p:cNvSpPr>
            <a:spLocks noGrp="1"/>
          </p:cNvSpPr>
          <p:nvPr>
            <p:ph type="sldNum" sz="quarter" idx="12"/>
          </p:nvPr>
        </p:nvSpPr>
        <p:spPr/>
        <p:txBody>
          <a:bodyPr/>
          <a:lstStyle/>
          <a:p>
            <a:fld id="{F7014445-8B3D-4E7C-BB85-D358CAA3591D}" type="slidenum">
              <a:rPr lang="en-US" smtClean="0"/>
              <a:t>‹#›</a:t>
            </a:fld>
            <a:endParaRPr lang="en-US"/>
          </a:p>
        </p:txBody>
      </p:sp>
    </p:spTree>
    <p:extLst>
      <p:ext uri="{BB962C8B-B14F-4D97-AF65-F5344CB8AC3E}">
        <p14:creationId xmlns:p14="http://schemas.microsoft.com/office/powerpoint/2010/main" val="70411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3BF3-93D2-496C-935A-687BD4465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E72D9-4A18-449A-B144-7186DFCFFA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A75B86-8271-43C3-A88A-C94B25DAD6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DFD19B-13A8-4220-9F8F-3095F876F4B2}"/>
              </a:ext>
            </a:extLst>
          </p:cNvPr>
          <p:cNvSpPr>
            <a:spLocks noGrp="1"/>
          </p:cNvSpPr>
          <p:nvPr>
            <p:ph type="dt" sz="half" idx="10"/>
          </p:nvPr>
        </p:nvSpPr>
        <p:spPr/>
        <p:txBody>
          <a:bodyPr/>
          <a:lstStyle/>
          <a:p>
            <a:fld id="{4B3E6F72-AD79-44BC-AD05-043905166F85}" type="datetimeFigureOut">
              <a:rPr lang="en-US" smtClean="0"/>
              <a:t>5/27/2020</a:t>
            </a:fld>
            <a:endParaRPr lang="en-US"/>
          </a:p>
        </p:txBody>
      </p:sp>
      <p:sp>
        <p:nvSpPr>
          <p:cNvPr id="6" name="Footer Placeholder 5">
            <a:extLst>
              <a:ext uri="{FF2B5EF4-FFF2-40B4-BE49-F238E27FC236}">
                <a16:creationId xmlns:a16="http://schemas.microsoft.com/office/drawing/2014/main" id="{05094323-641E-470B-B021-2BDC4A204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D64387-5399-48E0-A136-92FE40B2F58C}"/>
              </a:ext>
            </a:extLst>
          </p:cNvPr>
          <p:cNvSpPr>
            <a:spLocks noGrp="1"/>
          </p:cNvSpPr>
          <p:nvPr>
            <p:ph type="sldNum" sz="quarter" idx="12"/>
          </p:nvPr>
        </p:nvSpPr>
        <p:spPr/>
        <p:txBody>
          <a:bodyPr/>
          <a:lstStyle/>
          <a:p>
            <a:fld id="{F7014445-8B3D-4E7C-BB85-D358CAA3591D}" type="slidenum">
              <a:rPr lang="en-US" smtClean="0"/>
              <a:t>‹#›</a:t>
            </a:fld>
            <a:endParaRPr lang="en-US"/>
          </a:p>
        </p:txBody>
      </p:sp>
    </p:spTree>
    <p:extLst>
      <p:ext uri="{BB962C8B-B14F-4D97-AF65-F5344CB8AC3E}">
        <p14:creationId xmlns:p14="http://schemas.microsoft.com/office/powerpoint/2010/main" val="321491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8B29-8577-4BB2-BE15-8D7590F221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1CAF09-1725-4B58-BFBB-FC58219E3B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5161A4-D070-45E3-949D-5C1B46C6FD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8CE4C-5612-462B-8E4F-2AE6DF8EA2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2E3C0E-6C40-42B3-A55F-671015E1BC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A03BDA-D784-47BA-98ED-9FB78DBC8AEF}"/>
              </a:ext>
            </a:extLst>
          </p:cNvPr>
          <p:cNvSpPr>
            <a:spLocks noGrp="1"/>
          </p:cNvSpPr>
          <p:nvPr>
            <p:ph type="dt" sz="half" idx="10"/>
          </p:nvPr>
        </p:nvSpPr>
        <p:spPr/>
        <p:txBody>
          <a:bodyPr/>
          <a:lstStyle/>
          <a:p>
            <a:fld id="{4B3E6F72-AD79-44BC-AD05-043905166F85}" type="datetimeFigureOut">
              <a:rPr lang="en-US" smtClean="0"/>
              <a:t>5/27/2020</a:t>
            </a:fld>
            <a:endParaRPr lang="en-US"/>
          </a:p>
        </p:txBody>
      </p:sp>
      <p:sp>
        <p:nvSpPr>
          <p:cNvPr id="8" name="Footer Placeholder 7">
            <a:extLst>
              <a:ext uri="{FF2B5EF4-FFF2-40B4-BE49-F238E27FC236}">
                <a16:creationId xmlns:a16="http://schemas.microsoft.com/office/drawing/2014/main" id="{F63DB203-E0CC-4010-BB10-29B23A81C6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6D46D5-10CF-4BFE-9C44-A966809B7B7A}"/>
              </a:ext>
            </a:extLst>
          </p:cNvPr>
          <p:cNvSpPr>
            <a:spLocks noGrp="1"/>
          </p:cNvSpPr>
          <p:nvPr>
            <p:ph type="sldNum" sz="quarter" idx="12"/>
          </p:nvPr>
        </p:nvSpPr>
        <p:spPr/>
        <p:txBody>
          <a:bodyPr/>
          <a:lstStyle/>
          <a:p>
            <a:fld id="{F7014445-8B3D-4E7C-BB85-D358CAA3591D}" type="slidenum">
              <a:rPr lang="en-US" smtClean="0"/>
              <a:t>‹#›</a:t>
            </a:fld>
            <a:endParaRPr lang="en-US"/>
          </a:p>
        </p:txBody>
      </p:sp>
    </p:spTree>
    <p:extLst>
      <p:ext uri="{BB962C8B-B14F-4D97-AF65-F5344CB8AC3E}">
        <p14:creationId xmlns:p14="http://schemas.microsoft.com/office/powerpoint/2010/main" val="2147834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D7AD7-84FC-4335-9BD5-DA4840E44E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9F3D73-F3BE-4B58-BFFB-BE0A6F4F2CD0}"/>
              </a:ext>
            </a:extLst>
          </p:cNvPr>
          <p:cNvSpPr>
            <a:spLocks noGrp="1"/>
          </p:cNvSpPr>
          <p:nvPr>
            <p:ph type="dt" sz="half" idx="10"/>
          </p:nvPr>
        </p:nvSpPr>
        <p:spPr/>
        <p:txBody>
          <a:bodyPr/>
          <a:lstStyle/>
          <a:p>
            <a:fld id="{4B3E6F72-AD79-44BC-AD05-043905166F85}" type="datetimeFigureOut">
              <a:rPr lang="en-US" smtClean="0"/>
              <a:t>5/27/2020</a:t>
            </a:fld>
            <a:endParaRPr lang="en-US"/>
          </a:p>
        </p:txBody>
      </p:sp>
      <p:sp>
        <p:nvSpPr>
          <p:cNvPr id="4" name="Footer Placeholder 3">
            <a:extLst>
              <a:ext uri="{FF2B5EF4-FFF2-40B4-BE49-F238E27FC236}">
                <a16:creationId xmlns:a16="http://schemas.microsoft.com/office/drawing/2014/main" id="{47556A6D-1CBC-4F0B-93DB-D6CE1419B3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43F8AD-0AC0-4301-9B47-FA72CC67776F}"/>
              </a:ext>
            </a:extLst>
          </p:cNvPr>
          <p:cNvSpPr>
            <a:spLocks noGrp="1"/>
          </p:cNvSpPr>
          <p:nvPr>
            <p:ph type="sldNum" sz="quarter" idx="12"/>
          </p:nvPr>
        </p:nvSpPr>
        <p:spPr/>
        <p:txBody>
          <a:bodyPr/>
          <a:lstStyle/>
          <a:p>
            <a:fld id="{F7014445-8B3D-4E7C-BB85-D358CAA3591D}" type="slidenum">
              <a:rPr lang="en-US" smtClean="0"/>
              <a:t>‹#›</a:t>
            </a:fld>
            <a:endParaRPr lang="en-US"/>
          </a:p>
        </p:txBody>
      </p:sp>
    </p:spTree>
    <p:extLst>
      <p:ext uri="{BB962C8B-B14F-4D97-AF65-F5344CB8AC3E}">
        <p14:creationId xmlns:p14="http://schemas.microsoft.com/office/powerpoint/2010/main" val="271166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79126A-2822-40B3-A560-788FCB04A81B}"/>
              </a:ext>
            </a:extLst>
          </p:cNvPr>
          <p:cNvSpPr>
            <a:spLocks noGrp="1"/>
          </p:cNvSpPr>
          <p:nvPr>
            <p:ph type="dt" sz="half" idx="10"/>
          </p:nvPr>
        </p:nvSpPr>
        <p:spPr/>
        <p:txBody>
          <a:bodyPr/>
          <a:lstStyle/>
          <a:p>
            <a:fld id="{4B3E6F72-AD79-44BC-AD05-043905166F85}" type="datetimeFigureOut">
              <a:rPr lang="en-US" smtClean="0"/>
              <a:t>5/27/2020</a:t>
            </a:fld>
            <a:endParaRPr lang="en-US"/>
          </a:p>
        </p:txBody>
      </p:sp>
      <p:sp>
        <p:nvSpPr>
          <p:cNvPr id="3" name="Footer Placeholder 2">
            <a:extLst>
              <a:ext uri="{FF2B5EF4-FFF2-40B4-BE49-F238E27FC236}">
                <a16:creationId xmlns:a16="http://schemas.microsoft.com/office/drawing/2014/main" id="{0B7A6877-74D7-4A7A-B253-5602FA265F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C9AFA8-9B50-4C45-BA0E-A337F121D85C}"/>
              </a:ext>
            </a:extLst>
          </p:cNvPr>
          <p:cNvSpPr>
            <a:spLocks noGrp="1"/>
          </p:cNvSpPr>
          <p:nvPr>
            <p:ph type="sldNum" sz="quarter" idx="12"/>
          </p:nvPr>
        </p:nvSpPr>
        <p:spPr/>
        <p:txBody>
          <a:bodyPr/>
          <a:lstStyle/>
          <a:p>
            <a:fld id="{F7014445-8B3D-4E7C-BB85-D358CAA3591D}" type="slidenum">
              <a:rPr lang="en-US" smtClean="0"/>
              <a:t>‹#›</a:t>
            </a:fld>
            <a:endParaRPr lang="en-US"/>
          </a:p>
        </p:txBody>
      </p:sp>
    </p:spTree>
    <p:extLst>
      <p:ext uri="{BB962C8B-B14F-4D97-AF65-F5344CB8AC3E}">
        <p14:creationId xmlns:p14="http://schemas.microsoft.com/office/powerpoint/2010/main" val="214591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4777-04B5-46F1-AC32-4FB3ECB4D0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8D80E-03FB-425D-809C-715F567D2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C85B7A-1FF4-451D-AACC-27770C89BA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320F77-0416-40B4-8E4F-03EE586FFEFA}"/>
              </a:ext>
            </a:extLst>
          </p:cNvPr>
          <p:cNvSpPr>
            <a:spLocks noGrp="1"/>
          </p:cNvSpPr>
          <p:nvPr>
            <p:ph type="dt" sz="half" idx="10"/>
          </p:nvPr>
        </p:nvSpPr>
        <p:spPr/>
        <p:txBody>
          <a:bodyPr/>
          <a:lstStyle/>
          <a:p>
            <a:fld id="{4B3E6F72-AD79-44BC-AD05-043905166F85}" type="datetimeFigureOut">
              <a:rPr lang="en-US" smtClean="0"/>
              <a:t>5/27/2020</a:t>
            </a:fld>
            <a:endParaRPr lang="en-US"/>
          </a:p>
        </p:txBody>
      </p:sp>
      <p:sp>
        <p:nvSpPr>
          <p:cNvPr id="6" name="Footer Placeholder 5">
            <a:extLst>
              <a:ext uri="{FF2B5EF4-FFF2-40B4-BE49-F238E27FC236}">
                <a16:creationId xmlns:a16="http://schemas.microsoft.com/office/drawing/2014/main" id="{C0270058-9A40-4B61-BD6F-B86EBD0F6E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DA070-CC96-4846-977B-385826A13996}"/>
              </a:ext>
            </a:extLst>
          </p:cNvPr>
          <p:cNvSpPr>
            <a:spLocks noGrp="1"/>
          </p:cNvSpPr>
          <p:nvPr>
            <p:ph type="sldNum" sz="quarter" idx="12"/>
          </p:nvPr>
        </p:nvSpPr>
        <p:spPr/>
        <p:txBody>
          <a:bodyPr/>
          <a:lstStyle/>
          <a:p>
            <a:fld id="{F7014445-8B3D-4E7C-BB85-D358CAA3591D}" type="slidenum">
              <a:rPr lang="en-US" smtClean="0"/>
              <a:t>‹#›</a:t>
            </a:fld>
            <a:endParaRPr lang="en-US"/>
          </a:p>
        </p:txBody>
      </p:sp>
    </p:spTree>
    <p:extLst>
      <p:ext uri="{BB962C8B-B14F-4D97-AF65-F5344CB8AC3E}">
        <p14:creationId xmlns:p14="http://schemas.microsoft.com/office/powerpoint/2010/main" val="2544614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8ADF-85DA-4DF0-8F0D-889DD7392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CC77A2-86FA-48F3-8956-162EF38696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B97DF6-A57D-4F51-90ED-7AC3BE54F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FF1C70-291B-4316-8234-F0199514C3DE}"/>
              </a:ext>
            </a:extLst>
          </p:cNvPr>
          <p:cNvSpPr>
            <a:spLocks noGrp="1"/>
          </p:cNvSpPr>
          <p:nvPr>
            <p:ph type="dt" sz="half" idx="10"/>
          </p:nvPr>
        </p:nvSpPr>
        <p:spPr/>
        <p:txBody>
          <a:bodyPr/>
          <a:lstStyle/>
          <a:p>
            <a:fld id="{4B3E6F72-AD79-44BC-AD05-043905166F85}" type="datetimeFigureOut">
              <a:rPr lang="en-US" smtClean="0"/>
              <a:t>5/27/2020</a:t>
            </a:fld>
            <a:endParaRPr lang="en-US"/>
          </a:p>
        </p:txBody>
      </p:sp>
      <p:sp>
        <p:nvSpPr>
          <p:cNvPr id="6" name="Footer Placeholder 5">
            <a:extLst>
              <a:ext uri="{FF2B5EF4-FFF2-40B4-BE49-F238E27FC236}">
                <a16:creationId xmlns:a16="http://schemas.microsoft.com/office/drawing/2014/main" id="{7F4C1C9A-2B0B-4B14-A18E-F627253E5F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E5558-1B1A-45FC-9C9D-FBF1943FC48D}"/>
              </a:ext>
            </a:extLst>
          </p:cNvPr>
          <p:cNvSpPr>
            <a:spLocks noGrp="1"/>
          </p:cNvSpPr>
          <p:nvPr>
            <p:ph type="sldNum" sz="quarter" idx="12"/>
          </p:nvPr>
        </p:nvSpPr>
        <p:spPr/>
        <p:txBody>
          <a:bodyPr/>
          <a:lstStyle/>
          <a:p>
            <a:fld id="{F7014445-8B3D-4E7C-BB85-D358CAA3591D}" type="slidenum">
              <a:rPr lang="en-US" smtClean="0"/>
              <a:t>‹#›</a:t>
            </a:fld>
            <a:endParaRPr lang="en-US"/>
          </a:p>
        </p:txBody>
      </p:sp>
    </p:spTree>
    <p:extLst>
      <p:ext uri="{BB962C8B-B14F-4D97-AF65-F5344CB8AC3E}">
        <p14:creationId xmlns:p14="http://schemas.microsoft.com/office/powerpoint/2010/main" val="632425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CEDF1-C31C-4C94-A977-4248E6A0D5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190D14-7A56-435A-9BBA-3C29C4C333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1DB0E-9CB7-420C-95C4-2DBDBC39C6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E6F72-AD79-44BC-AD05-043905166F85}" type="datetimeFigureOut">
              <a:rPr lang="en-US" smtClean="0"/>
              <a:t>5/27/2020</a:t>
            </a:fld>
            <a:endParaRPr lang="en-US"/>
          </a:p>
        </p:txBody>
      </p:sp>
      <p:sp>
        <p:nvSpPr>
          <p:cNvPr id="5" name="Footer Placeholder 4">
            <a:extLst>
              <a:ext uri="{FF2B5EF4-FFF2-40B4-BE49-F238E27FC236}">
                <a16:creationId xmlns:a16="http://schemas.microsoft.com/office/drawing/2014/main" id="{AD12C10F-DC64-4AF5-8C77-D6250D54E2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C8EE57-300B-40DE-8C4F-C3F8AAD26F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14445-8B3D-4E7C-BB85-D358CAA3591D}" type="slidenum">
              <a:rPr lang="en-US" smtClean="0"/>
              <a:t>‹#›</a:t>
            </a:fld>
            <a:endParaRPr lang="en-US"/>
          </a:p>
        </p:txBody>
      </p:sp>
    </p:spTree>
    <p:extLst>
      <p:ext uri="{BB962C8B-B14F-4D97-AF65-F5344CB8AC3E}">
        <p14:creationId xmlns:p14="http://schemas.microsoft.com/office/powerpoint/2010/main" val="4154386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30408B7-02B2-4EC4-8EE8-B53E74642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117A00-E1E3-4C50-9444-14FB2BC77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33674"/>
            <a:ext cx="12192000" cy="26243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AFBD6F-F33F-41B9-A5A1-20B01776A496}"/>
              </a:ext>
            </a:extLst>
          </p:cNvPr>
          <p:cNvSpPr>
            <a:spLocks noGrp="1"/>
          </p:cNvSpPr>
          <p:nvPr>
            <p:ph type="ctrTitle"/>
          </p:nvPr>
        </p:nvSpPr>
        <p:spPr>
          <a:xfrm>
            <a:off x="965200" y="4428318"/>
            <a:ext cx="8508512" cy="1274076"/>
          </a:xfrm>
        </p:spPr>
        <p:txBody>
          <a:bodyPr>
            <a:normAutofit/>
          </a:bodyPr>
          <a:lstStyle/>
          <a:p>
            <a:pPr algn="l"/>
            <a:r>
              <a:rPr lang="en-US" dirty="0">
                <a:solidFill>
                  <a:schemeClr val="bg1"/>
                </a:solidFill>
              </a:rPr>
              <a:t>Making Mistakes Using R</a:t>
            </a:r>
          </a:p>
        </p:txBody>
      </p:sp>
      <p:sp>
        <p:nvSpPr>
          <p:cNvPr id="3" name="Subtitle 2">
            <a:extLst>
              <a:ext uri="{FF2B5EF4-FFF2-40B4-BE49-F238E27FC236}">
                <a16:creationId xmlns:a16="http://schemas.microsoft.com/office/drawing/2014/main" id="{833BD0B7-7EE9-4987-B1AA-2324A62F7F15}"/>
              </a:ext>
            </a:extLst>
          </p:cNvPr>
          <p:cNvSpPr>
            <a:spLocks noGrp="1"/>
          </p:cNvSpPr>
          <p:nvPr>
            <p:ph type="subTitle" idx="1"/>
          </p:nvPr>
        </p:nvSpPr>
        <p:spPr>
          <a:xfrm>
            <a:off x="965200" y="5722967"/>
            <a:ext cx="8515793" cy="429768"/>
          </a:xfrm>
        </p:spPr>
        <p:txBody>
          <a:bodyPr>
            <a:normAutofit/>
          </a:bodyPr>
          <a:lstStyle/>
          <a:p>
            <a:pPr algn="l"/>
            <a:r>
              <a:rPr lang="en-US" dirty="0">
                <a:solidFill>
                  <a:schemeClr val="bg1"/>
                </a:solidFill>
              </a:rPr>
              <a:t>Staci N. Johnson, MS, PhD</a:t>
            </a:r>
          </a:p>
        </p:txBody>
      </p:sp>
      <p:pic>
        <p:nvPicPr>
          <p:cNvPr id="4" name="Picture 3">
            <a:extLst>
              <a:ext uri="{FF2B5EF4-FFF2-40B4-BE49-F238E27FC236}">
                <a16:creationId xmlns:a16="http://schemas.microsoft.com/office/drawing/2014/main" id="{F07C6B22-8ABB-4035-8390-8E0CF63E95B9}"/>
              </a:ext>
            </a:extLst>
          </p:cNvPr>
          <p:cNvPicPr/>
          <p:nvPr/>
        </p:nvPicPr>
        <p:blipFill>
          <a:blip r:embed="rId2">
            <a:extLst>
              <a:ext uri="{28A0092B-C50C-407E-A947-70E740481C1C}">
                <a14:useLocalDpi xmlns:a14="http://schemas.microsoft.com/office/drawing/2010/main" val="0"/>
              </a:ext>
            </a:extLst>
          </a:blip>
          <a:stretch>
            <a:fillRect/>
          </a:stretch>
        </p:blipFill>
        <p:spPr>
          <a:xfrm>
            <a:off x="965201" y="1680705"/>
            <a:ext cx="10261600" cy="1205736"/>
          </a:xfrm>
          <a:prstGeom prst="rect">
            <a:avLst/>
          </a:prstGeom>
        </p:spPr>
      </p:pic>
      <p:grpSp>
        <p:nvGrpSpPr>
          <p:cNvPr id="13" name="Group 12">
            <a:extLst>
              <a:ext uri="{FF2B5EF4-FFF2-40B4-BE49-F238E27FC236}">
                <a16:creationId xmlns:a16="http://schemas.microsoft.com/office/drawing/2014/main" id="{3CA30F3A-949D-4014-A5BD-809F81E84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08171" y="4641753"/>
            <a:ext cx="1128382" cy="847206"/>
            <a:chOff x="8183879" y="1000124"/>
            <a:chExt cx="1562267" cy="1172973"/>
          </a:xfrm>
        </p:grpSpPr>
        <p:sp>
          <p:nvSpPr>
            <p:cNvPr id="14" name="Freeform 5">
              <a:extLst>
                <a:ext uri="{FF2B5EF4-FFF2-40B4-BE49-F238E27FC236}">
                  <a16:creationId xmlns:a16="http://schemas.microsoft.com/office/drawing/2014/main" id="{A486C148-F247-4847-8096-6992A8A97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F05C5920-B89E-417C-9583-B3DC913ADD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77592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EF1080DF-3C4D-44B9-BFF0-2F75B1783378}"/>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a:r>
              <a:rPr lang="en-US" sz="5600" kern="1200">
                <a:solidFill>
                  <a:srgbClr val="FFFFFF"/>
                </a:solidFill>
                <a:latin typeface="+mj-lt"/>
                <a:ea typeface="+mj-ea"/>
                <a:cs typeface="+mj-cs"/>
              </a:rPr>
              <a:t>Let’s plot the data…</a:t>
            </a:r>
          </a:p>
        </p:txBody>
      </p:sp>
      <p:sp>
        <p:nvSpPr>
          <p:cNvPr id="3" name="Content Placeholder 2">
            <a:extLst>
              <a:ext uri="{FF2B5EF4-FFF2-40B4-BE49-F238E27FC236}">
                <a16:creationId xmlns:a16="http://schemas.microsoft.com/office/drawing/2014/main" id="{1E3835DC-4F60-4153-BC35-1ADF2EFCCB99}"/>
              </a:ext>
            </a:extLst>
          </p:cNvPr>
          <p:cNvSpPr>
            <a:spLocks noGrp="1"/>
          </p:cNvSpPr>
          <p:nvPr>
            <p:ph idx="1"/>
          </p:nvPr>
        </p:nvSpPr>
        <p:spPr>
          <a:xfrm>
            <a:off x="1171575" y="4473360"/>
            <a:ext cx="9469211" cy="1355940"/>
          </a:xfrm>
        </p:spPr>
        <p:txBody>
          <a:bodyPr vert="horz" lIns="91440" tIns="45720" rIns="91440" bIns="45720" rtlCol="0" anchor="ctr">
            <a:normAutofit/>
          </a:bodyPr>
          <a:lstStyle/>
          <a:p>
            <a:pPr marL="0" indent="0" algn="ctr">
              <a:buNone/>
            </a:pPr>
            <a:r>
              <a:rPr lang="en-US" sz="3600" kern="1200" dirty="0">
                <a:solidFill>
                  <a:srgbClr val="000000"/>
                </a:solidFill>
                <a:latin typeface="+mn-lt"/>
                <a:ea typeface="+mn-ea"/>
                <a:cs typeface="+mn-cs"/>
              </a:rPr>
              <a:t>See page 80-82 in the textbook on making a scatterplot with R.</a:t>
            </a:r>
          </a:p>
        </p:txBody>
      </p:sp>
    </p:spTree>
    <p:extLst>
      <p:ext uri="{BB962C8B-B14F-4D97-AF65-F5344CB8AC3E}">
        <p14:creationId xmlns:p14="http://schemas.microsoft.com/office/powerpoint/2010/main" val="3832951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0A93C1-BB7A-4D40-A6C1-38CE0E1B9D2E}"/>
              </a:ext>
            </a:extLst>
          </p:cNvPr>
          <p:cNvSpPr>
            <a:spLocks noGrp="1"/>
          </p:cNvSpPr>
          <p:nvPr>
            <p:ph type="title"/>
          </p:nvPr>
        </p:nvSpPr>
        <p:spPr>
          <a:xfrm>
            <a:off x="686834" y="1153572"/>
            <a:ext cx="3200400" cy="4461163"/>
          </a:xfrm>
        </p:spPr>
        <p:txBody>
          <a:bodyPr>
            <a:normAutofit/>
          </a:bodyPr>
          <a:lstStyle/>
          <a:p>
            <a:r>
              <a:rPr lang="en-US">
                <a:solidFill>
                  <a:srgbClr val="FFFFFF"/>
                </a:solidFill>
              </a:rPr>
              <a:t>Assignment</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4E4FDEF-3A21-4801-B4B0-75D63B0B2303}"/>
              </a:ext>
            </a:extLst>
          </p:cNvPr>
          <p:cNvSpPr>
            <a:spLocks noGrp="1"/>
          </p:cNvSpPr>
          <p:nvPr>
            <p:ph idx="1"/>
          </p:nvPr>
        </p:nvSpPr>
        <p:spPr>
          <a:xfrm>
            <a:off x="4257675" y="591344"/>
            <a:ext cx="7158037" cy="6052344"/>
          </a:xfrm>
        </p:spPr>
        <p:txBody>
          <a:bodyPr anchor="ctr">
            <a:normAutofit/>
          </a:bodyPr>
          <a:lstStyle/>
          <a:p>
            <a:r>
              <a:rPr lang="en-US" sz="3200" dirty="0"/>
              <a:t>Continue to work on Swirl modules – do Modules 3, 4, and 5 this week.</a:t>
            </a:r>
          </a:p>
          <a:p>
            <a:r>
              <a:rPr lang="en-US" sz="3200" dirty="0"/>
              <a:t>Complete this reflection (see Canvas for options)</a:t>
            </a:r>
          </a:p>
          <a:p>
            <a:pPr lvl="1"/>
            <a:r>
              <a:rPr lang="en-US" sz="2800" dirty="0"/>
              <a:t>Look back at your notes/ journal entries while working with R over the past week.  Reflect on the different kinds of mistakes you made. Summarize the mistakes and areas of struggle as you leaning to use this new tool.  What would have made this process easier?  What do you think you have gained through making these mistakes and correcting them? </a:t>
            </a:r>
          </a:p>
          <a:p>
            <a:pPr marL="0" indent="0">
              <a:buNone/>
            </a:pPr>
            <a:endParaRPr lang="en-US" dirty="0"/>
          </a:p>
        </p:txBody>
      </p:sp>
    </p:spTree>
    <p:extLst>
      <p:ext uri="{BB962C8B-B14F-4D97-AF65-F5344CB8AC3E}">
        <p14:creationId xmlns:p14="http://schemas.microsoft.com/office/powerpoint/2010/main" val="1883693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DA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E4D15D-7EB1-466B-A5F9-72264976376F}"/>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What Happens When We Make a Mistake?</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8781BBF-1F9E-47F4-8C4C-7D71DF42F7EE}"/>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3518" r="4862"/>
          <a:stretch/>
        </p:blipFill>
        <p:spPr bwMode="auto">
          <a:xfrm>
            <a:off x="976251" y="942538"/>
            <a:ext cx="7163222" cy="4808332"/>
          </a:xfrm>
          <a:prstGeom prst="rect">
            <a:avLst/>
          </a:prstGeom>
          <a:effectLst/>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Tree>
    <p:extLst>
      <p:ext uri="{BB962C8B-B14F-4D97-AF65-F5344CB8AC3E}">
        <p14:creationId xmlns:p14="http://schemas.microsoft.com/office/powerpoint/2010/main" val="2844546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769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2765F8-6D2A-4F4C-8581-437A233D5240}"/>
              </a:ext>
            </a:extLst>
          </p:cNvPr>
          <p:cNvSpPr>
            <a:spLocks noGrp="1"/>
          </p:cNvSpPr>
          <p:nvPr>
            <p:ph type="title"/>
          </p:nvPr>
        </p:nvSpPr>
        <p:spPr>
          <a:xfrm>
            <a:off x="1100669" y="1111086"/>
            <a:ext cx="7690104" cy="2623885"/>
          </a:xfrm>
        </p:spPr>
        <p:txBody>
          <a:bodyPr vert="horz" lIns="91440" tIns="45720" rIns="91440" bIns="45720" rtlCol="0" anchor="ctr">
            <a:normAutofit/>
          </a:bodyPr>
          <a:lstStyle/>
          <a:p>
            <a:r>
              <a:rPr lang="en-US" sz="6600" kern="1200">
                <a:solidFill>
                  <a:srgbClr val="FFFFFF"/>
                </a:solidFill>
                <a:latin typeface="+mj-lt"/>
                <a:ea typeface="+mj-ea"/>
                <a:cs typeface="+mj-cs"/>
              </a:rPr>
              <a:t>Let’s Review…</a:t>
            </a:r>
          </a:p>
        </p:txBody>
      </p:sp>
      <p:sp>
        <p:nvSpPr>
          <p:cNvPr id="12" name="Rectangle 11">
            <a:extLst>
              <a:ext uri="{FF2B5EF4-FFF2-40B4-BE49-F238E27FC236}">
                <a16:creationId xmlns:a16="http://schemas.microsoft.com/office/drawing/2014/main" id="{927CAFC9-A675-4314-84EF-236FFA58A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2490532"/>
            <a:ext cx="2110597"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112776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Checkmark">
            <a:extLst>
              <a:ext uri="{FF2B5EF4-FFF2-40B4-BE49-F238E27FC236}">
                <a16:creationId xmlns:a16="http://schemas.microsoft.com/office/drawing/2014/main" id="{6E6D3D7A-3A3A-4386-9851-E269FFA206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7725" y="2612676"/>
            <a:ext cx="1632648" cy="1632648"/>
          </a:xfrm>
          <a:prstGeom prst="rect">
            <a:avLst/>
          </a:prstGeom>
        </p:spPr>
      </p:pic>
    </p:spTree>
    <p:extLst>
      <p:ext uri="{BB962C8B-B14F-4D97-AF65-F5344CB8AC3E}">
        <p14:creationId xmlns:p14="http://schemas.microsoft.com/office/powerpoint/2010/main" val="3430456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1166-2307-48BC-8162-696A8EF6D25C}"/>
              </a:ext>
            </a:extLst>
          </p:cNvPr>
          <p:cNvSpPr>
            <a:spLocks noGrp="1"/>
          </p:cNvSpPr>
          <p:nvPr>
            <p:ph type="title"/>
          </p:nvPr>
        </p:nvSpPr>
        <p:spPr/>
        <p:txBody>
          <a:bodyPr/>
          <a:lstStyle/>
          <a:p>
            <a:r>
              <a:rPr lang="en-US" dirty="0"/>
              <a:t>PLACEHOLDER SLIDE</a:t>
            </a:r>
          </a:p>
        </p:txBody>
      </p:sp>
      <p:sp>
        <p:nvSpPr>
          <p:cNvPr id="3" name="Content Placeholder 2">
            <a:extLst>
              <a:ext uri="{FF2B5EF4-FFF2-40B4-BE49-F238E27FC236}">
                <a16:creationId xmlns:a16="http://schemas.microsoft.com/office/drawing/2014/main" id="{8556F23F-BA2F-462E-A73F-F7EE5EE6D796}"/>
              </a:ext>
            </a:extLst>
          </p:cNvPr>
          <p:cNvSpPr>
            <a:spLocks noGrp="1"/>
          </p:cNvSpPr>
          <p:nvPr>
            <p:ph idx="1"/>
          </p:nvPr>
        </p:nvSpPr>
        <p:spPr/>
        <p:txBody>
          <a:bodyPr/>
          <a:lstStyle/>
          <a:p>
            <a:pPr marL="0" indent="0">
              <a:buNone/>
            </a:pPr>
            <a:r>
              <a:rPr lang="en-US" dirty="0"/>
              <a:t>Using the interactive course tool of your choice (Pear Deck, </a:t>
            </a:r>
            <a:r>
              <a:rPr lang="en-US" dirty="0" err="1"/>
              <a:t>PollEverywhere</a:t>
            </a:r>
            <a:r>
              <a:rPr lang="en-US" dirty="0"/>
              <a:t>, etc.) create a slide with the following OPEN ENDED QUESTION</a:t>
            </a:r>
          </a:p>
          <a:p>
            <a:endParaRPr lang="en-US" dirty="0"/>
          </a:p>
          <a:p>
            <a:r>
              <a:rPr lang="en-US" dirty="0"/>
              <a:t>What is Fixed Mindset?</a:t>
            </a:r>
          </a:p>
        </p:txBody>
      </p:sp>
    </p:spTree>
    <p:extLst>
      <p:ext uri="{BB962C8B-B14F-4D97-AF65-F5344CB8AC3E}">
        <p14:creationId xmlns:p14="http://schemas.microsoft.com/office/powerpoint/2010/main" val="88860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1166-2307-48BC-8162-696A8EF6D25C}"/>
              </a:ext>
            </a:extLst>
          </p:cNvPr>
          <p:cNvSpPr>
            <a:spLocks noGrp="1"/>
          </p:cNvSpPr>
          <p:nvPr>
            <p:ph type="title"/>
          </p:nvPr>
        </p:nvSpPr>
        <p:spPr/>
        <p:txBody>
          <a:bodyPr/>
          <a:lstStyle/>
          <a:p>
            <a:r>
              <a:rPr lang="en-US" dirty="0"/>
              <a:t>PLACEHOLDER SLIDE</a:t>
            </a:r>
          </a:p>
        </p:txBody>
      </p:sp>
      <p:sp>
        <p:nvSpPr>
          <p:cNvPr id="3" name="Content Placeholder 2">
            <a:extLst>
              <a:ext uri="{FF2B5EF4-FFF2-40B4-BE49-F238E27FC236}">
                <a16:creationId xmlns:a16="http://schemas.microsoft.com/office/drawing/2014/main" id="{8556F23F-BA2F-462E-A73F-F7EE5EE6D796}"/>
              </a:ext>
            </a:extLst>
          </p:cNvPr>
          <p:cNvSpPr>
            <a:spLocks noGrp="1"/>
          </p:cNvSpPr>
          <p:nvPr>
            <p:ph idx="1"/>
          </p:nvPr>
        </p:nvSpPr>
        <p:spPr/>
        <p:txBody>
          <a:bodyPr/>
          <a:lstStyle/>
          <a:p>
            <a:pPr marL="0" indent="0">
              <a:buNone/>
            </a:pPr>
            <a:r>
              <a:rPr lang="en-US" dirty="0"/>
              <a:t>Using the interactive course tool of your choice (Pear Deck, </a:t>
            </a:r>
            <a:r>
              <a:rPr lang="en-US" dirty="0" err="1"/>
              <a:t>PollEverywhere</a:t>
            </a:r>
            <a:r>
              <a:rPr lang="en-US" dirty="0"/>
              <a:t>, etc.) create a slide with the following OPEN ENDED QUESTION</a:t>
            </a:r>
          </a:p>
          <a:p>
            <a:endParaRPr lang="en-US" dirty="0"/>
          </a:p>
          <a:p>
            <a:r>
              <a:rPr lang="en-US" dirty="0"/>
              <a:t>What is Growth Mindset?</a:t>
            </a:r>
          </a:p>
        </p:txBody>
      </p:sp>
    </p:spTree>
    <p:extLst>
      <p:ext uri="{BB962C8B-B14F-4D97-AF65-F5344CB8AC3E}">
        <p14:creationId xmlns:p14="http://schemas.microsoft.com/office/powerpoint/2010/main" val="4156850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Top Corners Rounded 10">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Top Corners Rounded 12">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0C7F98-0A77-42C4-8FBE-867F6BEA71A8}"/>
              </a:ext>
            </a:extLst>
          </p:cNvPr>
          <p:cNvSpPr>
            <a:spLocks noGrp="1"/>
          </p:cNvSpPr>
          <p:nvPr>
            <p:ph type="title"/>
          </p:nvPr>
        </p:nvSpPr>
        <p:spPr>
          <a:xfrm>
            <a:off x="321733" y="981091"/>
            <a:ext cx="4092951" cy="1624457"/>
          </a:xfrm>
        </p:spPr>
        <p:txBody>
          <a:bodyPr vert="horz" lIns="91440" tIns="45720" rIns="91440" bIns="45720" rtlCol="0" anchor="ctr">
            <a:normAutofit/>
          </a:bodyPr>
          <a:lstStyle/>
          <a:p>
            <a:r>
              <a:rPr lang="en-US" sz="3600" kern="1200">
                <a:solidFill>
                  <a:schemeClr val="bg1"/>
                </a:solidFill>
                <a:latin typeface="+mj-lt"/>
                <a:ea typeface="+mj-ea"/>
                <a:cs typeface="+mj-cs"/>
              </a:rPr>
              <a:t>Fixed vs. Growth Mindset</a:t>
            </a:r>
          </a:p>
        </p:txBody>
      </p:sp>
      <p:cxnSp>
        <p:nvCxnSpPr>
          <p:cNvPr id="15" name="Straight Connector 14">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691B8E11-158B-4B21-A142-3BE33A25586C}"/>
              </a:ext>
            </a:extLst>
          </p:cNvPr>
          <p:cNvSpPr>
            <a:spLocks noGrp="1"/>
          </p:cNvSpPr>
          <p:nvPr>
            <p:ph sz="half" idx="1"/>
          </p:nvPr>
        </p:nvSpPr>
        <p:spPr>
          <a:xfrm>
            <a:off x="321733" y="2834809"/>
            <a:ext cx="4092951" cy="3042099"/>
          </a:xfrm>
        </p:spPr>
        <p:txBody>
          <a:bodyPr vert="horz" lIns="91440" tIns="45720" rIns="91440" bIns="45720" rtlCol="0" anchor="t">
            <a:normAutofit/>
          </a:bodyPr>
          <a:lstStyle/>
          <a:p>
            <a:pPr marL="0" indent="0">
              <a:buNone/>
            </a:pPr>
            <a:r>
              <a:rPr lang="en-US" dirty="0">
                <a:solidFill>
                  <a:schemeClr val="bg1"/>
                </a:solidFill>
              </a:rPr>
              <a:t>Your brain responds differently to mistakes based on whether you approach topics/ subjects from a fixed or growth mindset.</a:t>
            </a:r>
          </a:p>
        </p:txBody>
      </p:sp>
      <p:pic>
        <p:nvPicPr>
          <p:cNvPr id="6" name="Content Placeholder 5">
            <a:extLst>
              <a:ext uri="{FF2B5EF4-FFF2-40B4-BE49-F238E27FC236}">
                <a16:creationId xmlns:a16="http://schemas.microsoft.com/office/drawing/2014/main" id="{9307DB74-899A-41C8-9524-CA1ABFA31303}"/>
              </a:ext>
            </a:extLst>
          </p:cNvPr>
          <p:cNvPicPr>
            <a:picLocks noGrp="1"/>
          </p:cNvPicPr>
          <p:nvPr>
            <p:ph sz="half" idx="2"/>
          </p:nvPr>
        </p:nvPicPr>
        <p:blipFill rotWithShape="1">
          <a:blip r:embed="rId2">
            <a:extLst>
              <a:ext uri="{28A0092B-C50C-407E-A947-70E740481C1C}">
                <a14:useLocalDpi xmlns:a14="http://schemas.microsoft.com/office/drawing/2010/main" val="0"/>
              </a:ext>
            </a:extLst>
          </a:blip>
          <a:srcRect t="51881" r="47505"/>
          <a:stretch/>
        </p:blipFill>
        <p:spPr bwMode="auto">
          <a:xfrm>
            <a:off x="5203767" y="854322"/>
            <a:ext cx="6542117" cy="4992309"/>
          </a:xfrm>
          <a:prstGeom prst="rect">
            <a:avLst/>
          </a:prstGeom>
          <a:noFill/>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Tree>
    <p:extLst>
      <p:ext uri="{BB962C8B-B14F-4D97-AF65-F5344CB8AC3E}">
        <p14:creationId xmlns:p14="http://schemas.microsoft.com/office/powerpoint/2010/main" val="1060238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6B76A3C-DDD3-4B6E-9524-D8D0DD1A1889}"/>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What Does This Mean for You?</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00B89553-3E91-43E1-9271-80BFD6C6DF9A}"/>
              </a:ext>
            </a:extLst>
          </p:cNvPr>
          <p:cNvSpPr>
            <a:spLocks noGrp="1"/>
          </p:cNvSpPr>
          <p:nvPr>
            <p:ph idx="1"/>
          </p:nvPr>
        </p:nvSpPr>
        <p:spPr>
          <a:xfrm>
            <a:off x="4976031" y="963877"/>
            <a:ext cx="6377769" cy="4930246"/>
          </a:xfrm>
        </p:spPr>
        <p:txBody>
          <a:bodyPr anchor="ctr">
            <a:normAutofit/>
          </a:bodyPr>
          <a:lstStyle/>
          <a:p>
            <a:pPr marL="514350" indent="-514350">
              <a:buAutoNum type="arabicPeriod"/>
            </a:pPr>
            <a:r>
              <a:rPr lang="en-US" sz="2200" b="1" dirty="0"/>
              <a:t>Your body is trying to help you</a:t>
            </a:r>
            <a:r>
              <a:rPr lang="en-US" sz="2200" dirty="0"/>
              <a:t>. The error recognition process is essential for learning - that is, you have to recognize an error in order to do something different next time.</a:t>
            </a:r>
          </a:p>
          <a:p>
            <a:pPr marL="514350" indent="-514350">
              <a:buAutoNum type="arabicPeriod"/>
            </a:pPr>
            <a:r>
              <a:rPr lang="en-US" sz="2200" b="1" dirty="0"/>
              <a:t>Being aware </a:t>
            </a:r>
            <a:r>
              <a:rPr lang="en-US" sz="2200" dirty="0"/>
              <a:t>of a physiological response, putting a name on it, and understanding it </a:t>
            </a:r>
            <a:r>
              <a:rPr lang="en-US" sz="2200" b="1" dirty="0"/>
              <a:t>can help reduce its severity.</a:t>
            </a:r>
          </a:p>
          <a:p>
            <a:pPr marL="514350" indent="-514350">
              <a:buAutoNum type="arabicPeriod"/>
            </a:pPr>
            <a:r>
              <a:rPr lang="en-US" sz="2200" b="1" dirty="0"/>
              <a:t>Consciously defining the consequences of making a mistake can help you reduce your reactivity to mistakes</a:t>
            </a:r>
            <a:r>
              <a:rPr lang="en-US" sz="2200" dirty="0"/>
              <a:t>.  What is the </a:t>
            </a:r>
            <a:r>
              <a:rPr lang="en-US" sz="2200" i="1" u="sng" dirty="0"/>
              <a:t>worst</a:t>
            </a:r>
            <a:r>
              <a:rPr lang="en-US" sz="2200" dirty="0"/>
              <a:t> that can happen if you make a mistake on a biology quiz?  That single mistake won't make you fail the class, fail out of school, and become destitute. </a:t>
            </a:r>
            <a:endParaRPr lang="en-US" sz="2200" b="1" dirty="0"/>
          </a:p>
        </p:txBody>
      </p:sp>
    </p:spTree>
    <p:extLst>
      <p:ext uri="{BB962C8B-B14F-4D97-AF65-F5344CB8AC3E}">
        <p14:creationId xmlns:p14="http://schemas.microsoft.com/office/powerpoint/2010/main" val="902300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1166-2307-48BC-8162-696A8EF6D25C}"/>
              </a:ext>
            </a:extLst>
          </p:cNvPr>
          <p:cNvSpPr>
            <a:spLocks noGrp="1"/>
          </p:cNvSpPr>
          <p:nvPr>
            <p:ph type="title"/>
          </p:nvPr>
        </p:nvSpPr>
        <p:spPr/>
        <p:txBody>
          <a:bodyPr/>
          <a:lstStyle/>
          <a:p>
            <a:r>
              <a:rPr lang="en-US" dirty="0"/>
              <a:t>PLACEHOLDER SLIDE</a:t>
            </a:r>
          </a:p>
        </p:txBody>
      </p:sp>
      <p:sp>
        <p:nvSpPr>
          <p:cNvPr id="3" name="Content Placeholder 2">
            <a:extLst>
              <a:ext uri="{FF2B5EF4-FFF2-40B4-BE49-F238E27FC236}">
                <a16:creationId xmlns:a16="http://schemas.microsoft.com/office/drawing/2014/main" id="{8556F23F-BA2F-462E-A73F-F7EE5EE6D796}"/>
              </a:ext>
            </a:extLst>
          </p:cNvPr>
          <p:cNvSpPr>
            <a:spLocks noGrp="1"/>
          </p:cNvSpPr>
          <p:nvPr>
            <p:ph idx="1"/>
          </p:nvPr>
        </p:nvSpPr>
        <p:spPr/>
        <p:txBody>
          <a:bodyPr/>
          <a:lstStyle/>
          <a:p>
            <a:pPr marL="0" indent="0">
              <a:buNone/>
            </a:pPr>
            <a:r>
              <a:rPr lang="en-US" dirty="0"/>
              <a:t>Using the interactive course tool of your choice (Pear Deck, </a:t>
            </a:r>
            <a:r>
              <a:rPr lang="en-US" dirty="0" err="1"/>
              <a:t>PollEverywhere</a:t>
            </a:r>
            <a:r>
              <a:rPr lang="en-US" dirty="0"/>
              <a:t>, etc.) create a slide with the following OPEN ENDED QUESTION</a:t>
            </a:r>
          </a:p>
          <a:p>
            <a:endParaRPr lang="en-US" dirty="0"/>
          </a:p>
          <a:p>
            <a:r>
              <a:rPr lang="en-US" dirty="0"/>
              <a:t>What is common errors have you experienced while working with RStudio in the past week?</a:t>
            </a:r>
          </a:p>
        </p:txBody>
      </p:sp>
    </p:spTree>
    <p:extLst>
      <p:ext uri="{BB962C8B-B14F-4D97-AF65-F5344CB8AC3E}">
        <p14:creationId xmlns:p14="http://schemas.microsoft.com/office/powerpoint/2010/main" val="1244428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C0A1BDF-1E50-44C3-ABCE-449005B3CCC1}"/>
              </a:ext>
            </a:extLst>
          </p:cNvPr>
          <p:cNvSpPr>
            <a:spLocks noGrp="1"/>
          </p:cNvSpPr>
          <p:nvPr>
            <p:ph type="title"/>
          </p:nvPr>
        </p:nvSpPr>
        <p:spPr>
          <a:xfrm>
            <a:off x="7835104" y="1213968"/>
            <a:ext cx="3220127" cy="1715106"/>
          </a:xfrm>
        </p:spPr>
        <p:txBody>
          <a:bodyPr anchor="b">
            <a:normAutofit/>
          </a:bodyPr>
          <a:lstStyle/>
          <a:p>
            <a:r>
              <a:rPr lang="en-US" sz="3600">
                <a:solidFill>
                  <a:srgbClr val="FFFFFF"/>
                </a:solidFill>
              </a:rPr>
              <a:t>Let’s Import Some Data to Use</a:t>
            </a:r>
          </a:p>
        </p:txBody>
      </p:sp>
      <p:pic>
        <p:nvPicPr>
          <p:cNvPr id="5" name="Picture 4" descr="A screenshot of a cell phone&#10;&#10;Description automatically generated">
            <a:extLst>
              <a:ext uri="{FF2B5EF4-FFF2-40B4-BE49-F238E27FC236}">
                <a16:creationId xmlns:a16="http://schemas.microsoft.com/office/drawing/2014/main" id="{3B42FC06-C3DA-485E-85D1-B2812CB0A947}"/>
              </a:ext>
            </a:extLst>
          </p:cNvPr>
          <p:cNvPicPr>
            <a:picLocks noChangeAspect="1"/>
          </p:cNvPicPr>
          <p:nvPr/>
        </p:nvPicPr>
        <p:blipFill rotWithShape="1">
          <a:blip r:embed="rId2">
            <a:extLst>
              <a:ext uri="{28A0092B-C50C-407E-A947-70E740481C1C}">
                <a14:useLocalDpi xmlns:a14="http://schemas.microsoft.com/office/drawing/2010/main" val="0"/>
              </a:ext>
            </a:extLst>
          </a:blip>
          <a:srcRect r="14422" b="-1"/>
          <a:stretch/>
        </p:blipFill>
        <p:spPr>
          <a:xfrm>
            <a:off x="804101" y="804101"/>
            <a:ext cx="6730556" cy="5249798"/>
          </a:xfrm>
          <a:prstGeom prst="rect">
            <a:avLst/>
          </a:prstGeom>
        </p:spPr>
      </p:pic>
      <p:sp>
        <p:nvSpPr>
          <p:cNvPr id="3" name="Content Placeholder 2">
            <a:extLst>
              <a:ext uri="{FF2B5EF4-FFF2-40B4-BE49-F238E27FC236}">
                <a16:creationId xmlns:a16="http://schemas.microsoft.com/office/drawing/2014/main" id="{C05F29D6-3256-4BC5-8ED2-EEB9ABDC572A}"/>
              </a:ext>
            </a:extLst>
          </p:cNvPr>
          <p:cNvSpPr>
            <a:spLocks noGrp="1"/>
          </p:cNvSpPr>
          <p:nvPr>
            <p:ph idx="1"/>
          </p:nvPr>
        </p:nvSpPr>
        <p:spPr>
          <a:xfrm>
            <a:off x="7835105" y="3072208"/>
            <a:ext cx="3264916" cy="2660684"/>
          </a:xfrm>
        </p:spPr>
        <p:txBody>
          <a:bodyPr anchor="t">
            <a:normAutofit/>
          </a:bodyPr>
          <a:lstStyle/>
          <a:p>
            <a:r>
              <a:rPr lang="en-US" sz="2000" dirty="0">
                <a:solidFill>
                  <a:srgbClr val="FFFFFF"/>
                </a:solidFill>
              </a:rPr>
              <a:t>Find .csv file saved to today’s class file – R Data</a:t>
            </a:r>
          </a:p>
          <a:p>
            <a:r>
              <a:rPr lang="en-US" sz="2000" dirty="0">
                <a:solidFill>
                  <a:srgbClr val="FFFFFF"/>
                </a:solidFill>
              </a:rPr>
              <a:t>From page 42 – Import .csv by choosing “From Text (</a:t>
            </a:r>
            <a:r>
              <a:rPr lang="en-US" sz="2000" dirty="0" err="1">
                <a:solidFill>
                  <a:srgbClr val="FFFFFF"/>
                </a:solidFill>
              </a:rPr>
              <a:t>readr</a:t>
            </a:r>
            <a:r>
              <a:rPr lang="en-US" sz="2000" dirty="0">
                <a:solidFill>
                  <a:srgbClr val="FFFFFF"/>
                </a:solidFill>
              </a:rPr>
              <a:t>)” </a:t>
            </a:r>
          </a:p>
        </p:txBody>
      </p:sp>
      <p:sp>
        <p:nvSpPr>
          <p:cNvPr id="30"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9873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418</Words>
  <Application>Microsoft Office PowerPoint</Application>
  <PresentationFormat>Widescreen</PresentationFormat>
  <Paragraphs>31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Making Mistakes Using R</vt:lpstr>
      <vt:lpstr>What Happens When We Make a Mistake?</vt:lpstr>
      <vt:lpstr>Let’s Review…</vt:lpstr>
      <vt:lpstr>PLACEHOLDER SLIDE</vt:lpstr>
      <vt:lpstr>PLACEHOLDER SLIDE</vt:lpstr>
      <vt:lpstr>Fixed vs. Growth Mindset</vt:lpstr>
      <vt:lpstr>What Does This Mean for You?</vt:lpstr>
      <vt:lpstr>PLACEHOLDER SLIDE</vt:lpstr>
      <vt:lpstr>Let’s Import Some Data to Use</vt:lpstr>
      <vt:lpstr>Let’s plot the data…</vt:lpstr>
      <vt:lpstr>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Mistakes Using R</dc:title>
  <dc:creator>Staci Johnson</dc:creator>
  <cp:lastModifiedBy>Staci Johnson</cp:lastModifiedBy>
  <cp:revision>1</cp:revision>
  <dcterms:created xsi:type="dcterms:W3CDTF">2020-05-27T18:48:42Z</dcterms:created>
  <dcterms:modified xsi:type="dcterms:W3CDTF">2020-05-27T18:49:33Z</dcterms:modified>
</cp:coreProperties>
</file>