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4"/>
  </p:notesMasterIdLst>
  <p:sldIdLst>
    <p:sldId id="588" r:id="rId5"/>
    <p:sldId id="589" r:id="rId6"/>
    <p:sldId id="687" r:id="rId7"/>
    <p:sldId id="697" r:id="rId8"/>
    <p:sldId id="634" r:id="rId9"/>
    <p:sldId id="539" r:id="rId10"/>
    <p:sldId id="597" r:id="rId11"/>
    <p:sldId id="599" r:id="rId12"/>
    <p:sldId id="600" r:id="rId13"/>
    <p:sldId id="601" r:id="rId14"/>
    <p:sldId id="598" r:id="rId15"/>
    <p:sldId id="602" r:id="rId16"/>
    <p:sldId id="603" r:id="rId17"/>
    <p:sldId id="604" r:id="rId18"/>
    <p:sldId id="605" r:id="rId19"/>
    <p:sldId id="606" r:id="rId20"/>
    <p:sldId id="590" r:id="rId21"/>
    <p:sldId id="635" r:id="rId22"/>
    <p:sldId id="583" r:id="rId23"/>
    <p:sldId id="700" r:id="rId24"/>
    <p:sldId id="638" r:id="rId25"/>
    <p:sldId id="584" r:id="rId26"/>
    <p:sldId id="607" r:id="rId27"/>
    <p:sldId id="608" r:id="rId28"/>
    <p:sldId id="609" r:id="rId29"/>
    <p:sldId id="641" r:id="rId30"/>
    <p:sldId id="610" r:id="rId31"/>
    <p:sldId id="611" r:id="rId32"/>
    <p:sldId id="612" r:id="rId33"/>
    <p:sldId id="585" r:id="rId34"/>
    <p:sldId id="613" r:id="rId35"/>
    <p:sldId id="614" r:id="rId36"/>
    <p:sldId id="615" r:id="rId37"/>
    <p:sldId id="704" r:id="rId38"/>
    <p:sldId id="706" r:id="rId39"/>
    <p:sldId id="596" r:id="rId40"/>
    <p:sldId id="616" r:id="rId41"/>
    <p:sldId id="617" r:id="rId42"/>
    <p:sldId id="618" r:id="rId43"/>
    <p:sldId id="642" r:id="rId44"/>
    <p:sldId id="701" r:id="rId45"/>
    <p:sldId id="689" r:id="rId46"/>
    <p:sldId id="693" r:id="rId47"/>
    <p:sldId id="692" r:id="rId48"/>
    <p:sldId id="586" r:id="rId49"/>
    <p:sldId id="619" r:id="rId50"/>
    <p:sldId id="695" r:id="rId51"/>
    <p:sldId id="696" r:id="rId52"/>
    <p:sldId id="657" r:id="rId53"/>
    <p:sldId id="664" r:id="rId54"/>
    <p:sldId id="665" r:id="rId55"/>
    <p:sldId id="673" r:id="rId56"/>
    <p:sldId id="674" r:id="rId57"/>
    <p:sldId id="667" r:id="rId58"/>
    <p:sldId id="669" r:id="rId59"/>
    <p:sldId id="670" r:id="rId60"/>
    <p:sldId id="675" r:id="rId61"/>
    <p:sldId id="672" r:id="rId62"/>
    <p:sldId id="587" r:id="rId63"/>
    <p:sldId id="621" r:id="rId64"/>
    <p:sldId id="622" r:id="rId65"/>
    <p:sldId id="624" r:id="rId66"/>
    <p:sldId id="623" r:id="rId67"/>
    <p:sldId id="625" r:id="rId68"/>
    <p:sldId id="626" r:id="rId69"/>
    <p:sldId id="658" r:id="rId70"/>
    <p:sldId id="676" r:id="rId71"/>
    <p:sldId id="677" r:id="rId72"/>
    <p:sldId id="656" r:id="rId73"/>
    <p:sldId id="702" r:id="rId74"/>
    <p:sldId id="591" r:id="rId75"/>
    <p:sldId id="627" r:id="rId76"/>
    <p:sldId id="628" r:id="rId77"/>
    <p:sldId id="593" r:id="rId78"/>
    <p:sldId id="629" r:id="rId79"/>
    <p:sldId id="630" r:id="rId80"/>
    <p:sldId id="631" r:id="rId81"/>
    <p:sldId id="592" r:id="rId82"/>
    <p:sldId id="594" r:id="rId83"/>
    <p:sldId id="632" r:id="rId84"/>
    <p:sldId id="698" r:id="rId85"/>
    <p:sldId id="659" r:id="rId86"/>
    <p:sldId id="678" r:id="rId87"/>
    <p:sldId id="679" r:id="rId88"/>
    <p:sldId id="660" r:id="rId89"/>
    <p:sldId id="680" r:id="rId90"/>
    <p:sldId id="681" r:id="rId91"/>
    <p:sldId id="682" r:id="rId92"/>
    <p:sldId id="703" r:id="rId93"/>
    <p:sldId id="699" r:id="rId94"/>
    <p:sldId id="661" r:id="rId95"/>
    <p:sldId id="662" r:id="rId96"/>
    <p:sldId id="683" r:id="rId97"/>
    <p:sldId id="663" r:id="rId98"/>
    <p:sldId id="684" r:id="rId99"/>
    <p:sldId id="705" r:id="rId100"/>
    <p:sldId id="707" r:id="rId101"/>
    <p:sldId id="708" r:id="rId102"/>
    <p:sldId id="709" r:id="rId10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0432FF"/>
    <a:srgbClr val="F8FFF6"/>
    <a:srgbClr val="00FF00"/>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82993" autoAdjust="0"/>
  </p:normalViewPr>
  <p:slideViewPr>
    <p:cSldViewPr snapToGrid="0" snapToObjects="1">
      <p:cViewPr varScale="1">
        <p:scale>
          <a:sx n="95" d="100"/>
          <a:sy n="95" d="100"/>
        </p:scale>
        <p:origin x="124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6/11/relationships/changesInfo" Target="changesInfos/changesInfo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ler, Jacob" userId="0e0fb841-0aac-4b77-ba8c-c7a6600891c3" providerId="ADAL" clId="{B94B814A-B518-1B4F-A5DA-FC93C16047BE}"/>
    <pc:docChg chg="custSel addSld delSld modSld">
      <pc:chgData name="Adler, Jacob" userId="0e0fb841-0aac-4b77-ba8c-c7a6600891c3" providerId="ADAL" clId="{B94B814A-B518-1B4F-A5DA-FC93C16047BE}" dt="2020-05-29T16:08:04.164" v="331" actId="20577"/>
      <pc:docMkLst>
        <pc:docMk/>
      </pc:docMkLst>
      <pc:sldChg chg="addSp modSp new mod modClrScheme chgLayout">
        <pc:chgData name="Adler, Jacob" userId="0e0fb841-0aac-4b77-ba8c-c7a6600891c3" providerId="ADAL" clId="{B94B814A-B518-1B4F-A5DA-FC93C16047BE}" dt="2020-05-29T15:53:57.251" v="21" actId="20577"/>
        <pc:sldMkLst>
          <pc:docMk/>
          <pc:sldMk cId="1071187353" sldId="707"/>
        </pc:sldMkLst>
        <pc:spChg chg="add mod">
          <ac:chgData name="Adler, Jacob" userId="0e0fb841-0aac-4b77-ba8c-c7a6600891c3" providerId="ADAL" clId="{B94B814A-B518-1B4F-A5DA-FC93C16047BE}" dt="2020-05-29T15:53:57.251" v="21" actId="20577"/>
          <ac:spMkLst>
            <pc:docMk/>
            <pc:sldMk cId="1071187353" sldId="707"/>
            <ac:spMk id="2" creationId="{F63595E9-15A6-474A-847D-97608A9B9950}"/>
          </ac:spMkLst>
        </pc:spChg>
      </pc:sldChg>
      <pc:sldChg chg="addSp modSp new">
        <pc:chgData name="Adler, Jacob" userId="0e0fb841-0aac-4b77-ba8c-c7a6600891c3" providerId="ADAL" clId="{B94B814A-B518-1B4F-A5DA-FC93C16047BE}" dt="2020-05-29T16:06:25.645" v="270" actId="22"/>
        <pc:sldMkLst>
          <pc:docMk/>
          <pc:sldMk cId="4169800336" sldId="708"/>
        </pc:sldMkLst>
        <pc:spChg chg="mod">
          <ac:chgData name="Adler, Jacob" userId="0e0fb841-0aac-4b77-ba8c-c7a6600891c3" providerId="ADAL" clId="{B94B814A-B518-1B4F-A5DA-FC93C16047BE}" dt="2020-05-29T15:55:59.343" v="26" actId="20577"/>
          <ac:spMkLst>
            <pc:docMk/>
            <pc:sldMk cId="4169800336" sldId="708"/>
            <ac:spMk id="2" creationId="{9E7CB6FB-651B-7E4C-890C-D7A9288C5C94}"/>
          </ac:spMkLst>
        </pc:spChg>
        <pc:spChg chg="add mod">
          <ac:chgData name="Adler, Jacob" userId="0e0fb841-0aac-4b77-ba8c-c7a6600891c3" providerId="ADAL" clId="{B94B814A-B518-1B4F-A5DA-FC93C16047BE}" dt="2020-05-29T16:06:25.645" v="270" actId="22"/>
          <ac:spMkLst>
            <pc:docMk/>
            <pc:sldMk cId="4169800336" sldId="708"/>
            <ac:spMk id="4" creationId="{447D7D77-B9DF-9344-A13F-9E8E3569A298}"/>
          </ac:spMkLst>
        </pc:spChg>
        <pc:spChg chg="add mod">
          <ac:chgData name="Adler, Jacob" userId="0e0fb841-0aac-4b77-ba8c-c7a6600891c3" providerId="ADAL" clId="{B94B814A-B518-1B4F-A5DA-FC93C16047BE}" dt="2020-05-29T15:56:41.588" v="38" actId="20577"/>
          <ac:spMkLst>
            <pc:docMk/>
            <pc:sldMk cId="4169800336" sldId="708"/>
            <ac:spMk id="6" creationId="{F017274E-06F7-F04F-9A1E-F465111B5800}"/>
          </ac:spMkLst>
        </pc:spChg>
        <pc:spChg chg="add mod">
          <ac:chgData name="Adler, Jacob" userId="0e0fb841-0aac-4b77-ba8c-c7a6600891c3" providerId="ADAL" clId="{B94B814A-B518-1B4F-A5DA-FC93C16047BE}" dt="2020-05-29T16:06:04.012" v="269" actId="14100"/>
          <ac:spMkLst>
            <pc:docMk/>
            <pc:sldMk cId="4169800336" sldId="708"/>
            <ac:spMk id="7" creationId="{EE139A81-9147-1141-B624-2F77AA172026}"/>
          </ac:spMkLst>
        </pc:spChg>
      </pc:sldChg>
      <pc:sldChg chg="addSp modSp new">
        <pc:chgData name="Adler, Jacob" userId="0e0fb841-0aac-4b77-ba8c-c7a6600891c3" providerId="ADAL" clId="{B94B814A-B518-1B4F-A5DA-FC93C16047BE}" dt="2020-05-29T16:08:04.164" v="331" actId="20577"/>
        <pc:sldMkLst>
          <pc:docMk/>
          <pc:sldMk cId="4211710709" sldId="709"/>
        </pc:sldMkLst>
        <pc:spChg chg="mod">
          <ac:chgData name="Adler, Jacob" userId="0e0fb841-0aac-4b77-ba8c-c7a6600891c3" providerId="ADAL" clId="{B94B814A-B518-1B4F-A5DA-FC93C16047BE}" dt="2020-05-29T16:06:33.644" v="272" actId="20577"/>
          <ac:spMkLst>
            <pc:docMk/>
            <pc:sldMk cId="4211710709" sldId="709"/>
            <ac:spMk id="2" creationId="{DFD50351-2D0A-CC49-AD8B-8C6EC12E9893}"/>
          </ac:spMkLst>
        </pc:spChg>
        <pc:spChg chg="add mod">
          <ac:chgData name="Adler, Jacob" userId="0e0fb841-0aac-4b77-ba8c-c7a6600891c3" providerId="ADAL" clId="{B94B814A-B518-1B4F-A5DA-FC93C16047BE}" dt="2020-05-29T16:01:36.945" v="106" actId="1076"/>
          <ac:spMkLst>
            <pc:docMk/>
            <pc:sldMk cId="4211710709" sldId="709"/>
            <ac:spMk id="4" creationId="{B8E360F4-21CB-6F4D-9CCB-6C3F9541A123}"/>
          </ac:spMkLst>
        </pc:spChg>
        <pc:spChg chg="add mod">
          <ac:chgData name="Adler, Jacob" userId="0e0fb841-0aac-4b77-ba8c-c7a6600891c3" providerId="ADAL" clId="{B94B814A-B518-1B4F-A5DA-FC93C16047BE}" dt="2020-05-29T16:02:56.813" v="126" actId="20577"/>
          <ac:spMkLst>
            <pc:docMk/>
            <pc:sldMk cId="4211710709" sldId="709"/>
            <ac:spMk id="9" creationId="{786D9828-D570-9D4D-A33C-32C57116E5FD}"/>
          </ac:spMkLst>
        </pc:spChg>
        <pc:spChg chg="add mod">
          <ac:chgData name="Adler, Jacob" userId="0e0fb841-0aac-4b77-ba8c-c7a6600891c3" providerId="ADAL" clId="{B94B814A-B518-1B4F-A5DA-FC93C16047BE}" dt="2020-05-29T16:08:04.164" v="331" actId="20577"/>
          <ac:spMkLst>
            <pc:docMk/>
            <pc:sldMk cId="4211710709" sldId="709"/>
            <ac:spMk id="11" creationId="{693CF1B0-E696-354F-BE07-D3F747EEB8B6}"/>
          </ac:spMkLst>
        </pc:spChg>
        <pc:picChg chg="add mod">
          <ac:chgData name="Adler, Jacob" userId="0e0fb841-0aac-4b77-ba8c-c7a6600891c3" providerId="ADAL" clId="{B94B814A-B518-1B4F-A5DA-FC93C16047BE}" dt="2020-05-29T16:01:54.417" v="109" actId="1076"/>
          <ac:picMkLst>
            <pc:docMk/>
            <pc:sldMk cId="4211710709" sldId="709"/>
            <ac:picMk id="7" creationId="{E64A94B4-3A1E-7E4E-BBB5-0FE7426E360C}"/>
          </ac:picMkLst>
        </pc:picChg>
      </pc:sldChg>
      <pc:sldChg chg="add del">
        <pc:chgData name="Adler, Jacob" userId="0e0fb841-0aac-4b77-ba8c-c7a6600891c3" providerId="ADAL" clId="{B94B814A-B518-1B4F-A5DA-FC93C16047BE}" dt="2020-05-29T16:07:31.063" v="274" actId="2696"/>
        <pc:sldMkLst>
          <pc:docMk/>
          <pc:sldMk cId="1559210817" sldId="7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5/29/20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40308956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ncbi.nlm.nih.gov/SNP/snp_ref.cgi?rs=rs1834640#Diversity"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ncbi.nlm.nih.gov/SNP/snp_ref.cgi?rs=rs1834640#Diversity"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ncbi.nlm.nih.gov/SNP/snp_ref.cgi?rs=rs1834640#Diversity"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ncbi.nlm.nih.gov/SNP/snp_ref.cgi?rs=rs1834640#Diversity"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humanorigins.si.edu/evidence/genetics"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humanorigins.si.edu/evidence/genetics"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humanorigins.si.edu/evidence/genetic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humanorigins.si.edu/evidence/genetics"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washingtonpost.com/resizer/2OCdmy4FNXmxzWDJ4GtWim1DcBc=/1484x0/arc-anglerfish-washpost-prod-washpost.s3.amazonaws.com/public/BP7FDVAO2EI6TCJYLCMK3QUPUI.jpg"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a:t>
            </a:fld>
            <a:endParaRPr lang="en-US"/>
          </a:p>
        </p:txBody>
      </p:sp>
    </p:spTree>
    <p:extLst>
      <p:ext uri="{BB962C8B-B14F-4D97-AF65-F5344CB8AC3E}">
        <p14:creationId xmlns:p14="http://schemas.microsoft.com/office/powerpoint/2010/main" val="408556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Horizontal distance is only for clarity and has no significance. Remind students that branch points could rotate 180 degrees and the information on the tree is unchanged.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10</a:t>
            </a:fld>
            <a:endParaRPr lang="en-US"/>
          </a:p>
        </p:txBody>
      </p:sp>
    </p:spTree>
    <p:extLst>
      <p:ext uri="{BB962C8B-B14F-4D97-AF65-F5344CB8AC3E}">
        <p14:creationId xmlns:p14="http://schemas.microsoft.com/office/powerpoint/2010/main" val="101590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These are bootstrap values showing the level of confidence in the given branch point. 100 is complete confidence. See Bio-Math Exploration 6.1 for details.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11</a:t>
            </a:fld>
            <a:endParaRPr lang="en-US"/>
          </a:p>
        </p:txBody>
      </p:sp>
    </p:spTree>
    <p:extLst>
      <p:ext uri="{BB962C8B-B14F-4D97-AF65-F5344CB8AC3E}">
        <p14:creationId xmlns:p14="http://schemas.microsoft.com/office/powerpoint/2010/main" val="238731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They needed a very different genome for comparison on this rooted tree. Unrooted tree would have only humans on it and no out group for comparison as is used in a rooted tree.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12</a:t>
            </a:fld>
            <a:endParaRPr lang="en-US"/>
          </a:p>
        </p:txBody>
      </p:sp>
    </p:spTree>
    <p:extLst>
      <p:ext uri="{BB962C8B-B14F-4D97-AF65-F5344CB8AC3E}">
        <p14:creationId xmlns:p14="http://schemas.microsoft.com/office/powerpoint/2010/main" val="220896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These two San individuals have only a few bases different in their </a:t>
            </a:r>
            <a:r>
              <a:rPr lang="en-US" sz="1200" b="0" kern="1200" dirty="0" err="1">
                <a:solidFill>
                  <a:schemeClr val="tx1"/>
                </a:solidFill>
                <a:latin typeface="+mn-lt"/>
                <a:ea typeface="ＭＳ Ｐゴシック" pitchFamily="-110" charset="-128"/>
                <a:cs typeface="ＭＳ Ｐゴシック" pitchFamily="-110" charset="-128"/>
              </a:rPr>
              <a:t>mtDNA</a:t>
            </a:r>
            <a:r>
              <a:rPr lang="en-US" sz="1200" b="0" kern="1200" dirty="0">
                <a:solidFill>
                  <a:schemeClr val="tx1"/>
                </a:solidFill>
                <a:latin typeface="+mn-lt"/>
                <a:ea typeface="ＭＳ Ｐゴシック" pitchFamily="-110" charset="-128"/>
                <a:cs typeface="ＭＳ Ｐゴシック" pitchFamily="-110" charset="-128"/>
              </a:rPr>
              <a:t> genomes, but they are very different from all other humans on this tree as indicated by the long vertical lines between them and their closest matches (#5 Hausa).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13</a:t>
            </a:fld>
            <a:endParaRPr lang="en-US"/>
          </a:p>
        </p:txBody>
      </p:sp>
    </p:spTree>
    <p:extLst>
      <p:ext uri="{BB962C8B-B14F-4D97-AF65-F5344CB8AC3E}">
        <p14:creationId xmlns:p14="http://schemas.microsoft.com/office/powerpoint/2010/main" val="123925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Unlike the San, these two individuals from the Ibo (pronounced </a:t>
            </a:r>
            <a:r>
              <a:rPr lang="en-US" sz="1200" b="0" kern="1200" dirty="0" err="1">
                <a:solidFill>
                  <a:schemeClr val="tx1"/>
                </a:solidFill>
                <a:latin typeface="+mn-lt"/>
                <a:ea typeface="ＭＳ Ｐゴシック" pitchFamily="-110" charset="-128"/>
                <a:cs typeface="ＭＳ Ｐゴシック" pitchFamily="-110" charset="-128"/>
              </a:rPr>
              <a:t>ee-bo</a:t>
            </a:r>
            <a:r>
              <a:rPr lang="en-US" sz="1200" b="0" kern="1200" dirty="0">
                <a:solidFill>
                  <a:schemeClr val="tx1"/>
                </a:solidFill>
                <a:latin typeface="+mn-lt"/>
                <a:ea typeface="ＭＳ Ｐゴシック" pitchFamily="-110" charset="-128"/>
                <a:cs typeface="ＭＳ Ｐゴシック" pitchFamily="-110" charset="-128"/>
              </a:rPr>
              <a:t>) tribe have many DNA differences between their </a:t>
            </a:r>
            <a:r>
              <a:rPr lang="en-US" sz="1200" b="0" kern="1200" dirty="0" err="1">
                <a:solidFill>
                  <a:schemeClr val="tx1"/>
                </a:solidFill>
                <a:latin typeface="+mn-lt"/>
                <a:ea typeface="ＭＳ Ｐゴシック" pitchFamily="-110" charset="-128"/>
                <a:cs typeface="ＭＳ Ｐゴシック" pitchFamily="-110" charset="-128"/>
              </a:rPr>
              <a:t>mtDNA</a:t>
            </a:r>
            <a:r>
              <a:rPr lang="en-US" sz="1200" b="0" kern="1200" dirty="0">
                <a:solidFill>
                  <a:schemeClr val="tx1"/>
                </a:solidFill>
                <a:latin typeface="+mn-lt"/>
                <a:ea typeface="ＭＳ Ｐゴシック" pitchFamily="-110" charset="-128"/>
                <a:cs typeface="ＭＳ Ｐゴシック" pitchFamily="-110" charset="-128"/>
              </a:rPr>
              <a:t> genomes. Perhaps two different San individuals would have more differences than the two they happened to select for sampling. Don’t let students over interpret from two individuals to entire tribes or populations.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14</a:t>
            </a:fld>
            <a:endParaRPr lang="en-US"/>
          </a:p>
        </p:txBody>
      </p:sp>
    </p:spTree>
    <p:extLst>
      <p:ext uri="{BB962C8B-B14F-4D97-AF65-F5344CB8AC3E}">
        <p14:creationId xmlns:p14="http://schemas.microsoft.com/office/powerpoint/2010/main" val="403927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6 people from these 5 tribes have many bases in common with each other as indicated by being on a distinct branch from all other current Africans. However these 6 have many differences from all other current Africans as indicated by the cumulative vertical distance between them and all others shown in this view.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15</a:t>
            </a:fld>
            <a:endParaRPr lang="en-US"/>
          </a:p>
        </p:txBody>
      </p:sp>
    </p:spTree>
    <p:extLst>
      <p:ext uri="{BB962C8B-B14F-4D97-AF65-F5344CB8AC3E}">
        <p14:creationId xmlns:p14="http://schemas.microsoft.com/office/powerpoint/2010/main" val="414426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This is one of the major points of this figure. These 6 current Africans share many of the same </a:t>
            </a:r>
            <a:r>
              <a:rPr lang="en-US" sz="1200" b="0" kern="1200" dirty="0" err="1">
                <a:solidFill>
                  <a:schemeClr val="tx1"/>
                </a:solidFill>
                <a:latin typeface="+mn-lt"/>
                <a:ea typeface="ＭＳ Ｐゴシック" pitchFamily="-110" charset="-128"/>
                <a:cs typeface="ＭＳ Ｐゴシック" pitchFamily="-110" charset="-128"/>
              </a:rPr>
              <a:t>mtDNA</a:t>
            </a:r>
            <a:r>
              <a:rPr lang="en-US" sz="1200" b="0" kern="1200" dirty="0">
                <a:solidFill>
                  <a:schemeClr val="tx1"/>
                </a:solidFill>
                <a:latin typeface="+mn-lt"/>
                <a:ea typeface="ＭＳ Ｐゴシック" pitchFamily="-110" charset="-128"/>
                <a:cs typeface="ＭＳ Ｐゴシック" pitchFamily="-110" charset="-128"/>
              </a:rPr>
              <a:t> differences with all the current non-Africans. They all shared a MRCA with each other, noted by the branch point with 98 bootstrap value. Shared </a:t>
            </a:r>
            <a:r>
              <a:rPr lang="en-US" sz="1200" b="0" i="1" kern="1200" dirty="0">
                <a:solidFill>
                  <a:schemeClr val="tx1"/>
                </a:solidFill>
                <a:latin typeface="+mn-lt"/>
                <a:ea typeface="ＭＳ Ｐゴシック" pitchFamily="-110" charset="-128"/>
                <a:cs typeface="ＭＳ Ｐゴシック" pitchFamily="-110" charset="-128"/>
              </a:rPr>
              <a:t>H. sapiens</a:t>
            </a:r>
            <a:r>
              <a:rPr lang="en-US" sz="1200" b="0" kern="1200" dirty="0">
                <a:solidFill>
                  <a:schemeClr val="tx1"/>
                </a:solidFill>
                <a:latin typeface="+mn-lt"/>
                <a:ea typeface="ＭＳ Ｐゴシック" pitchFamily="-110" charset="-128"/>
                <a:cs typeface="ＭＳ Ｐゴシック" pitchFamily="-110" charset="-128"/>
              </a:rPr>
              <a:t> ancestors of these 6 individuals were among those who migrated out of Africa and subsequently populated the entire planet with their descendants. After leaving Africa, there two two major branches that reveal the beginnings of differentiation among populations around the world.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16</a:t>
            </a:fld>
            <a:endParaRPr lang="en-US"/>
          </a:p>
        </p:txBody>
      </p:sp>
    </p:spTree>
    <p:extLst>
      <p:ext uri="{BB962C8B-B14F-4D97-AF65-F5344CB8AC3E}">
        <p14:creationId xmlns:p14="http://schemas.microsoft.com/office/powerpoint/2010/main" val="205350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kern="1200" dirty="0">
                <a:solidFill>
                  <a:schemeClr val="tx1"/>
                </a:solidFill>
                <a:effectLst/>
                <a:latin typeface="+mn-lt"/>
                <a:ea typeface="ＭＳ Ｐゴシック" pitchFamily="-110" charset="-128"/>
                <a:cs typeface="ＭＳ Ｐゴシック" pitchFamily="-110" charset="-128"/>
              </a:rPr>
              <a:t>B</a:t>
            </a:r>
            <a:r>
              <a:rPr lang="en-US" sz="1200" kern="1200" dirty="0">
                <a:solidFill>
                  <a:schemeClr val="tx1"/>
                </a:solidFill>
                <a:effectLst/>
                <a:latin typeface="+mn-lt"/>
                <a:ea typeface="ＭＳ Ｐゴシック" pitchFamily="-110" charset="-128"/>
                <a:cs typeface="ＭＳ Ｐゴシック" pitchFamily="-110" charset="-128"/>
              </a:rPr>
              <a:t> World map with a subset of the numbered samples located.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Not all 53 individuals are marked on this map, but enough are shown to provide an overview of where the samples were taken. This map reveals over sampling in some regions (Japan twice and Korea once) but vast areas have no sampling (mostly the Americas and extreme northern parts of the world.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17</a:t>
            </a:fld>
            <a:endParaRPr lang="en-US"/>
          </a:p>
        </p:txBody>
      </p:sp>
    </p:spTree>
    <p:extLst>
      <p:ext uri="{BB962C8B-B14F-4D97-AF65-F5344CB8AC3E}">
        <p14:creationId xmlns:p14="http://schemas.microsoft.com/office/powerpoint/2010/main" val="336432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kern="1200" dirty="0">
                <a:solidFill>
                  <a:schemeClr val="tx1"/>
                </a:solidFill>
                <a:effectLst/>
                <a:latin typeface="+mn-lt"/>
                <a:ea typeface="ＭＳ Ｐゴシック" pitchFamily="-110" charset="-128"/>
                <a:cs typeface="ＭＳ Ｐゴシック" pitchFamily="-110" charset="-128"/>
              </a:rPr>
              <a:t>B</a:t>
            </a:r>
            <a:r>
              <a:rPr lang="en-US" sz="1200" kern="1200" dirty="0">
                <a:solidFill>
                  <a:schemeClr val="tx1"/>
                </a:solidFill>
                <a:effectLst/>
                <a:latin typeface="+mn-lt"/>
                <a:ea typeface="ＭＳ Ｐゴシック" pitchFamily="-110" charset="-128"/>
                <a:cs typeface="ＭＳ Ｐゴシック" pitchFamily="-110" charset="-128"/>
              </a:rPr>
              <a:t> World map with a subset of the numbered samples located.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Evolutionary tree data indicates these populations experienced two separate waves of immigration, separated by thousands of years.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18</a:t>
            </a:fld>
            <a:endParaRPr lang="en-US"/>
          </a:p>
        </p:txBody>
      </p:sp>
    </p:spTree>
    <p:extLst>
      <p:ext uri="{BB962C8B-B14F-4D97-AF65-F5344CB8AC3E}">
        <p14:creationId xmlns:p14="http://schemas.microsoft.com/office/powerpoint/2010/main" val="365610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6.25 </a:t>
            </a:r>
            <a:r>
              <a:rPr lang="en-US" sz="1200" b="0" i="0" u="none" strike="noStrike" kern="1200" dirty="0">
                <a:solidFill>
                  <a:schemeClr val="tx1"/>
                </a:solidFill>
                <a:effectLst/>
                <a:latin typeface="+mn-lt"/>
                <a:ea typeface="ＭＳ Ｐゴシック" pitchFamily="-110" charset="-128"/>
                <a:cs typeface="ＭＳ Ｐゴシック" pitchFamily="-110" charset="-128"/>
              </a:rPr>
              <a:t>Graphical interpretation of the out-of-Africa scientific theory.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summary figure based on these data. All </a:t>
            </a:r>
            <a:r>
              <a:rPr lang="en-US" sz="1200" b="0" i="1" kern="1200" dirty="0">
                <a:solidFill>
                  <a:schemeClr val="tx1"/>
                </a:solidFill>
                <a:latin typeface="+mn-lt"/>
                <a:ea typeface="ＭＳ Ｐゴシック" pitchFamily="-110" charset="-128"/>
                <a:cs typeface="ＭＳ Ｐゴシック" pitchFamily="-110" charset="-128"/>
              </a:rPr>
              <a:t>H. sapiens</a:t>
            </a:r>
            <a:r>
              <a:rPr lang="en-US" sz="1200" b="0" kern="1200" dirty="0">
                <a:solidFill>
                  <a:schemeClr val="tx1"/>
                </a:solidFill>
                <a:latin typeface="+mn-lt"/>
                <a:ea typeface="ＭＳ Ｐゴシック" pitchFamily="-110" charset="-128"/>
                <a:cs typeface="ＭＳ Ｐゴシック" pitchFamily="-110" charset="-128"/>
              </a:rPr>
              <a:t> originated in Africa 200,000 – 300,000 years ago. About 100,000 years ago, a small number of </a:t>
            </a:r>
            <a:r>
              <a:rPr lang="en-US" sz="1200" b="0" i="1" kern="1200" dirty="0">
                <a:solidFill>
                  <a:schemeClr val="tx1"/>
                </a:solidFill>
                <a:latin typeface="+mn-lt"/>
                <a:ea typeface="ＭＳ Ｐゴシック" pitchFamily="-110" charset="-128"/>
                <a:cs typeface="ＭＳ Ｐゴシック" pitchFamily="-110" charset="-128"/>
              </a:rPr>
              <a:t>H. sapiens</a:t>
            </a:r>
            <a:r>
              <a:rPr lang="en-US" sz="1200" b="0" kern="1200" dirty="0">
                <a:solidFill>
                  <a:schemeClr val="tx1"/>
                </a:solidFill>
                <a:latin typeface="+mn-lt"/>
                <a:ea typeface="ＭＳ Ｐゴシック" pitchFamily="-110" charset="-128"/>
                <a:cs typeface="ＭＳ Ｐゴシック" pitchFamily="-110" charset="-128"/>
              </a:rPr>
              <a:t> left African and their descendants migrated all over the world, slowly evolving their </a:t>
            </a:r>
            <a:r>
              <a:rPr lang="en-US" sz="1200" b="0" kern="1200" dirty="0" err="1">
                <a:solidFill>
                  <a:schemeClr val="tx1"/>
                </a:solidFill>
                <a:latin typeface="+mn-lt"/>
                <a:ea typeface="ＭＳ Ｐゴシック" pitchFamily="-110" charset="-128"/>
                <a:cs typeface="ＭＳ Ｐゴシック" pitchFamily="-110" charset="-128"/>
              </a:rPr>
              <a:t>mtDNA</a:t>
            </a:r>
            <a:r>
              <a:rPr lang="en-US" sz="1200" b="0" kern="1200" dirty="0">
                <a:solidFill>
                  <a:schemeClr val="tx1"/>
                </a:solidFill>
                <a:latin typeface="+mn-lt"/>
                <a:ea typeface="ＭＳ Ｐゴシック" pitchFamily="-110" charset="-128"/>
                <a:cs typeface="ＭＳ Ｐゴシック" pitchFamily="-110" charset="-128"/>
              </a:rPr>
              <a:t> in populations established along the way.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a:t>
            </a:fld>
            <a:endParaRPr lang="en-US"/>
          </a:p>
        </p:txBody>
      </p:sp>
    </p:spTree>
    <p:extLst>
      <p:ext uri="{BB962C8B-B14F-4D97-AF65-F5344CB8AC3E}">
        <p14:creationId xmlns:p14="http://schemas.microsoft.com/office/powerpoint/2010/main" val="46554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253806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Data from text:</a:t>
            </a:r>
            <a:r>
              <a:rPr lang="en-US" sz="1200" b="0" i="0" u="none" strike="noStrike" kern="1200" dirty="0">
                <a:solidFill>
                  <a:schemeClr val="tx1"/>
                </a:solidFill>
                <a:effectLst/>
                <a:latin typeface="+mn-lt"/>
                <a:ea typeface="ＭＳ Ｐゴシック" pitchFamily="-110" charset="-128"/>
                <a:cs typeface="ＭＳ Ｐゴシック" pitchFamily="-110"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number of races varied to suit the needs of Whites defining the races. Races are not based on biological features so they can be redefined by subjective criteria.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21</a:t>
            </a:fld>
            <a:endParaRPr lang="en-US"/>
          </a:p>
        </p:txBody>
      </p:sp>
    </p:spTree>
    <p:extLst>
      <p:ext uri="{BB962C8B-B14F-4D97-AF65-F5344CB8AC3E}">
        <p14:creationId xmlns:p14="http://schemas.microsoft.com/office/powerpoint/2010/main" val="46396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This section shows that race cannot be defined objectively by DNA or phenotypes, but that does not mean race is not real. The societal definition of race is real, as are its biological consequences on human health.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Black Americans die at a higher rate than White Americans.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23</a:t>
            </a:fld>
            <a:endParaRPr lang="en-US"/>
          </a:p>
        </p:txBody>
      </p:sp>
    </p:spTree>
    <p:extLst>
      <p:ext uri="{BB962C8B-B14F-4D97-AF65-F5344CB8AC3E}">
        <p14:creationId xmlns:p14="http://schemas.microsoft.com/office/powerpoint/2010/main" val="28309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Black Americans have higher frequency of these two diseases than White Americans.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24</a:t>
            </a:fld>
            <a:endParaRPr lang="en-US"/>
          </a:p>
        </p:txBody>
      </p:sp>
    </p:spTree>
    <p:extLst>
      <p:ext uri="{BB962C8B-B14F-4D97-AF65-F5344CB8AC3E}">
        <p14:creationId xmlns:p14="http://schemas.microsoft.com/office/powerpoint/2010/main" val="2409234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Infant mortality in America is more than double for Blacks compared to Whites. Maternal deaths are 4X greater for Black women than White women in America.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25</a:t>
            </a:fld>
            <a:endParaRPr lang="en-US"/>
          </a:p>
        </p:txBody>
      </p:sp>
    </p:spTree>
    <p:extLst>
      <p:ext uri="{BB962C8B-B14F-4D97-AF65-F5344CB8AC3E}">
        <p14:creationId xmlns:p14="http://schemas.microsoft.com/office/powerpoint/2010/main" val="3226954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Infant mortality is more than double for Blacks compared to Whites. Maternal deaths are 4X greater for Black women than White women in America.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26</a:t>
            </a:fld>
            <a:endParaRPr lang="en-US"/>
          </a:p>
        </p:txBody>
      </p:sp>
    </p:spTree>
    <p:extLst>
      <p:ext uri="{BB962C8B-B14F-4D97-AF65-F5344CB8AC3E}">
        <p14:creationId xmlns:p14="http://schemas.microsoft.com/office/powerpoint/2010/main" val="1914291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Two linked conditions of obesity and diabetes are both more common in American Blacks than American Whites.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27</a:t>
            </a:fld>
            <a:endParaRPr lang="en-US"/>
          </a:p>
        </p:txBody>
      </p:sp>
    </p:spTree>
    <p:extLst>
      <p:ext uri="{BB962C8B-B14F-4D97-AF65-F5344CB8AC3E}">
        <p14:creationId xmlns:p14="http://schemas.microsoft.com/office/powerpoint/2010/main" val="185221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Unemployment is nearly twice as high for Black Americans compared to White Americans. We have to ask ourselves why all these differences exist if there is no DNA-based definition for race?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28</a:t>
            </a:fld>
            <a:endParaRPr lang="en-US"/>
          </a:p>
        </p:txBody>
      </p:sp>
    </p:spTree>
    <p:extLst>
      <p:ext uri="{BB962C8B-B14F-4D97-AF65-F5344CB8AC3E}">
        <p14:creationId xmlns:p14="http://schemas.microsoft.com/office/powerpoint/2010/main" val="4172077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6.2 </a:t>
            </a:r>
            <a:r>
              <a:rPr lang="en-US" sz="1200" b="0" i="0" u="none" strike="noStrike" kern="1200" dirty="0">
                <a:solidFill>
                  <a:schemeClr val="tx1"/>
                </a:solidFill>
                <a:effectLst/>
                <a:latin typeface="+mn-lt"/>
                <a:ea typeface="ＭＳ Ｐゴシック" pitchFamily="-110" charset="-128"/>
                <a:cs typeface="ＭＳ Ｐゴシック" pitchFamily="-110" charset="-128"/>
              </a:rPr>
              <a:t>Racial disparities in America.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Race is defined by people using societal norms that change over time and between cultures. There is no DNA-based way to define a human race since we all share the same ancestors. However, race has real biological consequences as shown by these medical data.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29</a:t>
            </a:fld>
            <a:endParaRPr lang="en-US"/>
          </a:p>
        </p:txBody>
      </p:sp>
    </p:spTree>
    <p:extLst>
      <p:ext uri="{BB962C8B-B14F-4D97-AF65-F5344CB8AC3E}">
        <p14:creationId xmlns:p14="http://schemas.microsoft.com/office/powerpoint/2010/main" val="330658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1639334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Infants were weighed and categorized whether they had US-born White mothers, US-born Black mothers or African-born Black mothers.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White American women and Black African women give birth to similar sized children (tan and purple distributions).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Infants were weighed and categorized whether they had US-born White mothers, US-born Black mothers or African-born Black mothers.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Black American women give birth to smaller babies than the other two populations (teal distribution shifted to the left).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31</a:t>
            </a:fld>
            <a:endParaRPr lang="en-US"/>
          </a:p>
        </p:txBody>
      </p:sp>
    </p:spTree>
    <p:extLst>
      <p:ext uri="{BB962C8B-B14F-4D97-AF65-F5344CB8AC3E}">
        <p14:creationId xmlns:p14="http://schemas.microsoft.com/office/powerpoint/2010/main" val="1226558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Infants were weighed and categorized whether they had US-born White mothers, US-born Black mothers or African-born Black mothers.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Why would Black American women give birth to lighter babies? Could it be due to genetics, or environment?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32</a:t>
            </a:fld>
            <a:endParaRPr lang="en-US"/>
          </a:p>
        </p:txBody>
      </p:sp>
    </p:spTree>
    <p:extLst>
      <p:ext uri="{BB962C8B-B14F-4D97-AF65-F5344CB8AC3E}">
        <p14:creationId xmlns:p14="http://schemas.microsoft.com/office/powerpoint/2010/main" val="1860856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Infants were weighed and categorized whether they had US-born White mothers, US-born Black mothers or African-born Black mothers.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Two possible explanations that are not mutually exclusive.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33</a:t>
            </a:fld>
            <a:endParaRPr lang="en-US"/>
          </a:p>
        </p:txBody>
      </p:sp>
    </p:spTree>
    <p:extLst>
      <p:ext uri="{BB962C8B-B14F-4D97-AF65-F5344CB8AC3E}">
        <p14:creationId xmlns:p14="http://schemas.microsoft.com/office/powerpoint/2010/main" val="130457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2837159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35</a:t>
            </a:fld>
            <a:endParaRPr lang="en-US"/>
          </a:p>
        </p:txBody>
      </p:sp>
    </p:spTree>
    <p:extLst>
      <p:ext uri="{BB962C8B-B14F-4D97-AF65-F5344CB8AC3E}">
        <p14:creationId xmlns:p14="http://schemas.microsoft.com/office/powerpoint/2010/main" val="2205277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B </a:t>
            </a:r>
            <a:r>
              <a:rPr lang="en-US" sz="1200" b="0" i="0" u="none" strike="noStrike" kern="1200" dirty="0">
                <a:solidFill>
                  <a:schemeClr val="tx1"/>
                </a:solidFill>
                <a:effectLst/>
                <a:latin typeface="+mn-lt"/>
                <a:ea typeface="ＭＳ Ｐゴシック" pitchFamily="-110" charset="-128"/>
                <a:cs typeface="ＭＳ Ｐゴシック" pitchFamily="-110" charset="-128"/>
              </a:rPr>
              <a:t>Newborn birth weights for second generation Americans (G2) or third generation Americans (G3) for each of four populations of grandmothers (G1). * indicates p &lt; 0.001, </a:t>
            </a:r>
            <a:r>
              <a:rPr lang="en-US" sz="1200" b="0" i="1" u="none" strike="noStrike" kern="1200" dirty="0">
                <a:solidFill>
                  <a:schemeClr val="tx1"/>
                </a:solidFill>
                <a:effectLst/>
                <a:latin typeface="+mn-lt"/>
                <a:ea typeface="ＭＳ Ｐゴシック" pitchFamily="-110" charset="-128"/>
                <a:cs typeface="ＭＳ Ｐゴシック" pitchFamily="-110" charset="-128"/>
              </a:rPr>
              <a:t>n</a:t>
            </a:r>
            <a:r>
              <a:rPr lang="en-US" sz="1200" b="0" i="0" u="none" strike="noStrike" kern="1200" dirty="0">
                <a:solidFill>
                  <a:schemeClr val="tx1"/>
                </a:solidFill>
                <a:effectLst/>
                <a:latin typeface="+mn-lt"/>
                <a:ea typeface="ＭＳ Ｐゴシック" pitchFamily="-110" charset="-128"/>
                <a:cs typeface="ＭＳ Ｐゴシック" pitchFamily="-110" charset="-128"/>
              </a:rPr>
              <a:t> = sample size.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Same research team tested two generations of mothers and examined White Americans and immigrants as well as Black Americans and immigrants.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36</a:t>
            </a:fld>
            <a:endParaRPr lang="en-US"/>
          </a:p>
        </p:txBody>
      </p:sp>
    </p:spTree>
    <p:extLst>
      <p:ext uri="{BB962C8B-B14F-4D97-AF65-F5344CB8AC3E}">
        <p14:creationId xmlns:p14="http://schemas.microsoft.com/office/powerpoint/2010/main" val="1927576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B </a:t>
            </a:r>
            <a:r>
              <a:rPr lang="en-US" sz="1200" b="0" i="0" u="none" strike="noStrike" kern="1200" dirty="0">
                <a:solidFill>
                  <a:schemeClr val="tx1"/>
                </a:solidFill>
                <a:effectLst/>
                <a:latin typeface="+mn-lt"/>
                <a:ea typeface="ＭＳ Ｐゴシック" pitchFamily="-110" charset="-128"/>
                <a:cs typeface="ＭＳ Ｐゴシック" pitchFamily="-110" charset="-128"/>
              </a:rPr>
              <a:t>Newborn birth weights for second generation Americans (G2) or third generation Americans (G3) for each of four populations of grandmothers (G1). * indicates p &lt; 0.001, </a:t>
            </a:r>
            <a:r>
              <a:rPr lang="en-US" sz="1200" b="0" i="1" u="none" strike="noStrike" kern="1200" dirty="0">
                <a:solidFill>
                  <a:schemeClr val="tx1"/>
                </a:solidFill>
                <a:effectLst/>
                <a:latin typeface="+mn-lt"/>
                <a:ea typeface="ＭＳ Ｐゴシック" pitchFamily="-110" charset="-128"/>
                <a:cs typeface="ＭＳ Ｐゴシック" pitchFamily="-110" charset="-128"/>
              </a:rPr>
              <a:t>n</a:t>
            </a:r>
            <a:r>
              <a:rPr lang="en-US" sz="1200" b="0" i="0" u="none" strike="noStrike" kern="1200" dirty="0">
                <a:solidFill>
                  <a:schemeClr val="tx1"/>
                </a:solidFill>
                <a:effectLst/>
                <a:latin typeface="+mn-lt"/>
                <a:ea typeface="ＭＳ Ｐゴシック" pitchFamily="-110" charset="-128"/>
                <a:cs typeface="ＭＳ Ｐゴシック" pitchFamily="-110" charset="-128"/>
              </a:rPr>
              <a:t> = sample size.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Children born from White mothers (immigrants and American-born mothers) had higher average birth weights that children of Black mothers. Black mothers who immigrated to America had higher birth weight children than Black mothers born in America.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37</a:t>
            </a:fld>
            <a:endParaRPr lang="en-US"/>
          </a:p>
        </p:txBody>
      </p:sp>
    </p:spTree>
    <p:extLst>
      <p:ext uri="{BB962C8B-B14F-4D97-AF65-F5344CB8AC3E}">
        <p14:creationId xmlns:p14="http://schemas.microsoft.com/office/powerpoint/2010/main" val="713342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B </a:t>
            </a:r>
            <a:r>
              <a:rPr lang="en-US" sz="1200" b="0" i="0" u="none" strike="noStrike" kern="1200" dirty="0">
                <a:solidFill>
                  <a:schemeClr val="tx1"/>
                </a:solidFill>
                <a:effectLst/>
                <a:latin typeface="+mn-lt"/>
                <a:ea typeface="ＭＳ Ｐゴシック" pitchFamily="-110" charset="-128"/>
                <a:cs typeface="ＭＳ Ｐゴシック" pitchFamily="-110" charset="-128"/>
              </a:rPr>
              <a:t>Newborn birth weights for second generation Americans (G2) or third generation Americans (G3) for each of four populations of grandmothers (G1). * indicates p &lt; 0.001, </a:t>
            </a:r>
            <a:r>
              <a:rPr lang="en-US" sz="1200" b="0" i="1" u="none" strike="noStrike" kern="1200" dirty="0">
                <a:solidFill>
                  <a:schemeClr val="tx1"/>
                </a:solidFill>
                <a:effectLst/>
                <a:latin typeface="+mn-lt"/>
                <a:ea typeface="ＭＳ Ｐゴシック" pitchFamily="-110" charset="-128"/>
                <a:cs typeface="ＭＳ Ｐゴシック" pitchFamily="-110" charset="-128"/>
              </a:rPr>
              <a:t>n</a:t>
            </a:r>
            <a:r>
              <a:rPr lang="en-US" sz="1200" b="0" i="0" u="none" strike="noStrike" kern="1200" dirty="0">
                <a:solidFill>
                  <a:schemeClr val="tx1"/>
                </a:solidFill>
                <a:effectLst/>
                <a:latin typeface="+mn-lt"/>
                <a:ea typeface="ＭＳ Ｐゴシック" pitchFamily="-110" charset="-128"/>
                <a:cs typeface="ＭＳ Ｐゴシック" pitchFamily="-110" charset="-128"/>
              </a:rPr>
              <a:t> = sample size.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third generation children all had significantly higher birth weights than their mothers, except those children with Black mothers who grew up in America. Only children born of Black women who were first generation American experienced a decrease in G3 birth weight instead of significant increase. This rules out genetics as the cause and points to environmental effects such as systemic racism.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38</a:t>
            </a:fld>
            <a:endParaRPr lang="en-US"/>
          </a:p>
        </p:txBody>
      </p:sp>
    </p:spTree>
    <p:extLst>
      <p:ext uri="{BB962C8B-B14F-4D97-AF65-F5344CB8AC3E}">
        <p14:creationId xmlns:p14="http://schemas.microsoft.com/office/powerpoint/2010/main" val="4277721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6.26. </a:t>
            </a:r>
            <a:r>
              <a:rPr lang="en-US" sz="1200" b="0" i="0" u="none" strike="noStrike" kern="1200" dirty="0">
                <a:solidFill>
                  <a:schemeClr val="tx1"/>
                </a:solidFill>
                <a:effectLst/>
                <a:latin typeface="+mn-lt"/>
                <a:ea typeface="ＭＳ Ｐゴシック" pitchFamily="-110" charset="-128"/>
                <a:cs typeface="ＭＳ Ｐゴシック" pitchFamily="-110" charset="-128"/>
              </a:rPr>
              <a:t>Differences in newborn birthweights in three Chicago, IL area subpopulations. </a:t>
            </a:r>
            <a:r>
              <a:rPr lang="en-US" sz="1200" b="1" i="0" u="none" strike="noStrike" kern="1200" dirty="0">
                <a:solidFill>
                  <a:schemeClr val="tx1"/>
                </a:solidFill>
                <a:effectLst/>
                <a:latin typeface="+mn-lt"/>
                <a:ea typeface="ＭＳ Ｐゴシック" pitchFamily="-110" charset="-128"/>
                <a:cs typeface="ＭＳ Ｐゴシック" pitchFamily="-110" charset="-128"/>
              </a:rPr>
              <a:t>B </a:t>
            </a:r>
            <a:r>
              <a:rPr lang="en-US" sz="1200" b="0" i="0" u="none" strike="noStrike" kern="1200" dirty="0">
                <a:solidFill>
                  <a:schemeClr val="tx1"/>
                </a:solidFill>
                <a:effectLst/>
                <a:latin typeface="+mn-lt"/>
                <a:ea typeface="ＭＳ Ｐゴシック" pitchFamily="-110" charset="-128"/>
                <a:cs typeface="ＭＳ Ｐゴシック" pitchFamily="-110" charset="-128"/>
              </a:rPr>
              <a:t>Newborn birth weights for second generation Americans (G2) or third generation Americans (G3) for each of four populations of grandmothers (G1). * indicates p &lt; 0.001, </a:t>
            </a:r>
            <a:r>
              <a:rPr lang="en-US" sz="1200" b="0" i="1" u="none" strike="noStrike" kern="1200" dirty="0">
                <a:solidFill>
                  <a:schemeClr val="tx1"/>
                </a:solidFill>
                <a:effectLst/>
                <a:latin typeface="+mn-lt"/>
                <a:ea typeface="ＭＳ Ｐゴシック" pitchFamily="-110" charset="-128"/>
                <a:cs typeface="ＭＳ Ｐゴシック" pitchFamily="-110" charset="-128"/>
              </a:rPr>
              <a:t>n</a:t>
            </a:r>
            <a:r>
              <a:rPr lang="en-US" sz="1200" b="0" i="0" u="none" strike="noStrike" kern="1200" dirty="0">
                <a:solidFill>
                  <a:schemeClr val="tx1"/>
                </a:solidFill>
                <a:effectLst/>
                <a:latin typeface="+mn-lt"/>
                <a:ea typeface="ＭＳ Ｐゴシック" pitchFamily="-110" charset="-128"/>
                <a:cs typeface="ＭＳ Ｐゴシック" pitchFamily="-110" charset="-128"/>
              </a:rPr>
              <a:t> = sample size.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most likely cause is the consequence of racism in America that results in physiological response of lower birth weights. It is very unlikely that G3 Black children have genotypes that lead to their reduced weights.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39</a:t>
            </a:fld>
            <a:endParaRPr lang="en-US"/>
          </a:p>
        </p:txBody>
      </p:sp>
    </p:spTree>
    <p:extLst>
      <p:ext uri="{BB962C8B-B14F-4D97-AF65-F5344CB8AC3E}">
        <p14:creationId xmlns:p14="http://schemas.microsoft.com/office/powerpoint/2010/main" val="134562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2272425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Data from text. Dorothy Roberts gives a 14 minute talk about race-based medicine.</a:t>
            </a:r>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Race could be used to measure equity of healthcare. Race should NOT be used to inform medical decisions. </a:t>
            </a:r>
          </a:p>
          <a:p>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40</a:t>
            </a:fld>
            <a:endParaRPr lang="en-US"/>
          </a:p>
        </p:txBody>
      </p:sp>
    </p:spTree>
    <p:extLst>
      <p:ext uri="{BB962C8B-B14F-4D97-AF65-F5344CB8AC3E}">
        <p14:creationId xmlns:p14="http://schemas.microsoft.com/office/powerpoint/2010/main" val="2570084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41</a:t>
            </a:fld>
            <a:endParaRPr lang="en-US"/>
          </a:p>
        </p:txBody>
      </p:sp>
    </p:spTree>
    <p:extLst>
      <p:ext uri="{BB962C8B-B14F-4D97-AF65-F5344CB8AC3E}">
        <p14:creationId xmlns:p14="http://schemas.microsoft.com/office/powerpoint/2010/main" val="645071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42</a:t>
            </a:fld>
            <a:endParaRPr lang="en-US"/>
          </a:p>
        </p:txBody>
      </p:sp>
    </p:spTree>
    <p:extLst>
      <p:ext uri="{BB962C8B-B14F-4D97-AF65-F5344CB8AC3E}">
        <p14:creationId xmlns:p14="http://schemas.microsoft.com/office/powerpoint/2010/main" val="59049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43</a:t>
            </a:fld>
            <a:endParaRPr lang="en-US"/>
          </a:p>
        </p:txBody>
      </p:sp>
    </p:spTree>
    <p:extLst>
      <p:ext uri="{BB962C8B-B14F-4D97-AF65-F5344CB8AC3E}">
        <p14:creationId xmlns:p14="http://schemas.microsoft.com/office/powerpoint/2010/main" val="3828923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44</a:t>
            </a:fld>
            <a:endParaRPr lang="en-US"/>
          </a:p>
        </p:txBody>
      </p:sp>
    </p:spTree>
    <p:extLst>
      <p:ext uri="{BB962C8B-B14F-4D97-AF65-F5344CB8AC3E}">
        <p14:creationId xmlns:p14="http://schemas.microsoft.com/office/powerpoint/2010/main" val="364457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6.27 </a:t>
            </a:r>
            <a:r>
              <a:rPr lang="en-US" sz="1200" b="0" i="0" u="none" strike="noStrike" kern="1200" dirty="0">
                <a:solidFill>
                  <a:schemeClr val="tx1"/>
                </a:solidFill>
                <a:effectLst/>
                <a:latin typeface="+mn-lt"/>
                <a:ea typeface="ＭＳ Ｐゴシック" pitchFamily="-110" charset="-128"/>
                <a:cs typeface="ＭＳ Ｐゴシック" pitchFamily="-110" charset="-128"/>
              </a:rPr>
              <a:t>Average warfarin dose requirements to achieve clinical benefits, separated by race  of patients. Adjusted mean weekly warfarin dose (+/- 95% confidence interval). Doses were adjusted for race, age, gender, weight, and multiple medical conditions (</a:t>
            </a:r>
            <a:r>
              <a:rPr lang="en-US" sz="1200" b="0" i="1" u="none" strike="noStrike" kern="1200" dirty="0">
                <a:solidFill>
                  <a:schemeClr val="tx1"/>
                </a:solidFill>
                <a:effectLst/>
                <a:latin typeface="+mn-lt"/>
                <a:ea typeface="ＭＳ Ｐゴシック" pitchFamily="-110" charset="-128"/>
                <a:cs typeface="ＭＳ Ｐゴシック" pitchFamily="-110" charset="-128"/>
              </a:rPr>
              <a:t>p</a:t>
            </a:r>
            <a:r>
              <a:rPr lang="en-US" sz="1200" b="0" i="0" u="none" strike="noStrike" kern="1200" dirty="0">
                <a:solidFill>
                  <a:schemeClr val="tx1"/>
                </a:solidFill>
                <a:effectLst/>
                <a:latin typeface="+mn-lt"/>
                <a:ea typeface="ＭＳ Ｐゴシック" pitchFamily="-110" charset="-128"/>
                <a:cs typeface="ＭＳ Ｐゴシック" pitchFamily="-110" charset="-128"/>
              </a:rPr>
              <a:t>&lt; 0.001 between adjacent populations).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What is the right dose of blood clot medication warfarin? Can we use race as a proxy for genotype and thus prevent fatal excessive or insufficient medication?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6.27 </a:t>
            </a:r>
            <a:r>
              <a:rPr lang="en-US" sz="1200" b="0" i="0" u="none" strike="noStrike" kern="1200" dirty="0">
                <a:solidFill>
                  <a:schemeClr val="tx1"/>
                </a:solidFill>
                <a:effectLst/>
                <a:latin typeface="+mn-lt"/>
                <a:ea typeface="ＭＳ Ｐゴシック" pitchFamily="-110" charset="-128"/>
                <a:cs typeface="ＭＳ Ｐゴシック" pitchFamily="-110" charset="-128"/>
              </a:rPr>
              <a:t>Average warfarin dose requirements to achieve clinical benefits, separated by race  of patients. Adjusted mean weekly warfarin dose (+/- 95% confidence interval). Doses were adjusted for race, age, gender, weight, and multiple medical conditions (</a:t>
            </a:r>
            <a:r>
              <a:rPr lang="en-US" sz="1200" b="0" i="1" u="none" strike="noStrike" kern="1200" dirty="0">
                <a:solidFill>
                  <a:schemeClr val="tx1"/>
                </a:solidFill>
                <a:effectLst/>
                <a:latin typeface="+mn-lt"/>
                <a:ea typeface="ＭＳ Ｐゴシック" pitchFamily="-110" charset="-128"/>
                <a:cs typeface="ＭＳ Ｐゴシック" pitchFamily="-110" charset="-128"/>
              </a:rPr>
              <a:t>p</a:t>
            </a:r>
            <a:r>
              <a:rPr lang="en-US" sz="1200" b="0" i="0" u="none" strike="noStrike" kern="1200" dirty="0">
                <a:solidFill>
                  <a:schemeClr val="tx1"/>
                </a:solidFill>
                <a:effectLst/>
                <a:latin typeface="+mn-lt"/>
                <a:ea typeface="ＭＳ Ｐゴシック" pitchFamily="-110" charset="-128"/>
                <a:cs typeface="ＭＳ Ｐゴシック" pitchFamily="-110" charset="-128"/>
              </a:rPr>
              <a:t>&lt; 0.001 between adjacent populations).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Collectively, African Americans and Asian Americans represent the two extremes for optimal dosages. Does race indicate proper medication dosage? Is this evidence that race can be defined by genotype?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46</a:t>
            </a:fld>
            <a:endParaRPr lang="en-US"/>
          </a:p>
        </p:txBody>
      </p:sp>
    </p:spTree>
    <p:extLst>
      <p:ext uri="{BB962C8B-B14F-4D97-AF65-F5344CB8AC3E}">
        <p14:creationId xmlns:p14="http://schemas.microsoft.com/office/powerpoint/2010/main" val="4231290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6.27 </a:t>
            </a:r>
            <a:r>
              <a:rPr lang="en-US" sz="1200" b="0" i="0" u="none" strike="noStrike" kern="1200" dirty="0">
                <a:solidFill>
                  <a:schemeClr val="tx1"/>
                </a:solidFill>
                <a:effectLst/>
                <a:latin typeface="+mn-lt"/>
                <a:ea typeface="ＭＳ Ｐゴシック" pitchFamily="-110" charset="-128"/>
                <a:cs typeface="ＭＳ Ｐゴシック" pitchFamily="-110" charset="-128"/>
              </a:rPr>
              <a:t>Average warfarin dose requirements to achieve clinical benefits, separated by race  of patients. Adjusted mean weekly warfarin dose (+/- 95% confidence interval). Doses were adjusted for race, age, gender, weight, and multiple medical conditions (</a:t>
            </a:r>
            <a:r>
              <a:rPr lang="en-US" sz="1200" b="0" i="1" u="none" strike="noStrike" kern="1200" dirty="0">
                <a:solidFill>
                  <a:schemeClr val="tx1"/>
                </a:solidFill>
                <a:effectLst/>
                <a:latin typeface="+mn-lt"/>
                <a:ea typeface="ＭＳ Ｐゴシック" pitchFamily="-110" charset="-128"/>
                <a:cs typeface="ＭＳ Ｐゴシック" pitchFamily="-110" charset="-128"/>
              </a:rPr>
              <a:t>p</a:t>
            </a:r>
            <a:r>
              <a:rPr lang="en-US" sz="1200" b="0" i="0" u="none" strike="noStrike" kern="1200" dirty="0">
                <a:solidFill>
                  <a:schemeClr val="tx1"/>
                </a:solidFill>
                <a:effectLst/>
                <a:latin typeface="+mn-lt"/>
                <a:ea typeface="ＭＳ Ｐゴシック" pitchFamily="-110" charset="-128"/>
                <a:cs typeface="ＭＳ Ｐゴシック" pitchFamily="-110" charset="-128"/>
              </a:rPr>
              <a:t>&lt; 0.001 between adjacent populations).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There is a continuum of doses across all three racial groups. Should race be used to determine dose? The assumptions are that all members of a poorly defined race benefit from the same dosage. It also assumes that race has more than just a correlation with benefit, that perhaps the two are causally related.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47</a:t>
            </a:fld>
            <a:endParaRPr lang="en-US"/>
          </a:p>
        </p:txBody>
      </p:sp>
    </p:spTree>
    <p:extLst>
      <p:ext uri="{BB962C8B-B14F-4D97-AF65-F5344CB8AC3E}">
        <p14:creationId xmlns:p14="http://schemas.microsoft.com/office/powerpoint/2010/main" val="946621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48</a:t>
            </a:fld>
            <a:endParaRPr lang="en-US"/>
          </a:p>
        </p:txBody>
      </p:sp>
    </p:spTree>
    <p:extLst>
      <p:ext uri="{BB962C8B-B14F-4D97-AF65-F5344CB8AC3E}">
        <p14:creationId xmlns:p14="http://schemas.microsoft.com/office/powerpoint/2010/main" val="1951554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VKORC1 contributes to vitamin K formation which is involved in healthy blood clot formation.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49</a:t>
            </a:fld>
            <a:endParaRPr lang="en-US"/>
          </a:p>
        </p:txBody>
      </p:sp>
    </p:spTree>
    <p:extLst>
      <p:ext uri="{BB962C8B-B14F-4D97-AF65-F5344CB8AC3E}">
        <p14:creationId xmlns:p14="http://schemas.microsoft.com/office/powerpoint/2010/main" val="27380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Talking points: </a:t>
            </a:r>
            <a:r>
              <a:rPr lang="en-US" dirty="0"/>
              <a:t>Two opposing hypotheses for the origin of humans. </a:t>
            </a:r>
            <a:r>
              <a:rPr lang="en-US" sz="1200" b="0" i="0" u="none" strike="noStrike" kern="1200" dirty="0">
                <a:solidFill>
                  <a:schemeClr val="tx1"/>
                </a:solidFill>
                <a:effectLst/>
                <a:latin typeface="+mn-lt"/>
                <a:ea typeface="ＭＳ Ｐゴシック" pitchFamily="-110" charset="-128"/>
                <a:cs typeface="ＭＳ Ｐゴシック" pitchFamily="-110" charset="-128"/>
              </a:rPr>
              <a:t>Carleton Coon incorrectly postulated in 1963 that humans evolved 5 separate times in different locations around the world which explains the racial differences in humans. Out-of-Africa hypothesis was already supported by many biological studies prior to this 2000 publication using whole mitochondrial genome sequences.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1720068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Warfarin inhibits the VKORC1 enzyme so that vitamin K production is reduced.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50</a:t>
            </a:fld>
            <a:endParaRPr lang="en-US"/>
          </a:p>
        </p:txBody>
      </p:sp>
    </p:spTree>
    <p:extLst>
      <p:ext uri="{BB962C8B-B14F-4D97-AF65-F5344CB8AC3E}">
        <p14:creationId xmlns:p14="http://schemas.microsoft.com/office/powerpoint/2010/main" val="3006879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enzyme CYP2C9 inactivates warfarin, reducing its concentration in the body, which allows more vitamin K production.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51</a:t>
            </a:fld>
            <a:endParaRPr lang="en-US"/>
          </a:p>
        </p:txBody>
      </p:sp>
    </p:spTree>
    <p:extLst>
      <p:ext uri="{BB962C8B-B14F-4D97-AF65-F5344CB8AC3E}">
        <p14:creationId xmlns:p14="http://schemas.microsoft.com/office/powerpoint/2010/main" val="1524659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enzyme CYP2C9 is encoded by one of three alleles. Allele *1 is considered the wild-type allele and produces the greatest amount of CYP2C9 enzyme.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52</a:t>
            </a:fld>
            <a:endParaRPr lang="en-US"/>
          </a:p>
        </p:txBody>
      </p:sp>
    </p:spTree>
    <p:extLst>
      <p:ext uri="{BB962C8B-B14F-4D97-AF65-F5344CB8AC3E}">
        <p14:creationId xmlns:p14="http://schemas.microsoft.com/office/powerpoint/2010/main" val="2131119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By comparison, the *3 allele produces the least amount of CYP2C9 enzyme activity. Therefore warfarin is more abundant and thus less vitamin K is produced and clotting is reduced.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53</a:t>
            </a:fld>
            <a:endParaRPr lang="en-US"/>
          </a:p>
        </p:txBody>
      </p:sp>
    </p:spTree>
    <p:extLst>
      <p:ext uri="{BB962C8B-B14F-4D97-AF65-F5344CB8AC3E}">
        <p14:creationId xmlns:p14="http://schemas.microsoft.com/office/powerpoint/2010/main" val="2068158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A person’s CYP2C9 genotype affects the concentration of warfarin that is maintained in a person’s body.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54</a:t>
            </a:fld>
            <a:endParaRPr lang="en-US"/>
          </a:p>
        </p:txBody>
      </p:sp>
    </p:spTree>
    <p:extLst>
      <p:ext uri="{BB962C8B-B14F-4D97-AF65-F5344CB8AC3E}">
        <p14:creationId xmlns:p14="http://schemas.microsoft.com/office/powerpoint/2010/main" val="2071511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a:t>
            </a:r>
            <a:r>
              <a:rPr lang="en-US" sz="1200" b="0" i="1" kern="1200" dirty="0">
                <a:solidFill>
                  <a:schemeClr val="tx1"/>
                </a:solidFill>
                <a:latin typeface="+mn-lt"/>
                <a:ea typeface="ＭＳ Ｐゴシック" pitchFamily="-110" charset="-128"/>
                <a:cs typeface="ＭＳ Ｐゴシック" pitchFamily="-110" charset="-128"/>
              </a:rPr>
              <a:t>VKORC1</a:t>
            </a:r>
            <a:r>
              <a:rPr lang="en-US" sz="1200" b="0" kern="1200" dirty="0">
                <a:solidFill>
                  <a:schemeClr val="tx1"/>
                </a:solidFill>
                <a:latin typeface="+mn-lt"/>
                <a:ea typeface="ＭＳ Ｐゴシック" pitchFamily="-110" charset="-128"/>
                <a:cs typeface="ＭＳ Ｐゴシック" pitchFamily="-110" charset="-128"/>
              </a:rPr>
              <a:t> gene has a SNP in its promoter. G is the wild-type and is a strong promoter. A is the variant and causes the promoter to be weaker.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55</a:t>
            </a:fld>
            <a:endParaRPr lang="en-US"/>
          </a:p>
        </p:txBody>
      </p:sp>
    </p:spTree>
    <p:extLst>
      <p:ext uri="{BB962C8B-B14F-4D97-AF65-F5344CB8AC3E}">
        <p14:creationId xmlns:p14="http://schemas.microsoft.com/office/powerpoint/2010/main" val="3903639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People with the G allele produce more VKORC1 enzyme and thus can form clots faster.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56</a:t>
            </a:fld>
            <a:endParaRPr lang="en-US"/>
          </a:p>
        </p:txBody>
      </p:sp>
    </p:spTree>
    <p:extLst>
      <p:ext uri="{BB962C8B-B14F-4D97-AF65-F5344CB8AC3E}">
        <p14:creationId xmlns:p14="http://schemas.microsoft.com/office/powerpoint/2010/main" val="704576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People with the A allele produce less VKORC1 enzyme and thus form clots slower.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57</a:t>
            </a:fld>
            <a:endParaRPr lang="en-US"/>
          </a:p>
        </p:txBody>
      </p:sp>
    </p:spTree>
    <p:extLst>
      <p:ext uri="{BB962C8B-B14F-4D97-AF65-F5344CB8AC3E}">
        <p14:creationId xmlns:p14="http://schemas.microsoft.com/office/powerpoint/2010/main" val="3407463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Diagram of biochemical pathway affected by warfarin. Three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a:t>
            </a:r>
            <a:r>
              <a:rPr lang="en-US" sz="1200" b="0" i="0" u="none" strike="noStrike" kern="1200" dirty="0">
                <a:solidFill>
                  <a:schemeClr val="tx1"/>
                </a:solidFill>
                <a:effectLst/>
                <a:latin typeface="+mn-lt"/>
                <a:ea typeface="ＭＳ Ｐゴシック" pitchFamily="-110" charset="-128"/>
                <a:cs typeface="ＭＳ Ｐゴシック" pitchFamily="-110" charset="-128"/>
              </a:rPr>
              <a:t>alleles produce enzyme variants of three different strengths that determine the concentration of warfarin in the blood.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has one of two promoters, a strong one (G SNP) or a weak one (A SNP), and contribute to vitamin K production and blood clotting.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Therefore, the CYP2C9 genotype and the VKORC1 promoter genotype both influence a person’s ability to form blood clots.   </a:t>
            </a:r>
          </a:p>
          <a:p>
            <a:endParaRPr lang="en-US" sz="1200" b="0" i="0" u="sng"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58</a:t>
            </a:fld>
            <a:endParaRPr lang="en-US"/>
          </a:p>
        </p:txBody>
      </p:sp>
    </p:spTree>
    <p:extLst>
      <p:ext uri="{BB962C8B-B14F-4D97-AF65-F5344CB8AC3E}">
        <p14:creationId xmlns:p14="http://schemas.microsoft.com/office/powerpoint/2010/main" val="3828231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Two genes, 3 genotypes that affect warfarin effectiveness. CYP2C9 metabolizes warfarin and makes it inactive; *2 and *3 are two alleles. CYP2C9*2 is less effective at inactivating warfarin than *1. CYP2C9*3 is less effective at inactivating warfarin than *2. The promoter SNP notation is for the gene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that encodes the protein to which warfarin binds. </a:t>
            </a:r>
            <a:endParaRPr lang="en-US" sz="1200" b="0" i="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a:t>
            </a:r>
            <a:r>
              <a:rPr lang="en-US" sz="1200" b="0" i="0" u="none" strike="noStrike" kern="1200">
                <a:solidFill>
                  <a:schemeClr val="tx1"/>
                </a:solidFill>
                <a:effectLst/>
                <a:latin typeface="+mn-lt"/>
                <a:ea typeface="ＭＳ Ｐゴシック" pitchFamily="-110" charset="-128"/>
                <a:cs typeface="ＭＳ Ｐゴシック" pitchFamily="-110" charset="-128"/>
              </a:rPr>
              <a:t>Numbers at the ends of each branch are sample numbers. </a:t>
            </a:r>
            <a:endParaRPr lang="en-US">
              <a:ea typeface="ＭＳ Ｐゴシック"/>
              <a:cs typeface="ＭＳ Ｐゴシック"/>
            </a:endParaRPr>
          </a:p>
          <a:p>
            <a:r>
              <a:rPr lang="en-US" sz="1200" b="1" kern="1200">
                <a:solidFill>
                  <a:schemeClr val="tx1"/>
                </a:solidFill>
                <a:latin typeface="+mn-lt"/>
                <a:ea typeface="ＭＳ Ｐゴシック" pitchFamily="-110" charset="-128"/>
                <a:cs typeface="ＭＳ Ｐゴシック" pitchFamily="-110" charset="-128"/>
              </a:rPr>
              <a:t>Talking </a:t>
            </a:r>
            <a:r>
              <a:rPr lang="en-US" sz="1200" b="1" kern="1200" dirty="0">
                <a:solidFill>
                  <a:schemeClr val="tx1"/>
                </a:solidFill>
                <a:latin typeface="+mn-lt"/>
                <a:ea typeface="ＭＳ Ｐゴシック" pitchFamily="-110" charset="-128"/>
                <a:cs typeface="ＭＳ Ｐゴシック" pitchFamily="-110" charset="-128"/>
              </a:rPr>
              <a:t>Point:</a:t>
            </a:r>
            <a:r>
              <a:rPr lang="en-US" sz="1200" b="0" kern="1200" dirty="0">
                <a:solidFill>
                  <a:schemeClr val="tx1"/>
                </a:solidFill>
                <a:latin typeface="+mn-lt"/>
                <a:ea typeface="ＭＳ Ｐゴシック" pitchFamily="-110" charset="-128"/>
                <a:cs typeface="ＭＳ Ｐゴシック" pitchFamily="-110" charset="-128"/>
              </a:rPr>
              <a:t> Start with an overview of diverse African </a:t>
            </a:r>
            <a:r>
              <a:rPr lang="en-US" sz="1200" b="0" kern="1200" dirty="0" err="1">
                <a:solidFill>
                  <a:schemeClr val="tx1"/>
                </a:solidFill>
                <a:latin typeface="+mn-lt"/>
                <a:ea typeface="ＭＳ Ｐゴシック" pitchFamily="-110" charset="-128"/>
                <a:cs typeface="ＭＳ Ｐゴシック" pitchFamily="-110" charset="-128"/>
              </a:rPr>
              <a:t>mtDNA</a:t>
            </a:r>
            <a:r>
              <a:rPr lang="en-US" sz="1200" b="0" kern="1200" dirty="0">
                <a:solidFill>
                  <a:schemeClr val="tx1"/>
                </a:solidFill>
                <a:latin typeface="+mn-lt"/>
                <a:ea typeface="ＭＳ Ｐゴシック" pitchFamily="-110" charset="-128"/>
                <a:cs typeface="ＭＳ Ｐゴシック" pitchFamily="-110" charset="-128"/>
              </a:rPr>
              <a:t> genomes.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Is race correlated with these alleles? Do races have different frequencies of alleles and could this explain dosage differences for warfarin? Can race be defined by these two genes (of course not).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60</a:t>
            </a:fld>
            <a:endParaRPr lang="en-US"/>
          </a:p>
        </p:txBody>
      </p:sp>
    </p:spTree>
    <p:extLst>
      <p:ext uri="{BB962C8B-B14F-4D97-AF65-F5344CB8AC3E}">
        <p14:creationId xmlns:p14="http://schemas.microsoft.com/office/powerpoint/2010/main" val="33670665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White must have more than one allele since less than 20% have *2.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61</a:t>
            </a:fld>
            <a:endParaRPr lang="en-US"/>
          </a:p>
        </p:txBody>
      </p:sp>
    </p:spTree>
    <p:extLst>
      <p:ext uri="{BB962C8B-B14F-4D97-AF65-F5344CB8AC3E}">
        <p14:creationId xmlns:p14="http://schemas.microsoft.com/office/powerpoint/2010/main" val="1162519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There is a wide range for Whites because different populations have different frequencies. Like other ethnic groups, Whites are heterogeneous as well.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62</a:t>
            </a:fld>
            <a:endParaRPr lang="en-US"/>
          </a:p>
        </p:txBody>
      </p:sp>
    </p:spTree>
    <p:extLst>
      <p:ext uri="{BB962C8B-B14F-4D97-AF65-F5344CB8AC3E}">
        <p14:creationId xmlns:p14="http://schemas.microsoft.com/office/powerpoint/2010/main" val="1839153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two CYP2C9 alleles do not correlate with dosage, so they may not be the causative gene for warfarin dosage.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63</a:t>
            </a:fld>
            <a:endParaRPr lang="en-US"/>
          </a:p>
        </p:txBody>
      </p:sp>
    </p:spTree>
    <p:extLst>
      <p:ext uri="{BB962C8B-B14F-4D97-AF65-F5344CB8AC3E}">
        <p14:creationId xmlns:p14="http://schemas.microsoft.com/office/powerpoint/2010/main" val="10928851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a:t>
            </a:r>
            <a:r>
              <a:rPr lang="en-US" sz="1200" b="0" i="1" kern="1200" dirty="0">
                <a:solidFill>
                  <a:schemeClr val="tx1"/>
                </a:solidFill>
                <a:latin typeface="+mn-lt"/>
                <a:ea typeface="ＭＳ Ｐゴシック" pitchFamily="-110" charset="-128"/>
                <a:cs typeface="ＭＳ Ｐゴシック" pitchFamily="-110" charset="-128"/>
              </a:rPr>
              <a:t>VKORC1</a:t>
            </a:r>
            <a:r>
              <a:rPr lang="en-US" sz="1200" b="0" kern="1200" dirty="0">
                <a:solidFill>
                  <a:schemeClr val="tx1"/>
                </a:solidFill>
                <a:latin typeface="+mn-lt"/>
                <a:ea typeface="ＭＳ Ｐゴシック" pitchFamily="-110" charset="-128"/>
                <a:cs typeface="ＭＳ Ｐゴシック" pitchFamily="-110" charset="-128"/>
              </a:rPr>
              <a:t> promoter variant correlates very well with the dosages for different ethnic groups. However, note that none of these groups is homozygous for a particular promoter SNP.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64</a:t>
            </a:fld>
            <a:endParaRPr lang="en-US"/>
          </a:p>
        </p:txBody>
      </p:sp>
    </p:spTree>
    <p:extLst>
      <p:ext uri="{BB962C8B-B14F-4D97-AF65-F5344CB8AC3E}">
        <p14:creationId xmlns:p14="http://schemas.microsoft.com/office/powerpoint/2010/main" val="1187493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Race should not be a proxy for VKORC1 genotype. With current technology, this SNP should be determined for each patient prior to warfarin dosage is prescribed.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65</a:t>
            </a:fld>
            <a:endParaRPr lang="en-US"/>
          </a:p>
        </p:txBody>
      </p:sp>
    </p:spTree>
    <p:extLst>
      <p:ext uri="{BB962C8B-B14F-4D97-AF65-F5344CB8AC3E}">
        <p14:creationId xmlns:p14="http://schemas.microsoft.com/office/powerpoint/2010/main" val="13659350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a:t>
            </a:r>
            <a:r>
              <a:rPr lang="en-US" sz="1200" b="0" i="0" u="none" strike="noStrike" kern="1200" dirty="0">
                <a:solidFill>
                  <a:schemeClr val="tx1"/>
                </a:solidFill>
                <a:effectLst/>
                <a:latin typeface="+mn-lt"/>
                <a:ea typeface="ＭＳ Ｐゴシック" pitchFamily="-110" charset="-128"/>
                <a:cs typeface="ＭＳ Ｐゴシック" pitchFamily="-110" charset="-128"/>
              </a:rPr>
              <a:t> Effective warfarin doses compared to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promoter SNP genotypes and racial categories.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Regardless of race, individuals with GG promoter genotype should get the same high dose of warfarin.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66</a:t>
            </a:fld>
            <a:endParaRPr lang="en-US"/>
          </a:p>
        </p:txBody>
      </p:sp>
    </p:spTree>
    <p:extLst>
      <p:ext uri="{BB962C8B-B14F-4D97-AF65-F5344CB8AC3E}">
        <p14:creationId xmlns:p14="http://schemas.microsoft.com/office/powerpoint/2010/main" val="1298051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a:t>
            </a:r>
            <a:r>
              <a:rPr lang="en-US" sz="1200" b="0" i="0" u="none" strike="noStrike" kern="1200" dirty="0">
                <a:solidFill>
                  <a:schemeClr val="tx1"/>
                </a:solidFill>
                <a:effectLst/>
                <a:latin typeface="+mn-lt"/>
                <a:ea typeface="ＭＳ Ｐゴシック" pitchFamily="-110" charset="-128"/>
                <a:cs typeface="ＭＳ Ｐゴシック" pitchFamily="-110" charset="-128"/>
              </a:rPr>
              <a:t> Effective warfarin doses compared to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promoter SNP genotypes and racial categories.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Regardless of race, individuals with AA promoter genotype should get the same low dose of warfarin.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67</a:t>
            </a:fld>
            <a:endParaRPr lang="en-US"/>
          </a:p>
        </p:txBody>
      </p:sp>
    </p:spTree>
    <p:extLst>
      <p:ext uri="{BB962C8B-B14F-4D97-AF65-F5344CB8AC3E}">
        <p14:creationId xmlns:p14="http://schemas.microsoft.com/office/powerpoint/2010/main" val="26024401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a:t>
            </a:r>
            <a:r>
              <a:rPr lang="en-US" sz="1200" b="0" i="0" u="none" strike="noStrike" kern="1200" dirty="0">
                <a:solidFill>
                  <a:schemeClr val="tx1"/>
                </a:solidFill>
                <a:effectLst/>
                <a:latin typeface="+mn-lt"/>
                <a:ea typeface="ＭＳ Ｐゴシック" pitchFamily="-110" charset="-128"/>
                <a:cs typeface="ＭＳ Ｐゴシック" pitchFamily="-110" charset="-128"/>
              </a:rPr>
              <a:t> Effective warfarin doses compared to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a:t>
            </a:r>
            <a:r>
              <a:rPr lang="en-US" sz="1200" b="0" i="0" u="none" strike="noStrike" kern="1200" dirty="0">
                <a:solidFill>
                  <a:schemeClr val="tx1"/>
                </a:solidFill>
                <a:effectLst/>
                <a:latin typeface="+mn-lt"/>
                <a:ea typeface="ＭＳ Ｐゴシック" pitchFamily="-110" charset="-128"/>
                <a:cs typeface="ＭＳ Ｐゴシック" pitchFamily="-110" charset="-128"/>
              </a:rPr>
              <a:t> promoter SNP genotypes and racial categories. </a:t>
            </a:r>
          </a:p>
          <a:p>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Effective weekly dosage is determined not by race but by VKORC1 promoter SNP. Is any given patient homozygous G which produces the maximum amount of VKORC1 enzyme? Or is the patient homozygous A and thus produces the least amount of VKORC1 enzyme? Perhaps the patient is heterozygous and thus needs an intermediate amount of warfarin?</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68</a:t>
            </a:fld>
            <a:endParaRPr lang="en-US"/>
          </a:p>
        </p:txBody>
      </p:sp>
    </p:spTree>
    <p:extLst>
      <p:ext uri="{BB962C8B-B14F-4D97-AF65-F5344CB8AC3E}">
        <p14:creationId xmlns:p14="http://schemas.microsoft.com/office/powerpoint/2010/main" val="38057108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6.3 </a:t>
            </a:r>
            <a:r>
              <a:rPr lang="en-US" sz="1200" b="0" i="0" u="none" strike="noStrike" kern="1200" dirty="0">
                <a:solidFill>
                  <a:schemeClr val="tx1"/>
                </a:solidFill>
                <a:effectLst/>
                <a:latin typeface="+mn-lt"/>
                <a:ea typeface="ＭＳ Ｐゴシック" pitchFamily="-110" charset="-128"/>
                <a:cs typeface="ＭＳ Ｐゴシック" pitchFamily="-110" charset="-128"/>
              </a:rPr>
              <a:t>Compilation from four studies of genetic variances for </a:t>
            </a:r>
            <a:r>
              <a:rPr lang="en-US" sz="1200" b="0" i="1" u="none" strike="noStrike" kern="1200" dirty="0">
                <a:solidFill>
                  <a:schemeClr val="tx1"/>
                </a:solidFill>
                <a:effectLst/>
                <a:latin typeface="+mn-lt"/>
                <a:ea typeface="ＭＳ Ｐゴシック" pitchFamily="-110" charset="-128"/>
                <a:cs typeface="ＭＳ Ｐゴシック" pitchFamily="-110" charset="-128"/>
              </a:rPr>
              <a:t>CYP2C9 </a:t>
            </a:r>
            <a:r>
              <a:rPr lang="en-US" sz="1200" b="0" i="0" u="none" strike="noStrike" kern="1200" dirty="0">
                <a:solidFill>
                  <a:schemeClr val="tx1"/>
                </a:solidFill>
                <a:effectLst/>
                <a:latin typeface="+mn-lt"/>
                <a:ea typeface="ＭＳ Ｐゴシック" pitchFamily="-110" charset="-128"/>
                <a:cs typeface="ＭＳ Ｐゴシック" pitchFamily="-110" charset="-128"/>
              </a:rPr>
              <a:t>and </a:t>
            </a:r>
            <a:r>
              <a:rPr lang="en-US" sz="1200" b="0" i="1" u="none" strike="noStrike" kern="1200" dirty="0">
                <a:solidFill>
                  <a:schemeClr val="tx1"/>
                </a:solidFill>
                <a:effectLst/>
                <a:latin typeface="+mn-lt"/>
                <a:ea typeface="ＭＳ Ｐゴシック" pitchFamily="-110" charset="-128"/>
                <a:cs typeface="ＭＳ Ｐゴシック" pitchFamily="-110" charset="-128"/>
              </a:rPr>
              <a:t>VKORC1 </a:t>
            </a:r>
            <a:r>
              <a:rPr lang="en-US" sz="1200" b="0" i="0" u="none" strike="noStrike" kern="1200" dirty="0">
                <a:solidFill>
                  <a:schemeClr val="tx1"/>
                </a:solidFill>
                <a:effectLst/>
                <a:latin typeface="+mn-lt"/>
                <a:ea typeface="ＭＳ Ｐゴシック" pitchFamily="-110" charset="-128"/>
                <a:cs typeface="ＭＳ Ｐゴシック" pitchFamily="-110" charset="-128"/>
              </a:rPr>
              <a:t>promoter allele frequencies within each population. These alleles are known to affect warfarin dose/response.</a:t>
            </a:r>
          </a:p>
          <a:p>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From the data in Tables 6.3 and 6.4, we learned that the </a:t>
            </a:r>
            <a:r>
              <a:rPr lang="en-US" sz="1200" b="0" i="1" kern="1200" dirty="0">
                <a:solidFill>
                  <a:schemeClr val="tx1"/>
                </a:solidFill>
                <a:latin typeface="+mn-lt"/>
                <a:ea typeface="ＭＳ Ｐゴシック" pitchFamily="-110" charset="-128"/>
                <a:cs typeface="ＭＳ Ｐゴシック" pitchFamily="-110" charset="-128"/>
              </a:rPr>
              <a:t>VKORC1</a:t>
            </a:r>
            <a:r>
              <a:rPr lang="en-US" sz="1200" b="0" kern="1200" dirty="0">
                <a:solidFill>
                  <a:schemeClr val="tx1"/>
                </a:solidFill>
                <a:latin typeface="+mn-lt"/>
                <a:ea typeface="ＭＳ Ｐゴシック" pitchFamily="-110" charset="-128"/>
                <a:cs typeface="ＭＳ Ｐゴシック" pitchFamily="-110" charset="-128"/>
              </a:rPr>
              <a:t> promoter SNP genotype has the greatest impact on warfarin dosage. These SNPs are unrelated to race and thus race should NOT be used to determine dosage of warfarin.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69</a:t>
            </a:fld>
            <a:endParaRPr lang="en-US"/>
          </a:p>
        </p:txBody>
      </p:sp>
    </p:spTree>
    <p:extLst>
      <p:ext uri="{BB962C8B-B14F-4D97-AF65-F5344CB8AC3E}">
        <p14:creationId xmlns:p14="http://schemas.microsoft.com/office/powerpoint/2010/main" val="325211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Gaps indicate the vertical scale was broken to fit onto the page. Cannot calculate the number of base changes between any human and chimps.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a:t>
            </a:fld>
            <a:endParaRPr lang="en-US"/>
          </a:p>
        </p:txBody>
      </p:sp>
    </p:spTree>
    <p:extLst>
      <p:ext uri="{BB962C8B-B14F-4D97-AF65-F5344CB8AC3E}">
        <p14:creationId xmlns:p14="http://schemas.microsoft.com/office/powerpoint/2010/main" val="697556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70</a:t>
            </a:fld>
            <a:endParaRPr lang="en-US"/>
          </a:p>
        </p:txBody>
      </p:sp>
    </p:spTree>
    <p:extLst>
      <p:ext uri="{BB962C8B-B14F-4D97-AF65-F5344CB8AC3E}">
        <p14:creationId xmlns:p14="http://schemas.microsoft.com/office/powerpoint/2010/main" val="306586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 </a:t>
            </a:r>
            <a:r>
              <a:rPr lang="en-US" sz="1200" b="0" i="0" u="none" strike="noStrike" kern="1200" dirty="0">
                <a:solidFill>
                  <a:schemeClr val="tx1"/>
                </a:solidFill>
                <a:effectLst/>
                <a:latin typeface="+mn-lt"/>
                <a:ea typeface="ＭＳ Ｐゴシック" pitchFamily="-110" charset="-128"/>
                <a:cs typeface="ＭＳ Ｐゴシック" pitchFamily="-110" charset="-128"/>
              </a:rPr>
              <a:t>Five genes involved in human skin colors; age of four variants predate evolution of </a:t>
            </a:r>
            <a:r>
              <a:rPr lang="en-US" sz="1200" b="0" i="1" u="none" strike="noStrike" kern="1200" dirty="0">
                <a:solidFill>
                  <a:schemeClr val="tx1"/>
                </a:solidFill>
                <a:effectLst/>
                <a:latin typeface="+mn-lt"/>
                <a:ea typeface="ＭＳ Ｐゴシック" pitchFamily="-110" charset="-128"/>
                <a:cs typeface="ＭＳ Ｐゴシック" pitchFamily="-110" charset="-128"/>
              </a:rPr>
              <a:t>H. sapiens</a:t>
            </a:r>
            <a:r>
              <a:rPr lang="en-US" sz="1200" b="0" i="0" u="none" strike="noStrike" kern="1200" dirty="0">
                <a:solidFill>
                  <a:schemeClr val="tx1"/>
                </a:solidFill>
                <a:effectLst/>
                <a:latin typeface="+mn-lt"/>
                <a:ea typeface="ＭＳ Ｐゴシック" pitchFamily="-110" charset="-128"/>
                <a:cs typeface="ＭＳ Ｐゴシック" pitchFamily="-110"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a:t>
            </a:r>
            <a:r>
              <a:rPr lang="en-US" sz="1200" b="0" i="1" kern="1200" dirty="0">
                <a:solidFill>
                  <a:schemeClr val="tx1"/>
                </a:solidFill>
                <a:latin typeface="+mn-lt"/>
                <a:ea typeface="ＭＳ Ｐゴシック" pitchFamily="-110" charset="-128"/>
                <a:cs typeface="ＭＳ Ｐゴシック" pitchFamily="-110" charset="-128"/>
              </a:rPr>
              <a:t>H. sapiens</a:t>
            </a:r>
            <a:r>
              <a:rPr lang="en-US" sz="1200" b="0" kern="1200" dirty="0">
                <a:solidFill>
                  <a:schemeClr val="tx1"/>
                </a:solidFill>
                <a:latin typeface="+mn-lt"/>
                <a:ea typeface="ＭＳ Ｐゴシック" pitchFamily="-110" charset="-128"/>
                <a:cs typeface="ＭＳ Ｐゴシック" pitchFamily="-110" charset="-128"/>
              </a:rPr>
              <a:t> evolved about 200-300,000 years ago. A small number of humans migrated out of north east Africa about 100,000 years ago.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71</a:t>
            </a:fld>
            <a:endParaRPr lang="en-US"/>
          </a:p>
        </p:txBody>
      </p:sp>
    </p:spTree>
    <p:extLst>
      <p:ext uri="{BB962C8B-B14F-4D97-AF65-F5344CB8AC3E}">
        <p14:creationId xmlns:p14="http://schemas.microsoft.com/office/powerpoint/2010/main" val="41497990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 </a:t>
            </a:r>
            <a:r>
              <a:rPr lang="en-US" sz="1200" b="0" i="0" u="none" strike="noStrike" kern="1200" dirty="0">
                <a:solidFill>
                  <a:schemeClr val="tx1"/>
                </a:solidFill>
                <a:effectLst/>
                <a:latin typeface="+mn-lt"/>
                <a:ea typeface="ＭＳ Ｐゴシック" pitchFamily="-110" charset="-128"/>
                <a:cs typeface="ＭＳ Ｐゴシック" pitchFamily="-110" charset="-128"/>
              </a:rPr>
              <a:t>Five genes involved in human skin colors; age of four variants predate evolution of </a:t>
            </a:r>
            <a:r>
              <a:rPr lang="en-US" sz="1200" b="0" i="1" u="none" strike="noStrike" kern="1200" dirty="0">
                <a:solidFill>
                  <a:schemeClr val="tx1"/>
                </a:solidFill>
                <a:effectLst/>
                <a:latin typeface="+mn-lt"/>
                <a:ea typeface="ＭＳ Ｐゴシック" pitchFamily="-110" charset="-128"/>
                <a:cs typeface="ＭＳ Ｐゴシック" pitchFamily="-110" charset="-128"/>
              </a:rPr>
              <a:t>H. sapiens</a:t>
            </a:r>
            <a:r>
              <a:rPr lang="en-US" sz="1200" b="0" i="0" u="none" strike="noStrike" kern="1200" dirty="0">
                <a:solidFill>
                  <a:schemeClr val="tx1"/>
                </a:solidFill>
                <a:effectLst/>
                <a:latin typeface="+mn-lt"/>
                <a:ea typeface="ＭＳ Ｐゴシック" pitchFamily="-110" charset="-128"/>
                <a:cs typeface="ＭＳ Ｐゴシック" pitchFamily="-110"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a:t>
            </a:r>
            <a:r>
              <a:rPr lang="en-US" sz="1200" b="0" i="1" kern="1200" dirty="0">
                <a:solidFill>
                  <a:schemeClr val="tx1"/>
                </a:solidFill>
                <a:latin typeface="+mn-lt"/>
                <a:ea typeface="ＭＳ Ｐゴシック" pitchFamily="-110" charset="-128"/>
                <a:cs typeface="ＭＳ Ｐゴシック" pitchFamily="-110" charset="-128"/>
              </a:rPr>
              <a:t>SLC24A5</a:t>
            </a:r>
            <a:r>
              <a:rPr lang="en-US" sz="1200" b="0" kern="1200" dirty="0">
                <a:solidFill>
                  <a:schemeClr val="tx1"/>
                </a:solidFill>
                <a:latin typeface="+mn-lt"/>
                <a:ea typeface="ＭＳ Ｐゴシック" pitchFamily="-110" charset="-128"/>
                <a:cs typeface="ＭＳ Ｐゴシック" pitchFamily="-110" charset="-128"/>
              </a:rPr>
              <a:t> with SNP A evolved in populations outside Africa, but has since been transmitted back into African populations through gene flow mechanism of evolution (connection with Chapter 4.1).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72</a:t>
            </a:fld>
            <a:endParaRPr lang="en-US"/>
          </a:p>
        </p:txBody>
      </p:sp>
    </p:spTree>
    <p:extLst>
      <p:ext uri="{BB962C8B-B14F-4D97-AF65-F5344CB8AC3E}">
        <p14:creationId xmlns:p14="http://schemas.microsoft.com/office/powerpoint/2010/main" val="41530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6.4 </a:t>
            </a:r>
            <a:r>
              <a:rPr lang="en-US" sz="1200" b="0" i="0" u="none" strike="noStrike" kern="1200" dirty="0">
                <a:solidFill>
                  <a:schemeClr val="tx1"/>
                </a:solidFill>
                <a:effectLst/>
                <a:latin typeface="+mn-lt"/>
                <a:ea typeface="ＭＳ Ｐゴシック" pitchFamily="-110" charset="-128"/>
                <a:cs typeface="ＭＳ Ｐゴシック" pitchFamily="-110" charset="-128"/>
              </a:rPr>
              <a:t>Five genes involved in human skin colors; age of four variants predate evolution of </a:t>
            </a:r>
            <a:r>
              <a:rPr lang="en-US" sz="1200" b="0" i="1" u="none" strike="noStrike" kern="1200" dirty="0">
                <a:solidFill>
                  <a:schemeClr val="tx1"/>
                </a:solidFill>
                <a:effectLst/>
                <a:latin typeface="+mn-lt"/>
                <a:ea typeface="ＭＳ Ｐゴシック" pitchFamily="-110" charset="-128"/>
                <a:cs typeface="ＭＳ Ｐゴシック" pitchFamily="-110" charset="-128"/>
              </a:rPr>
              <a:t>H. sapiens</a:t>
            </a:r>
            <a:r>
              <a:rPr lang="en-US" sz="1200" b="0" i="0" u="none" strike="noStrike" kern="1200" dirty="0">
                <a:solidFill>
                  <a:schemeClr val="tx1"/>
                </a:solidFill>
                <a:effectLst/>
                <a:latin typeface="+mn-lt"/>
                <a:ea typeface="ＭＳ Ｐゴシック" pitchFamily="-110" charset="-128"/>
                <a:cs typeface="ＭＳ Ｐゴシック" pitchFamily="-110"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All genes and alleles known to affect skin tone are found in Africa, which dispels another common misconception. All skin color alleles are present in current Africans, but they are not selected for due to proximity to the sun at the equator.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73</a:t>
            </a:fld>
            <a:endParaRPr lang="en-US"/>
          </a:p>
        </p:txBody>
      </p:sp>
    </p:spTree>
    <p:extLst>
      <p:ext uri="{BB962C8B-B14F-4D97-AF65-F5344CB8AC3E}">
        <p14:creationId xmlns:p14="http://schemas.microsoft.com/office/powerpoint/2010/main" val="24845092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6.5 </a:t>
            </a:r>
            <a:r>
              <a:rPr lang="en-US" sz="1200" b="0" i="0" u="none" strike="noStrike" kern="1200" dirty="0">
                <a:solidFill>
                  <a:schemeClr val="tx1"/>
                </a:solidFill>
                <a:effectLst/>
                <a:latin typeface="+mn-lt"/>
                <a:ea typeface="ＭＳ Ｐゴシック" pitchFamily="-110" charset="-128"/>
                <a:cs typeface="ＭＳ Ｐゴシック" pitchFamily="-110" charset="-128"/>
              </a:rPr>
              <a:t>SNP frequency for one location (rs1834640) within the </a:t>
            </a:r>
            <a:r>
              <a:rPr lang="en-US" sz="1200" b="0" i="1" u="none" strike="noStrike" kern="1200" dirty="0">
                <a:solidFill>
                  <a:schemeClr val="tx1"/>
                </a:solidFill>
                <a:effectLst/>
                <a:latin typeface="+mn-lt"/>
                <a:ea typeface="ＭＳ Ｐゴシック" pitchFamily="-110" charset="-128"/>
                <a:cs typeface="ＭＳ Ｐゴシック" pitchFamily="-110" charset="-128"/>
              </a:rPr>
              <a:t>SLC24A5 </a:t>
            </a:r>
            <a:r>
              <a:rPr lang="en-US" sz="1200" b="0" i="0" u="none" strike="noStrike" kern="1200" dirty="0">
                <a:solidFill>
                  <a:schemeClr val="tx1"/>
                </a:solidFill>
                <a:effectLst/>
                <a:latin typeface="+mn-lt"/>
                <a:ea typeface="ＭＳ Ｐゴシック" pitchFamily="-110" charset="-128"/>
                <a:cs typeface="ＭＳ Ｐゴシック" pitchFamily="-110" charset="-128"/>
              </a:rPr>
              <a:t>gene, taken from Cold Spring Harbor Laboratory </a:t>
            </a:r>
            <a:r>
              <a:rPr lang="en-US" sz="1200" b="0" i="0" kern="1200" dirty="0">
                <a:solidFill>
                  <a:schemeClr val="tx1"/>
                </a:solidFill>
                <a:effectLst/>
                <a:latin typeface="+mn-lt"/>
                <a:ea typeface="ＭＳ Ｐゴシック" pitchFamily="-110" charset="-128"/>
                <a:cs typeface="ＭＳ Ｐゴシック" pitchFamily="-110" charset="-128"/>
                <a:hlinkClick r:id="rId3"/>
              </a:rPr>
              <a:t>HapMap published data</a:t>
            </a:r>
            <a:r>
              <a:rPr lang="en-US" sz="1200" b="0" i="0" u="none" strike="noStrike" kern="1200" dirty="0">
                <a:solidFill>
                  <a:schemeClr val="tx1"/>
                </a:solidFill>
                <a:effectLst/>
                <a:latin typeface="+mn-lt"/>
                <a:ea typeface="ＭＳ Ｐゴシック" pitchFamily="-110" charset="-128"/>
                <a:cs typeface="ＭＳ Ｐゴシック" pitchFamily="-110" charset="-128"/>
              </a:rPr>
              <a:t>; G is ancestral base and A is the newer base.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The point here is to have students commit to where they think the dark skin SNP (G) would be more prevalent.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74</a:t>
            </a:fld>
            <a:endParaRPr lang="en-US"/>
          </a:p>
        </p:txBody>
      </p:sp>
    </p:spTree>
    <p:extLst>
      <p:ext uri="{BB962C8B-B14F-4D97-AF65-F5344CB8AC3E}">
        <p14:creationId xmlns:p14="http://schemas.microsoft.com/office/powerpoint/2010/main" val="3849897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6.5 </a:t>
            </a:r>
            <a:r>
              <a:rPr lang="en-US" sz="1200" b="0" i="0" u="none" strike="noStrike" kern="1200" dirty="0">
                <a:solidFill>
                  <a:schemeClr val="tx1"/>
                </a:solidFill>
                <a:effectLst/>
                <a:latin typeface="+mn-lt"/>
                <a:ea typeface="ＭＳ Ｐゴシック" pitchFamily="-110" charset="-128"/>
                <a:cs typeface="ＭＳ Ｐゴシック" pitchFamily="-110" charset="-128"/>
              </a:rPr>
              <a:t>SNP frequency for one location (rs1834640) within the </a:t>
            </a:r>
            <a:r>
              <a:rPr lang="en-US" sz="1200" b="0" i="1" u="none" strike="noStrike" kern="1200" dirty="0">
                <a:solidFill>
                  <a:schemeClr val="tx1"/>
                </a:solidFill>
                <a:effectLst/>
                <a:latin typeface="+mn-lt"/>
                <a:ea typeface="ＭＳ Ｐゴシック" pitchFamily="-110" charset="-128"/>
                <a:cs typeface="ＭＳ Ｐゴシック" pitchFamily="-110" charset="-128"/>
              </a:rPr>
              <a:t>SLC24A5 </a:t>
            </a:r>
            <a:r>
              <a:rPr lang="en-US" sz="1200" b="0" i="0" u="none" strike="noStrike" kern="1200" dirty="0">
                <a:solidFill>
                  <a:schemeClr val="tx1"/>
                </a:solidFill>
                <a:effectLst/>
                <a:latin typeface="+mn-lt"/>
                <a:ea typeface="ＭＳ Ｐゴシック" pitchFamily="-110" charset="-128"/>
                <a:cs typeface="ＭＳ Ｐゴシック" pitchFamily="-110" charset="-128"/>
              </a:rPr>
              <a:t>gene, taken from Cold Spring Harbor Laboratory </a:t>
            </a:r>
            <a:r>
              <a:rPr lang="en-US" sz="1200" b="0" i="0" kern="1200" dirty="0">
                <a:solidFill>
                  <a:schemeClr val="tx1"/>
                </a:solidFill>
                <a:effectLst/>
                <a:latin typeface="+mn-lt"/>
                <a:ea typeface="ＭＳ Ｐゴシック" pitchFamily="-110" charset="-128"/>
                <a:cs typeface="ＭＳ Ｐゴシック" pitchFamily="-110" charset="-128"/>
                <a:hlinkClick r:id="rId3"/>
              </a:rPr>
              <a:t>HapMap published data</a:t>
            </a:r>
            <a:r>
              <a:rPr lang="en-US" sz="1200" b="0" i="0" u="none" strike="noStrike" kern="1200" dirty="0">
                <a:solidFill>
                  <a:schemeClr val="tx1"/>
                </a:solidFill>
                <a:effectLst/>
                <a:latin typeface="+mn-lt"/>
                <a:ea typeface="ＭＳ Ｐゴシック" pitchFamily="-110" charset="-128"/>
                <a:cs typeface="ＭＳ Ｐゴシック" pitchFamily="-110" charset="-128"/>
              </a:rPr>
              <a:t>; G is ancestral base and A is the newer base.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Do students think homozygous genotypes will be the most common, as predicted by Mendelian genetics (connection with Chapter 3.1).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75</a:t>
            </a:fld>
            <a:endParaRPr lang="en-US"/>
          </a:p>
        </p:txBody>
      </p:sp>
    </p:spTree>
    <p:extLst>
      <p:ext uri="{BB962C8B-B14F-4D97-AF65-F5344CB8AC3E}">
        <p14:creationId xmlns:p14="http://schemas.microsoft.com/office/powerpoint/2010/main" val="18842794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6.5 </a:t>
            </a:r>
            <a:r>
              <a:rPr lang="en-US" sz="1200" b="0" i="0" u="none" strike="noStrike" kern="1200" dirty="0">
                <a:solidFill>
                  <a:schemeClr val="tx1"/>
                </a:solidFill>
                <a:effectLst/>
                <a:latin typeface="+mn-lt"/>
                <a:ea typeface="ＭＳ Ｐゴシック" pitchFamily="-110" charset="-128"/>
                <a:cs typeface="ＭＳ Ｐゴシック" pitchFamily="-110" charset="-128"/>
              </a:rPr>
              <a:t>SNP frequency for one location (rs1834640) within the </a:t>
            </a:r>
            <a:r>
              <a:rPr lang="en-US" sz="1200" b="0" i="1" u="none" strike="noStrike" kern="1200" dirty="0">
                <a:solidFill>
                  <a:schemeClr val="tx1"/>
                </a:solidFill>
                <a:effectLst/>
                <a:latin typeface="+mn-lt"/>
                <a:ea typeface="ＭＳ Ｐゴシック" pitchFamily="-110" charset="-128"/>
                <a:cs typeface="ＭＳ Ｐゴシック" pitchFamily="-110" charset="-128"/>
              </a:rPr>
              <a:t>SLC24A5 </a:t>
            </a:r>
            <a:r>
              <a:rPr lang="en-US" sz="1200" b="0" i="0" u="none" strike="noStrike" kern="1200" dirty="0">
                <a:solidFill>
                  <a:schemeClr val="tx1"/>
                </a:solidFill>
                <a:effectLst/>
                <a:latin typeface="+mn-lt"/>
                <a:ea typeface="ＭＳ Ｐゴシック" pitchFamily="-110" charset="-128"/>
                <a:cs typeface="ＭＳ Ｐゴシック" pitchFamily="-110" charset="-128"/>
              </a:rPr>
              <a:t>gene, taken from Cold Spring Harbor Laboratory </a:t>
            </a:r>
            <a:r>
              <a:rPr lang="en-US" sz="1200" b="0" i="0" kern="1200" dirty="0">
                <a:solidFill>
                  <a:schemeClr val="tx1"/>
                </a:solidFill>
                <a:effectLst/>
                <a:latin typeface="+mn-lt"/>
                <a:ea typeface="ＭＳ Ｐゴシック" pitchFamily="-110" charset="-128"/>
                <a:cs typeface="ＭＳ Ｐゴシック" pitchFamily="-110" charset="-128"/>
                <a:hlinkClick r:id="rId3"/>
              </a:rPr>
              <a:t>HapMap published data</a:t>
            </a:r>
            <a:r>
              <a:rPr lang="en-US" sz="1200" b="0" i="0" u="none" strike="noStrike" kern="1200" dirty="0">
                <a:solidFill>
                  <a:schemeClr val="tx1"/>
                </a:solidFill>
                <a:effectLst/>
                <a:latin typeface="+mn-lt"/>
                <a:ea typeface="ＭＳ Ｐゴシック" pitchFamily="-110" charset="-128"/>
                <a:cs typeface="ＭＳ Ｐゴシック" pitchFamily="-110" charset="-128"/>
              </a:rPr>
              <a:t>; G is ancestral base and A is the newer base.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mn-lt"/>
                <a:ea typeface="ＭＳ Ｐゴシック" pitchFamily="-110" charset="-128"/>
                <a:cs typeface="ＭＳ Ｐゴシック" pitchFamily="-110" charset="-128"/>
              </a:rPr>
              <a:t>Talking Point: Students might be surprised by the SNP frequencies of some populations such as the Japanese and Chinese having higher dark (G) SNP than African Americans.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76</a:t>
            </a:fld>
            <a:endParaRPr lang="en-US"/>
          </a:p>
        </p:txBody>
      </p:sp>
    </p:spTree>
    <p:extLst>
      <p:ext uri="{BB962C8B-B14F-4D97-AF65-F5344CB8AC3E}">
        <p14:creationId xmlns:p14="http://schemas.microsoft.com/office/powerpoint/2010/main" val="37931151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Table 6.5 </a:t>
            </a:r>
            <a:r>
              <a:rPr lang="en-US" sz="1200" b="0" i="0" u="none" strike="noStrike" kern="1200" dirty="0">
                <a:solidFill>
                  <a:schemeClr val="tx1"/>
                </a:solidFill>
                <a:effectLst/>
                <a:latin typeface="+mn-lt"/>
                <a:ea typeface="ＭＳ Ｐゴシック" pitchFamily="-110" charset="-128"/>
                <a:cs typeface="ＭＳ Ｐゴシック" pitchFamily="-110" charset="-128"/>
              </a:rPr>
              <a:t>SNP frequency for one location (rs1834640) within the </a:t>
            </a:r>
            <a:r>
              <a:rPr lang="en-US" sz="1200" b="0" i="1" u="none" strike="noStrike" kern="1200" dirty="0">
                <a:solidFill>
                  <a:schemeClr val="tx1"/>
                </a:solidFill>
                <a:effectLst/>
                <a:latin typeface="+mn-lt"/>
                <a:ea typeface="ＭＳ Ｐゴシック" pitchFamily="-110" charset="-128"/>
                <a:cs typeface="ＭＳ Ｐゴシック" pitchFamily="-110" charset="-128"/>
              </a:rPr>
              <a:t>SLC24A5 </a:t>
            </a:r>
            <a:r>
              <a:rPr lang="en-US" sz="1200" b="0" i="0" u="none" strike="noStrike" kern="1200" dirty="0">
                <a:solidFill>
                  <a:schemeClr val="tx1"/>
                </a:solidFill>
                <a:effectLst/>
                <a:latin typeface="+mn-lt"/>
                <a:ea typeface="ＭＳ Ｐゴシック" pitchFamily="-110" charset="-128"/>
                <a:cs typeface="ＭＳ Ｐゴシック" pitchFamily="-110" charset="-128"/>
              </a:rPr>
              <a:t>gene, taken from Cold Spring Harbor Laboratory </a:t>
            </a:r>
            <a:r>
              <a:rPr lang="en-US" sz="1200" b="0" i="0" kern="1200" dirty="0">
                <a:solidFill>
                  <a:schemeClr val="tx1"/>
                </a:solidFill>
                <a:effectLst/>
                <a:latin typeface="+mn-lt"/>
                <a:ea typeface="ＭＳ Ｐゴシック" pitchFamily="-110" charset="-128"/>
                <a:cs typeface="ＭＳ Ｐゴシック" pitchFamily="-110" charset="-128"/>
                <a:hlinkClick r:id="rId3"/>
              </a:rPr>
              <a:t>HapMap published data</a:t>
            </a:r>
            <a:r>
              <a:rPr lang="en-US" sz="1200" b="0" i="0" u="none" strike="noStrike" kern="1200" dirty="0">
                <a:solidFill>
                  <a:schemeClr val="tx1"/>
                </a:solidFill>
                <a:effectLst/>
                <a:latin typeface="+mn-lt"/>
                <a:ea typeface="ＭＳ Ｐゴシック" pitchFamily="-110" charset="-128"/>
                <a:cs typeface="ＭＳ Ｐゴシック" pitchFamily="-110" charset="-128"/>
              </a:rPr>
              <a:t>; G is ancestral base and A is the newer base.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Given this history of forced intercourse with slaves prior to 1865, it should not be a surprise that African Americans have the highest heterozygous genotype frequency of all 11 populations.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77</a:t>
            </a:fld>
            <a:endParaRPr lang="en-US"/>
          </a:p>
        </p:txBody>
      </p:sp>
    </p:spTree>
    <p:extLst>
      <p:ext uri="{BB962C8B-B14F-4D97-AF65-F5344CB8AC3E}">
        <p14:creationId xmlns:p14="http://schemas.microsoft.com/office/powerpoint/2010/main" val="42382384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6.28 </a:t>
            </a:r>
            <a:r>
              <a:rPr lang="en-US" sz="1200" b="0" i="0" u="none" strike="noStrike" kern="1200" dirty="0">
                <a:solidFill>
                  <a:schemeClr val="tx1"/>
                </a:solidFill>
                <a:effectLst/>
                <a:latin typeface="+mn-lt"/>
                <a:ea typeface="ＭＳ Ｐゴシック" pitchFamily="-110" charset="-128"/>
                <a:cs typeface="ＭＳ Ｐゴシック" pitchFamily="-110" charset="-128"/>
              </a:rPr>
              <a:t>Skin tone variation in modern Africans. Humans evolved in Africa where most of the skin tone genes originated. These three portraits show variation in skin color among people who have no European ancestors.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Many Whites in America assume that all Africans have dark skin, but these three people illustrate the wide range of skin tones within Africa. Note that the two from Ethiopia do not have the same color despite their geographic proximity. Sexual selection and gene flow may play big roles in population variations.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78</a:t>
            </a:fld>
            <a:endParaRPr lang="en-US"/>
          </a:p>
        </p:txBody>
      </p:sp>
    </p:spTree>
    <p:extLst>
      <p:ext uri="{BB962C8B-B14F-4D97-AF65-F5344CB8AC3E}">
        <p14:creationId xmlns:p14="http://schemas.microsoft.com/office/powerpoint/2010/main" val="3589140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6.29 </a:t>
            </a:r>
            <a:r>
              <a:rPr lang="en-US" sz="1200" b="0" i="0" u="none" strike="noStrike" kern="1200" dirty="0">
                <a:solidFill>
                  <a:schemeClr val="tx1"/>
                </a:solidFill>
                <a:effectLst/>
                <a:latin typeface="+mn-lt"/>
                <a:ea typeface="ＭＳ Ｐゴシック" pitchFamily="-110" charset="-128"/>
                <a:cs typeface="ＭＳ Ｐゴシック" pitchFamily="-110" charset="-128"/>
              </a:rPr>
              <a:t>Variation in skin color within and among African populations, with sample size N. Skin color was determined using digital cameras, a standard color scale and computer software. Photographs were taken under the upper arm, just below the armpit.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Skin tone was measured under the arm to avoid sun-related darkening.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79</a:t>
            </a:fld>
            <a:endParaRPr lang="en-US"/>
          </a:p>
        </p:txBody>
      </p:sp>
    </p:spTree>
    <p:extLst>
      <p:ext uri="{BB962C8B-B14F-4D97-AF65-F5344CB8AC3E}">
        <p14:creationId xmlns:p14="http://schemas.microsoft.com/office/powerpoint/2010/main" val="82379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Scale allows users to determine how many bases are different by using this formula; (total vertical distances between two people / vertical length of scale bar) times 0.0005 times 16,569 bases in the human genome. For example, if the distance between two people is exactly the length of the scale bar, then the number of different bases is about 8.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a:t>
            </a:fld>
            <a:endParaRPr lang="en-US"/>
          </a:p>
        </p:txBody>
      </p:sp>
    </p:spTree>
    <p:extLst>
      <p:ext uri="{BB962C8B-B14F-4D97-AF65-F5344CB8AC3E}">
        <p14:creationId xmlns:p14="http://schemas.microsoft.com/office/powerpoint/2010/main" val="41928711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6.29 </a:t>
            </a:r>
            <a:r>
              <a:rPr lang="en-US" sz="1200" b="0" i="0" u="none" strike="noStrike" kern="1200" dirty="0">
                <a:solidFill>
                  <a:schemeClr val="tx1"/>
                </a:solidFill>
                <a:effectLst/>
                <a:latin typeface="+mn-lt"/>
                <a:ea typeface="ＭＳ Ｐゴシック" pitchFamily="-110" charset="-128"/>
                <a:cs typeface="ＭＳ Ｐゴシック" pitchFamily="-110" charset="-128"/>
              </a:rPr>
              <a:t>Variation in skin color within and among African populations, with sample size N. Skin color was determined using digital cameras, a standard color scale and computer software. Photographs were taken under the upper arm, just below the armpit.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People living within a single country do not have the same skin tones. Each population has its own range of genotypes, but they are overlapping which shows why you cannot use skin tone objectively to determine racial classification.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80</a:t>
            </a:fld>
            <a:endParaRPr lang="en-US"/>
          </a:p>
        </p:txBody>
      </p:sp>
    </p:spTree>
    <p:extLst>
      <p:ext uri="{BB962C8B-B14F-4D97-AF65-F5344CB8AC3E}">
        <p14:creationId xmlns:p14="http://schemas.microsoft.com/office/powerpoint/2010/main" val="187471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81</a:t>
            </a:fld>
            <a:endParaRPr lang="en-US"/>
          </a:p>
        </p:txBody>
      </p:sp>
    </p:spTree>
    <p:extLst>
      <p:ext uri="{BB962C8B-B14F-4D97-AF65-F5344CB8AC3E}">
        <p14:creationId xmlns:p14="http://schemas.microsoft.com/office/powerpoint/2010/main" val="20121173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6.31</a:t>
            </a:r>
            <a:r>
              <a:rPr lang="en-US" sz="1200" b="0" i="0" u="none" strike="noStrike" kern="1200" dirty="0">
                <a:solidFill>
                  <a:schemeClr val="tx1"/>
                </a:solidFill>
                <a:effectLst/>
                <a:latin typeface="+mn-lt"/>
                <a:ea typeface="ＭＳ Ｐゴシック" pitchFamily="-110" charset="-128"/>
                <a:cs typeface="ＭＳ Ｐゴシック" pitchFamily="-110" charset="-128"/>
              </a:rPr>
              <a:t> Diversity within species.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Despite looking nearly identical, the genomes of two unrelated chimpanzee juveniles differ by about 1.2% . </a:t>
            </a:r>
            <a:r>
              <a:rPr lang="en-US" sz="1200" b="1" i="0" u="none" strike="noStrike" kern="1200" dirty="0">
                <a:solidFill>
                  <a:schemeClr val="tx1"/>
                </a:solidFill>
                <a:effectLst/>
                <a:latin typeface="+mn-lt"/>
                <a:ea typeface="ＭＳ Ｐゴシック" pitchFamily="-110" charset="-128"/>
                <a:cs typeface="ＭＳ Ｐゴシック" pitchFamily="-110" charset="-128"/>
              </a:rPr>
              <a:t>B,</a:t>
            </a:r>
            <a:r>
              <a:rPr lang="en-US" sz="1200" b="0" i="0" u="none" strike="noStrike" kern="1200" dirty="0">
                <a:solidFill>
                  <a:schemeClr val="tx1"/>
                </a:solidFill>
                <a:effectLst/>
                <a:latin typeface="+mn-lt"/>
                <a:ea typeface="ＭＳ Ｐゴシック" pitchFamily="-110" charset="-128"/>
                <a:cs typeface="ＭＳ Ｐゴシック" pitchFamily="-110" charset="-128"/>
              </a:rPr>
              <a:t> By comparison, the genomes of two unrelated humans in the world differ by only 0.1%, including the actors Rupert </a:t>
            </a:r>
            <a:r>
              <a:rPr lang="en-US" sz="1200" b="0" i="0" u="none" strike="noStrike" kern="1200" dirty="0" err="1">
                <a:solidFill>
                  <a:schemeClr val="tx1"/>
                </a:solidFill>
                <a:effectLst/>
                <a:latin typeface="+mn-lt"/>
                <a:ea typeface="ＭＳ Ｐゴシック" pitchFamily="-110" charset="-128"/>
                <a:cs typeface="ＭＳ Ｐゴシック" pitchFamily="-110" charset="-128"/>
              </a:rPr>
              <a:t>Grint</a:t>
            </a:r>
            <a:r>
              <a:rPr lang="en-US" sz="1200" b="0" i="0" u="none" strike="noStrike" kern="1200" dirty="0">
                <a:solidFill>
                  <a:schemeClr val="tx1"/>
                </a:solidFill>
                <a:effectLst/>
                <a:latin typeface="+mn-lt"/>
                <a:ea typeface="ＭＳ Ｐゴシック" pitchFamily="-110" charset="-128"/>
                <a:cs typeface="ＭＳ Ｐゴシック" pitchFamily="-110" charset="-128"/>
              </a:rPr>
              <a:t> (left) and Chadwick Boseman (right) who look very different to us.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The genomes of any two unrelated chimps differ by 1.2%. We cannot tell them apart by appearances, but their genotypes are different.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82</a:t>
            </a:fld>
            <a:endParaRPr lang="en-US"/>
          </a:p>
        </p:txBody>
      </p:sp>
    </p:spTree>
    <p:extLst>
      <p:ext uri="{BB962C8B-B14F-4D97-AF65-F5344CB8AC3E}">
        <p14:creationId xmlns:p14="http://schemas.microsoft.com/office/powerpoint/2010/main" val="24994655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6.31</a:t>
            </a:r>
            <a:r>
              <a:rPr lang="en-US" sz="1200" b="0" i="0" u="none" strike="noStrike" kern="1200" dirty="0">
                <a:solidFill>
                  <a:schemeClr val="tx1"/>
                </a:solidFill>
                <a:effectLst/>
                <a:latin typeface="+mn-lt"/>
                <a:ea typeface="ＭＳ Ｐゴシック" pitchFamily="-110" charset="-128"/>
                <a:cs typeface="ＭＳ Ｐゴシック" pitchFamily="-110" charset="-128"/>
              </a:rPr>
              <a:t> Diversity within species.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Despite looking nearly identical, the genomes of two unrelated chimpanzee juveniles differ by about 1.2% . </a:t>
            </a:r>
            <a:r>
              <a:rPr lang="en-US" sz="1200" b="1" i="0" u="none" strike="noStrike" kern="1200" dirty="0">
                <a:solidFill>
                  <a:schemeClr val="tx1"/>
                </a:solidFill>
                <a:effectLst/>
                <a:latin typeface="+mn-lt"/>
                <a:ea typeface="ＭＳ Ｐゴシック" pitchFamily="-110" charset="-128"/>
                <a:cs typeface="ＭＳ Ｐゴシック" pitchFamily="-110" charset="-128"/>
              </a:rPr>
              <a:t>B,</a:t>
            </a:r>
            <a:r>
              <a:rPr lang="en-US" sz="1200" b="0" i="0" u="none" strike="noStrike" kern="1200" dirty="0">
                <a:solidFill>
                  <a:schemeClr val="tx1"/>
                </a:solidFill>
                <a:effectLst/>
                <a:latin typeface="+mn-lt"/>
                <a:ea typeface="ＭＳ Ｐゴシック" pitchFamily="-110" charset="-128"/>
                <a:cs typeface="ＭＳ Ｐゴシック" pitchFamily="-110" charset="-128"/>
              </a:rPr>
              <a:t> By comparison, the genomes of two unrelated humans in the world differ by only 0.1%, including the actors Rupert </a:t>
            </a:r>
            <a:r>
              <a:rPr lang="en-US" sz="1200" b="0" i="0" u="none" strike="noStrike" kern="1200" dirty="0" err="1">
                <a:solidFill>
                  <a:schemeClr val="tx1"/>
                </a:solidFill>
                <a:effectLst/>
                <a:latin typeface="+mn-lt"/>
                <a:ea typeface="ＭＳ Ｐゴシック" pitchFamily="-110" charset="-128"/>
                <a:cs typeface="ＭＳ Ｐゴシック" pitchFamily="-110" charset="-128"/>
              </a:rPr>
              <a:t>Grint</a:t>
            </a:r>
            <a:r>
              <a:rPr lang="en-US" sz="1200" b="0" i="0" u="none" strike="noStrike" kern="1200" dirty="0">
                <a:solidFill>
                  <a:schemeClr val="tx1"/>
                </a:solidFill>
                <a:effectLst/>
                <a:latin typeface="+mn-lt"/>
                <a:ea typeface="ＭＳ Ｐゴシック" pitchFamily="-110" charset="-128"/>
                <a:cs typeface="ＭＳ Ｐゴシック" pitchFamily="-110" charset="-128"/>
              </a:rPr>
              <a:t> (left) and Chadwick Boseman (right) who look very different to us.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The genomes of any two unrelated humans only differ by 0.1%. We can tell these two stars apart but their genomes are 12 times more similar than the two chimps.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83</a:t>
            </a:fld>
            <a:endParaRPr lang="en-US"/>
          </a:p>
        </p:txBody>
      </p:sp>
    </p:spTree>
    <p:extLst>
      <p:ext uri="{BB962C8B-B14F-4D97-AF65-F5344CB8AC3E}">
        <p14:creationId xmlns:p14="http://schemas.microsoft.com/office/powerpoint/2010/main" val="9260690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Figure 6.31</a:t>
            </a:r>
            <a:r>
              <a:rPr lang="en-US" sz="1200" b="0" i="0" u="none" strike="noStrike" kern="1200" dirty="0">
                <a:solidFill>
                  <a:schemeClr val="tx1"/>
                </a:solidFill>
                <a:effectLst/>
                <a:latin typeface="+mn-lt"/>
                <a:ea typeface="ＭＳ Ｐゴシック" pitchFamily="-110" charset="-128"/>
                <a:cs typeface="ＭＳ Ｐゴシック" pitchFamily="-110" charset="-128"/>
              </a:rPr>
              <a:t> Diversity within species. </a:t>
            </a:r>
            <a:r>
              <a:rPr lang="en-US" sz="1200" b="1" i="0" u="none" strike="noStrike" kern="1200" dirty="0">
                <a:solidFill>
                  <a:schemeClr val="tx1"/>
                </a:solidFill>
                <a:effectLst/>
                <a:latin typeface="+mn-lt"/>
                <a:ea typeface="ＭＳ Ｐゴシック" pitchFamily="-110" charset="-128"/>
                <a:cs typeface="ＭＳ Ｐゴシック" pitchFamily="-110" charset="-128"/>
              </a:rPr>
              <a:t>A, </a:t>
            </a:r>
            <a:r>
              <a:rPr lang="en-US" sz="1200" b="0" i="0" u="none" strike="noStrike" kern="1200" dirty="0">
                <a:solidFill>
                  <a:schemeClr val="tx1"/>
                </a:solidFill>
                <a:effectLst/>
                <a:latin typeface="+mn-lt"/>
                <a:ea typeface="ＭＳ Ｐゴシック" pitchFamily="-110" charset="-128"/>
                <a:cs typeface="ＭＳ Ｐゴシック" pitchFamily="-110" charset="-128"/>
              </a:rPr>
              <a:t>Despite looking nearly identical, the genomes of two unrelated chimpanzee juveniles differ by about 1.2% . </a:t>
            </a:r>
            <a:r>
              <a:rPr lang="en-US" sz="1200" b="1" i="0" u="none" strike="noStrike" kern="1200" dirty="0">
                <a:solidFill>
                  <a:schemeClr val="tx1"/>
                </a:solidFill>
                <a:effectLst/>
                <a:latin typeface="+mn-lt"/>
                <a:ea typeface="ＭＳ Ｐゴシック" pitchFamily="-110" charset="-128"/>
                <a:cs typeface="ＭＳ Ｐゴシック" pitchFamily="-110" charset="-128"/>
              </a:rPr>
              <a:t>B,</a:t>
            </a:r>
            <a:r>
              <a:rPr lang="en-US" sz="1200" b="0" i="0" u="none" strike="noStrike" kern="1200" dirty="0">
                <a:solidFill>
                  <a:schemeClr val="tx1"/>
                </a:solidFill>
                <a:effectLst/>
                <a:latin typeface="+mn-lt"/>
                <a:ea typeface="ＭＳ Ｐゴシック" pitchFamily="-110" charset="-128"/>
                <a:cs typeface="ＭＳ Ｐゴシック" pitchFamily="-110" charset="-128"/>
              </a:rPr>
              <a:t> By comparison, the genomes of two unrelated humans in the world differ by only 0.1%, including the actors Rupert </a:t>
            </a:r>
            <a:r>
              <a:rPr lang="en-US" sz="1200" b="0" i="0" u="none" strike="noStrike" kern="1200" dirty="0" err="1">
                <a:solidFill>
                  <a:schemeClr val="tx1"/>
                </a:solidFill>
                <a:effectLst/>
                <a:latin typeface="+mn-lt"/>
                <a:ea typeface="ＭＳ Ｐゴシック" pitchFamily="-110" charset="-128"/>
                <a:cs typeface="ＭＳ Ｐゴシック" pitchFamily="-110" charset="-128"/>
              </a:rPr>
              <a:t>Grint</a:t>
            </a:r>
            <a:r>
              <a:rPr lang="en-US" sz="1200" b="0" i="0" u="none" strike="noStrike" kern="1200" dirty="0">
                <a:solidFill>
                  <a:schemeClr val="tx1"/>
                </a:solidFill>
                <a:effectLst/>
                <a:latin typeface="+mn-lt"/>
                <a:ea typeface="ＭＳ Ｐゴシック" pitchFamily="-110" charset="-128"/>
                <a:cs typeface="ＭＳ Ｐゴシック" pitchFamily="-110" charset="-128"/>
              </a:rPr>
              <a:t> (left) and Chadwick Boseman (right) who look very different to us.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We infer that different skin and hair colors indicate substantial biological differences, but in fact the genomes of these two humans are 12 times more similar than these two chimps!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84</a:t>
            </a:fld>
            <a:endParaRPr lang="en-US"/>
          </a:p>
        </p:txBody>
      </p:sp>
    </p:spTree>
    <p:extLst>
      <p:ext uri="{BB962C8B-B14F-4D97-AF65-F5344CB8AC3E}">
        <p14:creationId xmlns:p14="http://schemas.microsoft.com/office/powerpoint/2010/main" val="22560933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pitchFamily="-110" charset="-128"/>
                <a:cs typeface="ＭＳ Ｐゴシック" pitchFamily="-110" charset="-128"/>
              </a:rPr>
              <a:t>Table 6.7</a:t>
            </a:r>
            <a:r>
              <a:rPr lang="en-US" sz="1200" kern="1200" dirty="0">
                <a:solidFill>
                  <a:schemeClr val="tx1"/>
                </a:solidFill>
                <a:effectLst/>
                <a:latin typeface="+mn-lt"/>
                <a:ea typeface="ＭＳ Ｐゴシック" pitchFamily="-110" charset="-128"/>
                <a:cs typeface="ＭＳ Ｐゴシック" pitchFamily="-110" charset="-128"/>
              </a:rPr>
              <a:t> Genome differences among humans and chimpanzees. For both species, individuals are genetically very similar, but any two chimps differ by 12 times more DNA variation than any two humans. Original art based on </a:t>
            </a:r>
            <a:r>
              <a:rPr lang="en-US" sz="1200" u="none" strike="noStrike" kern="1200" dirty="0">
                <a:solidFill>
                  <a:schemeClr val="tx1"/>
                </a:solidFill>
                <a:effectLst/>
                <a:latin typeface="+mn-lt"/>
                <a:ea typeface="ＭＳ Ｐゴシック" pitchFamily="-110" charset="-128"/>
                <a:cs typeface="ＭＳ Ｐゴシック" pitchFamily="-110" charset="-128"/>
                <a:hlinkClick r:id="rId3"/>
              </a:rPr>
              <a:t>information from Smithsonian Institution</a:t>
            </a:r>
            <a:r>
              <a:rPr lang="en-US" sz="1200" kern="1200" dirty="0">
                <a:solidFill>
                  <a:schemeClr val="tx1"/>
                </a:solidFill>
                <a:effectLst/>
                <a:latin typeface="+mn-lt"/>
                <a:ea typeface="ＭＳ Ｐゴシック" pitchFamily="-110" charset="-128"/>
                <a:cs typeface="ＭＳ Ｐゴシック" pitchFamily="-110" charset="-128"/>
              </a:rPr>
              <a:t>. </a:t>
            </a:r>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99.9% of all human DNA is identical even for unrelated people.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85</a:t>
            </a:fld>
            <a:endParaRPr lang="en-US"/>
          </a:p>
        </p:txBody>
      </p:sp>
    </p:spTree>
    <p:extLst>
      <p:ext uri="{BB962C8B-B14F-4D97-AF65-F5344CB8AC3E}">
        <p14:creationId xmlns:p14="http://schemas.microsoft.com/office/powerpoint/2010/main" val="30399742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pitchFamily="-110" charset="-128"/>
                <a:cs typeface="ＭＳ Ｐゴシック" pitchFamily="-110" charset="-128"/>
              </a:rPr>
              <a:t>Table 6.7</a:t>
            </a:r>
            <a:r>
              <a:rPr lang="en-US" sz="1200" kern="1200" dirty="0">
                <a:solidFill>
                  <a:schemeClr val="tx1"/>
                </a:solidFill>
                <a:effectLst/>
                <a:latin typeface="+mn-lt"/>
                <a:ea typeface="ＭＳ Ｐゴシック" pitchFamily="-110" charset="-128"/>
                <a:cs typeface="ＭＳ Ｐゴシック" pitchFamily="-110" charset="-128"/>
              </a:rPr>
              <a:t> Genome differences among humans and chimpanzees. For both species, individuals are genetically very similar, but any two chimps differ by 12 times more DNA variation than any two humans. Original art based on </a:t>
            </a:r>
            <a:r>
              <a:rPr lang="en-US" sz="1200" u="none" strike="noStrike" kern="1200" dirty="0">
                <a:solidFill>
                  <a:schemeClr val="tx1"/>
                </a:solidFill>
                <a:effectLst/>
                <a:latin typeface="+mn-lt"/>
                <a:ea typeface="ＭＳ Ｐゴシック" pitchFamily="-110" charset="-128"/>
                <a:cs typeface="ＭＳ Ｐゴシック" pitchFamily="-110" charset="-128"/>
                <a:hlinkClick r:id="rId3"/>
              </a:rPr>
              <a:t>information from Smithsonian Institution</a:t>
            </a:r>
            <a:r>
              <a:rPr lang="en-US" sz="1200" kern="1200" dirty="0">
                <a:solidFill>
                  <a:schemeClr val="tx1"/>
                </a:solidFill>
                <a:effectLst/>
                <a:latin typeface="+mn-lt"/>
                <a:ea typeface="ＭＳ Ｐゴシック" pitchFamily="-110" charset="-128"/>
                <a:cs typeface="ＭＳ Ｐゴシック" pitchFamily="-110" charset="-128"/>
              </a:rPr>
              <a:t>. </a:t>
            </a:r>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Of the DNA difference between people, 85% of those differences are found within populations. This means there is more genetic diversity within a population than difference that distinguish two different populations.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86</a:t>
            </a:fld>
            <a:endParaRPr lang="en-US"/>
          </a:p>
        </p:txBody>
      </p:sp>
    </p:spTree>
    <p:extLst>
      <p:ext uri="{BB962C8B-B14F-4D97-AF65-F5344CB8AC3E}">
        <p14:creationId xmlns:p14="http://schemas.microsoft.com/office/powerpoint/2010/main" val="16036478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pitchFamily="-110" charset="-128"/>
                <a:cs typeface="ＭＳ Ｐゴシック" pitchFamily="-110" charset="-128"/>
              </a:rPr>
              <a:t>Table 6.7</a:t>
            </a:r>
            <a:r>
              <a:rPr lang="en-US" sz="1200" kern="1200" dirty="0">
                <a:solidFill>
                  <a:schemeClr val="tx1"/>
                </a:solidFill>
                <a:effectLst/>
                <a:latin typeface="+mn-lt"/>
                <a:ea typeface="ＭＳ Ｐゴシック" pitchFamily="-110" charset="-128"/>
                <a:cs typeface="ＭＳ Ｐゴシック" pitchFamily="-110" charset="-128"/>
              </a:rPr>
              <a:t> Genome differences among humans and chimpanzees. For both species, individuals are genetically very similar, but any two chimps differ by 12 times more DNA variation than any two humans. Original art based on </a:t>
            </a:r>
            <a:r>
              <a:rPr lang="en-US" sz="1200" u="none" strike="noStrike" kern="1200" dirty="0">
                <a:solidFill>
                  <a:schemeClr val="tx1"/>
                </a:solidFill>
                <a:effectLst/>
                <a:latin typeface="+mn-lt"/>
                <a:ea typeface="ＭＳ Ｐゴシック" pitchFamily="-110" charset="-128"/>
                <a:cs typeface="ＭＳ Ｐゴシック" pitchFamily="-110" charset="-128"/>
                <a:hlinkClick r:id="rId3"/>
              </a:rPr>
              <a:t>information from Smithsonian Institution</a:t>
            </a:r>
            <a:r>
              <a:rPr lang="en-US" sz="1200" kern="1200" dirty="0">
                <a:solidFill>
                  <a:schemeClr val="tx1"/>
                </a:solidFill>
                <a:effectLst/>
                <a:latin typeface="+mn-lt"/>
                <a:ea typeface="ＭＳ Ｐゴシック" pitchFamily="-110" charset="-128"/>
                <a:cs typeface="ＭＳ Ｐゴシック" pitchFamily="-110" charset="-128"/>
              </a:rPr>
              <a:t>. </a:t>
            </a:r>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Only 0.015% of all DNA differences are private to a population, meaning the DNA differences are restricted to a given population. This is how DNA ancestry is determined, but most of these differences are not within coding portions of genes so biochemically we are all nearly identical.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87</a:t>
            </a:fld>
            <a:endParaRPr lang="en-US"/>
          </a:p>
        </p:txBody>
      </p:sp>
    </p:spTree>
    <p:extLst>
      <p:ext uri="{BB962C8B-B14F-4D97-AF65-F5344CB8AC3E}">
        <p14:creationId xmlns:p14="http://schemas.microsoft.com/office/powerpoint/2010/main" val="747893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pitchFamily="-110" charset="-128"/>
                <a:cs typeface="ＭＳ Ｐゴシック" pitchFamily="-110" charset="-128"/>
              </a:rPr>
              <a:t>Table 6.7</a:t>
            </a:r>
            <a:r>
              <a:rPr lang="en-US" sz="1200" kern="1200" dirty="0">
                <a:solidFill>
                  <a:schemeClr val="tx1"/>
                </a:solidFill>
                <a:effectLst/>
                <a:latin typeface="+mn-lt"/>
                <a:ea typeface="ＭＳ Ｐゴシック" pitchFamily="-110" charset="-128"/>
                <a:cs typeface="ＭＳ Ｐゴシック" pitchFamily="-110" charset="-128"/>
              </a:rPr>
              <a:t> Genome differences among humans and chimpanzees. For both species, individuals are genetically very similar, but any two chimps differ by 12 times more DNA variation than any two humans. Original art based on </a:t>
            </a:r>
            <a:r>
              <a:rPr lang="en-US" sz="1200" u="none" strike="noStrike" kern="1200" dirty="0">
                <a:solidFill>
                  <a:schemeClr val="tx1"/>
                </a:solidFill>
                <a:effectLst/>
                <a:latin typeface="+mn-lt"/>
                <a:ea typeface="ＭＳ Ｐゴシック" pitchFamily="-110" charset="-128"/>
                <a:cs typeface="ＭＳ Ｐゴシック" pitchFamily="-110" charset="-128"/>
                <a:hlinkClick r:id="rId3"/>
              </a:rPr>
              <a:t>information from Smithsonian Institution</a:t>
            </a:r>
            <a:r>
              <a:rPr lang="en-US" sz="1200" kern="1200" dirty="0">
                <a:solidFill>
                  <a:schemeClr val="tx1"/>
                </a:solidFill>
                <a:effectLst/>
                <a:latin typeface="+mn-lt"/>
                <a:ea typeface="ＭＳ Ｐゴシック" pitchFamily="-110" charset="-128"/>
                <a:cs typeface="ＭＳ Ｐゴシック" pitchFamily="-110" charset="-128"/>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The most recent common ancestor for humans and chimps lived about 6 million years ago. Since </a:t>
            </a:r>
            <a:r>
              <a:rPr lang="en-US" sz="1200" b="0" i="1" kern="1200" dirty="0">
                <a:solidFill>
                  <a:schemeClr val="tx1"/>
                </a:solidFill>
                <a:latin typeface="+mn-lt"/>
                <a:ea typeface="ＭＳ Ｐゴシック" pitchFamily="-110" charset="-128"/>
                <a:cs typeface="ＭＳ Ｐゴシック" pitchFamily="-110" charset="-128"/>
              </a:rPr>
              <a:t>H. sapiens</a:t>
            </a:r>
            <a:r>
              <a:rPr lang="en-US" sz="1200" b="0" kern="1200" dirty="0">
                <a:solidFill>
                  <a:schemeClr val="tx1"/>
                </a:solidFill>
                <a:latin typeface="+mn-lt"/>
                <a:ea typeface="ＭＳ Ｐゴシック" pitchFamily="-110" charset="-128"/>
                <a:cs typeface="ＭＳ Ｐゴシック" pitchFamily="-110" charset="-128"/>
              </a:rPr>
              <a:t> evolved after chimps, they have had more time to accumulated mutations and thus they have more genomic diversity even though only small populations are still alive in the wild. </a:t>
            </a:r>
          </a:p>
          <a:p>
            <a:endParaRPr lang="en-US" sz="1200" kern="1200" dirty="0">
              <a:solidFill>
                <a:schemeClr val="tx1"/>
              </a:solidFill>
              <a:effectLst/>
              <a:latin typeface="+mn-lt"/>
              <a:ea typeface="ＭＳ Ｐゴシック" pitchFamily="-110" charset="-128"/>
              <a:cs typeface="ＭＳ Ｐゴシック" pitchFamily="-110" charset="-128"/>
            </a:endParaRP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88</a:t>
            </a:fld>
            <a:endParaRPr lang="en-US"/>
          </a:p>
        </p:txBody>
      </p:sp>
    </p:spTree>
    <p:extLst>
      <p:ext uri="{BB962C8B-B14F-4D97-AF65-F5344CB8AC3E}">
        <p14:creationId xmlns:p14="http://schemas.microsoft.com/office/powerpoint/2010/main" val="23922095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89</a:t>
            </a:fld>
            <a:endParaRPr lang="en-US"/>
          </a:p>
        </p:txBody>
      </p:sp>
    </p:spTree>
    <p:extLst>
      <p:ext uri="{BB962C8B-B14F-4D97-AF65-F5344CB8AC3E}">
        <p14:creationId xmlns:p14="http://schemas.microsoft.com/office/powerpoint/2010/main" val="152618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ＭＳ Ｐゴシック" pitchFamily="-110" charset="-128"/>
                <a:cs typeface="ＭＳ Ｐゴシック" pitchFamily="-110" charset="-128"/>
              </a:rPr>
              <a:t>Figure 6.24</a:t>
            </a:r>
            <a:r>
              <a:rPr lang="en-US" sz="1200" b="0" i="0" u="none" strike="noStrike" kern="1200" dirty="0">
                <a:solidFill>
                  <a:schemeClr val="tx1"/>
                </a:solidFill>
                <a:effectLst/>
                <a:latin typeface="+mn-lt"/>
                <a:ea typeface="ＭＳ Ｐゴシック" pitchFamily="-110" charset="-128"/>
                <a:cs typeface="ＭＳ Ｐゴシック" pitchFamily="-110" charset="-128"/>
              </a:rPr>
              <a:t> Human evolutionary tree based on 53 mitochondrial genomes. </a:t>
            </a:r>
            <a:r>
              <a:rPr lang="en-US" sz="1200" b="1" i="0" u="none" strike="noStrike" kern="1200" dirty="0">
                <a:solidFill>
                  <a:schemeClr val="tx1"/>
                </a:solidFill>
                <a:effectLst/>
                <a:latin typeface="+mn-lt"/>
                <a:ea typeface="ＭＳ Ｐゴシック" pitchFamily="-110" charset="-128"/>
                <a:cs typeface="ＭＳ Ｐゴシック" pitchFamily="-110" charset="-128"/>
              </a:rPr>
              <a:t>A</a:t>
            </a:r>
            <a:r>
              <a:rPr lang="en-US" sz="1200" b="0" i="0" u="none" strike="noStrike" kern="1200" dirty="0">
                <a:solidFill>
                  <a:schemeClr val="tx1"/>
                </a:solidFill>
                <a:effectLst/>
                <a:latin typeface="+mn-lt"/>
                <a:ea typeface="ＭＳ Ｐゴシック" pitchFamily="-110" charset="-128"/>
                <a:cs typeface="ＭＳ Ｐゴシック" pitchFamily="-110" charset="-128"/>
              </a:rPr>
              <a:t> Fifty-three individuals had their mitochondrial genomes sequenced to an outgroup genome; chimpanzee was chosen as the closest living relative to all humans. The sequences were compared and the resulting evolutionary tree shows the number of DNA base changes as a vertical distance relative to the length of the line under the key, provided in the top left corner (0.0005). Numbers at branch points represent bootstrap values indicating the percentage of identical outcomes for each branch point when the tree was generated 1000 times. Numbers at the ends of each branch are sample numbers. </a:t>
            </a:r>
            <a:endParaRPr lang="en-US" dirty="0">
              <a:ea typeface="ＭＳ Ｐゴシック"/>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a:t>
            </a:r>
            <a:r>
              <a:rPr lang="en-US" sz="1200" b="0" kern="1200" dirty="0">
                <a:solidFill>
                  <a:schemeClr val="tx1"/>
                </a:solidFill>
                <a:latin typeface="+mn-lt"/>
                <a:ea typeface="ＭＳ Ｐゴシック" pitchFamily="-110" charset="-128"/>
                <a:cs typeface="ＭＳ Ｐゴシック" pitchFamily="-110" charset="-128"/>
              </a:rPr>
              <a:t> Vertical distance indicates the number of different bases between two individuals. Number of different bases = (total vertical distances between two people / vertical length of scale bar) times 0.0005 times 16,569 bases in the human genome. For example, if the distance between two people is exactly the length of the scale bar, then the number of different bases is about 8.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a:t>
            </a:fld>
            <a:endParaRPr lang="en-US"/>
          </a:p>
        </p:txBody>
      </p:sp>
    </p:spTree>
    <p:extLst>
      <p:ext uri="{BB962C8B-B14F-4D97-AF65-F5344CB8AC3E}">
        <p14:creationId xmlns:p14="http://schemas.microsoft.com/office/powerpoint/2010/main" val="41768968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ＭＳ Ｐゴシック" pitchFamily="-110" charset="-128"/>
                <a:cs typeface="ＭＳ Ｐゴシック" pitchFamily="-110" charset="-128"/>
              </a:rPr>
              <a:t>ELSI Figure 6.2 </a:t>
            </a:r>
            <a:r>
              <a:rPr lang="en-US" sz="1200" kern="1200" dirty="0">
                <a:solidFill>
                  <a:schemeClr val="tx1"/>
                </a:solidFill>
                <a:effectLst/>
                <a:latin typeface="+mn-lt"/>
                <a:ea typeface="ＭＳ Ｐゴシック" pitchFamily="-110" charset="-128"/>
                <a:cs typeface="ＭＳ Ｐゴシック" pitchFamily="-110" charset="-128"/>
              </a:rPr>
              <a:t>Frederick Douglass in the 1850s. Public domain (not the original source) published in the </a:t>
            </a:r>
            <a:r>
              <a:rPr lang="en-US" sz="1200" u="none" strike="noStrike" kern="1200" dirty="0">
                <a:solidFill>
                  <a:schemeClr val="tx1"/>
                </a:solidFill>
                <a:effectLst/>
                <a:latin typeface="+mn-lt"/>
                <a:ea typeface="ＭＳ Ｐゴシック" pitchFamily="-110" charset="-128"/>
                <a:cs typeface="ＭＳ Ｐゴシック" pitchFamily="-110" charset="-128"/>
                <a:hlinkClick r:id="rId3"/>
              </a:rPr>
              <a:t>Washington Post</a:t>
            </a:r>
            <a:r>
              <a:rPr lang="en-US" sz="1200" kern="1200" dirty="0">
                <a:solidFill>
                  <a:schemeClr val="tx1"/>
                </a:solidFill>
                <a:effectLst/>
                <a:latin typeface="+mn-lt"/>
                <a:ea typeface="ＭＳ Ｐゴシック" pitchFamily="-110" charset="-128"/>
                <a:cs typeface="ＭＳ Ｐゴシック" pitchFamily="-110" charset="-128"/>
              </a:rPr>
              <a:t>.</a:t>
            </a:r>
            <a:r>
              <a:rPr lang="en-US" sz="1200" b="0" i="0" u="none" strike="noStrike" kern="1200" dirty="0">
                <a:solidFill>
                  <a:schemeClr val="tx1"/>
                </a:solidFill>
                <a:effectLst/>
                <a:latin typeface="+mn-lt"/>
                <a:ea typeface="ＭＳ Ｐゴシック" pitchFamily="-110" charset="-128"/>
                <a:cs typeface="ＭＳ Ｐゴシック" pitchFamily="-110"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Frederick Douglass, 1818 – 1895, was born a slave but escaped to New England where he became a scholar, statesman and abolitionist. His insights into subjectivity remain equally powerful in the twenty-first century. </a:t>
            </a:r>
          </a:p>
          <a:p>
            <a:endParaRPr lang="en-US" sz="1200" b="0" i="0" u="none" strike="noStrike"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91</a:t>
            </a:fld>
            <a:endParaRPr lang="en-US"/>
          </a:p>
        </p:txBody>
      </p:sp>
    </p:spTree>
    <p:extLst>
      <p:ext uri="{BB962C8B-B14F-4D97-AF65-F5344CB8AC3E}">
        <p14:creationId xmlns:p14="http://schemas.microsoft.com/office/powerpoint/2010/main" val="2621555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ELSI Figure 6.3.</a:t>
            </a:r>
            <a:r>
              <a:rPr lang="en-US" sz="1200" b="0" i="0" u="none" strike="noStrike" kern="1200" dirty="0">
                <a:solidFill>
                  <a:schemeClr val="tx1"/>
                </a:solidFill>
                <a:effectLst/>
                <a:latin typeface="+mn-lt"/>
                <a:ea typeface="ＭＳ Ｐゴシック" pitchFamily="-110" charset="-128"/>
                <a:cs typeface="ＭＳ Ｐゴシック" pitchFamily="-110" charset="-128"/>
              </a:rPr>
              <a:t>The same data on human brain sizes presented differently due to inherent biases. A, Samuel Morton collected brain sizes of human and calculated the </a:t>
            </a:r>
            <a:r>
              <a:rPr lang="en-US" sz="1200" b="0" i="1" u="none" strike="noStrike" kern="1200" dirty="0">
                <a:solidFill>
                  <a:schemeClr val="tx1"/>
                </a:solidFill>
                <a:effectLst/>
                <a:latin typeface="+mn-lt"/>
                <a:ea typeface="ＭＳ Ｐゴシック" pitchFamily="-110" charset="-128"/>
                <a:cs typeface="ＭＳ Ｐゴシック" pitchFamily="-110" charset="-128"/>
              </a:rPr>
              <a:t>average </a:t>
            </a:r>
            <a:r>
              <a:rPr lang="en-US" sz="1200" b="0" i="0" u="none" strike="noStrike" kern="1200" dirty="0">
                <a:solidFill>
                  <a:schemeClr val="tx1"/>
                </a:solidFill>
                <a:effectLst/>
                <a:latin typeface="+mn-lt"/>
                <a:ea typeface="ＭＳ Ｐゴシック" pitchFamily="-110" charset="-128"/>
                <a:cs typeface="ＭＳ Ｐゴシック" pitchFamily="-110" charset="-128"/>
              </a:rPr>
              <a:t>volumes for each of the five races he characterized in the 1840s. B, Friedrich Tiedemann measured brain sizes for the same five races and presented ranges for each race.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Tiedemann embodied Frederick Douglass’s description of being influenced by personal beliefs when reporting his science. Note that the y-axis begins at 35 which accentuates the slight differences between 37.53 and 39.48.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92</a:t>
            </a:fld>
            <a:endParaRPr lang="en-US"/>
          </a:p>
        </p:txBody>
      </p:sp>
    </p:spTree>
    <p:extLst>
      <p:ext uri="{BB962C8B-B14F-4D97-AF65-F5344CB8AC3E}">
        <p14:creationId xmlns:p14="http://schemas.microsoft.com/office/powerpoint/2010/main" val="7495097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ELSI Figure 6.3.</a:t>
            </a:r>
            <a:r>
              <a:rPr lang="en-US" sz="1200" b="0" i="0" u="none" strike="noStrike" kern="1200" dirty="0">
                <a:solidFill>
                  <a:schemeClr val="tx1"/>
                </a:solidFill>
                <a:effectLst/>
                <a:latin typeface="+mn-lt"/>
                <a:ea typeface="ＭＳ Ｐゴシック" pitchFamily="-110" charset="-128"/>
                <a:cs typeface="ＭＳ Ｐゴシック" pitchFamily="-110" charset="-128"/>
              </a:rPr>
              <a:t>The same data on human brain sizes presented differently due to inherent biases. A, Samuel Morton collected brain sizes of human and calculated the </a:t>
            </a:r>
            <a:r>
              <a:rPr lang="en-US" sz="1200" b="0" i="1" u="none" strike="noStrike" kern="1200" dirty="0">
                <a:solidFill>
                  <a:schemeClr val="tx1"/>
                </a:solidFill>
                <a:effectLst/>
                <a:latin typeface="+mn-lt"/>
                <a:ea typeface="ＭＳ Ｐゴシック" pitchFamily="-110" charset="-128"/>
                <a:cs typeface="ＭＳ Ｐゴシック" pitchFamily="-110" charset="-128"/>
              </a:rPr>
              <a:t>average </a:t>
            </a:r>
            <a:r>
              <a:rPr lang="en-US" sz="1200" b="0" i="0" u="none" strike="noStrike" kern="1200" dirty="0">
                <a:solidFill>
                  <a:schemeClr val="tx1"/>
                </a:solidFill>
                <a:effectLst/>
                <a:latin typeface="+mn-lt"/>
                <a:ea typeface="ＭＳ Ｐゴシック" pitchFamily="-110" charset="-128"/>
                <a:cs typeface="ＭＳ Ｐゴシック" pitchFamily="-110" charset="-128"/>
              </a:rPr>
              <a:t>volumes for each of the five races he characterized in the 1840s. B, Friedrich Tiedemann measured brain sizes for the same five races and presented ranges for each race.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Tiedemann focused on the overlapping ranges and did not publish an average. These overlapping size ranges illustrate the commonality of human races.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93</a:t>
            </a:fld>
            <a:endParaRPr lang="en-US"/>
          </a:p>
        </p:txBody>
      </p:sp>
    </p:spTree>
    <p:extLst>
      <p:ext uri="{BB962C8B-B14F-4D97-AF65-F5344CB8AC3E}">
        <p14:creationId xmlns:p14="http://schemas.microsoft.com/office/powerpoint/2010/main" val="22757742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ELSI Figure 6.4 </a:t>
            </a:r>
            <a:r>
              <a:rPr lang="en-US" sz="1200" b="0" i="0" u="none" strike="noStrike" kern="1200" dirty="0">
                <a:solidFill>
                  <a:schemeClr val="tx1"/>
                </a:solidFill>
                <a:effectLst/>
                <a:latin typeface="+mn-lt"/>
                <a:ea typeface="ＭＳ Ｐゴシック" pitchFamily="-110" charset="-128"/>
                <a:cs typeface="ＭＳ Ｐゴシック" pitchFamily="-110" charset="-128"/>
              </a:rPr>
              <a:t>Black Tuskegee Syphilis study participants and the White clinicians who knowingly deceived the men and withheld treatment from them. Photo taken about 1970.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a:t>
            </a:r>
            <a:r>
              <a:rPr lang="en-US" sz="1200" b="0" kern="1200" dirty="0">
                <a:solidFill>
                  <a:schemeClr val="tx1"/>
                </a:solidFill>
                <a:latin typeface="+mn-lt"/>
                <a:ea typeface="ＭＳ Ｐゴシック" pitchFamily="-110" charset="-128"/>
                <a:cs typeface="ＭＳ Ｐゴシック" pitchFamily="-110" charset="-128"/>
              </a:rPr>
              <a:t>Blacks and other non-White populations have been deceived and mistreated by White medical workers and scientists. </a:t>
            </a: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94</a:t>
            </a:fld>
            <a:endParaRPr lang="en-US"/>
          </a:p>
        </p:txBody>
      </p:sp>
    </p:spTree>
    <p:extLst>
      <p:ext uri="{BB962C8B-B14F-4D97-AF65-F5344CB8AC3E}">
        <p14:creationId xmlns:p14="http://schemas.microsoft.com/office/powerpoint/2010/main" val="7591462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effectLst/>
                <a:latin typeface="+mn-lt"/>
                <a:ea typeface="ＭＳ Ｐゴシック" pitchFamily="-110" charset="-128"/>
                <a:cs typeface="ＭＳ Ｐゴシック" pitchFamily="-110" charset="-128"/>
              </a:rPr>
              <a:t>ELSI Figure 6.4 </a:t>
            </a:r>
            <a:r>
              <a:rPr lang="en-US" sz="1200" b="0" i="0" u="none" strike="noStrike" kern="1200" dirty="0">
                <a:solidFill>
                  <a:schemeClr val="tx1"/>
                </a:solidFill>
                <a:effectLst/>
                <a:latin typeface="+mn-lt"/>
                <a:ea typeface="ＭＳ Ｐゴシック" pitchFamily="-110" charset="-128"/>
                <a:cs typeface="ＭＳ Ｐゴシック" pitchFamily="-110" charset="-128"/>
              </a:rPr>
              <a:t>Black Tuskegee Syphilis study participants and the White clinicians who knowingly deceived the men and withheld treatment from them. Photo taken about 1970.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pitchFamily="-110" charset="-128"/>
                <a:cs typeface="ＭＳ Ｐゴシック" pitchFamily="-110" charset="-128"/>
              </a:rPr>
              <a:t>Talking Point: In 1997, </a:t>
            </a:r>
            <a:r>
              <a:rPr lang="en-US" sz="1200" b="0" kern="1200" dirty="0">
                <a:solidFill>
                  <a:schemeClr val="tx1"/>
                </a:solidFill>
                <a:latin typeface="+mn-lt"/>
                <a:ea typeface="ＭＳ Ｐゴシック" pitchFamily="-110" charset="-128"/>
                <a:cs typeface="ＭＳ Ｐゴシック" pitchFamily="-110" charset="-128"/>
              </a:rPr>
              <a:t>President Clinton apologized on behalf of the US Government . The last Black man in the study died in 2004, and the </a:t>
            </a:r>
            <a:r>
              <a:rPr lang="en-US" sz="1200" b="0" kern="1200">
                <a:solidFill>
                  <a:schemeClr val="tx1"/>
                </a:solidFill>
                <a:latin typeface="+mn-lt"/>
                <a:ea typeface="ＭＳ Ｐゴシック" pitchFamily="-110" charset="-128"/>
                <a:cs typeface="ＭＳ Ｐゴシック" pitchFamily="-110" charset="-128"/>
              </a:rPr>
              <a:t>last widow died in 2009. </a:t>
            </a:r>
            <a:endParaRPr lang="en-US" sz="1200" b="0" kern="1200" dirty="0">
              <a:solidFill>
                <a:schemeClr val="tx1"/>
              </a:solidFill>
              <a:latin typeface="+mn-lt"/>
              <a:ea typeface="ＭＳ Ｐゴシック" pitchFamily="-110" charset="-128"/>
              <a:cs typeface="ＭＳ Ｐゴシック" pitchFamily="-110" charset="-128"/>
            </a:endParaRPr>
          </a:p>
          <a:p>
            <a:endParaRPr lang="en-US" sz="1200" b="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95</a:t>
            </a:fld>
            <a:endParaRPr lang="en-US"/>
          </a:p>
        </p:txBody>
      </p:sp>
    </p:spTree>
    <p:extLst>
      <p:ext uri="{BB962C8B-B14F-4D97-AF65-F5344CB8AC3E}">
        <p14:creationId xmlns:p14="http://schemas.microsoft.com/office/powerpoint/2010/main" val="127784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5/29/20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5/29/20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5/29/20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5/29/20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5/29/20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5/29/20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5/29/20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5/29/20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5/29/20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5/29/20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5/29/20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5/29/20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www.ted.com/talks/dorothy_roberts_the_problem_with_race_based_medicine?language=e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ted.com/talks/keolu_fox_why_genetic_research_must_be_more_diverse?language=en"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9.jpg"/></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time_continue=186&amp;v=o9BqrSAHbTc&amp;feature=emb_logo" TargetMode="Externa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hyperlink" Target="https://www.ncbi.nlm.nih.gov/pmc/articles/PMC3491390/pdf/gb-2012-13-9-248.pdf"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s://www.racepowerofanillusion.org/clips/" TargetMode="External"/><Relationship Id="rId2" Type="http://schemas.openxmlformats.org/officeDocument/2006/relationships/hyperlink" Target="https://www.youtube.com/watch?v=Y8MS6zubIaQ&amp;feature=youtu.be" TargetMode="External"/><Relationship Id="rId1" Type="http://schemas.openxmlformats.org/officeDocument/2006/relationships/slideLayout" Target="../slideLayouts/slideLayout6.xml"/><Relationship Id="rId4" Type="http://schemas.openxmlformats.org/officeDocument/2006/relationships/hyperlink" Target="https://www.pbs.org/race/000_General/000_00-Home.htm"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588300" y="2040110"/>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latin typeface="Times New Roman"/>
                <a:cs typeface="Times New Roman"/>
              </a:rPr>
              <a:t>PowerPoint Slides for Chapter 6:</a:t>
            </a:r>
          </a:p>
          <a:p>
            <a:pPr algn="ctr" eaLnBrk="1" hangingPunct="1"/>
            <a:r>
              <a:rPr lang="en-US" sz="3600" b="1" dirty="0">
                <a:latin typeface="Times New Roman"/>
                <a:cs typeface="Times New Roman"/>
              </a:rPr>
              <a:t>Evolution of Eukaryotes</a:t>
            </a:r>
          </a:p>
        </p:txBody>
      </p:sp>
      <p:sp>
        <p:nvSpPr>
          <p:cNvPr id="8" name="TextBox 2"/>
          <p:cNvSpPr txBox="1">
            <a:spLocks noChangeArrowheads="1"/>
          </p:cNvSpPr>
          <p:nvPr/>
        </p:nvSpPr>
        <p:spPr bwMode="auto">
          <a:xfrm>
            <a:off x="935300" y="4937298"/>
            <a:ext cx="7861300" cy="954107"/>
          </a:xfrm>
          <a:prstGeom prst="rect">
            <a:avLst/>
          </a:prstGeom>
          <a:solidFill>
            <a:srgbClr val="F28427"/>
          </a:solidFill>
          <a:ln w="28575">
            <a:solidFill>
              <a:schemeClr val="accent6">
                <a:lumMod val="75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latin typeface="+mn-lt"/>
                <a:cs typeface="Times New Roman" charset="0"/>
              </a:rPr>
              <a:t>by A. Malcolm Campbell, Laurie J. Heyer, &amp; Christopher Paradise</a:t>
            </a:r>
          </a:p>
        </p:txBody>
      </p:sp>
      <p:sp>
        <p:nvSpPr>
          <p:cNvPr id="9" name="TextBox 2"/>
          <p:cNvSpPr txBox="1">
            <a:spLocks noChangeArrowheads="1"/>
          </p:cNvSpPr>
          <p:nvPr/>
        </p:nvSpPr>
        <p:spPr bwMode="auto">
          <a:xfrm>
            <a:off x="935300" y="3543472"/>
            <a:ext cx="7861300" cy="1077218"/>
          </a:xfrm>
          <a:prstGeom prst="rect">
            <a:avLst/>
          </a:prstGeom>
          <a:solidFill>
            <a:srgbClr val="176A6D"/>
          </a:solidFill>
          <a:ln w="28575">
            <a:solidFill>
              <a:schemeClr val="accent5">
                <a:lumMod val="75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chemeClr val="bg1"/>
                </a:solidFill>
                <a:latin typeface="Times New Roman"/>
                <a:cs typeface="Times New Roman"/>
              </a:rPr>
              <a:t>6.5 What do our genomes tell us </a:t>
            </a:r>
            <a:br>
              <a:rPr lang="en-US" sz="3200" dirty="0">
                <a:solidFill>
                  <a:schemeClr val="bg1"/>
                </a:solidFill>
                <a:latin typeface="Times New Roman"/>
                <a:cs typeface="Times New Roman"/>
              </a:rPr>
            </a:br>
            <a:r>
              <a:rPr lang="en-US" sz="3200" dirty="0">
                <a:solidFill>
                  <a:schemeClr val="bg1"/>
                </a:solidFill>
                <a:latin typeface="Times New Roman"/>
                <a:cs typeface="Times New Roman"/>
              </a:rPr>
              <a:t>about human evolution?</a:t>
            </a:r>
          </a:p>
        </p:txBody>
      </p:sp>
      <p:sp>
        <p:nvSpPr>
          <p:cNvPr id="10" name="TextBox 1"/>
          <p:cNvSpPr txBox="1">
            <a:spLocks noChangeArrowheads="1"/>
          </p:cNvSpPr>
          <p:nvPr/>
        </p:nvSpPr>
        <p:spPr bwMode="auto">
          <a:xfrm>
            <a:off x="935301" y="177704"/>
            <a:ext cx="7017705" cy="1569660"/>
          </a:xfrm>
          <a:prstGeom prst="rect">
            <a:avLst/>
          </a:prstGeom>
          <a:solidFill>
            <a:srgbClr val="874391"/>
          </a:solidFill>
          <a:ln w="38100">
            <a:solidFill>
              <a:srgbClr val="7030A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dirty="0">
                <a:latin typeface="Times New Roman" charset="0"/>
              </a:rPr>
              <a:t>Integrating Concepts in Biology</a:t>
            </a:r>
          </a:p>
        </p:txBody>
      </p:sp>
      <p:pic>
        <p:nvPicPr>
          <p:cNvPr id="1026" name="Picture 2" descr="C:\Users\chparadise\Documents\IntegratingConcepts2014\icon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900" y="188988"/>
            <a:ext cx="1682564" cy="155020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5110574" y="6554372"/>
            <a:ext cx="5546968" cy="276999"/>
          </a:xfrm>
          <a:prstGeom prst="rect">
            <a:avLst/>
          </a:prstGeom>
        </p:spPr>
        <p:txBody>
          <a:bodyPr wrap="none">
            <a:spAutoFit/>
          </a:bodyPr>
          <a:lstStyle/>
          <a:p>
            <a:r>
              <a:rPr lang="en-US" sz="1200" dirty="0">
                <a:solidFill>
                  <a:schemeClr val="bg1">
                    <a:lumMod val="65000"/>
                  </a:schemeClr>
                </a:solidFill>
              </a:rPr>
              <a:t>Copyright © 2015 by AM Campbell, LJ Heyer, CJ Paradise. All rights reserved. </a:t>
            </a:r>
          </a:p>
        </p:txBody>
      </p:sp>
    </p:spTree>
    <p:extLst>
      <p:ext uri="{BB962C8B-B14F-4D97-AF65-F5344CB8AC3E}">
        <p14:creationId xmlns:p14="http://schemas.microsoft.com/office/powerpoint/2010/main" val="61113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456EAA-CBBB-294E-99F4-48D5129D8991}"/>
              </a:ext>
            </a:extLst>
          </p:cNvPr>
          <p:cNvPicPr>
            <a:picLocks noChangeAspect="1"/>
          </p:cNvPicPr>
          <p:nvPr/>
        </p:nvPicPr>
        <p:blipFill>
          <a:blip r:embed="rId3"/>
          <a:stretch>
            <a:fillRect/>
          </a:stretch>
        </p:blipFill>
        <p:spPr>
          <a:xfrm>
            <a:off x="808739" y="936772"/>
            <a:ext cx="7536446" cy="5325755"/>
          </a:xfrm>
          <a:prstGeom prst="rect">
            <a:avLst/>
          </a:prstGeom>
        </p:spPr>
      </p:pic>
      <p:sp>
        <p:nvSpPr>
          <p:cNvPr id="6" name="TextBox 7"/>
          <p:cNvSpPr txBox="1">
            <a:spLocks noChangeArrowheads="1"/>
          </p:cNvSpPr>
          <p:nvPr/>
        </p:nvSpPr>
        <p:spPr bwMode="auto">
          <a:xfrm>
            <a:off x="6707"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7"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8"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6"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8"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6D1C039A-9B9F-8544-B255-D4FF279DB96B}"/>
              </a:ext>
            </a:extLst>
          </p:cNvPr>
          <p:cNvCxnSpPr>
            <a:cxnSpLocks/>
          </p:cNvCxnSpPr>
          <p:nvPr/>
        </p:nvCxnSpPr>
        <p:spPr>
          <a:xfrm flipH="1" flipV="1">
            <a:off x="5409902" y="5815560"/>
            <a:ext cx="1979639" cy="1"/>
          </a:xfrm>
          <a:prstGeom prst="straightConnector1">
            <a:avLst/>
          </a:prstGeom>
          <a:ln w="60325">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CB7EE44-B574-5D4F-9586-EBA0846B1EA8}"/>
              </a:ext>
            </a:extLst>
          </p:cNvPr>
          <p:cNvSpPr txBox="1"/>
          <p:nvPr/>
        </p:nvSpPr>
        <p:spPr>
          <a:xfrm>
            <a:off x="2280976" y="5492394"/>
            <a:ext cx="3318367" cy="830997"/>
          </a:xfrm>
          <a:prstGeom prst="rect">
            <a:avLst/>
          </a:prstGeom>
          <a:noFill/>
        </p:spPr>
        <p:txBody>
          <a:bodyPr wrap="square" rtlCol="0">
            <a:spAutoFit/>
          </a:bodyPr>
          <a:lstStyle/>
          <a:p>
            <a:r>
              <a:rPr lang="en-US" sz="2400" dirty="0">
                <a:solidFill>
                  <a:srgbClr val="FF0000"/>
                </a:solidFill>
              </a:rPr>
              <a:t>What information in horizontal distances?</a:t>
            </a:r>
          </a:p>
        </p:txBody>
      </p:sp>
    </p:spTree>
    <p:extLst>
      <p:ext uri="{BB962C8B-B14F-4D97-AF65-F5344CB8AC3E}">
        <p14:creationId xmlns:p14="http://schemas.microsoft.com/office/powerpoint/2010/main" val="423131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1E0BE58-7C65-8D4C-BC13-16D363DD24DD}"/>
              </a:ext>
            </a:extLst>
          </p:cNvPr>
          <p:cNvPicPr>
            <a:picLocks noChangeAspect="1"/>
          </p:cNvPicPr>
          <p:nvPr/>
        </p:nvPicPr>
        <p:blipFill>
          <a:blip r:embed="rId3"/>
          <a:stretch>
            <a:fillRect/>
          </a:stretch>
        </p:blipFill>
        <p:spPr>
          <a:xfrm>
            <a:off x="808736" y="936772"/>
            <a:ext cx="7536446" cy="5325755"/>
          </a:xfrm>
          <a:prstGeom prst="rect">
            <a:avLst/>
          </a:prstGeom>
        </p:spPr>
      </p:pic>
      <p:sp>
        <p:nvSpPr>
          <p:cNvPr id="6" name="TextBox 7"/>
          <p:cNvSpPr txBox="1">
            <a:spLocks noChangeArrowheads="1"/>
          </p:cNvSpPr>
          <p:nvPr/>
        </p:nvSpPr>
        <p:spPr bwMode="auto">
          <a:xfrm>
            <a:off x="6704"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4"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5"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3"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5"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6D1C039A-9B9F-8544-B255-D4FF279DB96B}"/>
              </a:ext>
            </a:extLst>
          </p:cNvPr>
          <p:cNvCxnSpPr>
            <a:cxnSpLocks/>
          </p:cNvCxnSpPr>
          <p:nvPr/>
        </p:nvCxnSpPr>
        <p:spPr>
          <a:xfrm flipV="1">
            <a:off x="4824030" y="5319134"/>
            <a:ext cx="769434" cy="133813"/>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B7FBE64-4125-CB48-9CC2-AB3B9B61ECC1}"/>
              </a:ext>
            </a:extLst>
          </p:cNvPr>
          <p:cNvCxnSpPr>
            <a:cxnSpLocks/>
          </p:cNvCxnSpPr>
          <p:nvPr/>
        </p:nvCxnSpPr>
        <p:spPr>
          <a:xfrm flipV="1">
            <a:off x="5154850" y="4891671"/>
            <a:ext cx="769434" cy="133813"/>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E25F9D3-0A4B-D44F-9E6B-FCA1E18802AE}"/>
              </a:ext>
            </a:extLst>
          </p:cNvPr>
          <p:cNvCxnSpPr>
            <a:cxnSpLocks/>
          </p:cNvCxnSpPr>
          <p:nvPr/>
        </p:nvCxnSpPr>
        <p:spPr>
          <a:xfrm flipV="1">
            <a:off x="7176939" y="4720686"/>
            <a:ext cx="182137" cy="397724"/>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4382235-9379-3946-9756-34FD1CD8623C}"/>
              </a:ext>
            </a:extLst>
          </p:cNvPr>
          <p:cNvCxnSpPr>
            <a:cxnSpLocks/>
          </p:cNvCxnSpPr>
          <p:nvPr/>
        </p:nvCxnSpPr>
        <p:spPr>
          <a:xfrm flipV="1">
            <a:off x="6322012" y="4772727"/>
            <a:ext cx="182137" cy="397724"/>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95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FAC80E-4C71-E242-866F-5CC8D07C651A}"/>
              </a:ext>
            </a:extLst>
          </p:cNvPr>
          <p:cNvPicPr>
            <a:picLocks noChangeAspect="1"/>
          </p:cNvPicPr>
          <p:nvPr/>
        </p:nvPicPr>
        <p:blipFill>
          <a:blip r:embed="rId3"/>
          <a:stretch>
            <a:fillRect/>
          </a:stretch>
        </p:blipFill>
        <p:spPr>
          <a:xfrm>
            <a:off x="808736" y="936772"/>
            <a:ext cx="7536446" cy="5325755"/>
          </a:xfrm>
          <a:prstGeom prst="rect">
            <a:avLst/>
          </a:prstGeom>
        </p:spPr>
      </p:pic>
      <p:sp>
        <p:nvSpPr>
          <p:cNvPr id="6" name="TextBox 7"/>
          <p:cNvSpPr txBox="1">
            <a:spLocks noChangeArrowheads="1"/>
          </p:cNvSpPr>
          <p:nvPr/>
        </p:nvSpPr>
        <p:spPr bwMode="auto">
          <a:xfrm>
            <a:off x="6704"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4"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5"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3"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5"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CB7EE44-B574-5D4F-9586-EBA0846B1EA8}"/>
              </a:ext>
            </a:extLst>
          </p:cNvPr>
          <p:cNvSpPr txBox="1"/>
          <p:nvPr/>
        </p:nvSpPr>
        <p:spPr>
          <a:xfrm>
            <a:off x="5585803" y="1098692"/>
            <a:ext cx="3487859" cy="830997"/>
          </a:xfrm>
          <a:prstGeom prst="rect">
            <a:avLst/>
          </a:prstGeom>
          <a:solidFill>
            <a:schemeClr val="bg1"/>
          </a:solidFill>
        </p:spPr>
        <p:txBody>
          <a:bodyPr wrap="square" rtlCol="0">
            <a:spAutoFit/>
          </a:bodyPr>
          <a:lstStyle/>
          <a:p>
            <a:r>
              <a:rPr lang="en-US" sz="2400" dirty="0">
                <a:solidFill>
                  <a:srgbClr val="FF0000"/>
                </a:solidFill>
              </a:rPr>
              <a:t>Why compare humans to a common outgroup?</a:t>
            </a:r>
          </a:p>
        </p:txBody>
      </p:sp>
    </p:spTree>
    <p:extLst>
      <p:ext uri="{BB962C8B-B14F-4D97-AF65-F5344CB8AC3E}">
        <p14:creationId xmlns:p14="http://schemas.microsoft.com/office/powerpoint/2010/main" val="222996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DCC9EF-F98A-994E-8815-28F5A798309A}"/>
              </a:ext>
            </a:extLst>
          </p:cNvPr>
          <p:cNvPicPr>
            <a:picLocks noChangeAspect="1"/>
          </p:cNvPicPr>
          <p:nvPr/>
        </p:nvPicPr>
        <p:blipFill>
          <a:blip r:embed="rId3"/>
          <a:stretch>
            <a:fillRect/>
          </a:stretch>
        </p:blipFill>
        <p:spPr>
          <a:xfrm>
            <a:off x="808739" y="936772"/>
            <a:ext cx="7536446" cy="5325755"/>
          </a:xfrm>
          <a:prstGeom prst="rect">
            <a:avLst/>
          </a:prstGeom>
        </p:spPr>
      </p:pic>
      <p:sp>
        <p:nvSpPr>
          <p:cNvPr id="6" name="TextBox 7"/>
          <p:cNvSpPr txBox="1">
            <a:spLocks noChangeArrowheads="1"/>
          </p:cNvSpPr>
          <p:nvPr/>
        </p:nvSpPr>
        <p:spPr bwMode="auto">
          <a:xfrm>
            <a:off x="6707"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7"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8"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898806" y="1006478"/>
            <a:ext cx="4928839" cy="37439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8"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CB7EE44-B574-5D4F-9586-EBA0846B1EA8}"/>
              </a:ext>
            </a:extLst>
          </p:cNvPr>
          <p:cNvSpPr txBox="1"/>
          <p:nvPr/>
        </p:nvSpPr>
        <p:spPr>
          <a:xfrm>
            <a:off x="3258443" y="1678676"/>
            <a:ext cx="3141278" cy="923330"/>
          </a:xfrm>
          <a:prstGeom prst="rect">
            <a:avLst/>
          </a:prstGeom>
          <a:solidFill>
            <a:schemeClr val="bg1"/>
          </a:solidFill>
        </p:spPr>
        <p:txBody>
          <a:bodyPr wrap="square" rtlCol="0">
            <a:spAutoFit/>
          </a:bodyPr>
          <a:lstStyle/>
          <a:p>
            <a:r>
              <a:rPr lang="en-US" dirty="0">
                <a:solidFill>
                  <a:srgbClr val="FF0000"/>
                </a:solidFill>
              </a:rPr>
              <a:t>What can we conclude about these two San people based on these data? </a:t>
            </a:r>
          </a:p>
        </p:txBody>
      </p:sp>
      <p:sp>
        <p:nvSpPr>
          <p:cNvPr id="3" name="Rectangle 2">
            <a:extLst>
              <a:ext uri="{FF2B5EF4-FFF2-40B4-BE49-F238E27FC236}">
                <a16:creationId xmlns:a16="http://schemas.microsoft.com/office/drawing/2014/main" id="{FAD08C48-CB33-1144-9B21-DE1143F651E4}"/>
              </a:ext>
            </a:extLst>
          </p:cNvPr>
          <p:cNvSpPr/>
          <p:nvPr/>
        </p:nvSpPr>
        <p:spPr>
          <a:xfrm>
            <a:off x="7500328" y="1817650"/>
            <a:ext cx="401443" cy="8950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469206" y="396082"/>
            <a:ext cx="3639058" cy="2862322"/>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These two San individuals have only a few bases different in their </a:t>
            </a:r>
            <a:r>
              <a:rPr lang="en-US" sz="2000" dirty="0" err="1">
                <a:ea typeface="ＭＳ Ｐゴシック" pitchFamily="-110" charset="-128"/>
                <a:cs typeface="ＭＳ Ｐゴシック" pitchFamily="-110" charset="-128"/>
              </a:rPr>
              <a:t>mtDNA</a:t>
            </a:r>
            <a:r>
              <a:rPr lang="en-US" sz="2000" dirty="0">
                <a:ea typeface="ＭＳ Ｐゴシック" pitchFamily="-110" charset="-128"/>
                <a:cs typeface="ＭＳ Ｐゴシック" pitchFamily="-110" charset="-128"/>
              </a:rPr>
              <a:t> genomes, but they are very different from all other humans on this tree as indicated by the long vertical lines between them and their closest matches (#5 Hausa). </a:t>
            </a:r>
          </a:p>
        </p:txBody>
      </p:sp>
    </p:spTree>
    <p:extLst>
      <p:ext uri="{BB962C8B-B14F-4D97-AF65-F5344CB8AC3E}">
        <p14:creationId xmlns:p14="http://schemas.microsoft.com/office/powerpoint/2010/main" val="129884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17F907-4B0E-A84B-8F18-F393B1A495AC}"/>
              </a:ext>
            </a:extLst>
          </p:cNvPr>
          <p:cNvPicPr>
            <a:picLocks noChangeAspect="1"/>
          </p:cNvPicPr>
          <p:nvPr/>
        </p:nvPicPr>
        <p:blipFill>
          <a:blip r:embed="rId3"/>
          <a:stretch>
            <a:fillRect/>
          </a:stretch>
        </p:blipFill>
        <p:spPr>
          <a:xfrm>
            <a:off x="808735" y="936772"/>
            <a:ext cx="7536446" cy="5325755"/>
          </a:xfrm>
          <a:prstGeom prst="rect">
            <a:avLst/>
          </a:prstGeom>
        </p:spPr>
      </p:pic>
      <p:sp>
        <p:nvSpPr>
          <p:cNvPr id="6" name="TextBox 7"/>
          <p:cNvSpPr txBox="1">
            <a:spLocks noChangeArrowheads="1"/>
          </p:cNvSpPr>
          <p:nvPr/>
        </p:nvSpPr>
        <p:spPr bwMode="auto">
          <a:xfrm>
            <a:off x="6703"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3"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4"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810480" y="1006478"/>
            <a:ext cx="5017160" cy="37439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4"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CB7EE44-B574-5D4F-9586-EBA0846B1EA8}"/>
              </a:ext>
            </a:extLst>
          </p:cNvPr>
          <p:cNvSpPr txBox="1"/>
          <p:nvPr/>
        </p:nvSpPr>
        <p:spPr>
          <a:xfrm>
            <a:off x="2686362" y="2265165"/>
            <a:ext cx="3141278" cy="923330"/>
          </a:xfrm>
          <a:prstGeom prst="rect">
            <a:avLst/>
          </a:prstGeom>
          <a:solidFill>
            <a:schemeClr val="bg1"/>
          </a:solidFill>
        </p:spPr>
        <p:txBody>
          <a:bodyPr wrap="square" rtlCol="0">
            <a:spAutoFit/>
          </a:bodyPr>
          <a:lstStyle/>
          <a:p>
            <a:r>
              <a:rPr lang="en-US" dirty="0">
                <a:solidFill>
                  <a:srgbClr val="FF0000"/>
                </a:solidFill>
              </a:rPr>
              <a:t>What can we conclude about these two Ibo people based on these data? </a:t>
            </a:r>
          </a:p>
        </p:txBody>
      </p:sp>
      <p:sp>
        <p:nvSpPr>
          <p:cNvPr id="3" name="Rectangle 2">
            <a:extLst>
              <a:ext uri="{FF2B5EF4-FFF2-40B4-BE49-F238E27FC236}">
                <a16:creationId xmlns:a16="http://schemas.microsoft.com/office/drawing/2014/main" id="{FAD08C48-CB33-1144-9B21-DE1143F651E4}"/>
              </a:ext>
            </a:extLst>
          </p:cNvPr>
          <p:cNvSpPr/>
          <p:nvPr/>
        </p:nvSpPr>
        <p:spPr>
          <a:xfrm>
            <a:off x="6240236" y="2609387"/>
            <a:ext cx="401443" cy="64677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345182" y="0"/>
            <a:ext cx="3773130" cy="2862322"/>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Unlike the San, these two individuals from the Ibo (pronounced </a:t>
            </a:r>
            <a:r>
              <a:rPr lang="en-US" sz="2000" dirty="0" err="1">
                <a:ea typeface="ＭＳ Ｐゴシック" pitchFamily="-110" charset="-128"/>
                <a:cs typeface="ＭＳ Ｐゴシック" pitchFamily="-110" charset="-128"/>
              </a:rPr>
              <a:t>ee-bo</a:t>
            </a:r>
            <a:r>
              <a:rPr lang="en-US" sz="2000" dirty="0">
                <a:ea typeface="ＭＳ Ｐゴシック" pitchFamily="-110" charset="-128"/>
                <a:cs typeface="ＭＳ Ｐゴシック" pitchFamily="-110" charset="-128"/>
              </a:rPr>
              <a:t>) tribe have many DNA differences between their </a:t>
            </a:r>
            <a:r>
              <a:rPr lang="en-US" sz="2000" dirty="0" err="1">
                <a:ea typeface="ＭＳ Ｐゴシック" pitchFamily="-110" charset="-128"/>
                <a:cs typeface="ＭＳ Ｐゴシック" pitchFamily="-110" charset="-128"/>
              </a:rPr>
              <a:t>mtDNA</a:t>
            </a:r>
            <a:r>
              <a:rPr lang="en-US" sz="2000" dirty="0">
                <a:ea typeface="ＭＳ Ｐゴシック" pitchFamily="-110" charset="-128"/>
                <a:cs typeface="ＭＳ Ｐゴシック" pitchFamily="-110" charset="-128"/>
              </a:rPr>
              <a:t> genomes. Perhaps two different San individuals would have more differences than the two they happened to select for sampling. </a:t>
            </a:r>
          </a:p>
        </p:txBody>
      </p:sp>
    </p:spTree>
    <p:extLst>
      <p:ext uri="{BB962C8B-B14F-4D97-AF65-F5344CB8AC3E}">
        <p14:creationId xmlns:p14="http://schemas.microsoft.com/office/powerpoint/2010/main" val="270212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7C744D-6E80-6F4E-BE28-8D70788F32FF}"/>
              </a:ext>
            </a:extLst>
          </p:cNvPr>
          <p:cNvPicPr>
            <a:picLocks noChangeAspect="1"/>
          </p:cNvPicPr>
          <p:nvPr/>
        </p:nvPicPr>
        <p:blipFill>
          <a:blip r:embed="rId3"/>
          <a:stretch>
            <a:fillRect/>
          </a:stretch>
        </p:blipFill>
        <p:spPr>
          <a:xfrm>
            <a:off x="818789" y="936772"/>
            <a:ext cx="7536446" cy="5325755"/>
          </a:xfrm>
          <a:prstGeom prst="rect">
            <a:avLst/>
          </a:prstGeom>
        </p:spPr>
      </p:pic>
      <p:sp>
        <p:nvSpPr>
          <p:cNvPr id="6" name="TextBox 7"/>
          <p:cNvSpPr txBox="1">
            <a:spLocks noChangeArrowheads="1"/>
          </p:cNvSpPr>
          <p:nvPr/>
        </p:nvSpPr>
        <p:spPr bwMode="auto">
          <a:xfrm>
            <a:off x="16757"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16757"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2663132" y="6352917"/>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820534" y="1006478"/>
            <a:ext cx="4225423" cy="32062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2102036" y="4081763"/>
            <a:ext cx="1683835"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CB7EE44-B574-5D4F-9586-EBA0846B1EA8}"/>
              </a:ext>
            </a:extLst>
          </p:cNvPr>
          <p:cNvSpPr txBox="1"/>
          <p:nvPr/>
        </p:nvSpPr>
        <p:spPr>
          <a:xfrm>
            <a:off x="2209972" y="2243491"/>
            <a:ext cx="2760453" cy="923330"/>
          </a:xfrm>
          <a:prstGeom prst="rect">
            <a:avLst/>
          </a:prstGeom>
          <a:solidFill>
            <a:schemeClr val="bg1"/>
          </a:solidFill>
        </p:spPr>
        <p:txBody>
          <a:bodyPr wrap="square" rtlCol="0">
            <a:spAutoFit/>
          </a:bodyPr>
          <a:lstStyle/>
          <a:p>
            <a:r>
              <a:rPr lang="en-US" dirty="0">
                <a:solidFill>
                  <a:srgbClr val="FF0000"/>
                </a:solidFill>
              </a:rPr>
              <a:t>What can we conclude about these 6 people from 5 different tribes? </a:t>
            </a:r>
          </a:p>
        </p:txBody>
      </p:sp>
      <p:sp>
        <p:nvSpPr>
          <p:cNvPr id="12" name="Rectangle 11">
            <a:extLst>
              <a:ext uri="{FF2B5EF4-FFF2-40B4-BE49-F238E27FC236}">
                <a16:creationId xmlns:a16="http://schemas.microsoft.com/office/drawing/2014/main" id="{ECC97816-8F7E-F042-AB44-37B00DF777C2}"/>
              </a:ext>
            </a:extLst>
          </p:cNvPr>
          <p:cNvSpPr/>
          <p:nvPr/>
        </p:nvSpPr>
        <p:spPr>
          <a:xfrm>
            <a:off x="5057108" y="1839952"/>
            <a:ext cx="858644" cy="219678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8402478" y="165999"/>
            <a:ext cx="3545011" cy="3785652"/>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The 6 people from these 5 tribes have many bases in common with each other as indicated by being on a distinct branch from all other current Africans. However these 6 have many differences from all other current Africans as indicated by the cumulative vertical distance between them and all others shown in this view. </a:t>
            </a:r>
          </a:p>
        </p:txBody>
      </p:sp>
    </p:spTree>
    <p:extLst>
      <p:ext uri="{BB962C8B-B14F-4D97-AF65-F5344CB8AC3E}">
        <p14:creationId xmlns:p14="http://schemas.microsoft.com/office/powerpoint/2010/main" val="114426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F7DF9F-B109-4F41-BC2D-481FF20C31E3}"/>
              </a:ext>
            </a:extLst>
          </p:cNvPr>
          <p:cNvPicPr>
            <a:picLocks noChangeAspect="1"/>
          </p:cNvPicPr>
          <p:nvPr/>
        </p:nvPicPr>
        <p:blipFill>
          <a:blip r:embed="rId3"/>
          <a:stretch>
            <a:fillRect/>
          </a:stretch>
        </p:blipFill>
        <p:spPr>
          <a:xfrm>
            <a:off x="808738" y="936772"/>
            <a:ext cx="7536446" cy="5325755"/>
          </a:xfrm>
          <a:prstGeom prst="rect">
            <a:avLst/>
          </a:prstGeom>
        </p:spPr>
      </p:pic>
      <p:sp>
        <p:nvSpPr>
          <p:cNvPr id="6" name="TextBox 7"/>
          <p:cNvSpPr txBox="1">
            <a:spLocks noChangeArrowheads="1"/>
          </p:cNvSpPr>
          <p:nvPr/>
        </p:nvSpPr>
        <p:spPr bwMode="auto">
          <a:xfrm>
            <a:off x="6706"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6"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7"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5" name="TextBox 4">
            <a:extLst>
              <a:ext uri="{FF2B5EF4-FFF2-40B4-BE49-F238E27FC236}">
                <a16:creationId xmlns:a16="http://schemas.microsoft.com/office/drawing/2014/main" id="{9CB7EE44-B574-5D4F-9586-EBA0846B1EA8}"/>
              </a:ext>
            </a:extLst>
          </p:cNvPr>
          <p:cNvSpPr txBox="1"/>
          <p:nvPr/>
        </p:nvSpPr>
        <p:spPr>
          <a:xfrm>
            <a:off x="1818254" y="5087750"/>
            <a:ext cx="2938873" cy="923330"/>
          </a:xfrm>
          <a:prstGeom prst="rect">
            <a:avLst/>
          </a:prstGeom>
          <a:solidFill>
            <a:schemeClr val="bg1"/>
          </a:solidFill>
        </p:spPr>
        <p:txBody>
          <a:bodyPr wrap="square" rtlCol="0">
            <a:spAutoFit/>
          </a:bodyPr>
          <a:lstStyle/>
          <a:p>
            <a:r>
              <a:rPr lang="en-US" dirty="0">
                <a:solidFill>
                  <a:srgbClr val="FF0000"/>
                </a:solidFill>
              </a:rPr>
              <a:t>What is the relationship between these 6 people and the rest of the world? </a:t>
            </a:r>
          </a:p>
        </p:txBody>
      </p:sp>
      <p:sp>
        <p:nvSpPr>
          <p:cNvPr id="3" name="Rectangle 2">
            <a:extLst>
              <a:ext uri="{FF2B5EF4-FFF2-40B4-BE49-F238E27FC236}">
                <a16:creationId xmlns:a16="http://schemas.microsoft.com/office/drawing/2014/main" id="{FAD08C48-CB33-1144-9B21-DE1143F651E4}"/>
              </a:ext>
            </a:extLst>
          </p:cNvPr>
          <p:cNvSpPr/>
          <p:nvPr/>
        </p:nvSpPr>
        <p:spPr>
          <a:xfrm>
            <a:off x="5047057" y="1839952"/>
            <a:ext cx="858644" cy="219678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8159262" y="95701"/>
            <a:ext cx="4032738" cy="4770537"/>
          </a:xfrm>
          <a:prstGeom prst="rect">
            <a:avLst/>
          </a:prstGeom>
        </p:spPr>
        <p:txBody>
          <a:bodyPr wrap="square">
            <a:spAutoFit/>
          </a:bodyPr>
          <a:lstStyle/>
          <a:p>
            <a:pPr lvl="0" eaLnBrk="0" hangingPunct="0">
              <a:spcBef>
                <a:spcPct val="30000"/>
              </a:spcBef>
              <a:defRPr/>
            </a:pPr>
            <a:r>
              <a:rPr lang="en-US" sz="1900" dirty="0">
                <a:ea typeface="ＭＳ Ｐゴシック" pitchFamily="-110" charset="-128"/>
                <a:cs typeface="ＭＳ Ｐゴシック" pitchFamily="-110" charset="-128"/>
              </a:rPr>
              <a:t>These 6 current Africans share many of the same </a:t>
            </a:r>
            <a:r>
              <a:rPr lang="en-US" sz="1900" dirty="0" err="1">
                <a:ea typeface="ＭＳ Ｐゴシック" pitchFamily="-110" charset="-128"/>
                <a:cs typeface="ＭＳ Ｐゴシック" pitchFamily="-110" charset="-128"/>
              </a:rPr>
              <a:t>mtDNA</a:t>
            </a:r>
            <a:r>
              <a:rPr lang="en-US" sz="1900" dirty="0">
                <a:ea typeface="ＭＳ Ｐゴシック" pitchFamily="-110" charset="-128"/>
                <a:cs typeface="ＭＳ Ｐゴシック" pitchFamily="-110" charset="-128"/>
              </a:rPr>
              <a:t> differences with all the current non-Africans. They all shared a MRCA with each other, noted by the branch point with 98 bootstrap value. Shared </a:t>
            </a:r>
            <a:r>
              <a:rPr lang="en-US" sz="1900" i="1" dirty="0">
                <a:ea typeface="ＭＳ Ｐゴシック" pitchFamily="-110" charset="-128"/>
                <a:cs typeface="ＭＳ Ｐゴシック" pitchFamily="-110" charset="-128"/>
              </a:rPr>
              <a:t>H. sapiens</a:t>
            </a:r>
            <a:r>
              <a:rPr lang="en-US" sz="1900" dirty="0">
                <a:ea typeface="ＭＳ Ｐゴシック" pitchFamily="-110" charset="-128"/>
                <a:cs typeface="ＭＳ Ｐゴシック" pitchFamily="-110" charset="-128"/>
              </a:rPr>
              <a:t> ancestors of these 6 individuals were among those who migrated out of Africa and subsequently populated the entire planet with their descendants. After leaving Africa, there two major branches that reveal the beginnings of differentiation among populations around the world. </a:t>
            </a:r>
          </a:p>
        </p:txBody>
      </p:sp>
    </p:spTree>
    <p:extLst>
      <p:ext uri="{BB962C8B-B14F-4D97-AF65-F5344CB8AC3E}">
        <p14:creationId xmlns:p14="http://schemas.microsoft.com/office/powerpoint/2010/main" val="337163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6702"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8" name="Rectangle 7">
            <a:extLst>
              <a:ext uri="{FF2B5EF4-FFF2-40B4-BE49-F238E27FC236}">
                <a16:creationId xmlns:a16="http://schemas.microsoft.com/office/drawing/2014/main" id="{5B6AEB31-0363-4840-90A2-561D5C3BF889}"/>
              </a:ext>
            </a:extLst>
          </p:cNvPr>
          <p:cNvSpPr/>
          <p:nvPr/>
        </p:nvSpPr>
        <p:spPr>
          <a:xfrm>
            <a:off x="3647873"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B original art</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2"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6.24B</a:t>
            </a:r>
          </a:p>
        </p:txBody>
      </p:sp>
      <p:pic>
        <p:nvPicPr>
          <p:cNvPr id="10" name="Picture 9">
            <a:extLst>
              <a:ext uri="{FF2B5EF4-FFF2-40B4-BE49-F238E27FC236}">
                <a16:creationId xmlns:a16="http://schemas.microsoft.com/office/drawing/2014/main" id="{4D0A76BE-37C0-E445-B8C0-7CCD17D23004}"/>
              </a:ext>
            </a:extLst>
          </p:cNvPr>
          <p:cNvPicPr>
            <a:picLocks noChangeAspect="1"/>
          </p:cNvPicPr>
          <p:nvPr/>
        </p:nvPicPr>
        <p:blipFill>
          <a:blip r:embed="rId3"/>
          <a:stretch>
            <a:fillRect/>
          </a:stretch>
        </p:blipFill>
        <p:spPr>
          <a:xfrm>
            <a:off x="246188" y="1044187"/>
            <a:ext cx="8665029" cy="5002610"/>
          </a:xfrm>
          <a:prstGeom prst="rect">
            <a:avLst/>
          </a:prstGeom>
        </p:spPr>
      </p:pic>
      <p:sp>
        <p:nvSpPr>
          <p:cNvPr id="7" name="TextBox 6">
            <a:extLst>
              <a:ext uri="{FF2B5EF4-FFF2-40B4-BE49-F238E27FC236}">
                <a16:creationId xmlns:a16="http://schemas.microsoft.com/office/drawing/2014/main" id="{4F5C7CCF-28D0-5440-AF48-3905EB6ADA10}"/>
              </a:ext>
            </a:extLst>
          </p:cNvPr>
          <p:cNvSpPr txBox="1"/>
          <p:nvPr/>
        </p:nvSpPr>
        <p:spPr>
          <a:xfrm>
            <a:off x="3569815" y="5402248"/>
            <a:ext cx="2938873" cy="369332"/>
          </a:xfrm>
          <a:prstGeom prst="rect">
            <a:avLst/>
          </a:prstGeom>
          <a:solidFill>
            <a:schemeClr val="bg1"/>
          </a:solidFill>
        </p:spPr>
        <p:txBody>
          <a:bodyPr wrap="square" rtlCol="0">
            <a:spAutoFit/>
          </a:bodyPr>
          <a:lstStyle/>
          <a:p>
            <a:r>
              <a:rPr lang="en-US" dirty="0">
                <a:solidFill>
                  <a:srgbClr val="FF0000"/>
                </a:solidFill>
              </a:rPr>
              <a:t>Were all people sampled? </a:t>
            </a:r>
          </a:p>
        </p:txBody>
      </p:sp>
      <p:sp>
        <p:nvSpPr>
          <p:cNvPr id="11" name="TextBox 10">
            <a:extLst>
              <a:ext uri="{FF2B5EF4-FFF2-40B4-BE49-F238E27FC236}">
                <a16:creationId xmlns:a16="http://schemas.microsoft.com/office/drawing/2014/main" id="{F81A6D7B-1C9B-F54C-8FD9-8301C3447A4E}"/>
              </a:ext>
            </a:extLst>
          </p:cNvPr>
          <p:cNvSpPr txBox="1"/>
          <p:nvPr/>
        </p:nvSpPr>
        <p:spPr>
          <a:xfrm>
            <a:off x="1946899" y="859521"/>
            <a:ext cx="5263605" cy="369332"/>
          </a:xfrm>
          <a:prstGeom prst="rect">
            <a:avLst/>
          </a:prstGeom>
          <a:solidFill>
            <a:schemeClr val="bg1"/>
          </a:solidFill>
        </p:spPr>
        <p:txBody>
          <a:bodyPr wrap="square" rtlCol="0">
            <a:spAutoFit/>
          </a:bodyPr>
          <a:lstStyle/>
          <a:p>
            <a:r>
              <a:rPr lang="en-US" dirty="0">
                <a:solidFill>
                  <a:srgbClr val="FF0000"/>
                </a:solidFill>
              </a:rPr>
              <a:t>Were some places sampled more than once? </a:t>
            </a:r>
          </a:p>
        </p:txBody>
      </p:sp>
    </p:spTree>
    <p:extLst>
      <p:ext uri="{BB962C8B-B14F-4D97-AF65-F5344CB8AC3E}">
        <p14:creationId xmlns:p14="http://schemas.microsoft.com/office/powerpoint/2010/main" val="162235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6710"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8" name="Rectangle 7">
            <a:extLst>
              <a:ext uri="{FF2B5EF4-FFF2-40B4-BE49-F238E27FC236}">
                <a16:creationId xmlns:a16="http://schemas.microsoft.com/office/drawing/2014/main" id="{5B6AEB31-0363-4840-90A2-561D5C3BF889}"/>
              </a:ext>
            </a:extLst>
          </p:cNvPr>
          <p:cNvSpPr/>
          <p:nvPr/>
        </p:nvSpPr>
        <p:spPr>
          <a:xfrm>
            <a:off x="3647881"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B original art</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10"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6.24B</a:t>
            </a:r>
          </a:p>
        </p:txBody>
      </p:sp>
      <p:pic>
        <p:nvPicPr>
          <p:cNvPr id="10" name="Picture 9">
            <a:extLst>
              <a:ext uri="{FF2B5EF4-FFF2-40B4-BE49-F238E27FC236}">
                <a16:creationId xmlns:a16="http://schemas.microsoft.com/office/drawing/2014/main" id="{4D0A76BE-37C0-E445-B8C0-7CCD17D23004}"/>
              </a:ext>
            </a:extLst>
          </p:cNvPr>
          <p:cNvPicPr>
            <a:picLocks noChangeAspect="1"/>
          </p:cNvPicPr>
          <p:nvPr/>
        </p:nvPicPr>
        <p:blipFill>
          <a:blip r:embed="rId3"/>
          <a:stretch>
            <a:fillRect/>
          </a:stretch>
        </p:blipFill>
        <p:spPr>
          <a:xfrm>
            <a:off x="246196" y="1044187"/>
            <a:ext cx="8665029" cy="5002610"/>
          </a:xfrm>
          <a:prstGeom prst="rect">
            <a:avLst/>
          </a:prstGeom>
        </p:spPr>
      </p:pic>
      <p:sp>
        <p:nvSpPr>
          <p:cNvPr id="7" name="TextBox 6">
            <a:extLst>
              <a:ext uri="{FF2B5EF4-FFF2-40B4-BE49-F238E27FC236}">
                <a16:creationId xmlns:a16="http://schemas.microsoft.com/office/drawing/2014/main" id="{4F5C7CCF-28D0-5440-AF48-3905EB6ADA10}"/>
              </a:ext>
            </a:extLst>
          </p:cNvPr>
          <p:cNvSpPr txBox="1"/>
          <p:nvPr/>
        </p:nvSpPr>
        <p:spPr>
          <a:xfrm>
            <a:off x="4916521" y="5291864"/>
            <a:ext cx="2293991" cy="646331"/>
          </a:xfrm>
          <a:prstGeom prst="rect">
            <a:avLst/>
          </a:prstGeom>
          <a:solidFill>
            <a:schemeClr val="bg1"/>
          </a:solidFill>
        </p:spPr>
        <p:txBody>
          <a:bodyPr wrap="square" rtlCol="0">
            <a:spAutoFit/>
          </a:bodyPr>
          <a:lstStyle/>
          <a:p>
            <a:r>
              <a:rPr lang="en-US" dirty="0">
                <a:solidFill>
                  <a:srgbClr val="FF0000"/>
                </a:solidFill>
              </a:rPr>
              <a:t>Where are these populations on tree?</a:t>
            </a:r>
          </a:p>
        </p:txBody>
      </p:sp>
      <p:sp>
        <p:nvSpPr>
          <p:cNvPr id="11" name="TextBox 10">
            <a:extLst>
              <a:ext uri="{FF2B5EF4-FFF2-40B4-BE49-F238E27FC236}">
                <a16:creationId xmlns:a16="http://schemas.microsoft.com/office/drawing/2014/main" id="{F81A6D7B-1C9B-F54C-8FD9-8301C3447A4E}"/>
              </a:ext>
            </a:extLst>
          </p:cNvPr>
          <p:cNvSpPr txBox="1"/>
          <p:nvPr/>
        </p:nvSpPr>
        <p:spPr>
          <a:xfrm>
            <a:off x="1946907" y="859521"/>
            <a:ext cx="5263605" cy="369332"/>
          </a:xfrm>
          <a:prstGeom prst="rect">
            <a:avLst/>
          </a:prstGeom>
          <a:solidFill>
            <a:schemeClr val="bg1"/>
          </a:solidFill>
        </p:spPr>
        <p:txBody>
          <a:bodyPr wrap="square" rtlCol="0">
            <a:spAutoFit/>
          </a:bodyPr>
          <a:lstStyle/>
          <a:p>
            <a:r>
              <a:rPr lang="en-US" dirty="0">
                <a:solidFill>
                  <a:srgbClr val="FF0000"/>
                </a:solidFill>
              </a:rPr>
              <a:t>Were some places sampled more than once? </a:t>
            </a:r>
          </a:p>
        </p:txBody>
      </p:sp>
      <p:sp>
        <p:nvSpPr>
          <p:cNvPr id="12" name="Rectangle 11">
            <a:extLst>
              <a:ext uri="{FF2B5EF4-FFF2-40B4-BE49-F238E27FC236}">
                <a16:creationId xmlns:a16="http://schemas.microsoft.com/office/drawing/2014/main" id="{67609035-2B18-EA4F-B589-BEEE31DC8E07}"/>
              </a:ext>
            </a:extLst>
          </p:cNvPr>
          <p:cNvSpPr/>
          <p:nvPr/>
        </p:nvSpPr>
        <p:spPr>
          <a:xfrm>
            <a:off x="7320704" y="3977671"/>
            <a:ext cx="619044" cy="47076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BF902B-0FEB-A04D-86A0-32F80F435E79}"/>
              </a:ext>
            </a:extLst>
          </p:cNvPr>
          <p:cNvSpPr/>
          <p:nvPr/>
        </p:nvSpPr>
        <p:spPr>
          <a:xfrm>
            <a:off x="6900989" y="4560437"/>
            <a:ext cx="619044" cy="47076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41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6710"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6.25</a:t>
            </a:r>
          </a:p>
        </p:txBody>
      </p:sp>
      <p:sp>
        <p:nvSpPr>
          <p:cNvPr id="5" name="TextBox 4"/>
          <p:cNvSpPr txBox="1"/>
          <p:nvPr/>
        </p:nvSpPr>
        <p:spPr>
          <a:xfrm>
            <a:off x="3072824" y="469119"/>
            <a:ext cx="184666" cy="369332"/>
          </a:xfrm>
          <a:prstGeom prst="rect">
            <a:avLst/>
          </a:prstGeom>
          <a:noFill/>
        </p:spPr>
        <p:txBody>
          <a:bodyPr wrap="none" rtlCol="0">
            <a:spAutoFit/>
          </a:bodyPr>
          <a:lstStyle/>
          <a:p>
            <a:endParaRPr lang="en-US" dirty="0"/>
          </a:p>
        </p:txBody>
      </p:sp>
      <p:sp>
        <p:nvSpPr>
          <p:cNvPr id="7" name="TextBox 7"/>
          <p:cNvSpPr txBox="1">
            <a:spLocks noChangeArrowheads="1"/>
          </p:cNvSpPr>
          <p:nvPr/>
        </p:nvSpPr>
        <p:spPr bwMode="auto">
          <a:xfrm>
            <a:off x="6710" y="11114"/>
            <a:ext cx="538925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i="1" dirty="0">
                <a:latin typeface="Times New Roman" charset="0"/>
              </a:rPr>
              <a:t>H. sapiens</a:t>
            </a:r>
            <a:r>
              <a:rPr lang="en-US" sz="4400" dirty="0">
                <a:latin typeface="Times New Roman" charset="0"/>
              </a:rPr>
              <a:t> Migration from Africa</a:t>
            </a:r>
          </a:p>
        </p:txBody>
      </p:sp>
      <p:sp>
        <p:nvSpPr>
          <p:cNvPr id="8" name="Rectangle 7">
            <a:extLst>
              <a:ext uri="{FF2B5EF4-FFF2-40B4-BE49-F238E27FC236}">
                <a16:creationId xmlns:a16="http://schemas.microsoft.com/office/drawing/2014/main" id="{B0DFC175-AA9B-3645-B13C-9F7B2D2E7E52}"/>
              </a:ext>
            </a:extLst>
          </p:cNvPr>
          <p:cNvSpPr/>
          <p:nvPr/>
        </p:nvSpPr>
        <p:spPr>
          <a:xfrm>
            <a:off x="3647881"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Adopted from Campbell and </a:t>
            </a:r>
            <a:r>
              <a:rPr lang="en-US" sz="1200" dirty="0" err="1">
                <a:solidFill>
                  <a:schemeClr val="bg1">
                    <a:lumMod val="75000"/>
                  </a:schemeClr>
                </a:solidFill>
                <a:ea typeface="ＭＳ Ｐゴシック" pitchFamily="-110" charset="-128"/>
                <a:cs typeface="ＭＳ Ｐゴシック" pitchFamily="-110" charset="-128"/>
              </a:rPr>
              <a:t>Heyer</a:t>
            </a:r>
            <a:r>
              <a:rPr lang="en-US" sz="1200" dirty="0">
                <a:solidFill>
                  <a:schemeClr val="bg1">
                    <a:lumMod val="75000"/>
                  </a:schemeClr>
                </a:solidFill>
                <a:ea typeface="ＭＳ Ｐゴシック" pitchFamily="-110" charset="-128"/>
                <a:cs typeface="ＭＳ Ｐゴシック" pitchFamily="-110" charset="-128"/>
              </a:rPr>
              <a:t>, 2006.</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pic>
        <p:nvPicPr>
          <p:cNvPr id="10" name="Picture 9">
            <a:extLst>
              <a:ext uri="{FF2B5EF4-FFF2-40B4-BE49-F238E27FC236}">
                <a16:creationId xmlns:a16="http://schemas.microsoft.com/office/drawing/2014/main" id="{D8F7DF9F-B109-4F41-BC2D-481FF20C31E3}"/>
              </a:ext>
            </a:extLst>
          </p:cNvPr>
          <p:cNvPicPr>
            <a:picLocks noChangeAspect="1"/>
          </p:cNvPicPr>
          <p:nvPr/>
        </p:nvPicPr>
        <p:blipFill>
          <a:blip r:embed="rId3"/>
          <a:stretch>
            <a:fillRect/>
          </a:stretch>
        </p:blipFill>
        <p:spPr>
          <a:xfrm>
            <a:off x="5034224" y="217279"/>
            <a:ext cx="7063095" cy="4991254"/>
          </a:xfrm>
          <a:prstGeom prst="rect">
            <a:avLst/>
          </a:prstGeom>
        </p:spPr>
      </p:pic>
      <p:pic>
        <p:nvPicPr>
          <p:cNvPr id="6" name="Picture 5">
            <a:extLst>
              <a:ext uri="{FF2B5EF4-FFF2-40B4-BE49-F238E27FC236}">
                <a16:creationId xmlns:a16="http://schemas.microsoft.com/office/drawing/2014/main" id="{625076DC-0596-074F-BCC7-1CCB465DF77F}"/>
              </a:ext>
            </a:extLst>
          </p:cNvPr>
          <p:cNvPicPr>
            <a:picLocks noChangeAspect="1"/>
          </p:cNvPicPr>
          <p:nvPr/>
        </p:nvPicPr>
        <p:blipFill>
          <a:blip r:embed="rId4"/>
          <a:stretch>
            <a:fillRect/>
          </a:stretch>
        </p:blipFill>
        <p:spPr>
          <a:xfrm>
            <a:off x="78128" y="3067566"/>
            <a:ext cx="5619288" cy="3326618"/>
          </a:xfrm>
          <a:prstGeom prst="rect">
            <a:avLst/>
          </a:prstGeom>
        </p:spPr>
      </p:pic>
      <p:sp>
        <p:nvSpPr>
          <p:cNvPr id="9" name="TextBox 8">
            <a:extLst>
              <a:ext uri="{FF2B5EF4-FFF2-40B4-BE49-F238E27FC236}">
                <a16:creationId xmlns:a16="http://schemas.microsoft.com/office/drawing/2014/main" id="{A10E11E5-7184-2C4D-98C0-90684084E061}"/>
              </a:ext>
            </a:extLst>
          </p:cNvPr>
          <p:cNvSpPr txBox="1"/>
          <p:nvPr/>
        </p:nvSpPr>
        <p:spPr>
          <a:xfrm>
            <a:off x="544451" y="2097264"/>
            <a:ext cx="4313771" cy="646331"/>
          </a:xfrm>
          <a:prstGeom prst="rect">
            <a:avLst/>
          </a:prstGeom>
          <a:solidFill>
            <a:schemeClr val="bg1"/>
          </a:solidFill>
        </p:spPr>
        <p:txBody>
          <a:bodyPr wrap="square" rtlCol="0">
            <a:spAutoFit/>
          </a:bodyPr>
          <a:lstStyle/>
          <a:p>
            <a:r>
              <a:rPr lang="en-US" dirty="0">
                <a:solidFill>
                  <a:srgbClr val="FF0000"/>
                </a:solidFill>
              </a:rPr>
              <a:t>How is this map connected to the </a:t>
            </a:r>
            <a:r>
              <a:rPr lang="en-US" dirty="0" err="1">
                <a:solidFill>
                  <a:srgbClr val="FF0000"/>
                </a:solidFill>
              </a:rPr>
              <a:t>mtDNA</a:t>
            </a:r>
            <a:r>
              <a:rPr lang="en-US" dirty="0">
                <a:solidFill>
                  <a:srgbClr val="FF0000"/>
                </a:solidFill>
              </a:rPr>
              <a:t> tree?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0574" y="6554372"/>
            <a:ext cx="5546968" cy="276999"/>
          </a:xfrm>
          <a:prstGeom prst="rect">
            <a:avLst/>
          </a:prstGeom>
        </p:spPr>
        <p:txBody>
          <a:bodyPr wrap="none">
            <a:spAutoFit/>
          </a:bodyPr>
          <a:lstStyle/>
          <a:p>
            <a:r>
              <a:rPr lang="en-US" sz="1200" dirty="0">
                <a:solidFill>
                  <a:schemeClr val="bg1">
                    <a:lumMod val="65000"/>
                  </a:schemeClr>
                </a:solidFill>
              </a:rPr>
              <a:t>Copyright © 2018 by AM Campbell, LJ Heyer, CJ Paradise. All rights reserved. </a:t>
            </a:r>
          </a:p>
        </p:txBody>
      </p:sp>
      <p:sp>
        <p:nvSpPr>
          <p:cNvPr id="5" name="Rectangle 4">
            <a:extLst>
              <a:ext uri="{FF2B5EF4-FFF2-40B4-BE49-F238E27FC236}">
                <a16:creationId xmlns:a16="http://schemas.microsoft.com/office/drawing/2014/main" id="{7D84EFDC-4196-5549-B35C-3178545613BC}"/>
              </a:ext>
            </a:extLst>
          </p:cNvPr>
          <p:cNvSpPr/>
          <p:nvPr/>
        </p:nvSpPr>
        <p:spPr>
          <a:xfrm>
            <a:off x="249115" y="479941"/>
            <a:ext cx="8420100" cy="5447645"/>
          </a:xfrm>
          <a:prstGeom prst="rect">
            <a:avLst/>
          </a:prstGeom>
          <a:solidFill>
            <a:schemeClr val="accent4">
              <a:lumMod val="40000"/>
              <a:lumOff val="60000"/>
            </a:schemeClr>
          </a:solidFill>
        </p:spPr>
        <p:txBody>
          <a:bodyPr wrap="square">
            <a:spAutoFit/>
          </a:bodyPr>
          <a:lstStyle/>
          <a:p>
            <a:r>
              <a:rPr lang="en-US" sz="2800" b="1" dirty="0">
                <a:latin typeface="Times New Roman"/>
                <a:cs typeface="Times New Roman"/>
              </a:rPr>
              <a:t>Biology Learning Objectives</a:t>
            </a:r>
            <a:endParaRPr lang="en-US" sz="2800" dirty="0">
              <a:latin typeface="Times New Roman"/>
              <a:cs typeface="Times New Roman"/>
            </a:endParaRPr>
          </a:p>
          <a:p>
            <a:pPr marL="457200" indent="-457200">
              <a:buFont typeface="Arial"/>
              <a:buChar char="•"/>
            </a:pPr>
            <a:r>
              <a:rPr lang="en-US" sz="2400" dirty="0">
                <a:latin typeface="Times New Roman"/>
                <a:cs typeface="Times New Roman"/>
              </a:rPr>
              <a:t>Interpret DNA evidence to explain the origins of human diversity.</a:t>
            </a:r>
          </a:p>
          <a:p>
            <a:pPr marL="457200" indent="-457200">
              <a:buFont typeface="Arial"/>
              <a:buChar char="•"/>
            </a:pPr>
            <a:r>
              <a:rPr lang="en-US" sz="2400" dirty="0">
                <a:latin typeface="Times New Roman"/>
                <a:cs typeface="Times New Roman"/>
              </a:rPr>
              <a:t>Evaluate the use of race in medical diagnoses and treatments.</a:t>
            </a:r>
          </a:p>
          <a:p>
            <a:pPr marL="457200" indent="-457200">
              <a:buFont typeface="Arial"/>
              <a:buChar char="•"/>
            </a:pPr>
            <a:r>
              <a:rPr lang="en-US" sz="2400" dirty="0">
                <a:latin typeface="Times New Roman"/>
                <a:cs typeface="Times New Roman"/>
              </a:rPr>
              <a:t>Construct an argument that race cannot be defined using biological traits.</a:t>
            </a:r>
            <a:br>
              <a:rPr lang="en-US" sz="2800" dirty="0">
                <a:latin typeface="Times New Roman"/>
                <a:cs typeface="Times New Roman"/>
              </a:rPr>
            </a:br>
            <a:endParaRPr lang="en-US" sz="2800" dirty="0">
              <a:latin typeface="Times New Roman"/>
              <a:cs typeface="Times New Roman"/>
            </a:endParaRPr>
          </a:p>
          <a:p>
            <a:r>
              <a:rPr lang="en-US" sz="2800" b="1" dirty="0">
                <a:latin typeface="Times New Roman"/>
                <a:cs typeface="Times New Roman"/>
              </a:rPr>
              <a:t>ELSI Learning Objectives</a:t>
            </a:r>
            <a:endParaRPr lang="en-US" sz="2800" dirty="0">
              <a:latin typeface="Times New Roman"/>
              <a:cs typeface="Times New Roman"/>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Assess the historical reasons non-Whites are skeptical and suspicious of biomedical research.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Assemble evidence demonstrating how personal prejudices influence scientific and medical research.</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Predict whether racism can be removed from medical school curricula and workplace culture.</a:t>
            </a:r>
          </a:p>
        </p:txBody>
      </p:sp>
    </p:spTree>
    <p:extLst>
      <p:ext uri="{BB962C8B-B14F-4D97-AF65-F5344CB8AC3E}">
        <p14:creationId xmlns:p14="http://schemas.microsoft.com/office/powerpoint/2010/main" val="391258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panose="02020603050405020304" pitchFamily="18" charset="0"/>
                <a:cs typeface="Times" panose="02020603050405020304" pitchFamily="18" charset="0"/>
              </a:rPr>
              <a:t>Outline</a:t>
            </a:r>
          </a:p>
        </p:txBody>
      </p:sp>
      <p:sp>
        <p:nvSpPr>
          <p:cNvPr id="3" name="Content Placeholder 2"/>
          <p:cNvSpPr>
            <a:spLocks noGrp="1"/>
          </p:cNvSpPr>
          <p:nvPr>
            <p:ph idx="1"/>
          </p:nvPr>
        </p:nvSpPr>
        <p:spPr/>
        <p:txBody>
          <a:bodyPr/>
          <a:lstStyle/>
          <a:p>
            <a:pPr marL="514350" indent="-514350">
              <a:buAutoNum type="arabicPeriod"/>
            </a:pPr>
            <a:r>
              <a:rPr lang="en-US" dirty="0">
                <a:latin typeface="Times" panose="02020603050405020304" pitchFamily="18" charset="0"/>
                <a:cs typeface="Times" panose="02020603050405020304" pitchFamily="18" charset="0"/>
              </a:rPr>
              <a:t>Out-of-Africa Principle of Human Origins</a:t>
            </a:r>
          </a:p>
          <a:p>
            <a:pPr marL="514350" indent="-514350">
              <a:buAutoNum type="arabicPeriod"/>
            </a:pPr>
            <a:r>
              <a:rPr lang="en-US" dirty="0">
                <a:latin typeface="Times" panose="02020603050405020304" pitchFamily="18" charset="0"/>
                <a:cs typeface="Times" panose="02020603050405020304" pitchFamily="18" charset="0"/>
              </a:rPr>
              <a:t>Medical Differences and Race – not genetics but environment</a:t>
            </a:r>
          </a:p>
          <a:p>
            <a:pPr marL="514350" indent="-514350">
              <a:buAutoNum type="arabicPeriod"/>
            </a:pPr>
            <a:r>
              <a:rPr lang="en-US" dirty="0">
                <a:latin typeface="Times" panose="02020603050405020304" pitchFamily="18" charset="0"/>
                <a:cs typeface="Times" panose="02020603050405020304" pitchFamily="18" charset="0"/>
              </a:rPr>
              <a:t>Genotype-Based Medicine &gt; Race-Based Medicine</a:t>
            </a:r>
          </a:p>
          <a:p>
            <a:pPr marL="514350" indent="-514350">
              <a:buAutoNum type="arabicPeriod"/>
            </a:pPr>
            <a:r>
              <a:rPr lang="en-US" dirty="0">
                <a:latin typeface="Times" panose="02020603050405020304" pitchFamily="18" charset="0"/>
                <a:cs typeface="Times" panose="02020603050405020304" pitchFamily="18" charset="0"/>
              </a:rPr>
              <a:t>Genetics of Skin Color</a:t>
            </a:r>
          </a:p>
          <a:p>
            <a:pPr marL="514350" indent="-514350">
              <a:buAutoNum type="arabicPeriod"/>
            </a:pPr>
            <a:r>
              <a:rPr lang="en-US" dirty="0">
                <a:latin typeface="Times" panose="02020603050405020304" pitchFamily="18" charset="0"/>
                <a:cs typeface="Times" panose="02020603050405020304" pitchFamily="18" charset="0"/>
              </a:rPr>
              <a:t>ELSI 6.2 Medicine and Science and People of Color</a:t>
            </a:r>
          </a:p>
        </p:txBody>
      </p:sp>
    </p:spTree>
    <p:extLst>
      <p:ext uri="{BB962C8B-B14F-4D97-AF65-F5344CB8AC3E}">
        <p14:creationId xmlns:p14="http://schemas.microsoft.com/office/powerpoint/2010/main" val="310402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2869" y="469119"/>
            <a:ext cx="184666" cy="369332"/>
          </a:xfrm>
          <a:prstGeom prst="rect">
            <a:avLst/>
          </a:prstGeom>
          <a:noFill/>
        </p:spPr>
        <p:txBody>
          <a:bodyPr wrap="none" rtlCol="0">
            <a:spAutoFit/>
          </a:bodyPr>
          <a:lstStyle/>
          <a:p>
            <a:endParaRPr lang="en-US" dirty="0"/>
          </a:p>
        </p:txBody>
      </p:sp>
      <p:sp>
        <p:nvSpPr>
          <p:cNvPr id="7" name="TextBox 7"/>
          <p:cNvSpPr txBox="1">
            <a:spLocks noChangeArrowheads="1"/>
          </p:cNvSpPr>
          <p:nvPr/>
        </p:nvSpPr>
        <p:spPr bwMode="auto">
          <a:xfrm>
            <a:off x="16755"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Number of Races Varied in Time</a:t>
            </a:r>
          </a:p>
        </p:txBody>
      </p:sp>
      <p:sp>
        <p:nvSpPr>
          <p:cNvPr id="8" name="Rectangle 7">
            <a:extLst>
              <a:ext uri="{FF2B5EF4-FFF2-40B4-BE49-F238E27FC236}">
                <a16:creationId xmlns:a16="http://schemas.microsoft.com/office/drawing/2014/main" id="{B0DFC175-AA9B-3645-B13C-9F7B2D2E7E52}"/>
              </a:ext>
            </a:extLst>
          </p:cNvPr>
          <p:cNvSpPr/>
          <p:nvPr/>
        </p:nvSpPr>
        <p:spPr>
          <a:xfrm>
            <a:off x="3657069" y="6575759"/>
            <a:ext cx="5503686" cy="276999"/>
          </a:xfrm>
          <a:prstGeom prst="rect">
            <a:avLst/>
          </a:prstGeom>
        </p:spPr>
        <p:txBody>
          <a:bodyPr wrap="none">
            <a:spAutoFit/>
          </a:bodyPr>
          <a:lstStyle/>
          <a:p>
            <a:pPr algn="r"/>
            <a:r>
              <a:rPr lang="en-US" sz="1200" dirty="0">
                <a:solidFill>
                  <a:schemeClr val="bg1">
                    <a:lumMod val="75000"/>
                  </a:schemeClr>
                </a:solidFill>
              </a:rPr>
              <a:t>Copyright © 2018 by AM Campbell, LJ Heyer, CJ Paradise. All rights reserved.</a:t>
            </a:r>
          </a:p>
        </p:txBody>
      </p:sp>
      <p:sp>
        <p:nvSpPr>
          <p:cNvPr id="2" name="TextBox 1">
            <a:extLst>
              <a:ext uri="{FF2B5EF4-FFF2-40B4-BE49-F238E27FC236}">
                <a16:creationId xmlns:a16="http://schemas.microsoft.com/office/drawing/2014/main" id="{87CE30FF-7953-F14F-B8D6-B84435A6D002}"/>
              </a:ext>
            </a:extLst>
          </p:cNvPr>
          <p:cNvSpPr txBox="1"/>
          <p:nvPr/>
        </p:nvSpPr>
        <p:spPr>
          <a:xfrm>
            <a:off x="16756" y="1296457"/>
            <a:ext cx="9144000" cy="523220"/>
          </a:xfrm>
          <a:prstGeom prst="rect">
            <a:avLst/>
          </a:prstGeom>
          <a:noFill/>
        </p:spPr>
        <p:txBody>
          <a:bodyPr wrap="square" rtlCol="0">
            <a:spAutoFit/>
          </a:bodyPr>
          <a:lstStyle/>
          <a:p>
            <a:pPr algn="ctr"/>
            <a:r>
              <a:rPr lang="en-US" sz="2800" b="1" dirty="0">
                <a:latin typeface="Times" pitchFamily="2" charset="0"/>
              </a:rPr>
              <a:t>1749 the concept of race invented to empower land owners</a:t>
            </a:r>
          </a:p>
        </p:txBody>
      </p:sp>
      <p:sp>
        <p:nvSpPr>
          <p:cNvPr id="3" name="TextBox 2">
            <a:extLst>
              <a:ext uri="{FF2B5EF4-FFF2-40B4-BE49-F238E27FC236}">
                <a16:creationId xmlns:a16="http://schemas.microsoft.com/office/drawing/2014/main" id="{78219967-8B4A-3F43-A991-1EF0FB99C332}"/>
              </a:ext>
            </a:extLst>
          </p:cNvPr>
          <p:cNvSpPr txBox="1"/>
          <p:nvPr/>
        </p:nvSpPr>
        <p:spPr>
          <a:xfrm>
            <a:off x="3539385" y="2277684"/>
            <a:ext cx="2276585" cy="2246769"/>
          </a:xfrm>
          <a:prstGeom prst="rect">
            <a:avLst/>
          </a:prstGeom>
          <a:noFill/>
        </p:spPr>
        <p:txBody>
          <a:bodyPr wrap="none" rtlCol="0">
            <a:spAutoFit/>
          </a:bodyPr>
          <a:lstStyle/>
          <a:p>
            <a:r>
              <a:rPr lang="en-US" sz="2800" dirty="0">
                <a:latin typeface="Times" pitchFamily="2" charset="0"/>
              </a:rPr>
              <a:t>1749:   6 races</a:t>
            </a:r>
            <a:br>
              <a:rPr lang="en-US" sz="2800" dirty="0">
                <a:latin typeface="Times" pitchFamily="2" charset="0"/>
              </a:rPr>
            </a:br>
            <a:endParaRPr lang="en-US" sz="2800" dirty="0">
              <a:latin typeface="Times" pitchFamily="2" charset="0"/>
            </a:endParaRPr>
          </a:p>
          <a:p>
            <a:r>
              <a:rPr lang="en-US" sz="2800" dirty="0">
                <a:latin typeface="Times" pitchFamily="2" charset="0"/>
              </a:rPr>
              <a:t>1790:   3 races</a:t>
            </a:r>
            <a:br>
              <a:rPr lang="en-US" sz="2800" dirty="0">
                <a:latin typeface="Times" pitchFamily="2" charset="0"/>
              </a:rPr>
            </a:br>
            <a:endParaRPr lang="en-US" sz="2800" dirty="0">
              <a:latin typeface="Times" pitchFamily="2" charset="0"/>
            </a:endParaRPr>
          </a:p>
          <a:p>
            <a:r>
              <a:rPr lang="en-US" sz="2800" dirty="0">
                <a:latin typeface="Times" pitchFamily="2" charset="0"/>
              </a:rPr>
              <a:t>1971: 33 races</a:t>
            </a:r>
          </a:p>
        </p:txBody>
      </p:sp>
      <p:sp>
        <p:nvSpPr>
          <p:cNvPr id="4" name="TextBox 3">
            <a:extLst>
              <a:ext uri="{FF2B5EF4-FFF2-40B4-BE49-F238E27FC236}">
                <a16:creationId xmlns:a16="http://schemas.microsoft.com/office/drawing/2014/main" id="{3AACDCF5-CFDC-7849-9FB6-015297129651}"/>
              </a:ext>
            </a:extLst>
          </p:cNvPr>
          <p:cNvSpPr txBox="1"/>
          <p:nvPr/>
        </p:nvSpPr>
        <p:spPr>
          <a:xfrm>
            <a:off x="3354238" y="5167799"/>
            <a:ext cx="2694969" cy="400110"/>
          </a:xfrm>
          <a:prstGeom prst="rect">
            <a:avLst/>
          </a:prstGeom>
          <a:noFill/>
        </p:spPr>
        <p:txBody>
          <a:bodyPr wrap="none" rtlCol="0">
            <a:spAutoFit/>
          </a:bodyPr>
          <a:lstStyle/>
          <a:p>
            <a:r>
              <a:rPr lang="en-US" sz="2000" dirty="0">
                <a:solidFill>
                  <a:srgbClr val="0432FF"/>
                </a:solidFill>
                <a:latin typeface="Times" pitchFamily="2" charset="0"/>
              </a:rPr>
              <a:t>Why so much variation?</a:t>
            </a:r>
          </a:p>
        </p:txBody>
      </p:sp>
    </p:spTree>
    <p:extLst>
      <p:ext uri="{BB962C8B-B14F-4D97-AF65-F5344CB8AC3E}">
        <p14:creationId xmlns:p14="http://schemas.microsoft.com/office/powerpoint/2010/main" val="24741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D7AAEC-A1D5-6448-9B58-3DBB868372B9}"/>
              </a:ext>
            </a:extLst>
          </p:cNvPr>
          <p:cNvPicPr>
            <a:picLocks noChangeAspect="1"/>
          </p:cNvPicPr>
          <p:nvPr/>
        </p:nvPicPr>
        <p:blipFill rotWithShape="1">
          <a:blip r:embed="rId3"/>
          <a:srcRect l="1406" t="2571" r="1406" b="41093"/>
          <a:stretch/>
        </p:blipFill>
        <p:spPr>
          <a:xfrm>
            <a:off x="105144" y="1312717"/>
            <a:ext cx="8886825" cy="3614737"/>
          </a:xfrm>
          <a:prstGeom prst="rect">
            <a:avLst/>
          </a:prstGeom>
        </p:spPr>
      </p:pic>
      <p:sp>
        <p:nvSpPr>
          <p:cNvPr id="7172" name="Rectangle 5"/>
          <p:cNvSpPr>
            <a:spLocks noChangeArrowheads="1"/>
          </p:cNvSpPr>
          <p:nvPr/>
        </p:nvSpPr>
        <p:spPr bwMode="auto">
          <a:xfrm>
            <a:off x="-562"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23444"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63131"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82777" y="1998071"/>
            <a:ext cx="3719593" cy="2836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1878595" y="5122606"/>
            <a:ext cx="5339923" cy="646331"/>
          </a:xfrm>
          <a:prstGeom prst="rect">
            <a:avLst/>
          </a:prstGeom>
          <a:noFill/>
        </p:spPr>
        <p:txBody>
          <a:bodyPr wrap="none" rtlCol="0">
            <a:spAutoFit/>
          </a:bodyPr>
          <a:lstStyle/>
          <a:p>
            <a:pPr algn="ctr"/>
            <a:r>
              <a:rPr lang="en-US" b="1" dirty="0">
                <a:solidFill>
                  <a:srgbClr val="0432FF"/>
                </a:solidFill>
              </a:rPr>
              <a:t>If race did not matter in America, </a:t>
            </a:r>
            <a:br>
              <a:rPr lang="en-US" b="1" dirty="0">
                <a:solidFill>
                  <a:srgbClr val="0432FF"/>
                </a:solidFill>
              </a:rPr>
            </a:br>
            <a:r>
              <a:rPr lang="en-US" b="1" dirty="0">
                <a:solidFill>
                  <a:srgbClr val="0432FF"/>
                </a:solidFill>
              </a:rPr>
              <a:t>what would you predict for these 8 categories?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DEFF0B-6CEA-2145-8E57-7EA584285D9B}"/>
              </a:ext>
            </a:extLst>
          </p:cNvPr>
          <p:cNvPicPr>
            <a:picLocks noChangeAspect="1"/>
          </p:cNvPicPr>
          <p:nvPr/>
        </p:nvPicPr>
        <p:blipFill rotWithShape="1">
          <a:blip r:embed="rId3"/>
          <a:srcRect l="1406" t="2571" r="1406" b="41093"/>
          <a:stretch/>
        </p:blipFill>
        <p:spPr>
          <a:xfrm>
            <a:off x="105141" y="1312717"/>
            <a:ext cx="8886825" cy="3614737"/>
          </a:xfrm>
          <a:prstGeom prst="rect">
            <a:avLst/>
          </a:prstGeom>
        </p:spPr>
      </p:pic>
      <p:sp>
        <p:nvSpPr>
          <p:cNvPr id="7172" name="Rectangle 5"/>
          <p:cNvSpPr>
            <a:spLocks noChangeArrowheads="1"/>
          </p:cNvSpPr>
          <p:nvPr/>
        </p:nvSpPr>
        <p:spPr bwMode="auto">
          <a:xfrm>
            <a:off x="-565"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23447"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63128"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82774" y="2323535"/>
            <a:ext cx="3719593" cy="2510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1581532" y="5122605"/>
            <a:ext cx="5934060" cy="369332"/>
          </a:xfrm>
          <a:prstGeom prst="rect">
            <a:avLst/>
          </a:prstGeom>
          <a:noFill/>
        </p:spPr>
        <p:txBody>
          <a:bodyPr wrap="none" rtlCol="0">
            <a:spAutoFit/>
          </a:bodyPr>
          <a:lstStyle/>
          <a:p>
            <a:pPr algn="ctr"/>
            <a:r>
              <a:rPr lang="en-US" b="1" dirty="0">
                <a:solidFill>
                  <a:srgbClr val="0432FF"/>
                </a:solidFill>
              </a:rPr>
              <a:t>Do White and Black Americans die at the same rate?</a:t>
            </a:r>
          </a:p>
        </p:txBody>
      </p:sp>
    </p:spTree>
    <p:extLst>
      <p:ext uri="{BB962C8B-B14F-4D97-AF65-F5344CB8AC3E}">
        <p14:creationId xmlns:p14="http://schemas.microsoft.com/office/powerpoint/2010/main" val="130626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D9FC88-F5B3-F241-9D3C-B96C200AEEDC}"/>
              </a:ext>
            </a:extLst>
          </p:cNvPr>
          <p:cNvPicPr>
            <a:picLocks noChangeAspect="1"/>
          </p:cNvPicPr>
          <p:nvPr/>
        </p:nvPicPr>
        <p:blipFill rotWithShape="1">
          <a:blip r:embed="rId3"/>
          <a:srcRect l="1406" t="2571" r="1406" b="41093"/>
          <a:stretch/>
        </p:blipFill>
        <p:spPr>
          <a:xfrm>
            <a:off x="115198" y="1312717"/>
            <a:ext cx="8886825" cy="3614737"/>
          </a:xfrm>
          <a:prstGeom prst="rect">
            <a:avLst/>
          </a:prstGeom>
        </p:spPr>
      </p:pic>
      <p:sp>
        <p:nvSpPr>
          <p:cNvPr id="7172" name="Rectangle 5"/>
          <p:cNvSpPr>
            <a:spLocks noChangeArrowheads="1"/>
          </p:cNvSpPr>
          <p:nvPr/>
        </p:nvSpPr>
        <p:spPr bwMode="auto">
          <a:xfrm>
            <a:off x="9492"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13390"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73185"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92831" y="3082952"/>
            <a:ext cx="3719593" cy="1751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969628" y="5122605"/>
            <a:ext cx="7177991" cy="369332"/>
          </a:xfrm>
          <a:prstGeom prst="rect">
            <a:avLst/>
          </a:prstGeom>
          <a:noFill/>
        </p:spPr>
        <p:txBody>
          <a:bodyPr wrap="none" rtlCol="0">
            <a:spAutoFit/>
          </a:bodyPr>
          <a:lstStyle/>
          <a:p>
            <a:pPr algn="ctr"/>
            <a:r>
              <a:rPr lang="en-US" b="1" dirty="0">
                <a:solidFill>
                  <a:srgbClr val="0432FF"/>
                </a:solidFill>
              </a:rPr>
              <a:t>Do White and Black Americans have the same rate of diseases?</a:t>
            </a:r>
          </a:p>
        </p:txBody>
      </p:sp>
    </p:spTree>
    <p:extLst>
      <p:ext uri="{BB962C8B-B14F-4D97-AF65-F5344CB8AC3E}">
        <p14:creationId xmlns:p14="http://schemas.microsoft.com/office/powerpoint/2010/main" val="252631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F384CD-5BBF-F041-ABF3-60AED7BC0A8B}"/>
              </a:ext>
            </a:extLst>
          </p:cNvPr>
          <p:cNvPicPr>
            <a:picLocks noChangeAspect="1"/>
          </p:cNvPicPr>
          <p:nvPr/>
        </p:nvPicPr>
        <p:blipFill rotWithShape="1">
          <a:blip r:embed="rId3"/>
          <a:srcRect l="1406" t="2571" r="1406" b="41093"/>
          <a:stretch/>
        </p:blipFill>
        <p:spPr>
          <a:xfrm>
            <a:off x="115197" y="1312717"/>
            <a:ext cx="8886825" cy="3614737"/>
          </a:xfrm>
          <a:prstGeom prst="rect">
            <a:avLst/>
          </a:prstGeom>
        </p:spPr>
      </p:pic>
      <p:sp>
        <p:nvSpPr>
          <p:cNvPr id="7172" name="Rectangle 5"/>
          <p:cNvSpPr>
            <a:spLocks noChangeArrowheads="1"/>
          </p:cNvSpPr>
          <p:nvPr/>
        </p:nvSpPr>
        <p:spPr bwMode="auto">
          <a:xfrm>
            <a:off x="9491"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13391"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73184"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92830" y="3826872"/>
            <a:ext cx="3719593" cy="1007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501556" y="5122605"/>
            <a:ext cx="8114145" cy="369332"/>
          </a:xfrm>
          <a:prstGeom prst="rect">
            <a:avLst/>
          </a:prstGeom>
          <a:noFill/>
        </p:spPr>
        <p:txBody>
          <a:bodyPr wrap="none" rtlCol="0">
            <a:spAutoFit/>
          </a:bodyPr>
          <a:lstStyle/>
          <a:p>
            <a:pPr algn="ctr"/>
            <a:r>
              <a:rPr lang="en-US" b="1" dirty="0">
                <a:solidFill>
                  <a:srgbClr val="0432FF"/>
                </a:solidFill>
              </a:rPr>
              <a:t>Do White and Black Americans have the same risks for having children?</a:t>
            </a:r>
          </a:p>
        </p:txBody>
      </p:sp>
    </p:spTree>
    <p:extLst>
      <p:ext uri="{BB962C8B-B14F-4D97-AF65-F5344CB8AC3E}">
        <p14:creationId xmlns:p14="http://schemas.microsoft.com/office/powerpoint/2010/main" val="29644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A0D8DD-D258-B54D-9FC1-94C26BFDEBD6}"/>
              </a:ext>
            </a:extLst>
          </p:cNvPr>
          <p:cNvPicPr>
            <a:picLocks noChangeAspect="1"/>
          </p:cNvPicPr>
          <p:nvPr/>
        </p:nvPicPr>
        <p:blipFill rotWithShape="1">
          <a:blip r:embed="rId3"/>
          <a:srcRect l="1406" t="2571" r="1406" b="41093"/>
          <a:stretch/>
        </p:blipFill>
        <p:spPr>
          <a:xfrm>
            <a:off x="115195" y="1312717"/>
            <a:ext cx="8886825" cy="3614737"/>
          </a:xfrm>
          <a:prstGeom prst="rect">
            <a:avLst/>
          </a:prstGeom>
        </p:spPr>
      </p:pic>
      <p:sp>
        <p:nvSpPr>
          <p:cNvPr id="7172" name="Rectangle 5"/>
          <p:cNvSpPr>
            <a:spLocks noChangeArrowheads="1"/>
          </p:cNvSpPr>
          <p:nvPr/>
        </p:nvSpPr>
        <p:spPr bwMode="auto">
          <a:xfrm>
            <a:off x="9489"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13393"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73182"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92828" y="3826872"/>
            <a:ext cx="3719593" cy="1007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5275673" y="3885160"/>
            <a:ext cx="3525325" cy="369332"/>
          </a:xfrm>
          <a:prstGeom prst="rect">
            <a:avLst/>
          </a:prstGeom>
          <a:noFill/>
        </p:spPr>
        <p:txBody>
          <a:bodyPr wrap="none" rtlCol="0">
            <a:spAutoFit/>
          </a:bodyPr>
          <a:lstStyle/>
          <a:p>
            <a:pPr algn="ctr"/>
            <a:r>
              <a:rPr lang="en-US" b="1" dirty="0">
                <a:solidFill>
                  <a:srgbClr val="0432FF"/>
                </a:solidFill>
              </a:rPr>
              <a:t>43.5/12.7 =  3.5 fold difference!</a:t>
            </a:r>
          </a:p>
        </p:txBody>
      </p:sp>
      <p:sp>
        <p:nvSpPr>
          <p:cNvPr id="8" name="Rectangle 7">
            <a:extLst>
              <a:ext uri="{FF2B5EF4-FFF2-40B4-BE49-F238E27FC236}">
                <a16:creationId xmlns:a16="http://schemas.microsoft.com/office/drawing/2014/main" id="{A427C992-40E8-F84D-B700-0DB549B05885}"/>
              </a:ext>
            </a:extLst>
          </p:cNvPr>
          <p:cNvSpPr/>
          <p:nvPr/>
        </p:nvSpPr>
        <p:spPr>
          <a:xfrm>
            <a:off x="5164088" y="3389283"/>
            <a:ext cx="3734044" cy="379529"/>
          </a:xfrm>
          <a:prstGeom prst="rect">
            <a:avLst/>
          </a:prstGeom>
          <a:noFill/>
          <a:ln w="38100">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489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B67109-370E-6041-BBB6-3BA595DA30A3}"/>
              </a:ext>
            </a:extLst>
          </p:cNvPr>
          <p:cNvPicPr>
            <a:picLocks noChangeAspect="1"/>
          </p:cNvPicPr>
          <p:nvPr/>
        </p:nvPicPr>
        <p:blipFill rotWithShape="1">
          <a:blip r:embed="rId3"/>
          <a:srcRect l="1406" t="2571" r="1406" b="41093"/>
          <a:stretch/>
        </p:blipFill>
        <p:spPr>
          <a:xfrm>
            <a:off x="115195" y="1312717"/>
            <a:ext cx="8886825" cy="3614737"/>
          </a:xfrm>
          <a:prstGeom prst="rect">
            <a:avLst/>
          </a:prstGeom>
        </p:spPr>
      </p:pic>
      <p:sp>
        <p:nvSpPr>
          <p:cNvPr id="7172" name="Rectangle 5"/>
          <p:cNvSpPr>
            <a:spLocks noChangeArrowheads="1"/>
          </p:cNvSpPr>
          <p:nvPr/>
        </p:nvSpPr>
        <p:spPr bwMode="auto">
          <a:xfrm>
            <a:off x="9489"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13393"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73182"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2" name="Rectangle 1">
            <a:extLst>
              <a:ext uri="{FF2B5EF4-FFF2-40B4-BE49-F238E27FC236}">
                <a16:creationId xmlns:a16="http://schemas.microsoft.com/office/drawing/2014/main" id="{82D0A69C-9C6E-1D41-A30F-E3AA0FD7B491}"/>
              </a:ext>
            </a:extLst>
          </p:cNvPr>
          <p:cNvSpPr/>
          <p:nvPr/>
        </p:nvSpPr>
        <p:spPr>
          <a:xfrm>
            <a:off x="5178540" y="4541004"/>
            <a:ext cx="3719593" cy="2789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BACBAD-976D-604C-9B87-49E008B8822A}"/>
              </a:ext>
            </a:extLst>
          </p:cNvPr>
          <p:cNvSpPr txBox="1"/>
          <p:nvPr/>
        </p:nvSpPr>
        <p:spPr>
          <a:xfrm>
            <a:off x="864897" y="5122605"/>
            <a:ext cx="7387472" cy="369332"/>
          </a:xfrm>
          <a:prstGeom prst="rect">
            <a:avLst/>
          </a:prstGeom>
          <a:noFill/>
        </p:spPr>
        <p:txBody>
          <a:bodyPr wrap="none" rtlCol="0">
            <a:spAutoFit/>
          </a:bodyPr>
          <a:lstStyle/>
          <a:p>
            <a:pPr algn="ctr"/>
            <a:r>
              <a:rPr lang="en-US" b="1" dirty="0">
                <a:solidFill>
                  <a:srgbClr val="0432FF"/>
                </a:solidFill>
              </a:rPr>
              <a:t>What about diabetes and obesity, two conditions that are related?</a:t>
            </a:r>
          </a:p>
        </p:txBody>
      </p:sp>
    </p:spTree>
    <p:extLst>
      <p:ext uri="{BB962C8B-B14F-4D97-AF65-F5344CB8AC3E}">
        <p14:creationId xmlns:p14="http://schemas.microsoft.com/office/powerpoint/2010/main" val="146016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9489"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13393"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73182"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3" name="TextBox 2">
            <a:extLst>
              <a:ext uri="{FF2B5EF4-FFF2-40B4-BE49-F238E27FC236}">
                <a16:creationId xmlns:a16="http://schemas.microsoft.com/office/drawing/2014/main" id="{12BACBAD-976D-604C-9B87-49E008B8822A}"/>
              </a:ext>
            </a:extLst>
          </p:cNvPr>
          <p:cNvSpPr txBox="1"/>
          <p:nvPr/>
        </p:nvSpPr>
        <p:spPr>
          <a:xfrm>
            <a:off x="2016918" y="5122605"/>
            <a:ext cx="5083444" cy="369332"/>
          </a:xfrm>
          <a:prstGeom prst="rect">
            <a:avLst/>
          </a:prstGeom>
          <a:noFill/>
        </p:spPr>
        <p:txBody>
          <a:bodyPr wrap="none" rtlCol="0">
            <a:spAutoFit/>
          </a:bodyPr>
          <a:lstStyle/>
          <a:p>
            <a:pPr algn="ctr"/>
            <a:r>
              <a:rPr lang="en-US" b="1" dirty="0">
                <a:solidFill>
                  <a:srgbClr val="0432FF"/>
                </a:solidFill>
              </a:rPr>
              <a:t>Why would race affect unemployment rates?</a:t>
            </a:r>
          </a:p>
        </p:txBody>
      </p:sp>
      <p:pic>
        <p:nvPicPr>
          <p:cNvPr id="8" name="Picture 7">
            <a:extLst>
              <a:ext uri="{FF2B5EF4-FFF2-40B4-BE49-F238E27FC236}">
                <a16:creationId xmlns:a16="http://schemas.microsoft.com/office/drawing/2014/main" id="{6B4FA16B-0CFC-D74C-A218-CF101985F0A5}"/>
              </a:ext>
            </a:extLst>
          </p:cNvPr>
          <p:cNvPicPr>
            <a:picLocks noChangeAspect="1"/>
          </p:cNvPicPr>
          <p:nvPr/>
        </p:nvPicPr>
        <p:blipFill rotWithShape="1">
          <a:blip r:embed="rId3"/>
          <a:srcRect l="1406" t="2571" r="1406" b="41093"/>
          <a:stretch/>
        </p:blipFill>
        <p:spPr>
          <a:xfrm>
            <a:off x="115195" y="1312717"/>
            <a:ext cx="8886825" cy="3614737"/>
          </a:xfrm>
          <a:prstGeom prst="rect">
            <a:avLst/>
          </a:prstGeom>
        </p:spPr>
      </p:pic>
    </p:spTree>
    <p:extLst>
      <p:ext uri="{BB962C8B-B14F-4D97-AF65-F5344CB8AC3E}">
        <p14:creationId xmlns:p14="http://schemas.microsoft.com/office/powerpoint/2010/main" val="297289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560" y="6477021"/>
            <a:ext cx="1281361"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6.2    </a:t>
            </a:r>
          </a:p>
        </p:txBody>
      </p:sp>
      <p:sp>
        <p:nvSpPr>
          <p:cNvPr id="6" name="TextBox 7"/>
          <p:cNvSpPr txBox="1">
            <a:spLocks noChangeArrowheads="1"/>
          </p:cNvSpPr>
          <p:nvPr/>
        </p:nvSpPr>
        <p:spPr bwMode="auto">
          <a:xfrm>
            <a:off x="-23442"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latin typeface="Times New Roman" charset="0"/>
              </a:rPr>
              <a:t>Racial Disparities </a:t>
            </a:r>
            <a:r>
              <a:rPr lang="en-US" sz="4000" dirty="0">
                <a:latin typeface="Times New Roman" charset="0"/>
              </a:rPr>
              <a:t>in America</a:t>
            </a:r>
          </a:p>
        </p:txBody>
      </p:sp>
      <p:sp>
        <p:nvSpPr>
          <p:cNvPr id="7" name="Rectangle 6">
            <a:extLst>
              <a:ext uri="{FF2B5EF4-FFF2-40B4-BE49-F238E27FC236}">
                <a16:creationId xmlns:a16="http://schemas.microsoft.com/office/drawing/2014/main" id="{1E33E959-E7C6-6044-B4E4-246A0A6D9707}"/>
              </a:ext>
            </a:extLst>
          </p:cNvPr>
          <p:cNvSpPr/>
          <p:nvPr/>
        </p:nvSpPr>
        <p:spPr>
          <a:xfrm>
            <a:off x="3563133" y="6394184"/>
            <a:ext cx="5558283" cy="461665"/>
          </a:xfrm>
          <a:prstGeom prst="rect">
            <a:avLst/>
          </a:prstGeom>
        </p:spPr>
        <p:txBody>
          <a:bodyPr wrap="none">
            <a:spAutoFit/>
          </a:bodyPr>
          <a:lstStyle/>
          <a:p>
            <a:pPr algn="r"/>
            <a:r>
              <a:rPr lang="en-US" sz="1200" dirty="0">
                <a:solidFill>
                  <a:srgbClr val="A6A6A6"/>
                </a:solidFill>
              </a:rPr>
              <a:t>original art</a:t>
            </a:r>
          </a:p>
          <a:p>
            <a:r>
              <a:rPr lang="en-US" sz="1200" dirty="0">
                <a:solidFill>
                  <a:srgbClr val="A6A6A6"/>
                </a:solidFill>
              </a:rPr>
              <a:t>Copyright © 2018 by AM Campbell, LJ Heyer, CJ Paradise. All rights reserved.</a:t>
            </a:r>
          </a:p>
        </p:txBody>
      </p:sp>
      <p:sp>
        <p:nvSpPr>
          <p:cNvPr id="3" name="TextBox 2">
            <a:extLst>
              <a:ext uri="{FF2B5EF4-FFF2-40B4-BE49-F238E27FC236}">
                <a16:creationId xmlns:a16="http://schemas.microsoft.com/office/drawing/2014/main" id="{12BACBAD-976D-604C-9B87-49E008B8822A}"/>
              </a:ext>
            </a:extLst>
          </p:cNvPr>
          <p:cNvSpPr txBox="1"/>
          <p:nvPr/>
        </p:nvSpPr>
        <p:spPr>
          <a:xfrm>
            <a:off x="2228658" y="719000"/>
            <a:ext cx="4980852" cy="646331"/>
          </a:xfrm>
          <a:prstGeom prst="rect">
            <a:avLst/>
          </a:prstGeom>
          <a:noFill/>
        </p:spPr>
        <p:txBody>
          <a:bodyPr wrap="none" rtlCol="0">
            <a:spAutoFit/>
          </a:bodyPr>
          <a:lstStyle/>
          <a:p>
            <a:pPr algn="ctr"/>
            <a:r>
              <a:rPr lang="en-US" b="1" dirty="0">
                <a:solidFill>
                  <a:srgbClr val="0432FF"/>
                </a:solidFill>
              </a:rPr>
              <a:t>Is race real? </a:t>
            </a:r>
          </a:p>
          <a:p>
            <a:pPr algn="ctr"/>
            <a:r>
              <a:rPr lang="en-US" b="1" dirty="0">
                <a:solidFill>
                  <a:srgbClr val="0432FF"/>
                </a:solidFill>
              </a:rPr>
              <a:t>Does it have a biological impact on people?</a:t>
            </a:r>
          </a:p>
        </p:txBody>
      </p:sp>
      <p:pic>
        <p:nvPicPr>
          <p:cNvPr id="8" name="Picture 7">
            <a:extLst>
              <a:ext uri="{FF2B5EF4-FFF2-40B4-BE49-F238E27FC236}">
                <a16:creationId xmlns:a16="http://schemas.microsoft.com/office/drawing/2014/main" id="{03CBA6D5-98E5-4444-A197-04A1F3063E96}"/>
              </a:ext>
            </a:extLst>
          </p:cNvPr>
          <p:cNvPicPr>
            <a:picLocks noChangeAspect="1"/>
          </p:cNvPicPr>
          <p:nvPr/>
        </p:nvPicPr>
        <p:blipFill rotWithShape="1">
          <a:blip r:embed="rId3"/>
          <a:srcRect l="1406" t="2571" r="1406" b="41093"/>
          <a:stretch/>
        </p:blipFill>
        <p:spPr>
          <a:xfrm>
            <a:off x="105146" y="1312717"/>
            <a:ext cx="8886825" cy="3614737"/>
          </a:xfrm>
          <a:prstGeom prst="rect">
            <a:avLst/>
          </a:prstGeom>
        </p:spPr>
      </p:pic>
      <p:sp>
        <p:nvSpPr>
          <p:cNvPr id="4" name="Rectangle 3"/>
          <p:cNvSpPr/>
          <p:nvPr/>
        </p:nvSpPr>
        <p:spPr>
          <a:xfrm>
            <a:off x="8991971" y="11113"/>
            <a:ext cx="3200029" cy="3477875"/>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Race is defined by people using societal norms that change over time and between cultures. There is no DNA-based way to define a human race since we all share the same ancestors. However, race has real biological consequences as shown by these medical data. </a:t>
            </a:r>
          </a:p>
        </p:txBody>
      </p:sp>
    </p:spTree>
    <p:extLst>
      <p:ext uri="{BB962C8B-B14F-4D97-AF65-F5344CB8AC3E}">
        <p14:creationId xmlns:p14="http://schemas.microsoft.com/office/powerpoint/2010/main" val="242951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panose="02020603050405020304" pitchFamily="18" charset="0"/>
                <a:cs typeface="Times" panose="02020603050405020304" pitchFamily="18" charset="0"/>
              </a:rPr>
              <a:t>Outline</a:t>
            </a:r>
          </a:p>
        </p:txBody>
      </p:sp>
      <p:sp>
        <p:nvSpPr>
          <p:cNvPr id="3" name="Content Placeholder 2"/>
          <p:cNvSpPr>
            <a:spLocks noGrp="1"/>
          </p:cNvSpPr>
          <p:nvPr>
            <p:ph idx="1"/>
          </p:nvPr>
        </p:nvSpPr>
        <p:spPr/>
        <p:txBody>
          <a:bodyPr/>
          <a:lstStyle/>
          <a:p>
            <a:pPr marL="514350" indent="-514350">
              <a:buAutoNum type="arabicPeriod"/>
            </a:pPr>
            <a:r>
              <a:rPr lang="en-US" dirty="0">
                <a:latin typeface="Times" panose="02020603050405020304" pitchFamily="18" charset="0"/>
                <a:cs typeface="Times" panose="02020603050405020304" pitchFamily="18" charset="0"/>
              </a:rPr>
              <a:t>Out-of-Africa Principle of Human Origins</a:t>
            </a:r>
          </a:p>
          <a:p>
            <a:pPr marL="514350" indent="-514350">
              <a:buAutoNum type="arabicPeriod"/>
            </a:pPr>
            <a:r>
              <a:rPr lang="en-US" dirty="0">
                <a:latin typeface="Times" panose="02020603050405020304" pitchFamily="18" charset="0"/>
                <a:cs typeface="Times" panose="02020603050405020304" pitchFamily="18" charset="0"/>
              </a:rPr>
              <a:t>Medical Differences and Race – not genetics but environment</a:t>
            </a:r>
          </a:p>
          <a:p>
            <a:pPr marL="514350" indent="-514350">
              <a:buAutoNum type="arabicPeriod"/>
            </a:pPr>
            <a:r>
              <a:rPr lang="en-US" dirty="0">
                <a:latin typeface="Times" panose="02020603050405020304" pitchFamily="18" charset="0"/>
                <a:cs typeface="Times" panose="02020603050405020304" pitchFamily="18" charset="0"/>
              </a:rPr>
              <a:t>Genotype-Based Medicine &gt; Race-Based Medicine</a:t>
            </a:r>
          </a:p>
          <a:p>
            <a:pPr marL="514350" indent="-514350">
              <a:buAutoNum type="arabicPeriod"/>
            </a:pPr>
            <a:r>
              <a:rPr lang="en-US" dirty="0">
                <a:latin typeface="Times" panose="02020603050405020304" pitchFamily="18" charset="0"/>
                <a:cs typeface="Times" panose="02020603050405020304" pitchFamily="18" charset="0"/>
              </a:rPr>
              <a:t>Genetics of Skin Color</a:t>
            </a:r>
          </a:p>
          <a:p>
            <a:pPr marL="514350" indent="-514350">
              <a:buAutoNum type="arabicPeriod"/>
            </a:pPr>
            <a:r>
              <a:rPr lang="en-US" dirty="0">
                <a:latin typeface="Times" panose="02020603050405020304" pitchFamily="18" charset="0"/>
                <a:cs typeface="Times" panose="02020603050405020304" pitchFamily="18" charset="0"/>
              </a:rPr>
              <a:t>ELSI 6.2 Medicine and Science and People of Color</a:t>
            </a:r>
          </a:p>
        </p:txBody>
      </p:sp>
    </p:spTree>
    <p:extLst>
      <p:ext uri="{BB962C8B-B14F-4D97-AF65-F5344CB8AC3E}">
        <p14:creationId xmlns:p14="http://schemas.microsoft.com/office/powerpoint/2010/main" val="138641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306F05-F686-364C-9C74-3BC65349385B}"/>
              </a:ext>
            </a:extLst>
          </p:cNvPr>
          <p:cNvPicPr>
            <a:picLocks noChangeAspect="1"/>
          </p:cNvPicPr>
          <p:nvPr/>
        </p:nvPicPr>
        <p:blipFill>
          <a:blip r:embed="rId3"/>
          <a:stretch>
            <a:fillRect/>
          </a:stretch>
        </p:blipFill>
        <p:spPr>
          <a:xfrm>
            <a:off x="119001" y="1092799"/>
            <a:ext cx="9031706" cy="4672402"/>
          </a:xfrm>
          <a:prstGeom prst="rect">
            <a:avLst/>
          </a:prstGeom>
        </p:spPr>
      </p:pic>
      <p:sp>
        <p:nvSpPr>
          <p:cNvPr id="7172" name="Rectangle 5"/>
          <p:cNvSpPr>
            <a:spLocks noChangeArrowheads="1"/>
          </p:cNvSpPr>
          <p:nvPr/>
        </p:nvSpPr>
        <p:spPr bwMode="auto">
          <a:xfrm>
            <a:off x="6707"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A  </a:t>
            </a:r>
          </a:p>
        </p:txBody>
      </p:sp>
      <p:sp>
        <p:nvSpPr>
          <p:cNvPr id="6" name="TextBox 7"/>
          <p:cNvSpPr txBox="1">
            <a:spLocks noChangeArrowheads="1"/>
          </p:cNvSpPr>
          <p:nvPr/>
        </p:nvSpPr>
        <p:spPr bwMode="auto">
          <a:xfrm>
            <a:off x="6707"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47878"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2" name="Freeform 1">
            <a:extLst>
              <a:ext uri="{FF2B5EF4-FFF2-40B4-BE49-F238E27FC236}">
                <a16:creationId xmlns:a16="http://schemas.microsoft.com/office/drawing/2014/main" id="{5C9959B7-EAE0-DE42-9B25-9416DBC49730}"/>
              </a:ext>
            </a:extLst>
          </p:cNvPr>
          <p:cNvSpPr/>
          <p:nvPr/>
        </p:nvSpPr>
        <p:spPr>
          <a:xfrm>
            <a:off x="1101860" y="1839434"/>
            <a:ext cx="4529470" cy="3157869"/>
          </a:xfrm>
          <a:custGeom>
            <a:avLst/>
            <a:gdLst>
              <a:gd name="connsiteX0" fmla="*/ 4529470 w 4529470"/>
              <a:gd name="connsiteY0" fmla="*/ 308344 h 3157869"/>
              <a:gd name="connsiteX1" fmla="*/ 4476307 w 4529470"/>
              <a:gd name="connsiteY1" fmla="*/ 478465 h 3157869"/>
              <a:gd name="connsiteX2" fmla="*/ 4221126 w 4529470"/>
              <a:gd name="connsiteY2" fmla="*/ 616688 h 3157869"/>
              <a:gd name="connsiteX3" fmla="*/ 3519377 w 4529470"/>
              <a:gd name="connsiteY3" fmla="*/ 2551814 h 3157869"/>
              <a:gd name="connsiteX4" fmla="*/ 3125973 w 4529470"/>
              <a:gd name="connsiteY4" fmla="*/ 2711302 h 3157869"/>
              <a:gd name="connsiteX5" fmla="*/ 2913321 w 4529470"/>
              <a:gd name="connsiteY5" fmla="*/ 2955851 h 3157869"/>
              <a:gd name="connsiteX6" fmla="*/ 2721935 w 4529470"/>
              <a:gd name="connsiteY6" fmla="*/ 3019646 h 3157869"/>
              <a:gd name="connsiteX7" fmla="*/ 2402959 w 4529470"/>
              <a:gd name="connsiteY7" fmla="*/ 3009014 h 3157869"/>
              <a:gd name="connsiteX8" fmla="*/ 2137145 w 4529470"/>
              <a:gd name="connsiteY8" fmla="*/ 3104707 h 3157869"/>
              <a:gd name="connsiteX9" fmla="*/ 1850066 w 4529470"/>
              <a:gd name="connsiteY9" fmla="*/ 3125972 h 3157869"/>
              <a:gd name="connsiteX10" fmla="*/ 1616149 w 4529470"/>
              <a:gd name="connsiteY10" fmla="*/ 3157869 h 3157869"/>
              <a:gd name="connsiteX11" fmla="*/ 1339703 w 4529470"/>
              <a:gd name="connsiteY11" fmla="*/ 3157869 h 3157869"/>
              <a:gd name="connsiteX12" fmla="*/ 1116419 w 4529470"/>
              <a:gd name="connsiteY12" fmla="*/ 3115339 h 3157869"/>
              <a:gd name="connsiteX13" fmla="*/ 786810 w 4529470"/>
              <a:gd name="connsiteY13" fmla="*/ 3072809 h 3157869"/>
              <a:gd name="connsiteX14" fmla="*/ 435935 w 4529470"/>
              <a:gd name="connsiteY14" fmla="*/ 3083441 h 3157869"/>
              <a:gd name="connsiteX15" fmla="*/ 159489 w 4529470"/>
              <a:gd name="connsiteY15" fmla="*/ 3115339 h 3157869"/>
              <a:gd name="connsiteX16" fmla="*/ 0 w 4529470"/>
              <a:gd name="connsiteY16" fmla="*/ 3147237 h 3157869"/>
              <a:gd name="connsiteX17" fmla="*/ 0 w 4529470"/>
              <a:gd name="connsiteY17" fmla="*/ 3147237 h 3157869"/>
              <a:gd name="connsiteX18" fmla="*/ 0 w 4529470"/>
              <a:gd name="connsiteY18" fmla="*/ 3147237 h 3157869"/>
              <a:gd name="connsiteX19" fmla="*/ 10633 w 4529470"/>
              <a:gd name="connsiteY19" fmla="*/ 3051544 h 3157869"/>
              <a:gd name="connsiteX20" fmla="*/ 1605517 w 4529470"/>
              <a:gd name="connsiteY20" fmla="*/ 2892055 h 3157869"/>
              <a:gd name="connsiteX21" fmla="*/ 2317898 w 4529470"/>
              <a:gd name="connsiteY21" fmla="*/ 2806995 h 3157869"/>
              <a:gd name="connsiteX22" fmla="*/ 3083442 w 4529470"/>
              <a:gd name="connsiteY22" fmla="*/ 2222204 h 3157869"/>
              <a:gd name="connsiteX23" fmla="*/ 3370521 w 4529470"/>
              <a:gd name="connsiteY23" fmla="*/ 1605516 h 3157869"/>
              <a:gd name="connsiteX24" fmla="*/ 3721396 w 4529470"/>
              <a:gd name="connsiteY24" fmla="*/ 680483 h 3157869"/>
              <a:gd name="connsiteX25" fmla="*/ 4029740 w 4529470"/>
              <a:gd name="connsiteY25" fmla="*/ 159488 h 3157869"/>
              <a:gd name="connsiteX26" fmla="*/ 4189228 w 4529470"/>
              <a:gd name="connsiteY26" fmla="*/ 0 h 3157869"/>
              <a:gd name="connsiteX27" fmla="*/ 4508205 w 4529470"/>
              <a:gd name="connsiteY27" fmla="*/ 31897 h 3157869"/>
              <a:gd name="connsiteX28" fmla="*/ 4529470 w 4529470"/>
              <a:gd name="connsiteY28" fmla="*/ 308344 h 315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29470" h="3157869">
                <a:moveTo>
                  <a:pt x="4529470" y="308344"/>
                </a:moveTo>
                <a:lnTo>
                  <a:pt x="4476307" y="478465"/>
                </a:lnTo>
                <a:lnTo>
                  <a:pt x="4221126" y="616688"/>
                </a:lnTo>
                <a:lnTo>
                  <a:pt x="3519377" y="2551814"/>
                </a:lnTo>
                <a:lnTo>
                  <a:pt x="3125973" y="2711302"/>
                </a:lnTo>
                <a:lnTo>
                  <a:pt x="2913321" y="2955851"/>
                </a:lnTo>
                <a:lnTo>
                  <a:pt x="2721935" y="3019646"/>
                </a:lnTo>
                <a:lnTo>
                  <a:pt x="2402959" y="3009014"/>
                </a:lnTo>
                <a:lnTo>
                  <a:pt x="2137145" y="3104707"/>
                </a:lnTo>
                <a:lnTo>
                  <a:pt x="1850066" y="3125972"/>
                </a:lnTo>
                <a:lnTo>
                  <a:pt x="1616149" y="3157869"/>
                </a:lnTo>
                <a:lnTo>
                  <a:pt x="1339703" y="3157869"/>
                </a:lnTo>
                <a:lnTo>
                  <a:pt x="1116419" y="3115339"/>
                </a:lnTo>
                <a:lnTo>
                  <a:pt x="786810" y="3072809"/>
                </a:lnTo>
                <a:lnTo>
                  <a:pt x="435935" y="3083441"/>
                </a:lnTo>
                <a:lnTo>
                  <a:pt x="159489" y="3115339"/>
                </a:lnTo>
                <a:lnTo>
                  <a:pt x="0" y="3147237"/>
                </a:lnTo>
                <a:lnTo>
                  <a:pt x="0" y="3147237"/>
                </a:lnTo>
                <a:lnTo>
                  <a:pt x="0" y="3147237"/>
                </a:lnTo>
                <a:lnTo>
                  <a:pt x="10633" y="3051544"/>
                </a:lnTo>
                <a:lnTo>
                  <a:pt x="1605517" y="2892055"/>
                </a:lnTo>
                <a:lnTo>
                  <a:pt x="2317898" y="2806995"/>
                </a:lnTo>
                <a:lnTo>
                  <a:pt x="3083442" y="2222204"/>
                </a:lnTo>
                <a:lnTo>
                  <a:pt x="3370521" y="1605516"/>
                </a:lnTo>
                <a:lnTo>
                  <a:pt x="3721396" y="680483"/>
                </a:lnTo>
                <a:lnTo>
                  <a:pt x="4029740" y="159488"/>
                </a:lnTo>
                <a:lnTo>
                  <a:pt x="4189228" y="0"/>
                </a:lnTo>
                <a:lnTo>
                  <a:pt x="4508205" y="31897"/>
                </a:lnTo>
                <a:lnTo>
                  <a:pt x="4529470" y="308344"/>
                </a:lnTo>
                <a:close/>
              </a:path>
            </a:pathLst>
          </a:cu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0402E52-971F-B347-85C6-6B5CB46D62DA}"/>
              </a:ext>
            </a:extLst>
          </p:cNvPr>
          <p:cNvSpPr/>
          <p:nvPr/>
        </p:nvSpPr>
        <p:spPr>
          <a:xfrm>
            <a:off x="1295862" y="1839433"/>
            <a:ext cx="2972603" cy="2996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7B6143-690F-CB4C-B322-6E4FE225A839}"/>
              </a:ext>
            </a:extLst>
          </p:cNvPr>
          <p:cNvSpPr txBox="1"/>
          <p:nvPr/>
        </p:nvSpPr>
        <p:spPr>
          <a:xfrm>
            <a:off x="206937" y="1014485"/>
            <a:ext cx="8541569" cy="369332"/>
          </a:xfrm>
          <a:prstGeom prst="rect">
            <a:avLst/>
          </a:prstGeom>
          <a:solidFill>
            <a:schemeClr val="bg1"/>
          </a:solidFill>
        </p:spPr>
        <p:txBody>
          <a:bodyPr wrap="none" rtlCol="0">
            <a:spAutoFit/>
          </a:bodyPr>
          <a:lstStyle/>
          <a:p>
            <a:pPr algn="ctr"/>
            <a:r>
              <a:rPr lang="en-US" b="1" dirty="0">
                <a:solidFill>
                  <a:srgbClr val="0432FF"/>
                </a:solidFill>
              </a:rPr>
              <a:t>Do babies born from White American or African immigrants differ in weight?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19341-44EC-F647-B061-676F49561D2B}"/>
              </a:ext>
            </a:extLst>
          </p:cNvPr>
          <p:cNvPicPr>
            <a:picLocks noChangeAspect="1"/>
          </p:cNvPicPr>
          <p:nvPr/>
        </p:nvPicPr>
        <p:blipFill>
          <a:blip r:embed="rId3"/>
          <a:stretch>
            <a:fillRect/>
          </a:stretch>
        </p:blipFill>
        <p:spPr>
          <a:xfrm>
            <a:off x="108947" y="1092799"/>
            <a:ext cx="9031706" cy="4672402"/>
          </a:xfrm>
          <a:prstGeom prst="rect">
            <a:avLst/>
          </a:prstGeom>
        </p:spPr>
      </p:pic>
      <p:sp>
        <p:nvSpPr>
          <p:cNvPr id="7172" name="Rectangle 5"/>
          <p:cNvSpPr>
            <a:spLocks noChangeArrowheads="1"/>
          </p:cNvSpPr>
          <p:nvPr/>
        </p:nvSpPr>
        <p:spPr bwMode="auto">
          <a:xfrm>
            <a:off x="-3347"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A  </a:t>
            </a:r>
          </a:p>
        </p:txBody>
      </p:sp>
      <p:sp>
        <p:nvSpPr>
          <p:cNvPr id="6" name="TextBox 7"/>
          <p:cNvSpPr txBox="1">
            <a:spLocks noChangeArrowheads="1"/>
          </p:cNvSpPr>
          <p:nvPr/>
        </p:nvSpPr>
        <p:spPr bwMode="auto">
          <a:xfrm>
            <a:off x="-3347"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37824"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8" name="TextBox 7">
            <a:extLst>
              <a:ext uri="{FF2B5EF4-FFF2-40B4-BE49-F238E27FC236}">
                <a16:creationId xmlns:a16="http://schemas.microsoft.com/office/drawing/2014/main" id="{847B6143-690F-CB4C-B322-6E4FE225A839}"/>
              </a:ext>
            </a:extLst>
          </p:cNvPr>
          <p:cNvSpPr txBox="1"/>
          <p:nvPr/>
        </p:nvSpPr>
        <p:spPr>
          <a:xfrm>
            <a:off x="1809962" y="1069637"/>
            <a:ext cx="5998180" cy="369332"/>
          </a:xfrm>
          <a:prstGeom prst="rect">
            <a:avLst/>
          </a:prstGeom>
          <a:solidFill>
            <a:schemeClr val="bg1"/>
          </a:solidFill>
        </p:spPr>
        <p:txBody>
          <a:bodyPr wrap="none" rtlCol="0">
            <a:spAutoFit/>
          </a:bodyPr>
          <a:lstStyle/>
          <a:p>
            <a:pPr algn="ctr"/>
            <a:r>
              <a:rPr lang="en-US" b="1" dirty="0">
                <a:solidFill>
                  <a:srgbClr val="0432FF"/>
                </a:solidFill>
              </a:rPr>
              <a:t>What about babies born of Black American mothers?</a:t>
            </a:r>
          </a:p>
        </p:txBody>
      </p:sp>
    </p:spTree>
    <p:extLst>
      <p:ext uri="{BB962C8B-B14F-4D97-AF65-F5344CB8AC3E}">
        <p14:creationId xmlns:p14="http://schemas.microsoft.com/office/powerpoint/2010/main" val="253736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754DBB-2BC3-A64E-8C65-F54354087C48}"/>
              </a:ext>
            </a:extLst>
          </p:cNvPr>
          <p:cNvPicPr>
            <a:picLocks noChangeAspect="1"/>
          </p:cNvPicPr>
          <p:nvPr/>
        </p:nvPicPr>
        <p:blipFill>
          <a:blip r:embed="rId3"/>
          <a:stretch>
            <a:fillRect/>
          </a:stretch>
        </p:blipFill>
        <p:spPr>
          <a:xfrm>
            <a:off x="1636294" y="1092799"/>
            <a:ext cx="9031706" cy="4672402"/>
          </a:xfrm>
          <a:prstGeom prst="rect">
            <a:avLst/>
          </a:prstGeom>
        </p:spPr>
      </p:pic>
      <p:sp>
        <p:nvSpPr>
          <p:cNvPr id="7172" name="Rectangle 5"/>
          <p:cNvSpPr>
            <a:spLocks noChangeArrowheads="1"/>
          </p:cNvSpPr>
          <p:nvPr/>
        </p:nvSpPr>
        <p:spPr bwMode="auto">
          <a:xfrm>
            <a:off x="1524000"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A  </a:t>
            </a:r>
          </a:p>
        </p:txBody>
      </p:sp>
      <p:sp>
        <p:nvSpPr>
          <p:cNvPr id="6" name="TextBox 7"/>
          <p:cNvSpPr txBox="1">
            <a:spLocks noChangeArrowheads="1"/>
          </p:cNvSpPr>
          <p:nvPr/>
        </p:nvSpPr>
        <p:spPr bwMode="auto">
          <a:xfrm>
            <a:off x="1524000"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5165171"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8" name="TextBox 7">
            <a:extLst>
              <a:ext uri="{FF2B5EF4-FFF2-40B4-BE49-F238E27FC236}">
                <a16:creationId xmlns:a16="http://schemas.microsoft.com/office/drawing/2014/main" id="{847B6143-690F-CB4C-B322-6E4FE225A839}"/>
              </a:ext>
            </a:extLst>
          </p:cNvPr>
          <p:cNvSpPr txBox="1"/>
          <p:nvPr/>
        </p:nvSpPr>
        <p:spPr>
          <a:xfrm>
            <a:off x="3660032" y="1069637"/>
            <a:ext cx="5352747" cy="369332"/>
          </a:xfrm>
          <a:prstGeom prst="rect">
            <a:avLst/>
          </a:prstGeom>
          <a:solidFill>
            <a:schemeClr val="bg1"/>
          </a:solidFill>
        </p:spPr>
        <p:txBody>
          <a:bodyPr wrap="none" rtlCol="0">
            <a:spAutoFit/>
          </a:bodyPr>
          <a:lstStyle/>
          <a:p>
            <a:pPr algn="ctr"/>
            <a:r>
              <a:rPr lang="en-US" b="1" dirty="0">
                <a:solidFill>
                  <a:srgbClr val="0432FF"/>
                </a:solidFill>
              </a:rPr>
              <a:t>What could cause differences in birth weights?</a:t>
            </a:r>
          </a:p>
        </p:txBody>
      </p:sp>
    </p:spTree>
    <p:extLst>
      <p:ext uri="{BB962C8B-B14F-4D97-AF65-F5344CB8AC3E}">
        <p14:creationId xmlns:p14="http://schemas.microsoft.com/office/powerpoint/2010/main" val="157016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F21841-2028-F543-B741-EB520D392A1D}"/>
              </a:ext>
            </a:extLst>
          </p:cNvPr>
          <p:cNvPicPr>
            <a:picLocks noChangeAspect="1"/>
          </p:cNvPicPr>
          <p:nvPr/>
        </p:nvPicPr>
        <p:blipFill>
          <a:blip r:embed="rId3"/>
          <a:stretch>
            <a:fillRect/>
          </a:stretch>
        </p:blipFill>
        <p:spPr>
          <a:xfrm>
            <a:off x="1636294" y="1092799"/>
            <a:ext cx="9031706" cy="4672402"/>
          </a:xfrm>
          <a:prstGeom prst="rect">
            <a:avLst/>
          </a:prstGeom>
        </p:spPr>
      </p:pic>
      <p:sp>
        <p:nvSpPr>
          <p:cNvPr id="7172" name="Rectangle 5"/>
          <p:cNvSpPr>
            <a:spLocks noChangeArrowheads="1"/>
          </p:cNvSpPr>
          <p:nvPr/>
        </p:nvSpPr>
        <p:spPr bwMode="auto">
          <a:xfrm>
            <a:off x="1524000"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A  </a:t>
            </a:r>
          </a:p>
        </p:txBody>
      </p:sp>
      <p:sp>
        <p:nvSpPr>
          <p:cNvPr id="6" name="TextBox 7"/>
          <p:cNvSpPr txBox="1">
            <a:spLocks noChangeArrowheads="1"/>
          </p:cNvSpPr>
          <p:nvPr/>
        </p:nvSpPr>
        <p:spPr bwMode="auto">
          <a:xfrm>
            <a:off x="1524000"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5165171"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8" name="TextBox 7">
            <a:extLst>
              <a:ext uri="{FF2B5EF4-FFF2-40B4-BE49-F238E27FC236}">
                <a16:creationId xmlns:a16="http://schemas.microsoft.com/office/drawing/2014/main" id="{847B6143-690F-CB4C-B322-6E4FE225A839}"/>
              </a:ext>
            </a:extLst>
          </p:cNvPr>
          <p:cNvSpPr txBox="1"/>
          <p:nvPr/>
        </p:nvSpPr>
        <p:spPr>
          <a:xfrm>
            <a:off x="3660032" y="1069637"/>
            <a:ext cx="5352747" cy="369332"/>
          </a:xfrm>
          <a:prstGeom prst="rect">
            <a:avLst/>
          </a:prstGeom>
          <a:solidFill>
            <a:schemeClr val="bg1"/>
          </a:solidFill>
        </p:spPr>
        <p:txBody>
          <a:bodyPr wrap="none" rtlCol="0">
            <a:spAutoFit/>
          </a:bodyPr>
          <a:lstStyle/>
          <a:p>
            <a:pPr algn="ctr"/>
            <a:r>
              <a:rPr lang="en-US" b="1" dirty="0">
                <a:solidFill>
                  <a:srgbClr val="0432FF"/>
                </a:solidFill>
              </a:rPr>
              <a:t>What could cause differences in birth weights?</a:t>
            </a:r>
          </a:p>
        </p:txBody>
      </p:sp>
      <p:sp>
        <p:nvSpPr>
          <p:cNvPr id="13" name="TextBox 12">
            <a:extLst>
              <a:ext uri="{FF2B5EF4-FFF2-40B4-BE49-F238E27FC236}">
                <a16:creationId xmlns:a16="http://schemas.microsoft.com/office/drawing/2014/main" id="{F01E9A32-D4F2-4148-A291-DEA4C55A14EE}"/>
              </a:ext>
            </a:extLst>
          </p:cNvPr>
          <p:cNvSpPr txBox="1"/>
          <p:nvPr/>
        </p:nvSpPr>
        <p:spPr>
          <a:xfrm>
            <a:off x="3164700" y="694589"/>
            <a:ext cx="1261885" cy="369332"/>
          </a:xfrm>
          <a:prstGeom prst="rect">
            <a:avLst/>
          </a:prstGeom>
          <a:solidFill>
            <a:schemeClr val="bg1"/>
          </a:solidFill>
        </p:spPr>
        <p:txBody>
          <a:bodyPr wrap="none" rtlCol="0">
            <a:spAutoFit/>
          </a:bodyPr>
          <a:lstStyle/>
          <a:p>
            <a:pPr algn="ctr"/>
            <a:r>
              <a:rPr lang="en-US" b="1" dirty="0">
                <a:solidFill>
                  <a:srgbClr val="0432FF"/>
                </a:solidFill>
              </a:rPr>
              <a:t>genetics?</a:t>
            </a:r>
          </a:p>
        </p:txBody>
      </p:sp>
      <p:sp>
        <p:nvSpPr>
          <p:cNvPr id="14" name="TextBox 13">
            <a:extLst>
              <a:ext uri="{FF2B5EF4-FFF2-40B4-BE49-F238E27FC236}">
                <a16:creationId xmlns:a16="http://schemas.microsoft.com/office/drawing/2014/main" id="{3189D947-4C66-8945-9782-E4517CC94499}"/>
              </a:ext>
            </a:extLst>
          </p:cNvPr>
          <p:cNvSpPr txBox="1"/>
          <p:nvPr/>
        </p:nvSpPr>
        <p:spPr>
          <a:xfrm>
            <a:off x="4370438" y="696738"/>
            <a:ext cx="5780172" cy="369332"/>
          </a:xfrm>
          <a:prstGeom prst="rect">
            <a:avLst/>
          </a:prstGeom>
          <a:solidFill>
            <a:schemeClr val="bg1"/>
          </a:solidFill>
        </p:spPr>
        <p:txBody>
          <a:bodyPr wrap="none" rtlCol="0">
            <a:spAutoFit/>
          </a:bodyPr>
          <a:lstStyle/>
          <a:p>
            <a:pPr algn="ctr"/>
            <a:r>
              <a:rPr lang="en-US" b="1" dirty="0">
                <a:solidFill>
                  <a:srgbClr val="0432FF"/>
                </a:solidFill>
              </a:rPr>
              <a:t>environment? Such as racial disparities in America</a:t>
            </a:r>
          </a:p>
        </p:txBody>
      </p:sp>
    </p:spTree>
    <p:extLst>
      <p:ext uri="{BB962C8B-B14F-4D97-AF65-F5344CB8AC3E}">
        <p14:creationId xmlns:p14="http://schemas.microsoft.com/office/powerpoint/2010/main" val="133434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E3964-8AF2-174B-A0D4-700ED51C1F77}"/>
              </a:ext>
            </a:extLst>
          </p:cNvPr>
          <p:cNvSpPr txBox="1"/>
          <p:nvPr/>
        </p:nvSpPr>
        <p:spPr>
          <a:xfrm>
            <a:off x="273922" y="1428452"/>
            <a:ext cx="11918078" cy="2862322"/>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Consider the intergenerational birth weight data from Figure 6.26B. Do immigrant Black and White mothers deliver children with similar birth weights? What about the immigrant’s grandchildren? What is the general trend for G2 and G3 birth weights for each of the four populations?</a:t>
            </a:r>
          </a:p>
        </p:txBody>
      </p:sp>
      <p:sp>
        <p:nvSpPr>
          <p:cNvPr id="2" name="5-Point Star 1"/>
          <p:cNvSpPr/>
          <p:nvPr/>
        </p:nvSpPr>
        <p:spPr>
          <a:xfrm>
            <a:off x="273922" y="180870"/>
            <a:ext cx="590236" cy="492369"/>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00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69" y="990032"/>
            <a:ext cx="11351172" cy="5262979"/>
          </a:xfrm>
          <a:prstGeom prst="rect">
            <a:avLst/>
          </a:prstGeom>
        </p:spPr>
        <p:txBody>
          <a:bodyPr wrap="square">
            <a:spAutoFit/>
          </a:bodyPr>
          <a:lstStyle/>
          <a:p>
            <a:r>
              <a:rPr lang="en-US" sz="2800" dirty="0"/>
              <a:t>No, the White immigrant mothers give birth to heavier children than the Black immigrant mothers. However, with the small sample size of 194 and the lack of statistical measure, we cannot be sure if these two averages are significantly different or not. The G3 grandchildren of immigrants have very different outcomes. The White immigrants have a significant increase in birth weights whereas the Black immigrant grandchildren have a decrease in birth weight. Only Black immigrating to American show a decline in birth weights for children born of mothers who were raised in America. Therefore is it highly unlikely that genetics is the major factor for the decline. It is much more likely that systemic racism and its effects as seen in Table 6.2 is the major factor leading to this decline.</a:t>
            </a:r>
          </a:p>
        </p:txBody>
      </p:sp>
    </p:spTree>
    <p:extLst>
      <p:ext uri="{BB962C8B-B14F-4D97-AF65-F5344CB8AC3E}">
        <p14:creationId xmlns:p14="http://schemas.microsoft.com/office/powerpoint/2010/main" val="274260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0DAD5B-A91B-EC4C-9084-F37F544473BD}"/>
              </a:ext>
            </a:extLst>
          </p:cNvPr>
          <p:cNvPicPr>
            <a:picLocks noChangeAspect="1"/>
          </p:cNvPicPr>
          <p:nvPr/>
        </p:nvPicPr>
        <p:blipFill>
          <a:blip r:embed="rId3"/>
          <a:stretch>
            <a:fillRect/>
          </a:stretch>
        </p:blipFill>
        <p:spPr>
          <a:xfrm>
            <a:off x="866726" y="1103302"/>
            <a:ext cx="7413502" cy="5372995"/>
          </a:xfrm>
          <a:prstGeom prst="rect">
            <a:avLst/>
          </a:prstGeom>
        </p:spPr>
      </p:pic>
      <p:sp>
        <p:nvSpPr>
          <p:cNvPr id="6" name="TextBox 7"/>
          <p:cNvSpPr txBox="1">
            <a:spLocks noChangeArrowheads="1"/>
          </p:cNvSpPr>
          <p:nvPr/>
        </p:nvSpPr>
        <p:spPr bwMode="auto">
          <a:xfrm>
            <a:off x="6710"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47881"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7" name="Rectangle 5">
            <a:extLst>
              <a:ext uri="{FF2B5EF4-FFF2-40B4-BE49-F238E27FC236}">
                <a16:creationId xmlns:a16="http://schemas.microsoft.com/office/drawing/2014/main" id="{2EBEC9A4-860B-2144-AD31-EE1CB42E2E8B}"/>
              </a:ext>
            </a:extLst>
          </p:cNvPr>
          <p:cNvSpPr>
            <a:spLocks noChangeArrowheads="1"/>
          </p:cNvSpPr>
          <p:nvPr/>
        </p:nvSpPr>
        <p:spPr bwMode="auto">
          <a:xfrm>
            <a:off x="6710"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B  </a:t>
            </a:r>
          </a:p>
        </p:txBody>
      </p:sp>
      <p:sp>
        <p:nvSpPr>
          <p:cNvPr id="11" name="Rectangle 10">
            <a:extLst>
              <a:ext uri="{FF2B5EF4-FFF2-40B4-BE49-F238E27FC236}">
                <a16:creationId xmlns:a16="http://schemas.microsoft.com/office/drawing/2014/main" id="{ED13DA6D-A9D6-A24A-94F0-A9CC1BA38947}"/>
              </a:ext>
            </a:extLst>
          </p:cNvPr>
          <p:cNvSpPr/>
          <p:nvPr/>
        </p:nvSpPr>
        <p:spPr>
          <a:xfrm>
            <a:off x="1989203" y="1087260"/>
            <a:ext cx="6620669" cy="42906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D8111A-8952-B345-A529-A5945ECBC307}"/>
              </a:ext>
            </a:extLst>
          </p:cNvPr>
          <p:cNvSpPr txBox="1"/>
          <p:nvPr/>
        </p:nvSpPr>
        <p:spPr>
          <a:xfrm>
            <a:off x="3226627" y="2494725"/>
            <a:ext cx="3929281" cy="369332"/>
          </a:xfrm>
          <a:prstGeom prst="rect">
            <a:avLst/>
          </a:prstGeom>
          <a:solidFill>
            <a:schemeClr val="bg1"/>
          </a:solidFill>
        </p:spPr>
        <p:txBody>
          <a:bodyPr wrap="none" rtlCol="0">
            <a:spAutoFit/>
          </a:bodyPr>
          <a:lstStyle/>
          <a:p>
            <a:pPr algn="ctr"/>
            <a:r>
              <a:rPr lang="en-US" b="1" dirty="0">
                <a:solidFill>
                  <a:srgbClr val="0432FF"/>
                </a:solidFill>
              </a:rPr>
              <a:t>Describe the experimental design.</a:t>
            </a:r>
          </a:p>
        </p:txBody>
      </p:sp>
      <p:sp>
        <p:nvSpPr>
          <p:cNvPr id="13" name="TextBox 12">
            <a:extLst>
              <a:ext uri="{FF2B5EF4-FFF2-40B4-BE49-F238E27FC236}">
                <a16:creationId xmlns:a16="http://schemas.microsoft.com/office/drawing/2014/main" id="{7769950B-5112-5A48-896D-78841228F366}"/>
              </a:ext>
            </a:extLst>
          </p:cNvPr>
          <p:cNvSpPr txBox="1"/>
          <p:nvPr/>
        </p:nvSpPr>
        <p:spPr>
          <a:xfrm>
            <a:off x="547549" y="754313"/>
            <a:ext cx="1261885" cy="369332"/>
          </a:xfrm>
          <a:prstGeom prst="rect">
            <a:avLst/>
          </a:prstGeom>
          <a:solidFill>
            <a:schemeClr val="bg1"/>
          </a:solidFill>
        </p:spPr>
        <p:txBody>
          <a:bodyPr wrap="none" rtlCol="0">
            <a:spAutoFit/>
          </a:bodyPr>
          <a:lstStyle/>
          <a:p>
            <a:pPr algn="ctr"/>
            <a:r>
              <a:rPr lang="en-US" b="1" dirty="0">
                <a:solidFill>
                  <a:srgbClr val="0432FF"/>
                </a:solidFill>
              </a:rPr>
              <a:t>genetics?</a:t>
            </a:r>
          </a:p>
        </p:txBody>
      </p:sp>
      <p:sp>
        <p:nvSpPr>
          <p:cNvPr id="14" name="TextBox 13">
            <a:extLst>
              <a:ext uri="{FF2B5EF4-FFF2-40B4-BE49-F238E27FC236}">
                <a16:creationId xmlns:a16="http://schemas.microsoft.com/office/drawing/2014/main" id="{170A7E5F-E687-054A-A3DD-2D7C602330B5}"/>
              </a:ext>
            </a:extLst>
          </p:cNvPr>
          <p:cNvSpPr txBox="1"/>
          <p:nvPr/>
        </p:nvSpPr>
        <p:spPr>
          <a:xfrm>
            <a:off x="7012270" y="754313"/>
            <a:ext cx="1710726" cy="369332"/>
          </a:xfrm>
          <a:prstGeom prst="rect">
            <a:avLst/>
          </a:prstGeom>
          <a:solidFill>
            <a:schemeClr val="bg1"/>
          </a:solidFill>
        </p:spPr>
        <p:txBody>
          <a:bodyPr wrap="none" rtlCol="0">
            <a:spAutoFit/>
          </a:bodyPr>
          <a:lstStyle/>
          <a:p>
            <a:pPr algn="ctr"/>
            <a:r>
              <a:rPr lang="en-US" b="1" dirty="0">
                <a:solidFill>
                  <a:srgbClr val="0432FF"/>
                </a:solidFill>
              </a:rPr>
              <a:t>environment?</a:t>
            </a:r>
          </a:p>
        </p:txBody>
      </p:sp>
    </p:spTree>
    <p:extLst>
      <p:ext uri="{BB962C8B-B14F-4D97-AF65-F5344CB8AC3E}">
        <p14:creationId xmlns:p14="http://schemas.microsoft.com/office/powerpoint/2010/main" val="2465193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07FF7DA-C2F0-DF49-BC3E-D94246FF2E5B}"/>
              </a:ext>
            </a:extLst>
          </p:cNvPr>
          <p:cNvPicPr>
            <a:picLocks noChangeAspect="1"/>
          </p:cNvPicPr>
          <p:nvPr/>
        </p:nvPicPr>
        <p:blipFill>
          <a:blip r:embed="rId3"/>
          <a:stretch>
            <a:fillRect/>
          </a:stretch>
        </p:blipFill>
        <p:spPr>
          <a:xfrm>
            <a:off x="866719" y="1103302"/>
            <a:ext cx="7413502" cy="5372995"/>
          </a:xfrm>
          <a:prstGeom prst="rect">
            <a:avLst/>
          </a:prstGeom>
        </p:spPr>
      </p:pic>
      <p:sp>
        <p:nvSpPr>
          <p:cNvPr id="6" name="TextBox 7"/>
          <p:cNvSpPr txBox="1">
            <a:spLocks noChangeArrowheads="1"/>
          </p:cNvSpPr>
          <p:nvPr/>
        </p:nvSpPr>
        <p:spPr bwMode="auto">
          <a:xfrm>
            <a:off x="6703"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47874"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7" name="Rectangle 5">
            <a:extLst>
              <a:ext uri="{FF2B5EF4-FFF2-40B4-BE49-F238E27FC236}">
                <a16:creationId xmlns:a16="http://schemas.microsoft.com/office/drawing/2014/main" id="{2EBEC9A4-860B-2144-AD31-EE1CB42E2E8B}"/>
              </a:ext>
            </a:extLst>
          </p:cNvPr>
          <p:cNvSpPr>
            <a:spLocks noChangeArrowheads="1"/>
          </p:cNvSpPr>
          <p:nvPr/>
        </p:nvSpPr>
        <p:spPr bwMode="auto">
          <a:xfrm>
            <a:off x="6703"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B  </a:t>
            </a:r>
          </a:p>
        </p:txBody>
      </p:sp>
      <p:sp>
        <p:nvSpPr>
          <p:cNvPr id="8" name="TextBox 7">
            <a:extLst>
              <a:ext uri="{FF2B5EF4-FFF2-40B4-BE49-F238E27FC236}">
                <a16:creationId xmlns:a16="http://schemas.microsoft.com/office/drawing/2014/main" id="{7F1CCBF8-722F-C84B-A092-C1626B4D4F76}"/>
              </a:ext>
            </a:extLst>
          </p:cNvPr>
          <p:cNvSpPr txBox="1"/>
          <p:nvPr/>
        </p:nvSpPr>
        <p:spPr>
          <a:xfrm>
            <a:off x="547542" y="754313"/>
            <a:ext cx="1261885" cy="369332"/>
          </a:xfrm>
          <a:prstGeom prst="rect">
            <a:avLst/>
          </a:prstGeom>
          <a:solidFill>
            <a:schemeClr val="bg1"/>
          </a:solidFill>
        </p:spPr>
        <p:txBody>
          <a:bodyPr wrap="none" rtlCol="0">
            <a:spAutoFit/>
          </a:bodyPr>
          <a:lstStyle/>
          <a:p>
            <a:pPr algn="ctr"/>
            <a:r>
              <a:rPr lang="en-US" b="1" dirty="0">
                <a:solidFill>
                  <a:srgbClr val="0432FF"/>
                </a:solidFill>
              </a:rPr>
              <a:t>genetics?</a:t>
            </a:r>
          </a:p>
        </p:txBody>
      </p:sp>
      <p:sp>
        <p:nvSpPr>
          <p:cNvPr id="10" name="TextBox 9">
            <a:extLst>
              <a:ext uri="{FF2B5EF4-FFF2-40B4-BE49-F238E27FC236}">
                <a16:creationId xmlns:a16="http://schemas.microsoft.com/office/drawing/2014/main" id="{A03E9B40-12DC-5F45-A208-5A1705C11B00}"/>
              </a:ext>
            </a:extLst>
          </p:cNvPr>
          <p:cNvSpPr txBox="1"/>
          <p:nvPr/>
        </p:nvSpPr>
        <p:spPr>
          <a:xfrm>
            <a:off x="7012263" y="754313"/>
            <a:ext cx="1710726" cy="369332"/>
          </a:xfrm>
          <a:prstGeom prst="rect">
            <a:avLst/>
          </a:prstGeom>
          <a:solidFill>
            <a:schemeClr val="bg1"/>
          </a:solidFill>
        </p:spPr>
        <p:txBody>
          <a:bodyPr wrap="none" rtlCol="0">
            <a:spAutoFit/>
          </a:bodyPr>
          <a:lstStyle/>
          <a:p>
            <a:pPr algn="ctr"/>
            <a:r>
              <a:rPr lang="en-US" b="1" dirty="0">
                <a:solidFill>
                  <a:srgbClr val="0432FF"/>
                </a:solidFill>
              </a:rPr>
              <a:t>environment?</a:t>
            </a:r>
          </a:p>
        </p:txBody>
      </p:sp>
      <p:sp>
        <p:nvSpPr>
          <p:cNvPr id="11" name="Rectangle 10">
            <a:extLst>
              <a:ext uri="{FF2B5EF4-FFF2-40B4-BE49-F238E27FC236}">
                <a16:creationId xmlns:a16="http://schemas.microsoft.com/office/drawing/2014/main" id="{ED13DA6D-A9D6-A24A-94F0-A9CC1BA38947}"/>
              </a:ext>
            </a:extLst>
          </p:cNvPr>
          <p:cNvSpPr/>
          <p:nvPr/>
        </p:nvSpPr>
        <p:spPr>
          <a:xfrm>
            <a:off x="2594929" y="1607002"/>
            <a:ext cx="543732" cy="37505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A46EF8-3694-0A4D-8527-2F4227B780DC}"/>
              </a:ext>
            </a:extLst>
          </p:cNvPr>
          <p:cNvSpPr/>
          <p:nvPr/>
        </p:nvSpPr>
        <p:spPr>
          <a:xfrm>
            <a:off x="4260342" y="1414629"/>
            <a:ext cx="543732" cy="39632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49C1D1-DB4C-5D46-A9C0-6671AB2F09D6}"/>
              </a:ext>
            </a:extLst>
          </p:cNvPr>
          <p:cNvSpPr/>
          <p:nvPr/>
        </p:nvSpPr>
        <p:spPr>
          <a:xfrm>
            <a:off x="5925755" y="4576823"/>
            <a:ext cx="543732" cy="8059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71E7C89-04C5-374C-A9CD-EE1D773B6EC9}"/>
              </a:ext>
            </a:extLst>
          </p:cNvPr>
          <p:cNvSpPr/>
          <p:nvPr/>
        </p:nvSpPr>
        <p:spPr>
          <a:xfrm>
            <a:off x="7601844" y="3394130"/>
            <a:ext cx="543732" cy="19837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C6FA3F9-5681-C949-8E79-6A0C25312737}"/>
              </a:ext>
            </a:extLst>
          </p:cNvPr>
          <p:cNvSpPr txBox="1"/>
          <p:nvPr/>
        </p:nvSpPr>
        <p:spPr>
          <a:xfrm>
            <a:off x="2358113" y="3273826"/>
            <a:ext cx="3749745" cy="369332"/>
          </a:xfrm>
          <a:prstGeom prst="rect">
            <a:avLst/>
          </a:prstGeom>
          <a:solidFill>
            <a:schemeClr val="bg1"/>
          </a:solidFill>
        </p:spPr>
        <p:txBody>
          <a:bodyPr wrap="none" rtlCol="0">
            <a:spAutoFit/>
          </a:bodyPr>
          <a:lstStyle/>
          <a:p>
            <a:pPr algn="ctr"/>
            <a:r>
              <a:rPr lang="en-US" b="1" dirty="0">
                <a:solidFill>
                  <a:srgbClr val="0432FF"/>
                </a:solidFill>
              </a:rPr>
              <a:t>What happened in generation 2?</a:t>
            </a:r>
          </a:p>
        </p:txBody>
      </p:sp>
      <p:sp>
        <p:nvSpPr>
          <p:cNvPr id="2" name="Rectangle 1"/>
          <p:cNvSpPr/>
          <p:nvPr/>
        </p:nvSpPr>
        <p:spPr>
          <a:xfrm>
            <a:off x="8635748" y="11113"/>
            <a:ext cx="3556251" cy="3170099"/>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Children born from White mothers (immigrants and American-born mothers) had higher average birth weights that children of Black mothers. Black mothers who immigrated to America had higher birth weight children than Black mothers born in America. </a:t>
            </a:r>
          </a:p>
        </p:txBody>
      </p:sp>
    </p:spTree>
    <p:extLst>
      <p:ext uri="{BB962C8B-B14F-4D97-AF65-F5344CB8AC3E}">
        <p14:creationId xmlns:p14="http://schemas.microsoft.com/office/powerpoint/2010/main" val="3420208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11863-3A5B-C542-A708-2B74EAD2E836}"/>
              </a:ext>
            </a:extLst>
          </p:cNvPr>
          <p:cNvPicPr>
            <a:picLocks noChangeAspect="1"/>
          </p:cNvPicPr>
          <p:nvPr/>
        </p:nvPicPr>
        <p:blipFill>
          <a:blip r:embed="rId3"/>
          <a:stretch>
            <a:fillRect/>
          </a:stretch>
        </p:blipFill>
        <p:spPr>
          <a:xfrm>
            <a:off x="866720" y="1103302"/>
            <a:ext cx="7413502" cy="5372995"/>
          </a:xfrm>
          <a:prstGeom prst="rect">
            <a:avLst/>
          </a:prstGeom>
        </p:spPr>
      </p:pic>
      <p:sp>
        <p:nvSpPr>
          <p:cNvPr id="6" name="TextBox 7"/>
          <p:cNvSpPr txBox="1">
            <a:spLocks noChangeArrowheads="1"/>
          </p:cNvSpPr>
          <p:nvPr/>
        </p:nvSpPr>
        <p:spPr bwMode="auto">
          <a:xfrm>
            <a:off x="6704"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47875"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7" name="Rectangle 5">
            <a:extLst>
              <a:ext uri="{FF2B5EF4-FFF2-40B4-BE49-F238E27FC236}">
                <a16:creationId xmlns:a16="http://schemas.microsoft.com/office/drawing/2014/main" id="{2EBEC9A4-860B-2144-AD31-EE1CB42E2E8B}"/>
              </a:ext>
            </a:extLst>
          </p:cNvPr>
          <p:cNvSpPr>
            <a:spLocks noChangeArrowheads="1"/>
          </p:cNvSpPr>
          <p:nvPr/>
        </p:nvSpPr>
        <p:spPr bwMode="auto">
          <a:xfrm>
            <a:off x="6704"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B  </a:t>
            </a:r>
          </a:p>
        </p:txBody>
      </p:sp>
      <p:sp>
        <p:nvSpPr>
          <p:cNvPr id="8" name="TextBox 7">
            <a:extLst>
              <a:ext uri="{FF2B5EF4-FFF2-40B4-BE49-F238E27FC236}">
                <a16:creationId xmlns:a16="http://schemas.microsoft.com/office/drawing/2014/main" id="{7F1CCBF8-722F-C84B-A092-C1626B4D4F76}"/>
              </a:ext>
            </a:extLst>
          </p:cNvPr>
          <p:cNvSpPr txBox="1"/>
          <p:nvPr/>
        </p:nvSpPr>
        <p:spPr>
          <a:xfrm>
            <a:off x="547543" y="754313"/>
            <a:ext cx="1261885" cy="369332"/>
          </a:xfrm>
          <a:prstGeom prst="rect">
            <a:avLst/>
          </a:prstGeom>
          <a:solidFill>
            <a:schemeClr val="bg1"/>
          </a:solidFill>
        </p:spPr>
        <p:txBody>
          <a:bodyPr wrap="none" rtlCol="0">
            <a:spAutoFit/>
          </a:bodyPr>
          <a:lstStyle/>
          <a:p>
            <a:pPr algn="ctr"/>
            <a:r>
              <a:rPr lang="en-US" b="1" dirty="0">
                <a:solidFill>
                  <a:srgbClr val="0432FF"/>
                </a:solidFill>
              </a:rPr>
              <a:t>genetics?</a:t>
            </a:r>
          </a:p>
        </p:txBody>
      </p:sp>
      <p:sp>
        <p:nvSpPr>
          <p:cNvPr id="10" name="TextBox 9">
            <a:extLst>
              <a:ext uri="{FF2B5EF4-FFF2-40B4-BE49-F238E27FC236}">
                <a16:creationId xmlns:a16="http://schemas.microsoft.com/office/drawing/2014/main" id="{A03E9B40-12DC-5F45-A208-5A1705C11B00}"/>
              </a:ext>
            </a:extLst>
          </p:cNvPr>
          <p:cNvSpPr txBox="1"/>
          <p:nvPr/>
        </p:nvSpPr>
        <p:spPr>
          <a:xfrm>
            <a:off x="7012264" y="754313"/>
            <a:ext cx="1710726" cy="369332"/>
          </a:xfrm>
          <a:prstGeom prst="rect">
            <a:avLst/>
          </a:prstGeom>
          <a:solidFill>
            <a:schemeClr val="bg1"/>
          </a:solidFill>
        </p:spPr>
        <p:txBody>
          <a:bodyPr wrap="none" rtlCol="0">
            <a:spAutoFit/>
          </a:bodyPr>
          <a:lstStyle/>
          <a:p>
            <a:pPr algn="ctr"/>
            <a:r>
              <a:rPr lang="en-US" b="1" dirty="0">
                <a:solidFill>
                  <a:srgbClr val="0432FF"/>
                </a:solidFill>
              </a:rPr>
              <a:t>environment?</a:t>
            </a:r>
          </a:p>
        </p:txBody>
      </p:sp>
      <p:sp>
        <p:nvSpPr>
          <p:cNvPr id="16" name="TextBox 15">
            <a:extLst>
              <a:ext uri="{FF2B5EF4-FFF2-40B4-BE49-F238E27FC236}">
                <a16:creationId xmlns:a16="http://schemas.microsoft.com/office/drawing/2014/main" id="{CC6FA3F9-5681-C949-8E79-6A0C25312737}"/>
              </a:ext>
            </a:extLst>
          </p:cNvPr>
          <p:cNvSpPr txBox="1"/>
          <p:nvPr/>
        </p:nvSpPr>
        <p:spPr>
          <a:xfrm>
            <a:off x="2358114" y="3273826"/>
            <a:ext cx="3749745" cy="369332"/>
          </a:xfrm>
          <a:prstGeom prst="rect">
            <a:avLst/>
          </a:prstGeom>
          <a:solidFill>
            <a:schemeClr val="bg1"/>
          </a:solidFill>
        </p:spPr>
        <p:txBody>
          <a:bodyPr wrap="none" rtlCol="0">
            <a:spAutoFit/>
          </a:bodyPr>
          <a:lstStyle/>
          <a:p>
            <a:pPr algn="ctr"/>
            <a:r>
              <a:rPr lang="en-US" b="1" dirty="0">
                <a:solidFill>
                  <a:srgbClr val="0432FF"/>
                </a:solidFill>
              </a:rPr>
              <a:t>What happened in generation 3?</a:t>
            </a:r>
          </a:p>
        </p:txBody>
      </p:sp>
      <p:sp>
        <p:nvSpPr>
          <p:cNvPr id="2" name="Rectangle 1"/>
          <p:cNvSpPr/>
          <p:nvPr/>
        </p:nvSpPr>
        <p:spPr>
          <a:xfrm>
            <a:off x="8622850" y="0"/>
            <a:ext cx="3569150" cy="3785652"/>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The third generation children all had significantly higher birth weights than their mothers, except those children with Black mothers who grew up in America. Only children born of Black women who were first generation American experienced a decrease in G3 birth weight instead of significant increase. </a:t>
            </a:r>
          </a:p>
        </p:txBody>
      </p:sp>
    </p:spTree>
    <p:extLst>
      <p:ext uri="{BB962C8B-B14F-4D97-AF65-F5344CB8AC3E}">
        <p14:creationId xmlns:p14="http://schemas.microsoft.com/office/powerpoint/2010/main" val="455398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3A2074-D5BF-864A-B26C-385881F8FCCA}"/>
              </a:ext>
            </a:extLst>
          </p:cNvPr>
          <p:cNvPicPr>
            <a:picLocks noChangeAspect="1"/>
          </p:cNvPicPr>
          <p:nvPr/>
        </p:nvPicPr>
        <p:blipFill>
          <a:blip r:embed="rId3"/>
          <a:stretch>
            <a:fillRect/>
          </a:stretch>
        </p:blipFill>
        <p:spPr>
          <a:xfrm>
            <a:off x="866721" y="1103302"/>
            <a:ext cx="7413502" cy="5372995"/>
          </a:xfrm>
          <a:prstGeom prst="rect">
            <a:avLst/>
          </a:prstGeom>
        </p:spPr>
      </p:pic>
      <p:sp>
        <p:nvSpPr>
          <p:cNvPr id="6" name="TextBox 7"/>
          <p:cNvSpPr txBox="1">
            <a:spLocks noChangeArrowheads="1"/>
          </p:cNvSpPr>
          <p:nvPr/>
        </p:nvSpPr>
        <p:spPr bwMode="auto">
          <a:xfrm>
            <a:off x="6705" y="11113"/>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Birth Weight Differences by Race</a:t>
            </a:r>
          </a:p>
        </p:txBody>
      </p:sp>
      <p:sp>
        <p:nvSpPr>
          <p:cNvPr id="9" name="Rectangle 8">
            <a:extLst>
              <a:ext uri="{FF2B5EF4-FFF2-40B4-BE49-F238E27FC236}">
                <a16:creationId xmlns:a16="http://schemas.microsoft.com/office/drawing/2014/main" id="{F156B183-8D69-1247-B646-B4B4ACC97EBD}"/>
              </a:ext>
            </a:extLst>
          </p:cNvPr>
          <p:cNvSpPr/>
          <p:nvPr/>
        </p:nvSpPr>
        <p:spPr>
          <a:xfrm>
            <a:off x="3647876" y="6394184"/>
            <a:ext cx="5503686" cy="461665"/>
          </a:xfrm>
          <a:prstGeom prst="rect">
            <a:avLst/>
          </a:prstGeom>
        </p:spPr>
        <p:txBody>
          <a:bodyPr wrap="none">
            <a:spAutoFit/>
          </a:bodyPr>
          <a:lstStyle/>
          <a:p>
            <a:pPr algn="r"/>
            <a:r>
              <a:rPr lang="en-US" sz="1200" dirty="0">
                <a:solidFill>
                  <a:schemeClr val="bg1">
                    <a:lumMod val="75000"/>
                  </a:schemeClr>
                </a:solidFill>
              </a:rPr>
              <a:t>Panel A modified from David and Collins, 1997.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7" name="Rectangle 5">
            <a:extLst>
              <a:ext uri="{FF2B5EF4-FFF2-40B4-BE49-F238E27FC236}">
                <a16:creationId xmlns:a16="http://schemas.microsoft.com/office/drawing/2014/main" id="{2EBEC9A4-860B-2144-AD31-EE1CB42E2E8B}"/>
              </a:ext>
            </a:extLst>
          </p:cNvPr>
          <p:cNvSpPr>
            <a:spLocks noChangeArrowheads="1"/>
          </p:cNvSpPr>
          <p:nvPr/>
        </p:nvSpPr>
        <p:spPr bwMode="auto">
          <a:xfrm>
            <a:off x="6705" y="6475922"/>
            <a:ext cx="1289155"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6.26 B  </a:t>
            </a:r>
          </a:p>
        </p:txBody>
      </p:sp>
      <p:sp>
        <p:nvSpPr>
          <p:cNvPr id="8" name="TextBox 7">
            <a:extLst>
              <a:ext uri="{FF2B5EF4-FFF2-40B4-BE49-F238E27FC236}">
                <a16:creationId xmlns:a16="http://schemas.microsoft.com/office/drawing/2014/main" id="{7F1CCBF8-722F-C84B-A092-C1626B4D4F76}"/>
              </a:ext>
            </a:extLst>
          </p:cNvPr>
          <p:cNvSpPr txBox="1"/>
          <p:nvPr/>
        </p:nvSpPr>
        <p:spPr>
          <a:xfrm>
            <a:off x="7034381" y="1221553"/>
            <a:ext cx="1261885" cy="369332"/>
          </a:xfrm>
          <a:prstGeom prst="rect">
            <a:avLst/>
          </a:prstGeom>
          <a:solidFill>
            <a:schemeClr val="bg1"/>
          </a:solidFill>
        </p:spPr>
        <p:txBody>
          <a:bodyPr wrap="none" rtlCol="0">
            <a:spAutoFit/>
          </a:bodyPr>
          <a:lstStyle/>
          <a:p>
            <a:pPr algn="ctr"/>
            <a:r>
              <a:rPr lang="en-US" b="1" dirty="0">
                <a:solidFill>
                  <a:srgbClr val="0432FF"/>
                </a:solidFill>
              </a:rPr>
              <a:t>genetics?</a:t>
            </a:r>
          </a:p>
        </p:txBody>
      </p:sp>
      <p:sp>
        <p:nvSpPr>
          <p:cNvPr id="10" name="TextBox 9">
            <a:extLst>
              <a:ext uri="{FF2B5EF4-FFF2-40B4-BE49-F238E27FC236}">
                <a16:creationId xmlns:a16="http://schemas.microsoft.com/office/drawing/2014/main" id="{A03E9B40-12DC-5F45-A208-5A1705C11B00}"/>
              </a:ext>
            </a:extLst>
          </p:cNvPr>
          <p:cNvSpPr txBox="1"/>
          <p:nvPr/>
        </p:nvSpPr>
        <p:spPr>
          <a:xfrm>
            <a:off x="7013188" y="1725179"/>
            <a:ext cx="1710726" cy="369332"/>
          </a:xfrm>
          <a:prstGeom prst="rect">
            <a:avLst/>
          </a:prstGeom>
          <a:solidFill>
            <a:schemeClr val="bg1"/>
          </a:solidFill>
        </p:spPr>
        <p:txBody>
          <a:bodyPr wrap="none" rtlCol="0">
            <a:spAutoFit/>
          </a:bodyPr>
          <a:lstStyle/>
          <a:p>
            <a:pPr algn="ctr"/>
            <a:r>
              <a:rPr lang="en-US" b="1" dirty="0">
                <a:solidFill>
                  <a:srgbClr val="0432FF"/>
                </a:solidFill>
              </a:rPr>
              <a:t>environment?</a:t>
            </a:r>
          </a:p>
        </p:txBody>
      </p:sp>
      <p:sp>
        <p:nvSpPr>
          <p:cNvPr id="16" name="TextBox 15">
            <a:extLst>
              <a:ext uri="{FF2B5EF4-FFF2-40B4-BE49-F238E27FC236}">
                <a16:creationId xmlns:a16="http://schemas.microsoft.com/office/drawing/2014/main" id="{CC6FA3F9-5681-C949-8E79-6A0C25312737}"/>
              </a:ext>
            </a:extLst>
          </p:cNvPr>
          <p:cNvSpPr txBox="1"/>
          <p:nvPr/>
        </p:nvSpPr>
        <p:spPr>
          <a:xfrm>
            <a:off x="1274495" y="3273826"/>
            <a:ext cx="5917004" cy="369332"/>
          </a:xfrm>
          <a:prstGeom prst="rect">
            <a:avLst/>
          </a:prstGeom>
          <a:solidFill>
            <a:schemeClr val="bg1"/>
          </a:solidFill>
        </p:spPr>
        <p:txBody>
          <a:bodyPr wrap="none" rtlCol="0">
            <a:spAutoFit/>
          </a:bodyPr>
          <a:lstStyle/>
          <a:p>
            <a:pPr algn="ctr"/>
            <a:r>
              <a:rPr lang="en-US" b="1" dirty="0">
                <a:solidFill>
                  <a:srgbClr val="0432FF"/>
                </a:solidFill>
              </a:rPr>
              <a:t>What is the likely cause for G3 in Black immigrants?</a:t>
            </a:r>
          </a:p>
        </p:txBody>
      </p:sp>
      <p:sp>
        <p:nvSpPr>
          <p:cNvPr id="2" name="Rectangle 1"/>
          <p:cNvSpPr/>
          <p:nvPr/>
        </p:nvSpPr>
        <p:spPr>
          <a:xfrm>
            <a:off x="8723914" y="184940"/>
            <a:ext cx="3468086" cy="2677656"/>
          </a:xfrm>
          <a:prstGeom prst="rect">
            <a:avLst/>
          </a:prstGeom>
        </p:spPr>
        <p:txBody>
          <a:bodyPr wrap="square">
            <a:spAutoFit/>
          </a:bodyPr>
          <a:lstStyle/>
          <a:p>
            <a:pPr lvl="0" eaLnBrk="0" hangingPunct="0">
              <a:spcBef>
                <a:spcPct val="30000"/>
              </a:spcBef>
              <a:defRPr/>
            </a:pPr>
            <a:r>
              <a:rPr lang="en-US" sz="2800" dirty="0">
                <a:ea typeface="ＭＳ Ｐゴシック" pitchFamily="-110" charset="-128"/>
                <a:cs typeface="ＭＳ Ｐゴシック" pitchFamily="-110" charset="-128"/>
              </a:rPr>
              <a:t>This rules out genetics as the cause and points to environmental effects such as systemic racism. </a:t>
            </a:r>
          </a:p>
        </p:txBody>
      </p:sp>
    </p:spTree>
    <p:extLst>
      <p:ext uri="{BB962C8B-B14F-4D97-AF65-F5344CB8AC3E}">
        <p14:creationId xmlns:p14="http://schemas.microsoft.com/office/powerpoint/2010/main" val="283144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116" y="-123569"/>
            <a:ext cx="10972800" cy="1143000"/>
          </a:xfrm>
        </p:spPr>
        <p:txBody>
          <a:bodyPr/>
          <a:lstStyle/>
          <a:p>
            <a:r>
              <a:rPr lang="en-US" dirty="0">
                <a:latin typeface="Times" panose="02020603050405020304" pitchFamily="18" charset="0"/>
                <a:cs typeface="Times" panose="02020603050405020304" pitchFamily="18" charset="0"/>
              </a:rPr>
              <a:t>Disclaimer</a:t>
            </a:r>
          </a:p>
        </p:txBody>
      </p:sp>
      <p:sp>
        <p:nvSpPr>
          <p:cNvPr id="3" name="Content Placeholder 2"/>
          <p:cNvSpPr>
            <a:spLocks noGrp="1"/>
          </p:cNvSpPr>
          <p:nvPr>
            <p:ph idx="1"/>
          </p:nvPr>
        </p:nvSpPr>
        <p:spPr>
          <a:xfrm>
            <a:off x="103239" y="108718"/>
            <a:ext cx="8407715" cy="4525963"/>
          </a:xfrm>
        </p:spPr>
        <p:txBody>
          <a:bodyPr/>
          <a:lstStyle/>
          <a:p>
            <a:pPr marL="0" indent="0">
              <a:buNone/>
            </a:pPr>
            <a:r>
              <a:rPr lang="en-US" sz="2800" dirty="0">
                <a:latin typeface="Times" panose="02020603050405020304" pitchFamily="18" charset="0"/>
                <a:cs typeface="Times" panose="02020603050405020304" pitchFamily="18" charset="0"/>
              </a:rPr>
              <a:t>Race and identity can be important for one’s self-identity</a:t>
            </a:r>
          </a:p>
          <a:p>
            <a:pPr marL="0" indent="0">
              <a:buNone/>
            </a:pPr>
            <a:r>
              <a:rPr lang="en-US" sz="2800" dirty="0">
                <a:latin typeface="Times" panose="02020603050405020304" pitchFamily="18" charset="0"/>
                <a:cs typeface="Times" panose="02020603050405020304" pitchFamily="18" charset="0"/>
              </a:rPr>
              <a:t>The following data is NOT meant to lessen its importance to who you are. Race is real.</a:t>
            </a:r>
          </a:p>
          <a:p>
            <a:pPr marL="0" indent="0">
              <a:buNone/>
            </a:pPr>
            <a:r>
              <a:rPr lang="en-US" sz="2800" dirty="0">
                <a:latin typeface="Times" panose="02020603050405020304" pitchFamily="18" charset="0"/>
                <a:cs typeface="Times" panose="02020603050405020304" pitchFamily="18" charset="0"/>
              </a:rPr>
              <a:t>The data is designed to demonstrate why genetics is important in understanding why race is not biologically designed, why the medical field should not perform racial medicine, and why genetics can explain skin color and not race or country of origin. The number of racial categories and how to characterize a person’s race is determined by personal opinion, not biology. </a:t>
            </a:r>
          </a:p>
          <a:p>
            <a:pPr marL="0" indent="0">
              <a:buNone/>
            </a:pPr>
            <a:r>
              <a:rPr lang="en-US" sz="2800" dirty="0">
                <a:latin typeface="Times" panose="02020603050405020304" pitchFamily="18" charset="0"/>
                <a:cs typeface="Times" panose="02020603050405020304" pitchFamily="18" charset="0"/>
              </a:rPr>
              <a:t>However, not talking about race does not make racism go away. Only through a thorough understanding of biology can science students refute common misconceptions about race, and use data to make the point clear that all humans share a common ancestry in Africa. </a:t>
            </a:r>
          </a:p>
        </p:txBody>
      </p:sp>
    </p:spTree>
    <p:extLst>
      <p:ext uri="{BB962C8B-B14F-4D97-AF65-F5344CB8AC3E}">
        <p14:creationId xmlns:p14="http://schemas.microsoft.com/office/powerpoint/2010/main" val="1302301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137328" y="14347"/>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latin typeface="Times New Roman" charset="0"/>
              </a:rPr>
              <a:t>Required Viewing for All Health Providers</a:t>
            </a:r>
          </a:p>
        </p:txBody>
      </p:sp>
      <p:sp>
        <p:nvSpPr>
          <p:cNvPr id="9" name="Rectangle 8">
            <a:extLst>
              <a:ext uri="{FF2B5EF4-FFF2-40B4-BE49-F238E27FC236}">
                <a16:creationId xmlns:a16="http://schemas.microsoft.com/office/drawing/2014/main" id="{F156B183-8D69-1247-B646-B4B4ACC97EBD}"/>
              </a:ext>
            </a:extLst>
          </p:cNvPr>
          <p:cNvSpPr/>
          <p:nvPr/>
        </p:nvSpPr>
        <p:spPr>
          <a:xfrm>
            <a:off x="2844003" y="6394184"/>
            <a:ext cx="5503686" cy="461665"/>
          </a:xfrm>
          <a:prstGeom prst="rect">
            <a:avLst/>
          </a:prstGeom>
        </p:spPr>
        <p:txBody>
          <a:bodyPr wrap="none">
            <a:spAutoFit/>
          </a:bodyPr>
          <a:lstStyle/>
          <a:p>
            <a:pPr algn="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pic>
        <p:nvPicPr>
          <p:cNvPr id="3" name="Picture 2">
            <a:extLst>
              <a:ext uri="{FF2B5EF4-FFF2-40B4-BE49-F238E27FC236}">
                <a16:creationId xmlns:a16="http://schemas.microsoft.com/office/drawing/2014/main" id="{E095A1E5-4E55-A445-B27F-3705D5A2A137}"/>
              </a:ext>
            </a:extLst>
          </p:cNvPr>
          <p:cNvPicPr>
            <a:picLocks noChangeAspect="1"/>
          </p:cNvPicPr>
          <p:nvPr/>
        </p:nvPicPr>
        <p:blipFill>
          <a:blip r:embed="rId3"/>
          <a:stretch>
            <a:fillRect/>
          </a:stretch>
        </p:blipFill>
        <p:spPr>
          <a:xfrm>
            <a:off x="1558992" y="872888"/>
            <a:ext cx="4876411" cy="5182782"/>
          </a:xfrm>
          <a:prstGeom prst="rect">
            <a:avLst/>
          </a:prstGeom>
        </p:spPr>
      </p:pic>
      <p:sp>
        <p:nvSpPr>
          <p:cNvPr id="4" name="TextBox 3">
            <a:extLst>
              <a:ext uri="{FF2B5EF4-FFF2-40B4-BE49-F238E27FC236}">
                <a16:creationId xmlns:a16="http://schemas.microsoft.com/office/drawing/2014/main" id="{C56714B8-91A5-BA43-804D-F92E3E624048}"/>
              </a:ext>
            </a:extLst>
          </p:cNvPr>
          <p:cNvSpPr txBox="1"/>
          <p:nvPr/>
        </p:nvSpPr>
        <p:spPr>
          <a:xfrm>
            <a:off x="-6336" y="6092874"/>
            <a:ext cx="8007064" cy="307777"/>
          </a:xfrm>
          <a:prstGeom prst="rect">
            <a:avLst/>
          </a:prstGeom>
          <a:noFill/>
        </p:spPr>
        <p:txBody>
          <a:bodyPr wrap="none" rtlCol="0">
            <a:spAutoFit/>
          </a:bodyPr>
          <a:lstStyle/>
          <a:p>
            <a:r>
              <a:rPr lang="en-US" sz="1400" dirty="0">
                <a:hlinkClick r:id="rId4"/>
              </a:rPr>
              <a:t>https://</a:t>
            </a:r>
            <a:r>
              <a:rPr lang="en-US" sz="1400" dirty="0" err="1">
                <a:hlinkClick r:id="rId4"/>
              </a:rPr>
              <a:t>www.ted.com</a:t>
            </a:r>
            <a:r>
              <a:rPr lang="en-US" sz="1400" dirty="0">
                <a:hlinkClick r:id="rId4"/>
              </a:rPr>
              <a:t>/talks/</a:t>
            </a:r>
            <a:r>
              <a:rPr lang="en-US" sz="1400" dirty="0" err="1">
                <a:hlinkClick r:id="rId4"/>
              </a:rPr>
              <a:t>dorothy_roberts_the_problem_with_race_based_medicine?language</a:t>
            </a:r>
            <a:r>
              <a:rPr lang="en-US" sz="1400" dirty="0">
                <a:hlinkClick r:id="rId4"/>
              </a:rPr>
              <a:t>=</a:t>
            </a:r>
            <a:r>
              <a:rPr lang="en-US" sz="1400" dirty="0" err="1">
                <a:hlinkClick r:id="rId4"/>
              </a:rPr>
              <a:t>en</a:t>
            </a:r>
            <a:endParaRPr lang="en-US" sz="1400" dirty="0"/>
          </a:p>
        </p:txBody>
      </p:sp>
    </p:spTree>
    <p:extLst>
      <p:ext uri="{BB962C8B-B14F-4D97-AF65-F5344CB8AC3E}">
        <p14:creationId xmlns:p14="http://schemas.microsoft.com/office/powerpoint/2010/main" val="2866336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panose="02020603050405020304" pitchFamily="18" charset="0"/>
                <a:cs typeface="Times" panose="02020603050405020304" pitchFamily="18" charset="0"/>
              </a:rPr>
              <a:t>Outline</a:t>
            </a:r>
          </a:p>
        </p:txBody>
      </p:sp>
      <p:sp>
        <p:nvSpPr>
          <p:cNvPr id="3" name="Content Placeholder 2"/>
          <p:cNvSpPr>
            <a:spLocks noGrp="1"/>
          </p:cNvSpPr>
          <p:nvPr>
            <p:ph idx="1"/>
          </p:nvPr>
        </p:nvSpPr>
        <p:spPr/>
        <p:txBody>
          <a:bodyPr/>
          <a:lstStyle/>
          <a:p>
            <a:pPr marL="514350" indent="-514350">
              <a:buAutoNum type="arabicPeriod"/>
            </a:pPr>
            <a:r>
              <a:rPr lang="en-US" dirty="0">
                <a:latin typeface="Times" panose="02020603050405020304" pitchFamily="18" charset="0"/>
                <a:cs typeface="Times" panose="02020603050405020304" pitchFamily="18" charset="0"/>
              </a:rPr>
              <a:t>Out-of-Africa Principle of Human Origins</a:t>
            </a:r>
          </a:p>
          <a:p>
            <a:pPr marL="514350" indent="-514350">
              <a:buAutoNum type="arabicPeriod"/>
            </a:pPr>
            <a:r>
              <a:rPr lang="en-US" dirty="0">
                <a:latin typeface="Times" panose="02020603050405020304" pitchFamily="18" charset="0"/>
                <a:cs typeface="Times" panose="02020603050405020304" pitchFamily="18" charset="0"/>
              </a:rPr>
              <a:t>Medical Differences and Race – not genetics but environment</a:t>
            </a:r>
          </a:p>
          <a:p>
            <a:pPr marL="514350" indent="-514350">
              <a:buAutoNum type="arabicPeriod"/>
            </a:pPr>
            <a:r>
              <a:rPr lang="en-US" dirty="0">
                <a:latin typeface="Times" panose="02020603050405020304" pitchFamily="18" charset="0"/>
                <a:cs typeface="Times" panose="02020603050405020304" pitchFamily="18" charset="0"/>
              </a:rPr>
              <a:t>Genotype-Based Medicine &gt; Race-Based Medicine</a:t>
            </a:r>
          </a:p>
          <a:p>
            <a:pPr marL="514350" indent="-514350">
              <a:buAutoNum type="arabicPeriod"/>
            </a:pPr>
            <a:r>
              <a:rPr lang="en-US" dirty="0">
                <a:latin typeface="Times" panose="02020603050405020304" pitchFamily="18" charset="0"/>
                <a:cs typeface="Times" panose="02020603050405020304" pitchFamily="18" charset="0"/>
              </a:rPr>
              <a:t>Genetics of Skin Color</a:t>
            </a:r>
          </a:p>
          <a:p>
            <a:pPr marL="514350" indent="-514350">
              <a:buAutoNum type="arabicPeriod"/>
            </a:pPr>
            <a:r>
              <a:rPr lang="en-US" dirty="0">
                <a:latin typeface="Times" panose="02020603050405020304" pitchFamily="18" charset="0"/>
                <a:cs typeface="Times" panose="02020603050405020304" pitchFamily="18" charset="0"/>
              </a:rPr>
              <a:t>ELSI 6.2 Medicine and Science and People of Color</a:t>
            </a:r>
          </a:p>
        </p:txBody>
      </p:sp>
    </p:spTree>
    <p:extLst>
      <p:ext uri="{BB962C8B-B14F-4D97-AF65-F5344CB8AC3E}">
        <p14:creationId xmlns:p14="http://schemas.microsoft.com/office/powerpoint/2010/main" val="2984274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50" y="1417638"/>
            <a:ext cx="11681540" cy="2062103"/>
          </a:xfrm>
          <a:prstGeom prst="rect">
            <a:avLst/>
          </a:prstGeom>
        </p:spPr>
        <p:txBody>
          <a:bodyPr wrap="square">
            <a:spAutoFit/>
          </a:bodyPr>
          <a:lstStyle/>
          <a:p>
            <a:r>
              <a:rPr lang="en-US" sz="3200" dirty="0">
                <a:latin typeface="georgia" panose="02040502050405020303" pitchFamily="18" charset="0"/>
              </a:rPr>
              <a:t>Despite hundreds of scientific, peer-reviewed biological papers all concluding that racial categories cannot be defined by objective biological traits or DNA sequences, race continues to influence biomedical research and patient treatments. </a:t>
            </a:r>
            <a:endParaRPr lang="en-US" sz="3200" dirty="0"/>
          </a:p>
        </p:txBody>
      </p:sp>
      <p:sp>
        <p:nvSpPr>
          <p:cNvPr id="3" name="Title 2">
            <a:extLst>
              <a:ext uri="{FF2B5EF4-FFF2-40B4-BE49-F238E27FC236}">
                <a16:creationId xmlns:a16="http://schemas.microsoft.com/office/drawing/2014/main" id="{6613B3E6-6179-D24E-9219-84BFAAC8BED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Race-based Medicine</a:t>
            </a:r>
          </a:p>
        </p:txBody>
      </p:sp>
    </p:spTree>
    <p:extLst>
      <p:ext uri="{BB962C8B-B14F-4D97-AF65-F5344CB8AC3E}">
        <p14:creationId xmlns:p14="http://schemas.microsoft.com/office/powerpoint/2010/main" val="2031189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404" y="1780764"/>
            <a:ext cx="11436047"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Clinical trials used to determine if a medicine is beneficial or not are often dominated by White patients.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Using race as a proxy for genetically important determinants of disease and treatment outcomes as you will see is not correct and could harm the patient.</a:t>
            </a:r>
          </a:p>
        </p:txBody>
      </p:sp>
      <p:sp>
        <p:nvSpPr>
          <p:cNvPr id="3" name="Title 2">
            <a:extLst>
              <a:ext uri="{FF2B5EF4-FFF2-40B4-BE49-F238E27FC236}">
                <a16:creationId xmlns:a16="http://schemas.microsoft.com/office/drawing/2014/main" id="{326B173F-AFE4-B840-8C0E-C83EF02D3F7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Rationale for why Race-based Medicine Makes No Sense</a:t>
            </a:r>
          </a:p>
        </p:txBody>
      </p:sp>
      <p:sp>
        <p:nvSpPr>
          <p:cNvPr id="7" name="Rectangle 6">
            <a:extLst>
              <a:ext uri="{FF2B5EF4-FFF2-40B4-BE49-F238E27FC236}">
                <a16:creationId xmlns:a16="http://schemas.microsoft.com/office/drawing/2014/main" id="{44FBFDB4-E22F-424F-8B26-96A8FA20E9D3}"/>
              </a:ext>
            </a:extLst>
          </p:cNvPr>
          <p:cNvSpPr/>
          <p:nvPr/>
        </p:nvSpPr>
        <p:spPr>
          <a:xfrm>
            <a:off x="4892475" y="2257817"/>
            <a:ext cx="6975976" cy="646331"/>
          </a:xfrm>
          <a:prstGeom prst="rect">
            <a:avLst/>
          </a:prstGeom>
        </p:spPr>
        <p:txBody>
          <a:bodyPr wrap="square">
            <a:spAutoFit/>
          </a:bodyPr>
          <a:lstStyle/>
          <a:p>
            <a:r>
              <a:rPr lang="en-US" dirty="0">
                <a:hlinkClick r:id="rId3"/>
              </a:rPr>
              <a:t>https://www.ted.com/talks/keolu_fox_why_genetic_research_must_be_more_diverse?language=en</a:t>
            </a:r>
            <a:endParaRPr lang="en-US" dirty="0"/>
          </a:p>
        </p:txBody>
      </p:sp>
    </p:spTree>
    <p:extLst>
      <p:ext uri="{BB962C8B-B14F-4D97-AF65-F5344CB8AC3E}">
        <p14:creationId xmlns:p14="http://schemas.microsoft.com/office/powerpoint/2010/main" val="2628769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rfari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095" y="2008003"/>
            <a:ext cx="2837543" cy="2099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06257" y="0"/>
            <a:ext cx="3985743" cy="2477601"/>
          </a:xfrm>
          <a:prstGeom prst="rect">
            <a:avLst/>
          </a:prstGeom>
        </p:spPr>
        <p:txBody>
          <a:bodyPr wrap="square">
            <a:spAutoFit/>
          </a:bodyPr>
          <a:lstStyle/>
          <a:p>
            <a:r>
              <a:rPr lang="en-US" sz="3100" dirty="0">
                <a:latin typeface="Times New Roman" panose="02020603050405020304" pitchFamily="18" charset="0"/>
                <a:cs typeface="Times New Roman" panose="02020603050405020304" pitchFamily="18" charset="0"/>
              </a:rPr>
              <a:t>Too little will not prevent life-threatening blood clots but too much can lead to lethal internal bleeding.</a:t>
            </a:r>
          </a:p>
        </p:txBody>
      </p:sp>
      <p:pic>
        <p:nvPicPr>
          <p:cNvPr id="5" name="Picture 4">
            <a:extLst>
              <a:ext uri="{FF2B5EF4-FFF2-40B4-BE49-F238E27FC236}">
                <a16:creationId xmlns:a16="http://schemas.microsoft.com/office/drawing/2014/main" id="{FA26BCB6-CEBA-C64F-ADC4-CC60C85CB5F5}"/>
              </a:ext>
            </a:extLst>
          </p:cNvPr>
          <p:cNvPicPr>
            <a:picLocks noChangeAspect="1"/>
          </p:cNvPicPr>
          <p:nvPr/>
        </p:nvPicPr>
        <p:blipFill>
          <a:blip r:embed="rId4"/>
          <a:stretch>
            <a:fillRect/>
          </a:stretch>
        </p:blipFill>
        <p:spPr>
          <a:xfrm>
            <a:off x="0" y="0"/>
            <a:ext cx="8206259" cy="5737970"/>
          </a:xfrm>
          <a:prstGeom prst="rect">
            <a:avLst/>
          </a:prstGeom>
        </p:spPr>
      </p:pic>
    </p:spTree>
    <p:extLst>
      <p:ext uri="{BB962C8B-B14F-4D97-AF65-F5344CB8AC3E}">
        <p14:creationId xmlns:p14="http://schemas.microsoft.com/office/powerpoint/2010/main" val="220961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6.27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Warfarin Dosage by Race</a:t>
            </a:r>
          </a:p>
        </p:txBody>
      </p:sp>
      <p:sp>
        <p:nvSpPr>
          <p:cNvPr id="8" name="Rectangle 7"/>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Adapted from Dang </a:t>
            </a:r>
            <a:r>
              <a:rPr lang="en-US" sz="1200" i="1" dirty="0">
                <a:solidFill>
                  <a:schemeClr val="bg1">
                    <a:lumMod val="75000"/>
                  </a:schemeClr>
                </a:solidFill>
              </a:rPr>
              <a:t>et al.</a:t>
            </a:r>
            <a:r>
              <a:rPr lang="en-US" sz="1200" dirty="0">
                <a:solidFill>
                  <a:schemeClr val="bg1">
                    <a:lumMod val="75000"/>
                  </a:schemeClr>
                </a:solidFill>
              </a:rPr>
              <a:t>, 2005.</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pic>
        <p:nvPicPr>
          <p:cNvPr id="3" name="Picture 2">
            <a:extLst>
              <a:ext uri="{FF2B5EF4-FFF2-40B4-BE49-F238E27FC236}">
                <a16:creationId xmlns:a16="http://schemas.microsoft.com/office/drawing/2014/main" id="{01E00AB6-861D-BC47-B14E-3CFD5FDAEC9A}"/>
              </a:ext>
            </a:extLst>
          </p:cNvPr>
          <p:cNvPicPr>
            <a:picLocks noChangeAspect="1"/>
          </p:cNvPicPr>
          <p:nvPr/>
        </p:nvPicPr>
        <p:blipFill>
          <a:blip r:embed="rId3"/>
          <a:stretch>
            <a:fillRect/>
          </a:stretch>
        </p:blipFill>
        <p:spPr>
          <a:xfrm>
            <a:off x="1152984" y="971552"/>
            <a:ext cx="6838032" cy="5236433"/>
          </a:xfrm>
          <a:prstGeom prst="rect">
            <a:avLst/>
          </a:prstGeom>
        </p:spPr>
      </p:pic>
      <p:sp>
        <p:nvSpPr>
          <p:cNvPr id="7" name="Rectangle 6">
            <a:extLst>
              <a:ext uri="{FF2B5EF4-FFF2-40B4-BE49-F238E27FC236}">
                <a16:creationId xmlns:a16="http://schemas.microsoft.com/office/drawing/2014/main" id="{4F1CA2A9-E4E4-2049-A8AA-58C51DAC6424}"/>
              </a:ext>
            </a:extLst>
          </p:cNvPr>
          <p:cNvSpPr/>
          <p:nvPr/>
        </p:nvSpPr>
        <p:spPr>
          <a:xfrm>
            <a:off x="2524934" y="1474490"/>
            <a:ext cx="5797657" cy="36421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9A9D1C2-FE5D-BA4F-8EEF-C8E4AE260EB2}"/>
              </a:ext>
            </a:extLst>
          </p:cNvPr>
          <p:cNvSpPr txBox="1"/>
          <p:nvPr/>
        </p:nvSpPr>
        <p:spPr>
          <a:xfrm>
            <a:off x="2264539" y="2496876"/>
            <a:ext cx="5840061" cy="369332"/>
          </a:xfrm>
          <a:prstGeom prst="rect">
            <a:avLst/>
          </a:prstGeom>
          <a:solidFill>
            <a:schemeClr val="bg1"/>
          </a:solidFill>
        </p:spPr>
        <p:txBody>
          <a:bodyPr wrap="none" rtlCol="0">
            <a:spAutoFit/>
          </a:bodyPr>
          <a:lstStyle/>
          <a:p>
            <a:pPr algn="ctr"/>
            <a:r>
              <a:rPr lang="en-US" b="1" dirty="0">
                <a:solidFill>
                  <a:srgbClr val="0432FF"/>
                </a:solidFill>
              </a:rPr>
              <a:t>What is the question physicians wanted to answer?</a:t>
            </a:r>
          </a:p>
        </p:txBody>
      </p:sp>
      <p:sp>
        <p:nvSpPr>
          <p:cNvPr id="10" name="TextBox 9">
            <a:extLst>
              <a:ext uri="{FF2B5EF4-FFF2-40B4-BE49-F238E27FC236}">
                <a16:creationId xmlns:a16="http://schemas.microsoft.com/office/drawing/2014/main" id="{F3265C9F-A345-9849-B277-46BD22E8ACF6}"/>
              </a:ext>
            </a:extLst>
          </p:cNvPr>
          <p:cNvSpPr txBox="1"/>
          <p:nvPr/>
        </p:nvSpPr>
        <p:spPr>
          <a:xfrm>
            <a:off x="8582987" y="111607"/>
            <a:ext cx="3609014" cy="3970318"/>
          </a:xfrm>
          <a:prstGeom prst="rect">
            <a:avLst/>
          </a:prstGeom>
          <a:noFill/>
        </p:spPr>
        <p:txBody>
          <a:bodyPr wrap="square">
            <a:spAutoFit/>
          </a:bodyPr>
          <a:lstStyle/>
          <a:p>
            <a:r>
              <a:rPr lang="en-US" sz="2800" b="0" kern="1200" dirty="0">
                <a:solidFill>
                  <a:schemeClr val="tx1"/>
                </a:solidFill>
                <a:latin typeface="Times New Roman" panose="02020603050405020304" pitchFamily="18" charset="0"/>
                <a:ea typeface="ＭＳ Ｐゴシック" pitchFamily="-110" charset="-128"/>
                <a:cs typeface="Times New Roman" panose="02020603050405020304" pitchFamily="18" charset="0"/>
              </a:rPr>
              <a:t>What is the right dose of blood clot medication warfarin? Can we use race as a proxy for genotype and thus prevent fatal excessive or insufficient medication?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6.27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Warfarin Dosage by Race</a:t>
            </a:r>
          </a:p>
        </p:txBody>
      </p:sp>
      <p:sp>
        <p:nvSpPr>
          <p:cNvPr id="8" name="Rectangle 7"/>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Adapted from Dang </a:t>
            </a:r>
            <a:r>
              <a:rPr lang="en-US" sz="1200" i="1" dirty="0">
                <a:solidFill>
                  <a:schemeClr val="bg1">
                    <a:lumMod val="75000"/>
                  </a:schemeClr>
                </a:solidFill>
              </a:rPr>
              <a:t>et al.</a:t>
            </a:r>
            <a:r>
              <a:rPr lang="en-US" sz="1200" dirty="0">
                <a:solidFill>
                  <a:schemeClr val="bg1">
                    <a:lumMod val="75000"/>
                  </a:schemeClr>
                </a:solidFill>
              </a:rPr>
              <a:t>, 2005.</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pic>
        <p:nvPicPr>
          <p:cNvPr id="3" name="Picture 2">
            <a:extLst>
              <a:ext uri="{FF2B5EF4-FFF2-40B4-BE49-F238E27FC236}">
                <a16:creationId xmlns:a16="http://schemas.microsoft.com/office/drawing/2014/main" id="{01E00AB6-861D-BC47-B14E-3CFD5FDAEC9A}"/>
              </a:ext>
            </a:extLst>
          </p:cNvPr>
          <p:cNvPicPr>
            <a:picLocks noChangeAspect="1"/>
          </p:cNvPicPr>
          <p:nvPr/>
        </p:nvPicPr>
        <p:blipFill>
          <a:blip r:embed="rId3"/>
          <a:stretch>
            <a:fillRect/>
          </a:stretch>
        </p:blipFill>
        <p:spPr>
          <a:xfrm>
            <a:off x="1152984" y="971552"/>
            <a:ext cx="6838032" cy="5236433"/>
          </a:xfrm>
          <a:prstGeom prst="rect">
            <a:avLst/>
          </a:prstGeom>
        </p:spPr>
      </p:pic>
      <p:sp>
        <p:nvSpPr>
          <p:cNvPr id="7" name="Rectangle 6">
            <a:extLst>
              <a:ext uri="{FF2B5EF4-FFF2-40B4-BE49-F238E27FC236}">
                <a16:creationId xmlns:a16="http://schemas.microsoft.com/office/drawing/2014/main" id="{4F1CA2A9-E4E4-2049-A8AA-58C51DAC6424}"/>
              </a:ext>
            </a:extLst>
          </p:cNvPr>
          <p:cNvSpPr/>
          <p:nvPr/>
        </p:nvSpPr>
        <p:spPr>
          <a:xfrm>
            <a:off x="3641172" y="1474490"/>
            <a:ext cx="3162585" cy="36421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9FADAE2-1325-3740-9F07-6B7EA0803293}"/>
              </a:ext>
            </a:extLst>
          </p:cNvPr>
          <p:cNvSpPr txBox="1"/>
          <p:nvPr/>
        </p:nvSpPr>
        <p:spPr>
          <a:xfrm>
            <a:off x="3348174" y="2496877"/>
            <a:ext cx="3672800" cy="646331"/>
          </a:xfrm>
          <a:prstGeom prst="rect">
            <a:avLst/>
          </a:prstGeom>
          <a:solidFill>
            <a:schemeClr val="bg1"/>
          </a:solidFill>
        </p:spPr>
        <p:txBody>
          <a:bodyPr wrap="none" rtlCol="0">
            <a:spAutoFit/>
          </a:bodyPr>
          <a:lstStyle/>
          <a:p>
            <a:pPr algn="ctr"/>
            <a:r>
              <a:rPr lang="en-US" b="1" dirty="0">
                <a:solidFill>
                  <a:srgbClr val="0432FF"/>
                </a:solidFill>
              </a:rPr>
              <a:t>What was the conclusion based</a:t>
            </a:r>
          </a:p>
          <a:p>
            <a:pPr algn="ctr"/>
            <a:r>
              <a:rPr lang="en-US" b="1" dirty="0">
                <a:solidFill>
                  <a:srgbClr val="0432FF"/>
                </a:solidFill>
              </a:rPr>
              <a:t>on these data?</a:t>
            </a:r>
          </a:p>
        </p:txBody>
      </p:sp>
    </p:spTree>
    <p:extLst>
      <p:ext uri="{BB962C8B-B14F-4D97-AF65-F5344CB8AC3E}">
        <p14:creationId xmlns:p14="http://schemas.microsoft.com/office/powerpoint/2010/main" val="2536105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6.27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Warfarin Dosage by Race</a:t>
            </a:r>
          </a:p>
        </p:txBody>
      </p:sp>
      <p:sp>
        <p:nvSpPr>
          <p:cNvPr id="8" name="Rectangle 7"/>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Adapted from Dang </a:t>
            </a:r>
            <a:r>
              <a:rPr lang="en-US" sz="1200" i="1" dirty="0">
                <a:solidFill>
                  <a:schemeClr val="bg1">
                    <a:lumMod val="75000"/>
                  </a:schemeClr>
                </a:solidFill>
              </a:rPr>
              <a:t>et al.</a:t>
            </a:r>
            <a:r>
              <a:rPr lang="en-US" sz="1200" dirty="0">
                <a:solidFill>
                  <a:schemeClr val="bg1">
                    <a:lumMod val="75000"/>
                  </a:schemeClr>
                </a:solidFill>
              </a:rPr>
              <a:t>, 2005.</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pic>
        <p:nvPicPr>
          <p:cNvPr id="3" name="Picture 2">
            <a:extLst>
              <a:ext uri="{FF2B5EF4-FFF2-40B4-BE49-F238E27FC236}">
                <a16:creationId xmlns:a16="http://schemas.microsoft.com/office/drawing/2014/main" id="{01E00AB6-861D-BC47-B14E-3CFD5FDAEC9A}"/>
              </a:ext>
            </a:extLst>
          </p:cNvPr>
          <p:cNvPicPr>
            <a:picLocks noChangeAspect="1"/>
          </p:cNvPicPr>
          <p:nvPr/>
        </p:nvPicPr>
        <p:blipFill>
          <a:blip r:embed="rId3"/>
          <a:stretch>
            <a:fillRect/>
          </a:stretch>
        </p:blipFill>
        <p:spPr>
          <a:xfrm>
            <a:off x="1152984" y="971552"/>
            <a:ext cx="6838032" cy="5236433"/>
          </a:xfrm>
          <a:prstGeom prst="rect">
            <a:avLst/>
          </a:prstGeom>
        </p:spPr>
      </p:pic>
      <p:sp>
        <p:nvSpPr>
          <p:cNvPr id="10" name="TextBox 9">
            <a:extLst>
              <a:ext uri="{FF2B5EF4-FFF2-40B4-BE49-F238E27FC236}">
                <a16:creationId xmlns:a16="http://schemas.microsoft.com/office/drawing/2014/main" id="{69FADAE2-1325-3740-9F07-6B7EA0803293}"/>
              </a:ext>
            </a:extLst>
          </p:cNvPr>
          <p:cNvSpPr txBox="1"/>
          <p:nvPr/>
        </p:nvSpPr>
        <p:spPr>
          <a:xfrm>
            <a:off x="4102367" y="985392"/>
            <a:ext cx="3493264" cy="646331"/>
          </a:xfrm>
          <a:prstGeom prst="rect">
            <a:avLst/>
          </a:prstGeom>
          <a:solidFill>
            <a:schemeClr val="bg1"/>
          </a:solidFill>
        </p:spPr>
        <p:txBody>
          <a:bodyPr wrap="none" rtlCol="0">
            <a:spAutoFit/>
          </a:bodyPr>
          <a:lstStyle/>
          <a:p>
            <a:pPr algn="ctr"/>
            <a:r>
              <a:rPr lang="en-US" b="1" dirty="0">
                <a:solidFill>
                  <a:srgbClr val="0432FF"/>
                </a:solidFill>
              </a:rPr>
              <a:t>What assumptions were made</a:t>
            </a:r>
          </a:p>
          <a:p>
            <a:pPr algn="ctr"/>
            <a:r>
              <a:rPr lang="en-US" b="1" dirty="0">
                <a:solidFill>
                  <a:srgbClr val="0432FF"/>
                </a:solidFill>
              </a:rPr>
              <a:t>for warfarin dosages?</a:t>
            </a:r>
          </a:p>
        </p:txBody>
      </p:sp>
      <p:sp>
        <p:nvSpPr>
          <p:cNvPr id="2" name="Rectangle 1"/>
          <p:cNvSpPr/>
          <p:nvPr/>
        </p:nvSpPr>
        <p:spPr>
          <a:xfrm>
            <a:off x="8155036" y="-14881"/>
            <a:ext cx="4036964" cy="3293209"/>
          </a:xfrm>
          <a:prstGeom prst="rect">
            <a:avLst/>
          </a:prstGeom>
        </p:spPr>
        <p:txBody>
          <a:bodyPr wrap="square">
            <a:spAutoFit/>
          </a:bodyPr>
          <a:lstStyle/>
          <a:p>
            <a:pPr lvl="0" eaLnBrk="0" hangingPunct="0">
              <a:spcBef>
                <a:spcPct val="30000"/>
              </a:spcBef>
              <a:defRPr/>
            </a:pPr>
            <a:r>
              <a:rPr lang="en-US" sz="2600" dirty="0">
                <a:latin typeface="Times New Roman" panose="02020603050405020304" pitchFamily="18" charset="0"/>
                <a:ea typeface="ＭＳ Ｐゴシック" pitchFamily="-110" charset="-128"/>
                <a:cs typeface="Times New Roman" panose="02020603050405020304" pitchFamily="18" charset="0"/>
              </a:rPr>
              <a:t>The assumptions are that all members of a poorly defined race benefit from the same dosage. It also assumes that race has more than just a correlation with benefit, that perhaps the two are causally related. </a:t>
            </a:r>
          </a:p>
        </p:txBody>
      </p:sp>
    </p:spTree>
    <p:extLst>
      <p:ext uri="{BB962C8B-B14F-4D97-AF65-F5344CB8AC3E}">
        <p14:creationId xmlns:p14="http://schemas.microsoft.com/office/powerpoint/2010/main" val="265107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21" y="1551311"/>
            <a:ext cx="11644157" cy="2123658"/>
          </a:xfrm>
          <a:prstGeom prst="rect">
            <a:avLst/>
          </a:prstGeom>
        </p:spPr>
        <p:txBody>
          <a:bodyPr wrap="square">
            <a:spAutoFit/>
          </a:bodyPr>
          <a:lstStyle/>
          <a:p>
            <a:r>
              <a:rPr lang="en-US" sz="3300" dirty="0">
                <a:latin typeface="Times New Roman" panose="02020603050405020304" pitchFamily="18" charset="0"/>
                <a:cs typeface="Times New Roman" panose="02020603050405020304" pitchFamily="18" charset="0"/>
              </a:rPr>
              <a:t>If the causative factor was race, then you would expect all Blacks to respond similarly to warfarin, for example. However, if the causative factors are the </a:t>
            </a:r>
            <a:r>
              <a:rPr lang="en-US" sz="3300" i="1" dirty="0">
                <a:latin typeface="Times New Roman" panose="02020603050405020304" pitchFamily="18" charset="0"/>
                <a:cs typeface="Times New Roman" panose="02020603050405020304" pitchFamily="18" charset="0"/>
              </a:rPr>
              <a:t>specific </a:t>
            </a:r>
            <a:r>
              <a:rPr lang="en-US" sz="3300" dirty="0">
                <a:latin typeface="Times New Roman" panose="02020603050405020304" pitchFamily="18" charset="0"/>
                <a:cs typeface="Times New Roman" panose="02020603050405020304" pitchFamily="18" charset="0"/>
              </a:rPr>
              <a:t>genes and their variants, then race would be irrelevant. </a:t>
            </a:r>
          </a:p>
        </p:txBody>
      </p:sp>
      <p:sp>
        <p:nvSpPr>
          <p:cNvPr id="3" name="Title 2">
            <a:extLst>
              <a:ext uri="{FF2B5EF4-FFF2-40B4-BE49-F238E27FC236}">
                <a16:creationId xmlns:a16="http://schemas.microsoft.com/office/drawing/2014/main" id="{8AA11F9D-6F98-1C4E-A7C2-0BE66213DA7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Need to show that genetic variants are the factor</a:t>
            </a:r>
          </a:p>
        </p:txBody>
      </p:sp>
    </p:spTree>
    <p:extLst>
      <p:ext uri="{BB962C8B-B14F-4D97-AF65-F5344CB8AC3E}">
        <p14:creationId xmlns:p14="http://schemas.microsoft.com/office/powerpoint/2010/main" val="4044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7" name="Rectangle 6">
            <a:extLst>
              <a:ext uri="{FF2B5EF4-FFF2-40B4-BE49-F238E27FC236}">
                <a16:creationId xmlns:a16="http://schemas.microsoft.com/office/drawing/2014/main" id="{DDCF6EE5-3749-DC4F-90FC-CD80030245B0}"/>
              </a:ext>
            </a:extLst>
          </p:cNvPr>
          <p:cNvSpPr/>
          <p:nvPr/>
        </p:nvSpPr>
        <p:spPr>
          <a:xfrm>
            <a:off x="1927655" y="1046511"/>
            <a:ext cx="6667704" cy="28841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4999D2-9199-BC45-98F8-8805636AF561}"/>
              </a:ext>
            </a:extLst>
          </p:cNvPr>
          <p:cNvSpPr/>
          <p:nvPr/>
        </p:nvSpPr>
        <p:spPr>
          <a:xfrm>
            <a:off x="2844161" y="3059566"/>
            <a:ext cx="1594021" cy="11156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268D5BC-3F99-6349-8D90-7E42DFDCEF9F}"/>
              </a:ext>
            </a:extLst>
          </p:cNvPr>
          <p:cNvSpPr/>
          <p:nvPr/>
        </p:nvSpPr>
        <p:spPr>
          <a:xfrm>
            <a:off x="2446640" y="8025833"/>
            <a:ext cx="1594021" cy="11156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35921C0-8D68-364E-A136-C468E1845505}"/>
              </a:ext>
            </a:extLst>
          </p:cNvPr>
          <p:cNvSpPr/>
          <p:nvPr/>
        </p:nvSpPr>
        <p:spPr>
          <a:xfrm>
            <a:off x="2104861" y="4518437"/>
            <a:ext cx="1594021" cy="11156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3CDB23A-741C-E241-A410-193E220B0F50}"/>
              </a:ext>
            </a:extLst>
          </p:cNvPr>
          <p:cNvSpPr/>
          <p:nvPr/>
        </p:nvSpPr>
        <p:spPr>
          <a:xfrm>
            <a:off x="994859" y="4838913"/>
            <a:ext cx="1594021" cy="11156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04D11D-5005-F64B-806A-49DE9CE9438E}"/>
              </a:ext>
            </a:extLst>
          </p:cNvPr>
          <p:cNvSpPr/>
          <p:nvPr/>
        </p:nvSpPr>
        <p:spPr>
          <a:xfrm>
            <a:off x="2482682" y="4140955"/>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EEB5626-3CDE-D14E-94EA-4AABF07AC557}"/>
              </a:ext>
            </a:extLst>
          </p:cNvPr>
          <p:cNvSpPr txBox="1"/>
          <p:nvPr/>
        </p:nvSpPr>
        <p:spPr>
          <a:xfrm>
            <a:off x="2471646" y="4187675"/>
            <a:ext cx="1146468" cy="369332"/>
          </a:xfrm>
          <a:prstGeom prst="rect">
            <a:avLst/>
          </a:prstGeom>
          <a:noFill/>
        </p:spPr>
        <p:txBody>
          <a:bodyPr wrap="none" rtlCol="0">
            <a:spAutoFit/>
          </a:bodyPr>
          <a:lstStyle/>
          <a:p>
            <a:r>
              <a:rPr lang="en-US" b="1" dirty="0"/>
              <a:t>VKORC1</a:t>
            </a:r>
          </a:p>
        </p:txBody>
      </p:sp>
      <p:cxnSp>
        <p:nvCxnSpPr>
          <p:cNvPr id="15" name="Straight Arrow Connector 14">
            <a:extLst>
              <a:ext uri="{FF2B5EF4-FFF2-40B4-BE49-F238E27FC236}">
                <a16:creationId xmlns:a16="http://schemas.microsoft.com/office/drawing/2014/main" id="{60BEBC9D-360B-9942-A903-D7D643E55846}"/>
              </a:ext>
            </a:extLst>
          </p:cNvPr>
          <p:cNvCxnSpPr>
            <a:cxnSpLocks/>
          </p:cNvCxnSpPr>
          <p:nvPr/>
        </p:nvCxnSpPr>
        <p:spPr>
          <a:xfrm>
            <a:off x="3605291" y="4385384"/>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75AB02E-0A07-4B41-A5F2-426AD474A410}"/>
              </a:ext>
            </a:extLst>
          </p:cNvPr>
          <p:cNvSpPr txBox="1"/>
          <p:nvPr/>
        </p:nvSpPr>
        <p:spPr>
          <a:xfrm>
            <a:off x="4122684" y="4187675"/>
            <a:ext cx="1223412" cy="369332"/>
          </a:xfrm>
          <a:prstGeom prst="rect">
            <a:avLst/>
          </a:prstGeom>
          <a:noFill/>
        </p:spPr>
        <p:txBody>
          <a:bodyPr wrap="none" rtlCol="0">
            <a:spAutoFit/>
          </a:bodyPr>
          <a:lstStyle/>
          <a:p>
            <a:r>
              <a:rPr lang="en-US" b="1" dirty="0"/>
              <a:t>vitamin K</a:t>
            </a:r>
          </a:p>
        </p:txBody>
      </p:sp>
      <p:sp>
        <p:nvSpPr>
          <p:cNvPr id="17" name="TextBox 16">
            <a:extLst>
              <a:ext uri="{FF2B5EF4-FFF2-40B4-BE49-F238E27FC236}">
                <a16:creationId xmlns:a16="http://schemas.microsoft.com/office/drawing/2014/main" id="{56BC99B7-1D18-CC41-9F49-631A4D19841F}"/>
              </a:ext>
            </a:extLst>
          </p:cNvPr>
          <p:cNvSpPr txBox="1"/>
          <p:nvPr/>
        </p:nvSpPr>
        <p:spPr>
          <a:xfrm>
            <a:off x="5860221" y="4187675"/>
            <a:ext cx="2416046" cy="369332"/>
          </a:xfrm>
          <a:prstGeom prst="rect">
            <a:avLst/>
          </a:prstGeom>
          <a:noFill/>
        </p:spPr>
        <p:txBody>
          <a:bodyPr wrap="none" rtlCol="0">
            <a:spAutoFit/>
          </a:bodyPr>
          <a:lstStyle/>
          <a:p>
            <a:r>
              <a:rPr lang="en-US" b="1" dirty="0"/>
              <a:t>blood clot formation</a:t>
            </a:r>
          </a:p>
        </p:txBody>
      </p:sp>
      <p:cxnSp>
        <p:nvCxnSpPr>
          <p:cNvPr id="18" name="Straight Arrow Connector 17">
            <a:extLst>
              <a:ext uri="{FF2B5EF4-FFF2-40B4-BE49-F238E27FC236}">
                <a16:creationId xmlns:a16="http://schemas.microsoft.com/office/drawing/2014/main" id="{B41A6EBE-C890-6C4F-A2AD-AF6423996592}"/>
              </a:ext>
            </a:extLst>
          </p:cNvPr>
          <p:cNvCxnSpPr>
            <a:cxnSpLocks/>
          </p:cNvCxnSpPr>
          <p:nvPr/>
        </p:nvCxnSpPr>
        <p:spPr>
          <a:xfrm>
            <a:off x="5342828" y="4385384"/>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59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AD3B354-D8A9-1A4E-9909-7E59D9A45F41}"/>
              </a:ext>
            </a:extLst>
          </p:cNvPr>
          <p:cNvSpPr txBox="1">
            <a:spLocks noChangeArrowheads="1"/>
          </p:cNvSpPr>
          <p:nvPr/>
        </p:nvSpPr>
        <p:spPr bwMode="auto">
          <a:xfrm>
            <a:off x="1524000"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Two Human Evolution Hypotheses </a:t>
            </a:r>
          </a:p>
        </p:txBody>
      </p:sp>
      <p:sp>
        <p:nvSpPr>
          <p:cNvPr id="3" name="TextBox 2">
            <a:extLst>
              <a:ext uri="{FF2B5EF4-FFF2-40B4-BE49-F238E27FC236}">
                <a16:creationId xmlns:a16="http://schemas.microsoft.com/office/drawing/2014/main" id="{160AD21F-B8B7-FD43-BA24-D7044D105049}"/>
              </a:ext>
            </a:extLst>
          </p:cNvPr>
          <p:cNvSpPr txBox="1"/>
          <p:nvPr/>
        </p:nvSpPr>
        <p:spPr>
          <a:xfrm>
            <a:off x="255095" y="1244120"/>
            <a:ext cx="11823024" cy="2246769"/>
          </a:xfrm>
          <a:prstGeom prst="rect">
            <a:avLst/>
          </a:prstGeom>
          <a:noFill/>
        </p:spPr>
        <p:txBody>
          <a:bodyPr wrap="square" rtlCol="0">
            <a:spAutoFit/>
          </a:bodyPr>
          <a:lstStyle/>
          <a:p>
            <a:pPr marL="342900" indent="-342900">
              <a:buAutoNum type="arabicParenR"/>
            </a:pPr>
            <a:r>
              <a:rPr lang="en-US" sz="2800" dirty="0">
                <a:latin typeface="Times" pitchFamily="2" charset="0"/>
              </a:rPr>
              <a:t>Five distinct human races evolved separately; “races older than human species”  </a:t>
            </a:r>
            <a:br>
              <a:rPr lang="en-US" sz="2800" dirty="0">
                <a:latin typeface="Times" pitchFamily="2" charset="0"/>
              </a:rPr>
            </a:br>
            <a:r>
              <a:rPr lang="en-US" sz="2800" dirty="0">
                <a:latin typeface="Times" pitchFamily="2" charset="0"/>
              </a:rPr>
              <a:t>1963 American anthropologist</a:t>
            </a:r>
            <a:br>
              <a:rPr lang="en-US" sz="2800" dirty="0">
                <a:latin typeface="Times" pitchFamily="2" charset="0"/>
              </a:rPr>
            </a:br>
            <a:endParaRPr lang="en-US" sz="2800" dirty="0">
              <a:latin typeface="Times" pitchFamily="2" charset="0"/>
            </a:endParaRPr>
          </a:p>
          <a:p>
            <a:pPr marL="342900" indent="-342900">
              <a:buAutoNum type="arabicParenR"/>
            </a:pPr>
            <a:r>
              <a:rPr lang="en-US" sz="2800" dirty="0">
                <a:latin typeface="Times" pitchFamily="2" charset="0"/>
              </a:rPr>
              <a:t>Out-of-Africa; humans evolved once in Africa and subset migrated out ~100,000 years ago with diversity in response to local environments</a:t>
            </a:r>
          </a:p>
        </p:txBody>
      </p:sp>
    </p:spTree>
    <p:extLst>
      <p:ext uri="{BB962C8B-B14F-4D97-AF65-F5344CB8AC3E}">
        <p14:creationId xmlns:p14="http://schemas.microsoft.com/office/powerpoint/2010/main" val="2964626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96335"/>
            <a:ext cx="5503686" cy="461665"/>
          </a:xfrm>
          <a:prstGeom prst="rect">
            <a:avLst/>
          </a:prstGeom>
        </p:spPr>
        <p:txBody>
          <a:bodyPr wrap="squar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59776"/>
            <a:ext cx="7693265" cy="4605274"/>
          </a:xfrm>
          <a:prstGeom prst="rect">
            <a:avLst/>
          </a:prstGeom>
        </p:spPr>
      </p:pic>
      <p:sp>
        <p:nvSpPr>
          <p:cNvPr id="7" name="Rectangle 6">
            <a:extLst>
              <a:ext uri="{FF2B5EF4-FFF2-40B4-BE49-F238E27FC236}">
                <a16:creationId xmlns:a16="http://schemas.microsoft.com/office/drawing/2014/main" id="{6B6D3F92-3FC3-9148-9A79-C0EF15EE58F8}"/>
              </a:ext>
            </a:extLst>
          </p:cNvPr>
          <p:cNvSpPr/>
          <p:nvPr/>
        </p:nvSpPr>
        <p:spPr>
          <a:xfrm>
            <a:off x="3375501" y="1059777"/>
            <a:ext cx="5219859" cy="21895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D17218A-C027-7A4F-B47A-57C3C1DE0CFA}"/>
              </a:ext>
            </a:extLst>
          </p:cNvPr>
          <p:cNvSpPr/>
          <p:nvPr/>
        </p:nvSpPr>
        <p:spPr>
          <a:xfrm>
            <a:off x="3565979" y="3109854"/>
            <a:ext cx="5219859"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E5F51F4-B386-DB48-AA67-1D1FABC964F4}"/>
              </a:ext>
            </a:extLst>
          </p:cNvPr>
          <p:cNvSpPr/>
          <p:nvPr/>
        </p:nvSpPr>
        <p:spPr>
          <a:xfrm>
            <a:off x="2138797" y="4570273"/>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AAA3CA-6B3F-4E47-B3E0-645F2A0D88FD}"/>
              </a:ext>
            </a:extLst>
          </p:cNvPr>
          <p:cNvSpPr/>
          <p:nvPr/>
        </p:nvSpPr>
        <p:spPr>
          <a:xfrm>
            <a:off x="902094" y="4918295"/>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136A622-8788-694D-A8D0-B995012A801B}"/>
              </a:ext>
            </a:extLst>
          </p:cNvPr>
          <p:cNvSpPr/>
          <p:nvPr/>
        </p:nvSpPr>
        <p:spPr>
          <a:xfrm>
            <a:off x="2482682" y="4154220"/>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23D4A2D-4710-3F41-8256-3A1EFE7DC166}"/>
              </a:ext>
            </a:extLst>
          </p:cNvPr>
          <p:cNvSpPr txBox="1"/>
          <p:nvPr/>
        </p:nvSpPr>
        <p:spPr>
          <a:xfrm>
            <a:off x="2471647" y="4200940"/>
            <a:ext cx="1026243" cy="338554"/>
          </a:xfrm>
          <a:prstGeom prst="rect">
            <a:avLst/>
          </a:prstGeom>
          <a:noFill/>
        </p:spPr>
        <p:txBody>
          <a:bodyPr wrap="square" rtlCol="0">
            <a:spAutoFit/>
          </a:bodyPr>
          <a:lstStyle/>
          <a:p>
            <a:r>
              <a:rPr lang="en-US" sz="1600" dirty="0">
                <a:solidFill>
                  <a:schemeClr val="tx1">
                    <a:lumMod val="50000"/>
                    <a:lumOff val="50000"/>
                  </a:schemeClr>
                </a:solidFill>
              </a:rPr>
              <a:t>VKORC1</a:t>
            </a:r>
          </a:p>
        </p:txBody>
      </p:sp>
      <p:cxnSp>
        <p:nvCxnSpPr>
          <p:cNvPr id="19" name="Straight Arrow Connector 18">
            <a:extLst>
              <a:ext uri="{FF2B5EF4-FFF2-40B4-BE49-F238E27FC236}">
                <a16:creationId xmlns:a16="http://schemas.microsoft.com/office/drawing/2014/main" id="{F0E72745-495D-4048-AC81-07F304D5B4B0}"/>
              </a:ext>
            </a:extLst>
          </p:cNvPr>
          <p:cNvCxnSpPr>
            <a:cxnSpLocks/>
          </p:cNvCxnSpPr>
          <p:nvPr/>
        </p:nvCxnSpPr>
        <p:spPr>
          <a:xfrm>
            <a:off x="3605291" y="4398649"/>
            <a:ext cx="469557" cy="0"/>
          </a:xfrm>
          <a:prstGeom prst="straightConnector1">
            <a:avLst/>
          </a:prstGeom>
          <a:ln w="2857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B7CA87A-C639-9D44-A288-289EDBF5BA12}"/>
              </a:ext>
            </a:extLst>
          </p:cNvPr>
          <p:cNvSpPr txBox="1"/>
          <p:nvPr/>
        </p:nvSpPr>
        <p:spPr>
          <a:xfrm>
            <a:off x="4122685" y="4200940"/>
            <a:ext cx="1027845" cy="338554"/>
          </a:xfrm>
          <a:prstGeom prst="rect">
            <a:avLst/>
          </a:prstGeom>
          <a:noFill/>
        </p:spPr>
        <p:txBody>
          <a:bodyPr wrap="square" rtlCol="0">
            <a:spAutoFit/>
          </a:bodyPr>
          <a:lstStyle/>
          <a:p>
            <a:r>
              <a:rPr lang="en-US" sz="1600" dirty="0">
                <a:solidFill>
                  <a:schemeClr val="tx1">
                    <a:lumMod val="50000"/>
                    <a:lumOff val="50000"/>
                  </a:schemeClr>
                </a:solidFill>
              </a:rPr>
              <a:t>vitamin K</a:t>
            </a:r>
          </a:p>
        </p:txBody>
      </p:sp>
      <p:sp>
        <p:nvSpPr>
          <p:cNvPr id="21" name="TextBox 20">
            <a:extLst>
              <a:ext uri="{FF2B5EF4-FFF2-40B4-BE49-F238E27FC236}">
                <a16:creationId xmlns:a16="http://schemas.microsoft.com/office/drawing/2014/main" id="{A7EA4C7F-675B-604A-B2F1-85B0A21392C1}"/>
              </a:ext>
            </a:extLst>
          </p:cNvPr>
          <p:cNvSpPr txBox="1"/>
          <p:nvPr/>
        </p:nvSpPr>
        <p:spPr>
          <a:xfrm>
            <a:off x="5860222" y="4200940"/>
            <a:ext cx="1975221" cy="338554"/>
          </a:xfrm>
          <a:prstGeom prst="rect">
            <a:avLst/>
          </a:prstGeom>
          <a:noFill/>
        </p:spPr>
        <p:txBody>
          <a:bodyPr wrap="square" rtlCol="0">
            <a:spAutoFit/>
          </a:bodyPr>
          <a:lstStyle/>
          <a:p>
            <a:r>
              <a:rPr lang="en-US" sz="1600" dirty="0">
                <a:solidFill>
                  <a:schemeClr val="tx1">
                    <a:lumMod val="50000"/>
                    <a:lumOff val="50000"/>
                  </a:schemeClr>
                </a:solidFill>
              </a:rPr>
              <a:t>blood clot formation</a:t>
            </a:r>
          </a:p>
        </p:txBody>
      </p:sp>
      <p:cxnSp>
        <p:nvCxnSpPr>
          <p:cNvPr id="22" name="Straight Arrow Connector 21">
            <a:extLst>
              <a:ext uri="{FF2B5EF4-FFF2-40B4-BE49-F238E27FC236}">
                <a16:creationId xmlns:a16="http://schemas.microsoft.com/office/drawing/2014/main" id="{14B6E3BA-D447-F446-A8DC-E2761C150F4D}"/>
              </a:ext>
            </a:extLst>
          </p:cNvPr>
          <p:cNvCxnSpPr>
            <a:cxnSpLocks/>
          </p:cNvCxnSpPr>
          <p:nvPr/>
        </p:nvCxnSpPr>
        <p:spPr>
          <a:xfrm>
            <a:off x="5342828" y="4398649"/>
            <a:ext cx="469557" cy="0"/>
          </a:xfrm>
          <a:prstGeom prst="straightConnector1">
            <a:avLst/>
          </a:prstGeom>
          <a:ln w="2857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2827561-B7E2-B74B-8141-2E3E4F314B78}"/>
              </a:ext>
            </a:extLst>
          </p:cNvPr>
          <p:cNvSpPr txBox="1"/>
          <p:nvPr/>
        </p:nvSpPr>
        <p:spPr>
          <a:xfrm>
            <a:off x="2459289" y="3146924"/>
            <a:ext cx="1082348" cy="369332"/>
          </a:xfrm>
          <a:prstGeom prst="rect">
            <a:avLst/>
          </a:prstGeom>
          <a:solidFill>
            <a:schemeClr val="bg1"/>
          </a:solidFill>
        </p:spPr>
        <p:txBody>
          <a:bodyPr wrap="square" rtlCol="0">
            <a:spAutoFit/>
          </a:bodyPr>
          <a:lstStyle/>
          <a:p>
            <a:r>
              <a:rPr lang="en-US" b="1" dirty="0"/>
              <a:t>warfarin</a:t>
            </a:r>
          </a:p>
        </p:txBody>
      </p:sp>
    </p:spTree>
    <p:extLst>
      <p:ext uri="{BB962C8B-B14F-4D97-AF65-F5344CB8AC3E}">
        <p14:creationId xmlns:p14="http://schemas.microsoft.com/office/powerpoint/2010/main" val="2757387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7" name="Rectangle 6">
            <a:extLst>
              <a:ext uri="{FF2B5EF4-FFF2-40B4-BE49-F238E27FC236}">
                <a16:creationId xmlns:a16="http://schemas.microsoft.com/office/drawing/2014/main" id="{CC4AED36-8181-804A-AEFE-B952A637F891}"/>
              </a:ext>
            </a:extLst>
          </p:cNvPr>
          <p:cNvSpPr/>
          <p:nvPr/>
        </p:nvSpPr>
        <p:spPr>
          <a:xfrm>
            <a:off x="4992131" y="1046512"/>
            <a:ext cx="3603229" cy="25381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9D388D-560B-F54D-8595-29CEF3756FB7}"/>
              </a:ext>
            </a:extLst>
          </p:cNvPr>
          <p:cNvSpPr/>
          <p:nvPr/>
        </p:nvSpPr>
        <p:spPr>
          <a:xfrm>
            <a:off x="2138797" y="4557008"/>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7989EA-D4B3-B24B-B887-9E93BC95E38E}"/>
              </a:ext>
            </a:extLst>
          </p:cNvPr>
          <p:cNvSpPr/>
          <p:nvPr/>
        </p:nvSpPr>
        <p:spPr>
          <a:xfrm>
            <a:off x="902094" y="4905030"/>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A8F5AC-B422-A347-97C8-419E0EF54519}"/>
              </a:ext>
            </a:extLst>
          </p:cNvPr>
          <p:cNvSpPr/>
          <p:nvPr/>
        </p:nvSpPr>
        <p:spPr>
          <a:xfrm>
            <a:off x="2482682" y="4140955"/>
            <a:ext cx="6266084" cy="416052"/>
          </a:xfrm>
          <a:prstGeom prst="rect">
            <a:avLst/>
          </a:prstGeom>
          <a:solidFill>
            <a:schemeClr val="bg1">
              <a:alpha val="37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451D5D-74D7-0540-858D-2AEECC6124E5}"/>
              </a:ext>
            </a:extLst>
          </p:cNvPr>
          <p:cNvSpPr/>
          <p:nvPr/>
        </p:nvSpPr>
        <p:spPr>
          <a:xfrm>
            <a:off x="2482682" y="4140955"/>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A742D86-1DD5-4443-B1AA-B7EE5DEFB171}"/>
              </a:ext>
            </a:extLst>
          </p:cNvPr>
          <p:cNvSpPr txBox="1"/>
          <p:nvPr/>
        </p:nvSpPr>
        <p:spPr>
          <a:xfrm>
            <a:off x="2471646" y="4187675"/>
            <a:ext cx="1146468" cy="369332"/>
          </a:xfrm>
          <a:prstGeom prst="rect">
            <a:avLst/>
          </a:prstGeom>
          <a:noFill/>
        </p:spPr>
        <p:txBody>
          <a:bodyPr wrap="none" rtlCol="0">
            <a:spAutoFit/>
          </a:bodyPr>
          <a:lstStyle/>
          <a:p>
            <a:r>
              <a:rPr lang="en-US" dirty="0"/>
              <a:t>VKORC1</a:t>
            </a:r>
          </a:p>
        </p:txBody>
      </p:sp>
      <p:cxnSp>
        <p:nvCxnSpPr>
          <p:cNvPr id="14" name="Straight Arrow Connector 13">
            <a:extLst>
              <a:ext uri="{FF2B5EF4-FFF2-40B4-BE49-F238E27FC236}">
                <a16:creationId xmlns:a16="http://schemas.microsoft.com/office/drawing/2014/main" id="{10057236-F9D5-554B-BEF8-321EE6C68D1F}"/>
              </a:ext>
            </a:extLst>
          </p:cNvPr>
          <p:cNvCxnSpPr>
            <a:cxnSpLocks/>
          </p:cNvCxnSpPr>
          <p:nvPr/>
        </p:nvCxnSpPr>
        <p:spPr>
          <a:xfrm>
            <a:off x="3605291" y="4385384"/>
            <a:ext cx="469557" cy="0"/>
          </a:xfrm>
          <a:prstGeom prst="straightConnector1">
            <a:avLst/>
          </a:prstGeom>
          <a:ln w="349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48F46D3-8BD8-A841-958F-DCAA512A0B82}"/>
              </a:ext>
            </a:extLst>
          </p:cNvPr>
          <p:cNvSpPr txBox="1"/>
          <p:nvPr/>
        </p:nvSpPr>
        <p:spPr>
          <a:xfrm>
            <a:off x="4122684" y="4187675"/>
            <a:ext cx="1133644" cy="369332"/>
          </a:xfrm>
          <a:prstGeom prst="rect">
            <a:avLst/>
          </a:prstGeom>
          <a:noFill/>
        </p:spPr>
        <p:txBody>
          <a:bodyPr wrap="none" rtlCol="0">
            <a:spAutoFit/>
          </a:bodyPr>
          <a:lstStyle/>
          <a:p>
            <a:r>
              <a:rPr lang="en-US" dirty="0"/>
              <a:t>vitamin K</a:t>
            </a:r>
          </a:p>
        </p:txBody>
      </p:sp>
      <p:sp>
        <p:nvSpPr>
          <p:cNvPr id="16" name="TextBox 15">
            <a:extLst>
              <a:ext uri="{FF2B5EF4-FFF2-40B4-BE49-F238E27FC236}">
                <a16:creationId xmlns:a16="http://schemas.microsoft.com/office/drawing/2014/main" id="{8C88C511-859F-AA40-A1FE-7BE704BCE598}"/>
              </a:ext>
            </a:extLst>
          </p:cNvPr>
          <p:cNvSpPr txBox="1"/>
          <p:nvPr/>
        </p:nvSpPr>
        <p:spPr>
          <a:xfrm>
            <a:off x="5860221" y="4187675"/>
            <a:ext cx="2198038" cy="369332"/>
          </a:xfrm>
          <a:prstGeom prst="rect">
            <a:avLst/>
          </a:prstGeom>
          <a:noFill/>
        </p:spPr>
        <p:txBody>
          <a:bodyPr wrap="none" rtlCol="0">
            <a:spAutoFit/>
          </a:bodyPr>
          <a:lstStyle/>
          <a:p>
            <a:r>
              <a:rPr lang="en-US" dirty="0"/>
              <a:t>blood clot formation</a:t>
            </a:r>
          </a:p>
        </p:txBody>
      </p:sp>
      <p:cxnSp>
        <p:nvCxnSpPr>
          <p:cNvPr id="17" name="Straight Arrow Connector 16">
            <a:extLst>
              <a:ext uri="{FF2B5EF4-FFF2-40B4-BE49-F238E27FC236}">
                <a16:creationId xmlns:a16="http://schemas.microsoft.com/office/drawing/2014/main" id="{5C54C592-F079-5B43-991A-B737B2D85365}"/>
              </a:ext>
            </a:extLst>
          </p:cNvPr>
          <p:cNvCxnSpPr>
            <a:cxnSpLocks/>
          </p:cNvCxnSpPr>
          <p:nvPr/>
        </p:nvCxnSpPr>
        <p:spPr>
          <a:xfrm>
            <a:off x="5342828" y="4385384"/>
            <a:ext cx="469557" cy="0"/>
          </a:xfrm>
          <a:prstGeom prst="straightConnector1">
            <a:avLst/>
          </a:prstGeom>
          <a:ln w="349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Freeform 1">
            <a:extLst>
              <a:ext uri="{FF2B5EF4-FFF2-40B4-BE49-F238E27FC236}">
                <a16:creationId xmlns:a16="http://schemas.microsoft.com/office/drawing/2014/main" id="{A60EDF38-3F47-A24F-97F5-62CED6F46F91}"/>
              </a:ext>
            </a:extLst>
          </p:cNvPr>
          <p:cNvSpPr/>
          <p:nvPr/>
        </p:nvSpPr>
        <p:spPr>
          <a:xfrm>
            <a:off x="2434282" y="3053363"/>
            <a:ext cx="1099751" cy="407773"/>
          </a:xfrm>
          <a:custGeom>
            <a:avLst/>
            <a:gdLst>
              <a:gd name="connsiteX0" fmla="*/ 135924 w 1099751"/>
              <a:gd name="connsiteY0" fmla="*/ 395416 h 407773"/>
              <a:gd name="connsiteX1" fmla="*/ 1099751 w 1099751"/>
              <a:gd name="connsiteY1" fmla="*/ 407773 h 407773"/>
              <a:gd name="connsiteX2" fmla="*/ 1062681 w 1099751"/>
              <a:gd name="connsiteY2" fmla="*/ 259492 h 407773"/>
              <a:gd name="connsiteX3" fmla="*/ 889687 w 1099751"/>
              <a:gd name="connsiteY3" fmla="*/ 135924 h 407773"/>
              <a:gd name="connsiteX4" fmla="*/ 345989 w 1099751"/>
              <a:gd name="connsiteY4" fmla="*/ 0 h 407773"/>
              <a:gd name="connsiteX5" fmla="*/ 0 w 1099751"/>
              <a:gd name="connsiteY5" fmla="*/ 148281 h 407773"/>
              <a:gd name="connsiteX6" fmla="*/ 49427 w 1099751"/>
              <a:gd name="connsiteY6" fmla="*/ 358346 h 407773"/>
              <a:gd name="connsiteX7" fmla="*/ 135924 w 1099751"/>
              <a:gd name="connsiteY7" fmla="*/ 395416 h 40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407773">
                <a:moveTo>
                  <a:pt x="135924" y="395416"/>
                </a:moveTo>
                <a:lnTo>
                  <a:pt x="1099751" y="407773"/>
                </a:lnTo>
                <a:lnTo>
                  <a:pt x="1062681" y="259492"/>
                </a:lnTo>
                <a:lnTo>
                  <a:pt x="889687" y="135924"/>
                </a:lnTo>
                <a:lnTo>
                  <a:pt x="345989" y="0"/>
                </a:lnTo>
                <a:lnTo>
                  <a:pt x="0" y="148281"/>
                </a:lnTo>
                <a:lnTo>
                  <a:pt x="49427" y="358346"/>
                </a:lnTo>
                <a:lnTo>
                  <a:pt x="135924" y="395416"/>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0A98F5-5840-F549-9B20-0C8EB6887A96}"/>
              </a:ext>
            </a:extLst>
          </p:cNvPr>
          <p:cNvSpPr txBox="1"/>
          <p:nvPr/>
        </p:nvSpPr>
        <p:spPr>
          <a:xfrm>
            <a:off x="2459290" y="3133659"/>
            <a:ext cx="1005403" cy="369332"/>
          </a:xfrm>
          <a:prstGeom prst="rect">
            <a:avLst/>
          </a:prstGeom>
          <a:noFill/>
        </p:spPr>
        <p:txBody>
          <a:bodyPr wrap="none" rtlCol="0">
            <a:spAutoFit/>
          </a:bodyPr>
          <a:lstStyle/>
          <a:p>
            <a:r>
              <a:rPr lang="en-US" dirty="0">
                <a:solidFill>
                  <a:schemeClr val="tx1">
                    <a:lumMod val="50000"/>
                    <a:lumOff val="50000"/>
                  </a:schemeClr>
                </a:solidFill>
              </a:rPr>
              <a:t>warfarin</a:t>
            </a:r>
          </a:p>
        </p:txBody>
      </p:sp>
      <p:sp>
        <p:nvSpPr>
          <p:cNvPr id="20" name="TextBox 19">
            <a:extLst>
              <a:ext uri="{FF2B5EF4-FFF2-40B4-BE49-F238E27FC236}">
                <a16:creationId xmlns:a16="http://schemas.microsoft.com/office/drawing/2014/main" id="{36468C2E-2A68-EF49-8325-C07DC3B629F6}"/>
              </a:ext>
            </a:extLst>
          </p:cNvPr>
          <p:cNvSpPr txBox="1"/>
          <p:nvPr/>
        </p:nvSpPr>
        <p:spPr>
          <a:xfrm>
            <a:off x="3925870" y="2314893"/>
            <a:ext cx="1082348" cy="369332"/>
          </a:xfrm>
          <a:prstGeom prst="rect">
            <a:avLst/>
          </a:prstGeom>
          <a:solidFill>
            <a:schemeClr val="bg1"/>
          </a:solidFill>
        </p:spPr>
        <p:txBody>
          <a:bodyPr wrap="none" rtlCol="0">
            <a:spAutoFit/>
          </a:bodyPr>
          <a:lstStyle/>
          <a:p>
            <a:r>
              <a:rPr lang="en-US" b="1" dirty="0"/>
              <a:t>CYP2C9</a:t>
            </a:r>
          </a:p>
        </p:txBody>
      </p:sp>
    </p:spTree>
    <p:extLst>
      <p:ext uri="{BB962C8B-B14F-4D97-AF65-F5344CB8AC3E}">
        <p14:creationId xmlns:p14="http://schemas.microsoft.com/office/powerpoint/2010/main" val="1030720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9" name="Rectangle 8">
            <a:extLst>
              <a:ext uri="{FF2B5EF4-FFF2-40B4-BE49-F238E27FC236}">
                <a16:creationId xmlns:a16="http://schemas.microsoft.com/office/drawing/2014/main" id="{859D388D-560B-F54D-8595-29CEF3756FB7}"/>
              </a:ext>
            </a:extLst>
          </p:cNvPr>
          <p:cNvSpPr/>
          <p:nvPr/>
        </p:nvSpPr>
        <p:spPr>
          <a:xfrm>
            <a:off x="2138797" y="4557008"/>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7989EA-D4B3-B24B-B887-9E93BC95E38E}"/>
              </a:ext>
            </a:extLst>
          </p:cNvPr>
          <p:cNvSpPr/>
          <p:nvPr/>
        </p:nvSpPr>
        <p:spPr>
          <a:xfrm>
            <a:off x="902094" y="4905030"/>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A8F5AC-B422-A347-97C8-419E0EF54519}"/>
              </a:ext>
            </a:extLst>
          </p:cNvPr>
          <p:cNvSpPr/>
          <p:nvPr/>
        </p:nvSpPr>
        <p:spPr>
          <a:xfrm>
            <a:off x="2482682" y="4140955"/>
            <a:ext cx="6266084" cy="416052"/>
          </a:xfrm>
          <a:prstGeom prst="rect">
            <a:avLst/>
          </a:prstGeom>
          <a:solidFill>
            <a:schemeClr val="bg1">
              <a:alpha val="37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451D5D-74D7-0540-858D-2AEECC6124E5}"/>
              </a:ext>
            </a:extLst>
          </p:cNvPr>
          <p:cNvSpPr/>
          <p:nvPr/>
        </p:nvSpPr>
        <p:spPr>
          <a:xfrm>
            <a:off x="2482682" y="4140955"/>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A742D86-1DD5-4443-B1AA-B7EE5DEFB171}"/>
              </a:ext>
            </a:extLst>
          </p:cNvPr>
          <p:cNvSpPr txBox="1"/>
          <p:nvPr/>
        </p:nvSpPr>
        <p:spPr>
          <a:xfrm>
            <a:off x="2471646" y="4187675"/>
            <a:ext cx="1146468" cy="369332"/>
          </a:xfrm>
          <a:prstGeom prst="rect">
            <a:avLst/>
          </a:prstGeom>
          <a:noFill/>
        </p:spPr>
        <p:txBody>
          <a:bodyPr wrap="none" rtlCol="0">
            <a:spAutoFit/>
          </a:bodyPr>
          <a:lstStyle/>
          <a:p>
            <a:r>
              <a:rPr lang="en-US" dirty="0"/>
              <a:t>VKORC1</a:t>
            </a:r>
          </a:p>
        </p:txBody>
      </p:sp>
      <p:cxnSp>
        <p:nvCxnSpPr>
          <p:cNvPr id="14" name="Straight Arrow Connector 13">
            <a:extLst>
              <a:ext uri="{FF2B5EF4-FFF2-40B4-BE49-F238E27FC236}">
                <a16:creationId xmlns:a16="http://schemas.microsoft.com/office/drawing/2014/main" id="{10057236-F9D5-554B-BEF8-321EE6C68D1F}"/>
              </a:ext>
            </a:extLst>
          </p:cNvPr>
          <p:cNvCxnSpPr>
            <a:cxnSpLocks/>
          </p:cNvCxnSpPr>
          <p:nvPr/>
        </p:nvCxnSpPr>
        <p:spPr>
          <a:xfrm>
            <a:off x="3605291" y="4385384"/>
            <a:ext cx="469557" cy="0"/>
          </a:xfrm>
          <a:prstGeom prst="straightConnector1">
            <a:avLst/>
          </a:prstGeom>
          <a:ln w="349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48F46D3-8BD8-A841-958F-DCAA512A0B82}"/>
              </a:ext>
            </a:extLst>
          </p:cNvPr>
          <p:cNvSpPr txBox="1"/>
          <p:nvPr/>
        </p:nvSpPr>
        <p:spPr>
          <a:xfrm>
            <a:off x="4122684" y="4187675"/>
            <a:ext cx="1133644" cy="369332"/>
          </a:xfrm>
          <a:prstGeom prst="rect">
            <a:avLst/>
          </a:prstGeom>
          <a:noFill/>
        </p:spPr>
        <p:txBody>
          <a:bodyPr wrap="none" rtlCol="0">
            <a:spAutoFit/>
          </a:bodyPr>
          <a:lstStyle/>
          <a:p>
            <a:r>
              <a:rPr lang="en-US" dirty="0"/>
              <a:t>vitamin K</a:t>
            </a:r>
          </a:p>
        </p:txBody>
      </p:sp>
      <p:sp>
        <p:nvSpPr>
          <p:cNvPr id="16" name="TextBox 15">
            <a:extLst>
              <a:ext uri="{FF2B5EF4-FFF2-40B4-BE49-F238E27FC236}">
                <a16:creationId xmlns:a16="http://schemas.microsoft.com/office/drawing/2014/main" id="{8C88C511-859F-AA40-A1FE-7BE704BCE598}"/>
              </a:ext>
            </a:extLst>
          </p:cNvPr>
          <p:cNvSpPr txBox="1"/>
          <p:nvPr/>
        </p:nvSpPr>
        <p:spPr>
          <a:xfrm>
            <a:off x="5860221" y="4187675"/>
            <a:ext cx="2198038" cy="369332"/>
          </a:xfrm>
          <a:prstGeom prst="rect">
            <a:avLst/>
          </a:prstGeom>
          <a:noFill/>
        </p:spPr>
        <p:txBody>
          <a:bodyPr wrap="none" rtlCol="0">
            <a:spAutoFit/>
          </a:bodyPr>
          <a:lstStyle/>
          <a:p>
            <a:r>
              <a:rPr lang="en-US" dirty="0"/>
              <a:t>blood clot formation</a:t>
            </a:r>
          </a:p>
        </p:txBody>
      </p:sp>
      <p:cxnSp>
        <p:nvCxnSpPr>
          <p:cNvPr id="17" name="Straight Arrow Connector 16">
            <a:extLst>
              <a:ext uri="{FF2B5EF4-FFF2-40B4-BE49-F238E27FC236}">
                <a16:creationId xmlns:a16="http://schemas.microsoft.com/office/drawing/2014/main" id="{5C54C592-F079-5B43-991A-B737B2D85365}"/>
              </a:ext>
            </a:extLst>
          </p:cNvPr>
          <p:cNvCxnSpPr>
            <a:cxnSpLocks/>
          </p:cNvCxnSpPr>
          <p:nvPr/>
        </p:nvCxnSpPr>
        <p:spPr>
          <a:xfrm>
            <a:off x="5342828" y="4385384"/>
            <a:ext cx="469557" cy="0"/>
          </a:xfrm>
          <a:prstGeom prst="straightConnector1">
            <a:avLst/>
          </a:prstGeom>
          <a:ln w="349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Freeform 1">
            <a:extLst>
              <a:ext uri="{FF2B5EF4-FFF2-40B4-BE49-F238E27FC236}">
                <a16:creationId xmlns:a16="http://schemas.microsoft.com/office/drawing/2014/main" id="{A60EDF38-3F47-A24F-97F5-62CED6F46F91}"/>
              </a:ext>
            </a:extLst>
          </p:cNvPr>
          <p:cNvSpPr/>
          <p:nvPr/>
        </p:nvSpPr>
        <p:spPr>
          <a:xfrm>
            <a:off x="2434282" y="3053363"/>
            <a:ext cx="1099751" cy="407773"/>
          </a:xfrm>
          <a:custGeom>
            <a:avLst/>
            <a:gdLst>
              <a:gd name="connsiteX0" fmla="*/ 135924 w 1099751"/>
              <a:gd name="connsiteY0" fmla="*/ 395416 h 407773"/>
              <a:gd name="connsiteX1" fmla="*/ 1099751 w 1099751"/>
              <a:gd name="connsiteY1" fmla="*/ 407773 h 407773"/>
              <a:gd name="connsiteX2" fmla="*/ 1062681 w 1099751"/>
              <a:gd name="connsiteY2" fmla="*/ 259492 h 407773"/>
              <a:gd name="connsiteX3" fmla="*/ 889687 w 1099751"/>
              <a:gd name="connsiteY3" fmla="*/ 135924 h 407773"/>
              <a:gd name="connsiteX4" fmla="*/ 345989 w 1099751"/>
              <a:gd name="connsiteY4" fmla="*/ 0 h 407773"/>
              <a:gd name="connsiteX5" fmla="*/ 0 w 1099751"/>
              <a:gd name="connsiteY5" fmla="*/ 148281 h 407773"/>
              <a:gd name="connsiteX6" fmla="*/ 49427 w 1099751"/>
              <a:gd name="connsiteY6" fmla="*/ 358346 h 407773"/>
              <a:gd name="connsiteX7" fmla="*/ 135924 w 1099751"/>
              <a:gd name="connsiteY7" fmla="*/ 395416 h 40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407773">
                <a:moveTo>
                  <a:pt x="135924" y="395416"/>
                </a:moveTo>
                <a:lnTo>
                  <a:pt x="1099751" y="407773"/>
                </a:lnTo>
                <a:lnTo>
                  <a:pt x="1062681" y="259492"/>
                </a:lnTo>
                <a:lnTo>
                  <a:pt x="889687" y="135924"/>
                </a:lnTo>
                <a:lnTo>
                  <a:pt x="345989" y="0"/>
                </a:lnTo>
                <a:lnTo>
                  <a:pt x="0" y="148281"/>
                </a:lnTo>
                <a:lnTo>
                  <a:pt x="49427" y="358346"/>
                </a:lnTo>
                <a:lnTo>
                  <a:pt x="135924" y="395416"/>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0A98F5-5840-F549-9B20-0C8EB6887A96}"/>
              </a:ext>
            </a:extLst>
          </p:cNvPr>
          <p:cNvSpPr txBox="1"/>
          <p:nvPr/>
        </p:nvSpPr>
        <p:spPr>
          <a:xfrm>
            <a:off x="2459290" y="3133659"/>
            <a:ext cx="1005403" cy="369332"/>
          </a:xfrm>
          <a:prstGeom prst="rect">
            <a:avLst/>
          </a:prstGeom>
          <a:noFill/>
        </p:spPr>
        <p:txBody>
          <a:bodyPr wrap="none" rtlCol="0">
            <a:spAutoFit/>
          </a:bodyPr>
          <a:lstStyle/>
          <a:p>
            <a:r>
              <a:rPr lang="en-US" dirty="0">
                <a:solidFill>
                  <a:schemeClr val="tx1">
                    <a:lumMod val="50000"/>
                    <a:lumOff val="50000"/>
                  </a:schemeClr>
                </a:solidFill>
              </a:rPr>
              <a:t>warfarin</a:t>
            </a:r>
          </a:p>
        </p:txBody>
      </p:sp>
      <p:sp>
        <p:nvSpPr>
          <p:cNvPr id="3" name="Freeform 2">
            <a:extLst>
              <a:ext uri="{FF2B5EF4-FFF2-40B4-BE49-F238E27FC236}">
                <a16:creationId xmlns:a16="http://schemas.microsoft.com/office/drawing/2014/main" id="{718E80E1-7639-3542-B65F-963392A21927}"/>
              </a:ext>
            </a:extLst>
          </p:cNvPr>
          <p:cNvSpPr/>
          <p:nvPr/>
        </p:nvSpPr>
        <p:spPr>
          <a:xfrm>
            <a:off x="4942703" y="2274887"/>
            <a:ext cx="3731740" cy="1359243"/>
          </a:xfrm>
          <a:custGeom>
            <a:avLst/>
            <a:gdLst>
              <a:gd name="connsiteX0" fmla="*/ 3669956 w 3731740"/>
              <a:gd name="connsiteY0" fmla="*/ 49427 h 1359243"/>
              <a:gd name="connsiteX1" fmla="*/ 1754659 w 3731740"/>
              <a:gd name="connsiteY1" fmla="*/ 49427 h 1359243"/>
              <a:gd name="connsiteX2" fmla="*/ 914400 w 3731740"/>
              <a:gd name="connsiteY2" fmla="*/ 0 h 1359243"/>
              <a:gd name="connsiteX3" fmla="*/ 444843 w 3731740"/>
              <a:gd name="connsiteY3" fmla="*/ 135924 h 1359243"/>
              <a:gd name="connsiteX4" fmla="*/ 210065 w 3731740"/>
              <a:gd name="connsiteY4" fmla="*/ 172995 h 1359243"/>
              <a:gd name="connsiteX5" fmla="*/ 86497 w 3731740"/>
              <a:gd name="connsiteY5" fmla="*/ 185351 h 1359243"/>
              <a:gd name="connsiteX6" fmla="*/ 37070 w 3731740"/>
              <a:gd name="connsiteY6" fmla="*/ 296562 h 1359243"/>
              <a:gd name="connsiteX7" fmla="*/ 0 w 3731740"/>
              <a:gd name="connsiteY7" fmla="*/ 654908 h 1359243"/>
              <a:gd name="connsiteX8" fmla="*/ 160638 w 3731740"/>
              <a:gd name="connsiteY8" fmla="*/ 976184 h 1359243"/>
              <a:gd name="connsiteX9" fmla="*/ 790832 w 3731740"/>
              <a:gd name="connsiteY9" fmla="*/ 1198605 h 1359243"/>
              <a:gd name="connsiteX10" fmla="*/ 2026508 w 3731740"/>
              <a:gd name="connsiteY10" fmla="*/ 1359243 h 1359243"/>
              <a:gd name="connsiteX11" fmla="*/ 3620529 w 3731740"/>
              <a:gd name="connsiteY11" fmla="*/ 1235676 h 1359243"/>
              <a:gd name="connsiteX12" fmla="*/ 3731740 w 3731740"/>
              <a:gd name="connsiteY12" fmla="*/ 383059 h 1359243"/>
              <a:gd name="connsiteX13" fmla="*/ 3669956 w 3731740"/>
              <a:gd name="connsiteY13" fmla="*/ 49427 h 135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1740" h="1359243">
                <a:moveTo>
                  <a:pt x="3669956" y="49427"/>
                </a:moveTo>
                <a:lnTo>
                  <a:pt x="1754659" y="49427"/>
                </a:lnTo>
                <a:lnTo>
                  <a:pt x="914400" y="0"/>
                </a:lnTo>
                <a:lnTo>
                  <a:pt x="444843" y="135924"/>
                </a:lnTo>
                <a:lnTo>
                  <a:pt x="210065" y="172995"/>
                </a:lnTo>
                <a:lnTo>
                  <a:pt x="86497" y="185351"/>
                </a:lnTo>
                <a:lnTo>
                  <a:pt x="37070" y="296562"/>
                </a:lnTo>
                <a:lnTo>
                  <a:pt x="0" y="654908"/>
                </a:lnTo>
                <a:lnTo>
                  <a:pt x="160638" y="976184"/>
                </a:lnTo>
                <a:lnTo>
                  <a:pt x="790832" y="1198605"/>
                </a:lnTo>
                <a:lnTo>
                  <a:pt x="2026508" y="1359243"/>
                </a:lnTo>
                <a:lnTo>
                  <a:pt x="3620529" y="1235676"/>
                </a:lnTo>
                <a:lnTo>
                  <a:pt x="3731740" y="383059"/>
                </a:lnTo>
                <a:lnTo>
                  <a:pt x="3669956" y="49427"/>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D5AD280-2601-6044-B976-3E31A6A3CE00}"/>
              </a:ext>
            </a:extLst>
          </p:cNvPr>
          <p:cNvSpPr txBox="1"/>
          <p:nvPr/>
        </p:nvSpPr>
        <p:spPr>
          <a:xfrm>
            <a:off x="3925870" y="2314893"/>
            <a:ext cx="1082348" cy="369332"/>
          </a:xfrm>
          <a:prstGeom prst="rect">
            <a:avLst/>
          </a:prstGeom>
          <a:solidFill>
            <a:schemeClr val="bg1"/>
          </a:solidFill>
        </p:spPr>
        <p:txBody>
          <a:bodyPr wrap="none" rtlCol="0">
            <a:spAutoFit/>
          </a:bodyPr>
          <a:lstStyle/>
          <a:p>
            <a:r>
              <a:rPr lang="en-US" b="1" dirty="0"/>
              <a:t>CYP2C9</a:t>
            </a:r>
          </a:p>
        </p:txBody>
      </p:sp>
    </p:spTree>
    <p:extLst>
      <p:ext uri="{BB962C8B-B14F-4D97-AF65-F5344CB8AC3E}">
        <p14:creationId xmlns:p14="http://schemas.microsoft.com/office/powerpoint/2010/main" val="65037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59776"/>
            <a:ext cx="7693265" cy="4605274"/>
          </a:xfrm>
          <a:prstGeom prst="rect">
            <a:avLst/>
          </a:prstGeom>
        </p:spPr>
      </p:pic>
      <p:sp>
        <p:nvSpPr>
          <p:cNvPr id="9" name="Rectangle 8">
            <a:extLst>
              <a:ext uri="{FF2B5EF4-FFF2-40B4-BE49-F238E27FC236}">
                <a16:creationId xmlns:a16="http://schemas.microsoft.com/office/drawing/2014/main" id="{859D388D-560B-F54D-8595-29CEF3756FB7}"/>
              </a:ext>
            </a:extLst>
          </p:cNvPr>
          <p:cNvSpPr/>
          <p:nvPr/>
        </p:nvSpPr>
        <p:spPr>
          <a:xfrm>
            <a:off x="2138797" y="4570273"/>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7989EA-D4B3-B24B-B887-9E93BC95E38E}"/>
              </a:ext>
            </a:extLst>
          </p:cNvPr>
          <p:cNvSpPr/>
          <p:nvPr/>
        </p:nvSpPr>
        <p:spPr>
          <a:xfrm>
            <a:off x="902094" y="4918295"/>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A8F5AC-B422-A347-97C8-419E0EF54519}"/>
              </a:ext>
            </a:extLst>
          </p:cNvPr>
          <p:cNvSpPr/>
          <p:nvPr/>
        </p:nvSpPr>
        <p:spPr>
          <a:xfrm>
            <a:off x="2482682" y="4154220"/>
            <a:ext cx="6266084" cy="416052"/>
          </a:xfrm>
          <a:prstGeom prst="rect">
            <a:avLst/>
          </a:prstGeom>
          <a:solidFill>
            <a:schemeClr val="bg1">
              <a:alpha val="37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451D5D-74D7-0540-858D-2AEECC6124E5}"/>
              </a:ext>
            </a:extLst>
          </p:cNvPr>
          <p:cNvSpPr/>
          <p:nvPr/>
        </p:nvSpPr>
        <p:spPr>
          <a:xfrm>
            <a:off x="2482682" y="4154220"/>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A742D86-1DD5-4443-B1AA-B7EE5DEFB171}"/>
              </a:ext>
            </a:extLst>
          </p:cNvPr>
          <p:cNvSpPr txBox="1"/>
          <p:nvPr/>
        </p:nvSpPr>
        <p:spPr>
          <a:xfrm>
            <a:off x="2471647" y="4200940"/>
            <a:ext cx="1026243" cy="338554"/>
          </a:xfrm>
          <a:prstGeom prst="rect">
            <a:avLst/>
          </a:prstGeom>
          <a:noFill/>
        </p:spPr>
        <p:txBody>
          <a:bodyPr wrap="none" rtlCol="0">
            <a:spAutoFit/>
          </a:bodyPr>
          <a:lstStyle/>
          <a:p>
            <a:r>
              <a:rPr lang="en-US" sz="1600" dirty="0">
                <a:solidFill>
                  <a:schemeClr val="tx1">
                    <a:lumMod val="50000"/>
                    <a:lumOff val="50000"/>
                  </a:schemeClr>
                </a:solidFill>
              </a:rPr>
              <a:t>VKORC1</a:t>
            </a:r>
          </a:p>
        </p:txBody>
      </p:sp>
      <p:cxnSp>
        <p:nvCxnSpPr>
          <p:cNvPr id="14" name="Straight Arrow Connector 13">
            <a:extLst>
              <a:ext uri="{FF2B5EF4-FFF2-40B4-BE49-F238E27FC236}">
                <a16:creationId xmlns:a16="http://schemas.microsoft.com/office/drawing/2014/main" id="{10057236-F9D5-554B-BEF8-321EE6C68D1F}"/>
              </a:ext>
            </a:extLst>
          </p:cNvPr>
          <p:cNvCxnSpPr>
            <a:cxnSpLocks/>
          </p:cNvCxnSpPr>
          <p:nvPr/>
        </p:nvCxnSpPr>
        <p:spPr>
          <a:xfrm>
            <a:off x="3605291" y="4398649"/>
            <a:ext cx="469557" cy="0"/>
          </a:xfrm>
          <a:prstGeom prst="straightConnector1">
            <a:avLst/>
          </a:prstGeom>
          <a:ln w="222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48F46D3-8BD8-A841-958F-DCAA512A0B82}"/>
              </a:ext>
            </a:extLst>
          </p:cNvPr>
          <p:cNvSpPr txBox="1"/>
          <p:nvPr/>
        </p:nvSpPr>
        <p:spPr>
          <a:xfrm>
            <a:off x="4122685" y="4200940"/>
            <a:ext cx="1027845" cy="338554"/>
          </a:xfrm>
          <a:prstGeom prst="rect">
            <a:avLst/>
          </a:prstGeom>
          <a:noFill/>
        </p:spPr>
        <p:txBody>
          <a:bodyPr wrap="none" rtlCol="0">
            <a:spAutoFit/>
          </a:bodyPr>
          <a:lstStyle/>
          <a:p>
            <a:r>
              <a:rPr lang="en-US" sz="1600" dirty="0">
                <a:solidFill>
                  <a:schemeClr val="tx1">
                    <a:lumMod val="50000"/>
                    <a:lumOff val="50000"/>
                  </a:schemeClr>
                </a:solidFill>
              </a:rPr>
              <a:t>vitamin K</a:t>
            </a:r>
          </a:p>
        </p:txBody>
      </p:sp>
      <p:sp>
        <p:nvSpPr>
          <p:cNvPr id="16" name="TextBox 15">
            <a:extLst>
              <a:ext uri="{FF2B5EF4-FFF2-40B4-BE49-F238E27FC236}">
                <a16:creationId xmlns:a16="http://schemas.microsoft.com/office/drawing/2014/main" id="{8C88C511-859F-AA40-A1FE-7BE704BCE598}"/>
              </a:ext>
            </a:extLst>
          </p:cNvPr>
          <p:cNvSpPr txBox="1"/>
          <p:nvPr/>
        </p:nvSpPr>
        <p:spPr>
          <a:xfrm>
            <a:off x="5860222" y="4200940"/>
            <a:ext cx="1975221" cy="338554"/>
          </a:xfrm>
          <a:prstGeom prst="rect">
            <a:avLst/>
          </a:prstGeom>
          <a:noFill/>
        </p:spPr>
        <p:txBody>
          <a:bodyPr wrap="none" rtlCol="0">
            <a:spAutoFit/>
          </a:bodyPr>
          <a:lstStyle/>
          <a:p>
            <a:r>
              <a:rPr lang="en-US" sz="1600" dirty="0">
                <a:solidFill>
                  <a:schemeClr val="tx1">
                    <a:lumMod val="50000"/>
                    <a:lumOff val="50000"/>
                  </a:schemeClr>
                </a:solidFill>
              </a:rPr>
              <a:t>blood clot formation</a:t>
            </a:r>
          </a:p>
        </p:txBody>
      </p:sp>
      <p:cxnSp>
        <p:nvCxnSpPr>
          <p:cNvPr id="17" name="Straight Arrow Connector 16">
            <a:extLst>
              <a:ext uri="{FF2B5EF4-FFF2-40B4-BE49-F238E27FC236}">
                <a16:creationId xmlns:a16="http://schemas.microsoft.com/office/drawing/2014/main" id="{5C54C592-F079-5B43-991A-B737B2D85365}"/>
              </a:ext>
            </a:extLst>
          </p:cNvPr>
          <p:cNvCxnSpPr>
            <a:cxnSpLocks/>
          </p:cNvCxnSpPr>
          <p:nvPr/>
        </p:nvCxnSpPr>
        <p:spPr>
          <a:xfrm>
            <a:off x="5342828" y="4398649"/>
            <a:ext cx="469557" cy="0"/>
          </a:xfrm>
          <a:prstGeom prst="straightConnector1">
            <a:avLst/>
          </a:prstGeom>
          <a:ln w="22225">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Freeform 1">
            <a:extLst>
              <a:ext uri="{FF2B5EF4-FFF2-40B4-BE49-F238E27FC236}">
                <a16:creationId xmlns:a16="http://schemas.microsoft.com/office/drawing/2014/main" id="{A60EDF38-3F47-A24F-97F5-62CED6F46F91}"/>
              </a:ext>
            </a:extLst>
          </p:cNvPr>
          <p:cNvSpPr/>
          <p:nvPr/>
        </p:nvSpPr>
        <p:spPr>
          <a:xfrm>
            <a:off x="2434282" y="3066628"/>
            <a:ext cx="1099751" cy="407773"/>
          </a:xfrm>
          <a:custGeom>
            <a:avLst/>
            <a:gdLst>
              <a:gd name="connsiteX0" fmla="*/ 135924 w 1099751"/>
              <a:gd name="connsiteY0" fmla="*/ 395416 h 407773"/>
              <a:gd name="connsiteX1" fmla="*/ 1099751 w 1099751"/>
              <a:gd name="connsiteY1" fmla="*/ 407773 h 407773"/>
              <a:gd name="connsiteX2" fmla="*/ 1062681 w 1099751"/>
              <a:gd name="connsiteY2" fmla="*/ 259492 h 407773"/>
              <a:gd name="connsiteX3" fmla="*/ 889687 w 1099751"/>
              <a:gd name="connsiteY3" fmla="*/ 135924 h 407773"/>
              <a:gd name="connsiteX4" fmla="*/ 345989 w 1099751"/>
              <a:gd name="connsiteY4" fmla="*/ 0 h 407773"/>
              <a:gd name="connsiteX5" fmla="*/ 0 w 1099751"/>
              <a:gd name="connsiteY5" fmla="*/ 148281 h 407773"/>
              <a:gd name="connsiteX6" fmla="*/ 49427 w 1099751"/>
              <a:gd name="connsiteY6" fmla="*/ 358346 h 407773"/>
              <a:gd name="connsiteX7" fmla="*/ 135924 w 1099751"/>
              <a:gd name="connsiteY7" fmla="*/ 395416 h 40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407773">
                <a:moveTo>
                  <a:pt x="135924" y="395416"/>
                </a:moveTo>
                <a:lnTo>
                  <a:pt x="1099751" y="407773"/>
                </a:lnTo>
                <a:lnTo>
                  <a:pt x="1062681" y="259492"/>
                </a:lnTo>
                <a:lnTo>
                  <a:pt x="889687" y="135924"/>
                </a:lnTo>
                <a:lnTo>
                  <a:pt x="345989" y="0"/>
                </a:lnTo>
                <a:lnTo>
                  <a:pt x="0" y="148281"/>
                </a:lnTo>
                <a:lnTo>
                  <a:pt x="49427" y="358346"/>
                </a:lnTo>
                <a:lnTo>
                  <a:pt x="135924" y="395416"/>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0A98F5-5840-F549-9B20-0C8EB6887A96}"/>
              </a:ext>
            </a:extLst>
          </p:cNvPr>
          <p:cNvSpPr txBox="1"/>
          <p:nvPr/>
        </p:nvSpPr>
        <p:spPr>
          <a:xfrm>
            <a:off x="2459289" y="3146924"/>
            <a:ext cx="1082348" cy="369332"/>
          </a:xfrm>
          <a:prstGeom prst="rect">
            <a:avLst/>
          </a:prstGeom>
          <a:noFill/>
        </p:spPr>
        <p:txBody>
          <a:bodyPr wrap="none" rtlCol="0">
            <a:spAutoFit/>
          </a:bodyPr>
          <a:lstStyle/>
          <a:p>
            <a:r>
              <a:rPr lang="en-US" b="1" dirty="0"/>
              <a:t>warfarin</a:t>
            </a:r>
          </a:p>
        </p:txBody>
      </p:sp>
      <p:sp>
        <p:nvSpPr>
          <p:cNvPr id="20" name="TextBox 19">
            <a:extLst>
              <a:ext uri="{FF2B5EF4-FFF2-40B4-BE49-F238E27FC236}">
                <a16:creationId xmlns:a16="http://schemas.microsoft.com/office/drawing/2014/main" id="{8D5AD280-2601-6044-B976-3E31A6A3CE00}"/>
              </a:ext>
            </a:extLst>
          </p:cNvPr>
          <p:cNvSpPr txBox="1"/>
          <p:nvPr/>
        </p:nvSpPr>
        <p:spPr>
          <a:xfrm>
            <a:off x="3987656" y="2365230"/>
            <a:ext cx="987771" cy="323165"/>
          </a:xfrm>
          <a:prstGeom prst="rect">
            <a:avLst/>
          </a:prstGeom>
          <a:solidFill>
            <a:schemeClr val="bg1"/>
          </a:solidFill>
        </p:spPr>
        <p:txBody>
          <a:bodyPr wrap="none" rtlCol="0">
            <a:spAutoFit/>
          </a:bodyPr>
          <a:lstStyle/>
          <a:p>
            <a:r>
              <a:rPr lang="en-US" sz="1500" dirty="0">
                <a:solidFill>
                  <a:schemeClr val="tx1">
                    <a:lumMod val="50000"/>
                    <a:lumOff val="50000"/>
                  </a:schemeClr>
                </a:solidFill>
              </a:rPr>
              <a:t> CYP2C9</a:t>
            </a:r>
          </a:p>
        </p:txBody>
      </p:sp>
      <p:sp>
        <p:nvSpPr>
          <p:cNvPr id="5" name="Freeform 4">
            <a:extLst>
              <a:ext uri="{FF2B5EF4-FFF2-40B4-BE49-F238E27FC236}">
                <a16:creationId xmlns:a16="http://schemas.microsoft.com/office/drawing/2014/main" id="{3B422DEE-61F0-9048-B73C-DF323EFAB26A}"/>
              </a:ext>
            </a:extLst>
          </p:cNvPr>
          <p:cNvSpPr/>
          <p:nvPr/>
        </p:nvSpPr>
        <p:spPr>
          <a:xfrm>
            <a:off x="4917989" y="1744454"/>
            <a:ext cx="3682314" cy="1087394"/>
          </a:xfrm>
          <a:custGeom>
            <a:avLst/>
            <a:gdLst>
              <a:gd name="connsiteX0" fmla="*/ 3669957 w 3682314"/>
              <a:gd name="connsiteY0" fmla="*/ 1087394 h 1087394"/>
              <a:gd name="connsiteX1" fmla="*/ 1940011 w 3682314"/>
              <a:gd name="connsiteY1" fmla="*/ 1087394 h 1087394"/>
              <a:gd name="connsiteX2" fmla="*/ 1062681 w 3682314"/>
              <a:gd name="connsiteY2" fmla="*/ 1000897 h 1087394"/>
              <a:gd name="connsiteX3" fmla="*/ 333633 w 3682314"/>
              <a:gd name="connsiteY3" fmla="*/ 939113 h 1087394"/>
              <a:gd name="connsiteX4" fmla="*/ 61784 w 3682314"/>
              <a:gd name="connsiteY4" fmla="*/ 852616 h 1087394"/>
              <a:gd name="connsiteX5" fmla="*/ 0 w 3682314"/>
              <a:gd name="connsiteY5" fmla="*/ 531340 h 1087394"/>
              <a:gd name="connsiteX6" fmla="*/ 86497 w 3682314"/>
              <a:gd name="connsiteY6" fmla="*/ 111211 h 1087394"/>
              <a:gd name="connsiteX7" fmla="*/ 654908 w 3682314"/>
              <a:gd name="connsiteY7" fmla="*/ 0 h 1087394"/>
              <a:gd name="connsiteX8" fmla="*/ 1729946 w 3682314"/>
              <a:gd name="connsiteY8" fmla="*/ 123567 h 1087394"/>
              <a:gd name="connsiteX9" fmla="*/ 2236573 w 3682314"/>
              <a:gd name="connsiteY9" fmla="*/ 37070 h 1087394"/>
              <a:gd name="connsiteX10" fmla="*/ 3138616 w 3682314"/>
              <a:gd name="connsiteY10" fmla="*/ 49427 h 1087394"/>
              <a:gd name="connsiteX11" fmla="*/ 3682314 w 3682314"/>
              <a:gd name="connsiteY11" fmla="*/ 0 h 1087394"/>
              <a:gd name="connsiteX12" fmla="*/ 3669957 w 3682314"/>
              <a:gd name="connsiteY12" fmla="*/ 1087394 h 108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2314" h="1087394">
                <a:moveTo>
                  <a:pt x="3669957" y="1087394"/>
                </a:moveTo>
                <a:lnTo>
                  <a:pt x="1940011" y="1087394"/>
                </a:lnTo>
                <a:lnTo>
                  <a:pt x="1062681" y="1000897"/>
                </a:lnTo>
                <a:lnTo>
                  <a:pt x="333633" y="939113"/>
                </a:lnTo>
                <a:lnTo>
                  <a:pt x="61784" y="852616"/>
                </a:lnTo>
                <a:lnTo>
                  <a:pt x="0" y="531340"/>
                </a:lnTo>
                <a:lnTo>
                  <a:pt x="86497" y="111211"/>
                </a:lnTo>
                <a:lnTo>
                  <a:pt x="654908" y="0"/>
                </a:lnTo>
                <a:lnTo>
                  <a:pt x="1729946" y="123567"/>
                </a:lnTo>
                <a:lnTo>
                  <a:pt x="2236573" y="37070"/>
                </a:lnTo>
                <a:lnTo>
                  <a:pt x="3138616" y="49427"/>
                </a:lnTo>
                <a:lnTo>
                  <a:pt x="3682314" y="0"/>
                </a:lnTo>
                <a:lnTo>
                  <a:pt x="3669957" y="1087394"/>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7" name="TextBox 6">
            <a:extLst>
              <a:ext uri="{FF2B5EF4-FFF2-40B4-BE49-F238E27FC236}">
                <a16:creationId xmlns:a16="http://schemas.microsoft.com/office/drawing/2014/main" id="{42A95930-A397-144B-811F-9255C3A2ECDB}"/>
              </a:ext>
            </a:extLst>
          </p:cNvPr>
          <p:cNvSpPr txBox="1"/>
          <p:nvPr/>
        </p:nvSpPr>
        <p:spPr>
          <a:xfrm>
            <a:off x="1306523" y="769937"/>
            <a:ext cx="6530955" cy="461665"/>
          </a:xfrm>
          <a:prstGeom prst="rect">
            <a:avLst/>
          </a:prstGeom>
          <a:noFill/>
        </p:spPr>
        <p:txBody>
          <a:bodyPr wrap="none" rtlCol="0">
            <a:spAutoFit/>
          </a:bodyPr>
          <a:lstStyle/>
          <a:p>
            <a:r>
              <a:rPr lang="en-US" sz="2400" i="1" dirty="0">
                <a:solidFill>
                  <a:srgbClr val="0432FF"/>
                </a:solidFill>
                <a:latin typeface="Times" pitchFamily="2" charset="0"/>
              </a:rPr>
              <a:t>CYP2C9</a:t>
            </a:r>
            <a:r>
              <a:rPr lang="en-US" sz="2400" dirty="0">
                <a:solidFill>
                  <a:srgbClr val="0432FF"/>
                </a:solidFill>
                <a:latin typeface="Times" pitchFamily="2" charset="0"/>
              </a:rPr>
              <a:t> genotype influences warfarin blood levels</a:t>
            </a:r>
          </a:p>
        </p:txBody>
      </p:sp>
      <p:sp>
        <p:nvSpPr>
          <p:cNvPr id="9" name="Rectangle 8">
            <a:extLst>
              <a:ext uri="{FF2B5EF4-FFF2-40B4-BE49-F238E27FC236}">
                <a16:creationId xmlns:a16="http://schemas.microsoft.com/office/drawing/2014/main" id="{BB8784C0-E636-D941-AD11-9EA4C8CFE956}"/>
              </a:ext>
            </a:extLst>
          </p:cNvPr>
          <p:cNvSpPr/>
          <p:nvPr/>
        </p:nvSpPr>
        <p:spPr>
          <a:xfrm>
            <a:off x="2138797" y="4557008"/>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E5C627-45E6-4244-BAF4-9E656C57CC91}"/>
              </a:ext>
            </a:extLst>
          </p:cNvPr>
          <p:cNvSpPr/>
          <p:nvPr/>
        </p:nvSpPr>
        <p:spPr>
          <a:xfrm>
            <a:off x="902094" y="4905030"/>
            <a:ext cx="1617658" cy="10233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2951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7" name="Rectangle 6">
            <a:extLst>
              <a:ext uri="{FF2B5EF4-FFF2-40B4-BE49-F238E27FC236}">
                <a16:creationId xmlns:a16="http://schemas.microsoft.com/office/drawing/2014/main" id="{CB0FDBBF-B618-784D-96CC-19A549B6C915}"/>
              </a:ext>
            </a:extLst>
          </p:cNvPr>
          <p:cNvSpPr/>
          <p:nvPr/>
        </p:nvSpPr>
        <p:spPr>
          <a:xfrm>
            <a:off x="2509499" y="1046511"/>
            <a:ext cx="6288512" cy="30825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28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78073"/>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13265"/>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59776"/>
            <a:ext cx="7693265" cy="4605274"/>
          </a:xfrm>
          <a:prstGeom prst="rect">
            <a:avLst/>
          </a:prstGeom>
        </p:spPr>
      </p:pic>
      <p:sp>
        <p:nvSpPr>
          <p:cNvPr id="7" name="Rectangle 6">
            <a:extLst>
              <a:ext uri="{FF2B5EF4-FFF2-40B4-BE49-F238E27FC236}">
                <a16:creationId xmlns:a16="http://schemas.microsoft.com/office/drawing/2014/main" id="{7B041871-0733-DC4C-B9FD-6ED6A3034462}"/>
              </a:ext>
            </a:extLst>
          </p:cNvPr>
          <p:cNvSpPr/>
          <p:nvPr/>
        </p:nvSpPr>
        <p:spPr>
          <a:xfrm>
            <a:off x="2509499" y="1059776"/>
            <a:ext cx="6288512" cy="30825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ED2712C-C649-BD46-AAC9-1144CDE1DA6E}"/>
              </a:ext>
            </a:extLst>
          </p:cNvPr>
          <p:cNvSpPr/>
          <p:nvPr/>
        </p:nvSpPr>
        <p:spPr>
          <a:xfrm>
            <a:off x="2482682" y="4154220"/>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0727CEA5-E1CC-9349-AA29-BA6DDE660559}"/>
              </a:ext>
            </a:extLst>
          </p:cNvPr>
          <p:cNvCxnSpPr>
            <a:cxnSpLocks/>
          </p:cNvCxnSpPr>
          <p:nvPr/>
        </p:nvCxnSpPr>
        <p:spPr>
          <a:xfrm>
            <a:off x="3691790" y="4398649"/>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265105B-F1B4-D047-904D-BB834989E894}"/>
              </a:ext>
            </a:extLst>
          </p:cNvPr>
          <p:cNvCxnSpPr>
            <a:cxnSpLocks/>
          </p:cNvCxnSpPr>
          <p:nvPr/>
        </p:nvCxnSpPr>
        <p:spPr>
          <a:xfrm>
            <a:off x="5429327" y="4398649"/>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D5A58433-CB2C-C84C-995C-F7C3E1A0CAFD}"/>
              </a:ext>
            </a:extLst>
          </p:cNvPr>
          <p:cNvSpPr/>
          <p:nvPr/>
        </p:nvSpPr>
        <p:spPr>
          <a:xfrm>
            <a:off x="748687" y="5209710"/>
            <a:ext cx="2599994" cy="4170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BEC6422-E6DE-784D-9DFA-535B77EC0BA1}"/>
              </a:ext>
            </a:extLst>
          </p:cNvPr>
          <p:cNvSpPr txBox="1"/>
          <p:nvPr/>
        </p:nvSpPr>
        <p:spPr>
          <a:xfrm>
            <a:off x="2397504" y="4176226"/>
            <a:ext cx="1255472" cy="400110"/>
          </a:xfrm>
          <a:prstGeom prst="rect">
            <a:avLst/>
          </a:prstGeom>
          <a:noFill/>
        </p:spPr>
        <p:txBody>
          <a:bodyPr wrap="none" rtlCol="0">
            <a:spAutoFit/>
          </a:bodyPr>
          <a:lstStyle/>
          <a:p>
            <a:r>
              <a:rPr lang="en-US" sz="2000" b="1" i="1" dirty="0"/>
              <a:t>VKORC1</a:t>
            </a:r>
          </a:p>
        </p:txBody>
      </p:sp>
      <p:sp>
        <p:nvSpPr>
          <p:cNvPr id="17" name="TextBox 16">
            <a:extLst>
              <a:ext uri="{FF2B5EF4-FFF2-40B4-BE49-F238E27FC236}">
                <a16:creationId xmlns:a16="http://schemas.microsoft.com/office/drawing/2014/main" id="{76FE0E7E-F570-C64E-BE18-03BA7DA23EF0}"/>
              </a:ext>
            </a:extLst>
          </p:cNvPr>
          <p:cNvSpPr txBox="1"/>
          <p:nvPr/>
        </p:nvSpPr>
        <p:spPr>
          <a:xfrm>
            <a:off x="4110327" y="4176226"/>
            <a:ext cx="1337226" cy="400110"/>
          </a:xfrm>
          <a:prstGeom prst="rect">
            <a:avLst/>
          </a:prstGeom>
          <a:noFill/>
        </p:spPr>
        <p:txBody>
          <a:bodyPr wrap="none" rtlCol="0">
            <a:spAutoFit/>
          </a:bodyPr>
          <a:lstStyle/>
          <a:p>
            <a:r>
              <a:rPr lang="en-US" sz="2000" b="1" dirty="0"/>
              <a:t>vitamin K</a:t>
            </a:r>
          </a:p>
        </p:txBody>
      </p:sp>
      <p:sp>
        <p:nvSpPr>
          <p:cNvPr id="18" name="TextBox 17">
            <a:extLst>
              <a:ext uri="{FF2B5EF4-FFF2-40B4-BE49-F238E27FC236}">
                <a16:creationId xmlns:a16="http://schemas.microsoft.com/office/drawing/2014/main" id="{CDF82C3A-54AA-8948-A285-419BEED20C05}"/>
              </a:ext>
            </a:extLst>
          </p:cNvPr>
          <p:cNvSpPr txBox="1"/>
          <p:nvPr/>
        </p:nvSpPr>
        <p:spPr>
          <a:xfrm>
            <a:off x="5847864" y="4188583"/>
            <a:ext cx="2661306" cy="400110"/>
          </a:xfrm>
          <a:prstGeom prst="rect">
            <a:avLst/>
          </a:prstGeom>
          <a:noFill/>
        </p:spPr>
        <p:txBody>
          <a:bodyPr wrap="none" rtlCol="0">
            <a:spAutoFit/>
          </a:bodyPr>
          <a:lstStyle/>
          <a:p>
            <a:r>
              <a:rPr lang="en-US" sz="2000" b="1" dirty="0"/>
              <a:t>blood clot formation</a:t>
            </a:r>
          </a:p>
        </p:txBody>
      </p:sp>
    </p:spTree>
    <p:extLst>
      <p:ext uri="{BB962C8B-B14F-4D97-AF65-F5344CB8AC3E}">
        <p14:creationId xmlns:p14="http://schemas.microsoft.com/office/powerpoint/2010/main" val="2300116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0"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902095" y="1046511"/>
            <a:ext cx="7693265" cy="4605274"/>
          </a:xfrm>
          <a:prstGeom prst="rect">
            <a:avLst/>
          </a:prstGeom>
        </p:spPr>
      </p:pic>
      <p:sp>
        <p:nvSpPr>
          <p:cNvPr id="7" name="Rectangle 6">
            <a:extLst>
              <a:ext uri="{FF2B5EF4-FFF2-40B4-BE49-F238E27FC236}">
                <a16:creationId xmlns:a16="http://schemas.microsoft.com/office/drawing/2014/main" id="{7B041871-0733-DC4C-B9FD-6ED6A3034462}"/>
              </a:ext>
            </a:extLst>
          </p:cNvPr>
          <p:cNvSpPr/>
          <p:nvPr/>
        </p:nvSpPr>
        <p:spPr>
          <a:xfrm>
            <a:off x="2509499" y="1046511"/>
            <a:ext cx="6288512" cy="30825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ED2712C-C649-BD46-AAC9-1144CDE1DA6E}"/>
              </a:ext>
            </a:extLst>
          </p:cNvPr>
          <p:cNvSpPr/>
          <p:nvPr/>
        </p:nvSpPr>
        <p:spPr>
          <a:xfrm>
            <a:off x="2482682" y="4140955"/>
            <a:ext cx="6266084" cy="4160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0727CEA5-E1CC-9349-AA29-BA6DDE660559}"/>
              </a:ext>
            </a:extLst>
          </p:cNvPr>
          <p:cNvCxnSpPr>
            <a:cxnSpLocks/>
          </p:cNvCxnSpPr>
          <p:nvPr/>
        </p:nvCxnSpPr>
        <p:spPr>
          <a:xfrm>
            <a:off x="3691790" y="4372368"/>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265105B-F1B4-D047-904D-BB834989E894}"/>
              </a:ext>
            </a:extLst>
          </p:cNvPr>
          <p:cNvCxnSpPr>
            <a:cxnSpLocks/>
          </p:cNvCxnSpPr>
          <p:nvPr/>
        </p:nvCxnSpPr>
        <p:spPr>
          <a:xfrm>
            <a:off x="5429327" y="4372368"/>
            <a:ext cx="469557" cy="0"/>
          </a:xfrm>
          <a:prstGeom prst="straightConnector1">
            <a:avLst/>
          </a:prstGeom>
          <a:ln w="44450">
            <a:solidFill>
              <a:srgbClr val="009193"/>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D5A58433-CB2C-C84C-995C-F7C3E1A0CAFD}"/>
              </a:ext>
            </a:extLst>
          </p:cNvPr>
          <p:cNvSpPr/>
          <p:nvPr/>
        </p:nvSpPr>
        <p:spPr>
          <a:xfrm>
            <a:off x="748687" y="4813384"/>
            <a:ext cx="2943102" cy="385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BEC6422-E6DE-784D-9DFA-535B77EC0BA1}"/>
              </a:ext>
            </a:extLst>
          </p:cNvPr>
          <p:cNvSpPr txBox="1"/>
          <p:nvPr/>
        </p:nvSpPr>
        <p:spPr>
          <a:xfrm>
            <a:off x="2568653" y="4218481"/>
            <a:ext cx="933269" cy="307777"/>
          </a:xfrm>
          <a:prstGeom prst="rect">
            <a:avLst/>
          </a:prstGeom>
          <a:noFill/>
        </p:spPr>
        <p:txBody>
          <a:bodyPr wrap="none" rtlCol="0">
            <a:spAutoFit/>
          </a:bodyPr>
          <a:lstStyle/>
          <a:p>
            <a:r>
              <a:rPr lang="en-US" sz="1400" i="1" dirty="0"/>
              <a:t>VKORC1</a:t>
            </a:r>
          </a:p>
        </p:txBody>
      </p:sp>
      <p:sp>
        <p:nvSpPr>
          <p:cNvPr id="17" name="TextBox 16">
            <a:extLst>
              <a:ext uri="{FF2B5EF4-FFF2-40B4-BE49-F238E27FC236}">
                <a16:creationId xmlns:a16="http://schemas.microsoft.com/office/drawing/2014/main" id="{76FE0E7E-F570-C64E-BE18-03BA7DA23EF0}"/>
              </a:ext>
            </a:extLst>
          </p:cNvPr>
          <p:cNvSpPr txBox="1"/>
          <p:nvPr/>
        </p:nvSpPr>
        <p:spPr>
          <a:xfrm>
            <a:off x="4295210" y="4218481"/>
            <a:ext cx="922047" cy="307777"/>
          </a:xfrm>
          <a:prstGeom prst="rect">
            <a:avLst/>
          </a:prstGeom>
          <a:noFill/>
        </p:spPr>
        <p:txBody>
          <a:bodyPr wrap="none" rtlCol="0">
            <a:spAutoFit/>
          </a:bodyPr>
          <a:lstStyle/>
          <a:p>
            <a:r>
              <a:rPr lang="en-US" sz="1400" dirty="0"/>
              <a:t>vitamin K</a:t>
            </a:r>
          </a:p>
        </p:txBody>
      </p:sp>
      <p:sp>
        <p:nvSpPr>
          <p:cNvPr id="18" name="TextBox 17">
            <a:extLst>
              <a:ext uri="{FF2B5EF4-FFF2-40B4-BE49-F238E27FC236}">
                <a16:creationId xmlns:a16="http://schemas.microsoft.com/office/drawing/2014/main" id="{CDF82C3A-54AA-8948-A285-419BEED20C05}"/>
              </a:ext>
            </a:extLst>
          </p:cNvPr>
          <p:cNvSpPr txBox="1"/>
          <p:nvPr/>
        </p:nvSpPr>
        <p:spPr>
          <a:xfrm>
            <a:off x="6043305" y="4218481"/>
            <a:ext cx="1745991" cy="307777"/>
          </a:xfrm>
          <a:prstGeom prst="rect">
            <a:avLst/>
          </a:prstGeom>
          <a:noFill/>
        </p:spPr>
        <p:txBody>
          <a:bodyPr wrap="none" rtlCol="0">
            <a:spAutoFit/>
          </a:bodyPr>
          <a:lstStyle/>
          <a:p>
            <a:r>
              <a:rPr lang="en-US" sz="1400" dirty="0"/>
              <a:t>blood clot formation</a:t>
            </a:r>
          </a:p>
        </p:txBody>
      </p:sp>
    </p:spTree>
    <p:extLst>
      <p:ext uri="{BB962C8B-B14F-4D97-AF65-F5344CB8AC3E}">
        <p14:creationId xmlns:p14="http://schemas.microsoft.com/office/powerpoint/2010/main" val="2758805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44824" y="6464808"/>
            <a:ext cx="1224158"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6" name="TextBox 7"/>
          <p:cNvSpPr txBox="1">
            <a:spLocks noChangeArrowheads="1"/>
          </p:cNvSpPr>
          <p:nvPr/>
        </p:nvSpPr>
        <p:spPr bwMode="auto">
          <a:xfrm>
            <a:off x="-44824" y="0"/>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Pathway Affected by Warfarin</a:t>
            </a:r>
          </a:p>
        </p:txBody>
      </p:sp>
      <p:sp>
        <p:nvSpPr>
          <p:cNvPr id="8" name="Rectangle 7"/>
          <p:cNvSpPr/>
          <p:nvPr/>
        </p:nvSpPr>
        <p:spPr>
          <a:xfrm>
            <a:off x="3596347" y="6383070"/>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pic>
        <p:nvPicPr>
          <p:cNvPr id="4" name="Picture 3">
            <a:extLst>
              <a:ext uri="{FF2B5EF4-FFF2-40B4-BE49-F238E27FC236}">
                <a16:creationId xmlns:a16="http://schemas.microsoft.com/office/drawing/2014/main" id="{48AEAC1B-441C-514F-90DF-36C2844AB3E1}"/>
              </a:ext>
            </a:extLst>
          </p:cNvPr>
          <p:cNvPicPr>
            <a:picLocks noChangeAspect="1"/>
          </p:cNvPicPr>
          <p:nvPr/>
        </p:nvPicPr>
        <p:blipFill>
          <a:blip r:embed="rId3"/>
          <a:stretch>
            <a:fillRect/>
          </a:stretch>
        </p:blipFill>
        <p:spPr>
          <a:xfrm>
            <a:off x="857271" y="1046511"/>
            <a:ext cx="7693265" cy="4605274"/>
          </a:xfrm>
          <a:prstGeom prst="rect">
            <a:avLst/>
          </a:prstGeom>
        </p:spPr>
      </p:pic>
      <p:sp>
        <p:nvSpPr>
          <p:cNvPr id="2" name="Rectangle 1"/>
          <p:cNvSpPr/>
          <p:nvPr/>
        </p:nvSpPr>
        <p:spPr>
          <a:xfrm>
            <a:off x="0" y="661201"/>
            <a:ext cx="3788781" cy="2862322"/>
          </a:xfrm>
          <a:prstGeom prst="rect">
            <a:avLst/>
          </a:prstGeom>
        </p:spPr>
        <p:txBody>
          <a:bodyPr wrap="square">
            <a:spAutoFit/>
          </a:bodyPr>
          <a:lstStyle/>
          <a:p>
            <a:pPr lvl="0" eaLnBrk="0" hangingPunct="0">
              <a:spcBef>
                <a:spcPct val="30000"/>
              </a:spcBef>
              <a:defRPr/>
            </a:pPr>
            <a:r>
              <a:rPr lang="en-US" sz="3000" dirty="0">
                <a:latin typeface="Times New Roman" panose="02020603050405020304" pitchFamily="18" charset="0"/>
                <a:ea typeface="ＭＳ Ｐゴシック" pitchFamily="-110" charset="-128"/>
                <a:cs typeface="Times New Roman" panose="02020603050405020304" pitchFamily="18" charset="0"/>
              </a:rPr>
              <a:t>The CYP2C9 genotype AND the VKORC1 promoter genotype both influence a person’s ability to form blood clots.   </a:t>
            </a:r>
          </a:p>
        </p:txBody>
      </p:sp>
    </p:spTree>
    <p:extLst>
      <p:ext uri="{BB962C8B-B14F-4D97-AF65-F5344CB8AC3E}">
        <p14:creationId xmlns:p14="http://schemas.microsoft.com/office/powerpoint/2010/main" val="3795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2257"/>
            <a:ext cx="8923508" cy="2136410"/>
          </a:xfrm>
          <a:prstGeom prst="rect">
            <a:avLst/>
          </a:prstGeom>
        </p:spPr>
      </p:pic>
      <p:sp>
        <p:nvSpPr>
          <p:cNvPr id="7" name="Rectangle 6">
            <a:extLst>
              <a:ext uri="{FF2B5EF4-FFF2-40B4-BE49-F238E27FC236}">
                <a16:creationId xmlns:a16="http://schemas.microsoft.com/office/drawing/2014/main" id="{07FCF0BD-7081-8845-9A86-6CB7DED0C436}"/>
              </a:ext>
            </a:extLst>
          </p:cNvPr>
          <p:cNvSpPr/>
          <p:nvPr/>
        </p:nvSpPr>
        <p:spPr>
          <a:xfrm>
            <a:off x="3282592" y="2192257"/>
            <a:ext cx="5797657" cy="23996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29F048-DC6F-C14D-8B3B-B56EFAD3E8B9}"/>
              </a:ext>
            </a:extLst>
          </p:cNvPr>
          <p:cNvSpPr txBox="1"/>
          <p:nvPr/>
        </p:nvSpPr>
        <p:spPr>
          <a:xfrm>
            <a:off x="3605830" y="2745740"/>
            <a:ext cx="4365298" cy="646331"/>
          </a:xfrm>
          <a:prstGeom prst="rect">
            <a:avLst/>
          </a:prstGeom>
          <a:solidFill>
            <a:schemeClr val="bg1"/>
          </a:solidFill>
        </p:spPr>
        <p:txBody>
          <a:bodyPr wrap="none" rtlCol="0">
            <a:spAutoFit/>
          </a:bodyPr>
          <a:lstStyle/>
          <a:p>
            <a:pPr algn="ctr"/>
            <a:r>
              <a:rPr lang="en-US" b="1" dirty="0">
                <a:solidFill>
                  <a:srgbClr val="0432FF"/>
                </a:solidFill>
              </a:rPr>
              <a:t>What is the connection between these</a:t>
            </a:r>
          </a:p>
          <a:p>
            <a:pPr algn="ctr"/>
            <a:r>
              <a:rPr lang="en-US" b="1" dirty="0">
                <a:solidFill>
                  <a:srgbClr val="0432FF"/>
                </a:solidFill>
              </a:rPr>
              <a:t>alleles and warfarin?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EF6097-66AF-7945-A342-FE6AE3E8C1D8}"/>
              </a:ext>
            </a:extLst>
          </p:cNvPr>
          <p:cNvPicPr>
            <a:picLocks noChangeAspect="1"/>
          </p:cNvPicPr>
          <p:nvPr/>
        </p:nvPicPr>
        <p:blipFill>
          <a:blip r:embed="rId3"/>
          <a:stretch>
            <a:fillRect/>
          </a:stretch>
        </p:blipFill>
        <p:spPr>
          <a:xfrm>
            <a:off x="808735" y="936772"/>
            <a:ext cx="7536446" cy="5325755"/>
          </a:xfrm>
          <a:prstGeom prst="rect">
            <a:avLst/>
          </a:prstGeom>
        </p:spPr>
      </p:pic>
      <p:sp>
        <p:nvSpPr>
          <p:cNvPr id="6" name="TextBox 7"/>
          <p:cNvSpPr txBox="1">
            <a:spLocks noChangeArrowheads="1"/>
          </p:cNvSpPr>
          <p:nvPr/>
        </p:nvSpPr>
        <p:spPr bwMode="auto">
          <a:xfrm>
            <a:off x="6703"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3"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4"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2"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4"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9D5A909-5D8B-254B-BD0A-BAD99E55279C}"/>
              </a:ext>
            </a:extLst>
          </p:cNvPr>
          <p:cNvSpPr txBox="1"/>
          <p:nvPr/>
        </p:nvSpPr>
        <p:spPr>
          <a:xfrm>
            <a:off x="1002305" y="4282463"/>
            <a:ext cx="3371436" cy="830997"/>
          </a:xfrm>
          <a:prstGeom prst="rect">
            <a:avLst/>
          </a:prstGeom>
          <a:noFill/>
        </p:spPr>
        <p:txBody>
          <a:bodyPr wrap="none" rtlCol="0">
            <a:spAutoFit/>
          </a:bodyPr>
          <a:lstStyle/>
          <a:p>
            <a:pPr algn="ctr"/>
            <a:r>
              <a:rPr lang="en-US" sz="2400" dirty="0">
                <a:solidFill>
                  <a:srgbClr val="FF0000"/>
                </a:solidFill>
              </a:rPr>
              <a:t>sequenced 53 human </a:t>
            </a:r>
          </a:p>
          <a:p>
            <a:pPr algn="ctr"/>
            <a:r>
              <a:rPr lang="en-US" sz="2400" dirty="0">
                <a:solidFill>
                  <a:srgbClr val="FF0000"/>
                </a:solidFill>
              </a:rPr>
              <a:t>mitochondrial genomes</a:t>
            </a:r>
          </a:p>
        </p:txBody>
      </p:sp>
      <p:sp>
        <p:nvSpPr>
          <p:cNvPr id="4" name="TextBox 3"/>
          <p:cNvSpPr txBox="1"/>
          <p:nvPr/>
        </p:nvSpPr>
        <p:spPr>
          <a:xfrm>
            <a:off x="273394" y="1033870"/>
            <a:ext cx="4238315" cy="2677656"/>
          </a:xfrm>
          <a:prstGeom prst="rect">
            <a:avLst/>
          </a:prstGeom>
          <a:noFill/>
        </p:spPr>
        <p:txBody>
          <a:bodyPr wrap="square" rtlCol="0">
            <a:spAutoFit/>
          </a:bodyPr>
          <a:lstStyle/>
          <a:p>
            <a:r>
              <a:rPr lang="en-US" sz="2400" dirty="0"/>
              <a:t>Mitochondrial DNA = very stable over time (not prone to mutations)</a:t>
            </a:r>
          </a:p>
          <a:p>
            <a:r>
              <a:rPr lang="en-US" sz="2400" dirty="0"/>
              <a:t>AND</a:t>
            </a:r>
          </a:p>
          <a:p>
            <a:r>
              <a:rPr lang="en-US" sz="2400" dirty="0"/>
              <a:t>No recombination – only maternally inherited (in most cases)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2257"/>
            <a:ext cx="8923508" cy="2136410"/>
          </a:xfrm>
          <a:prstGeom prst="rect">
            <a:avLst/>
          </a:prstGeom>
        </p:spPr>
      </p:pic>
      <p:sp>
        <p:nvSpPr>
          <p:cNvPr id="7" name="Rectangle 6">
            <a:extLst>
              <a:ext uri="{FF2B5EF4-FFF2-40B4-BE49-F238E27FC236}">
                <a16:creationId xmlns:a16="http://schemas.microsoft.com/office/drawing/2014/main" id="{07FCF0BD-7081-8845-9A86-6CB7DED0C436}"/>
              </a:ext>
            </a:extLst>
          </p:cNvPr>
          <p:cNvSpPr/>
          <p:nvPr/>
        </p:nvSpPr>
        <p:spPr>
          <a:xfrm>
            <a:off x="3282592" y="2808344"/>
            <a:ext cx="5797657" cy="17680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29F048-DC6F-C14D-8B3B-B56EFAD3E8B9}"/>
              </a:ext>
            </a:extLst>
          </p:cNvPr>
          <p:cNvSpPr txBox="1"/>
          <p:nvPr/>
        </p:nvSpPr>
        <p:spPr>
          <a:xfrm>
            <a:off x="3688877" y="1744375"/>
            <a:ext cx="4985084" cy="369332"/>
          </a:xfrm>
          <a:prstGeom prst="rect">
            <a:avLst/>
          </a:prstGeom>
          <a:solidFill>
            <a:schemeClr val="bg1"/>
          </a:solidFill>
        </p:spPr>
        <p:txBody>
          <a:bodyPr wrap="none" rtlCol="0">
            <a:spAutoFit/>
          </a:bodyPr>
          <a:lstStyle/>
          <a:p>
            <a:pPr algn="ctr"/>
            <a:r>
              <a:rPr lang="en-US" b="1" dirty="0">
                <a:solidFill>
                  <a:srgbClr val="0432FF"/>
                </a:solidFill>
              </a:rPr>
              <a:t>Do these alleles determine a person’s race?</a:t>
            </a:r>
          </a:p>
        </p:txBody>
      </p:sp>
    </p:spTree>
    <p:extLst>
      <p:ext uri="{BB962C8B-B14F-4D97-AF65-F5344CB8AC3E}">
        <p14:creationId xmlns:p14="http://schemas.microsoft.com/office/powerpoint/2010/main" val="2560579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205522"/>
            <a:ext cx="8923508" cy="2136410"/>
          </a:xfrm>
          <a:prstGeom prst="rect">
            <a:avLst/>
          </a:prstGeom>
        </p:spPr>
      </p:pic>
      <p:sp>
        <p:nvSpPr>
          <p:cNvPr id="7" name="Rectangle 6">
            <a:extLst>
              <a:ext uri="{FF2B5EF4-FFF2-40B4-BE49-F238E27FC236}">
                <a16:creationId xmlns:a16="http://schemas.microsoft.com/office/drawing/2014/main" id="{07FCF0BD-7081-8845-9A86-6CB7DED0C436}"/>
              </a:ext>
            </a:extLst>
          </p:cNvPr>
          <p:cNvSpPr/>
          <p:nvPr/>
        </p:nvSpPr>
        <p:spPr>
          <a:xfrm>
            <a:off x="3282592" y="3272293"/>
            <a:ext cx="5797657" cy="13328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29F048-DC6F-C14D-8B3B-B56EFAD3E8B9}"/>
              </a:ext>
            </a:extLst>
          </p:cNvPr>
          <p:cNvSpPr txBox="1"/>
          <p:nvPr/>
        </p:nvSpPr>
        <p:spPr>
          <a:xfrm>
            <a:off x="3375580" y="1822701"/>
            <a:ext cx="5301451" cy="369332"/>
          </a:xfrm>
          <a:prstGeom prst="rect">
            <a:avLst/>
          </a:prstGeom>
          <a:solidFill>
            <a:schemeClr val="bg1"/>
          </a:solidFill>
        </p:spPr>
        <p:txBody>
          <a:bodyPr wrap="none" rtlCol="0">
            <a:spAutoFit/>
          </a:bodyPr>
          <a:lstStyle/>
          <a:p>
            <a:pPr algn="ctr"/>
            <a:r>
              <a:rPr lang="en-US" b="1" dirty="0">
                <a:solidFill>
                  <a:srgbClr val="0432FF"/>
                </a:solidFill>
              </a:rPr>
              <a:t>Do Whites have more than one CYP2C9 allele?</a:t>
            </a:r>
          </a:p>
        </p:txBody>
      </p:sp>
      <p:sp>
        <p:nvSpPr>
          <p:cNvPr id="2" name="Rectangle 1"/>
          <p:cNvSpPr/>
          <p:nvPr/>
        </p:nvSpPr>
        <p:spPr>
          <a:xfrm>
            <a:off x="9144000" y="2348963"/>
            <a:ext cx="2902308" cy="923330"/>
          </a:xfrm>
          <a:prstGeom prst="rect">
            <a:avLst/>
          </a:prstGeom>
        </p:spPr>
        <p:txBody>
          <a:bodyPr wrap="square">
            <a:spAutoFit/>
          </a:bodyPr>
          <a:lstStyle/>
          <a:p>
            <a:pPr lvl="0" eaLnBrk="0" hangingPunct="0">
              <a:spcBef>
                <a:spcPct val="30000"/>
              </a:spcBef>
              <a:defRPr/>
            </a:pPr>
            <a:r>
              <a:rPr lang="en-US" dirty="0">
                <a:ea typeface="ＭＳ Ｐゴシック" pitchFamily="-110" charset="-128"/>
                <a:cs typeface="ＭＳ Ｐゴシック" pitchFamily="-110" charset="-128"/>
              </a:rPr>
              <a:t>White must have more than one allele since less than 20% have *2. </a:t>
            </a:r>
          </a:p>
        </p:txBody>
      </p:sp>
    </p:spTree>
    <p:extLst>
      <p:ext uri="{BB962C8B-B14F-4D97-AF65-F5344CB8AC3E}">
        <p14:creationId xmlns:p14="http://schemas.microsoft.com/office/powerpoint/2010/main" val="2791765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2257"/>
            <a:ext cx="8923508" cy="2136410"/>
          </a:xfrm>
          <a:prstGeom prst="rect">
            <a:avLst/>
          </a:prstGeom>
        </p:spPr>
      </p:pic>
      <p:sp>
        <p:nvSpPr>
          <p:cNvPr id="7" name="Rectangle 6">
            <a:extLst>
              <a:ext uri="{FF2B5EF4-FFF2-40B4-BE49-F238E27FC236}">
                <a16:creationId xmlns:a16="http://schemas.microsoft.com/office/drawing/2014/main" id="{07FCF0BD-7081-8845-9A86-6CB7DED0C436}"/>
              </a:ext>
            </a:extLst>
          </p:cNvPr>
          <p:cNvSpPr/>
          <p:nvPr/>
        </p:nvSpPr>
        <p:spPr>
          <a:xfrm>
            <a:off x="3282592" y="3259028"/>
            <a:ext cx="5797657" cy="13328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29F048-DC6F-C14D-8B3B-B56EFAD3E8B9}"/>
              </a:ext>
            </a:extLst>
          </p:cNvPr>
          <p:cNvSpPr txBox="1"/>
          <p:nvPr/>
        </p:nvSpPr>
        <p:spPr>
          <a:xfrm>
            <a:off x="3497415" y="1809436"/>
            <a:ext cx="5057796" cy="369332"/>
          </a:xfrm>
          <a:prstGeom prst="rect">
            <a:avLst/>
          </a:prstGeom>
          <a:solidFill>
            <a:schemeClr val="bg1"/>
          </a:solidFill>
        </p:spPr>
        <p:txBody>
          <a:bodyPr wrap="none" rtlCol="0">
            <a:spAutoFit/>
          </a:bodyPr>
          <a:lstStyle/>
          <a:p>
            <a:pPr algn="ctr"/>
            <a:r>
              <a:rPr lang="en-US" b="1" dirty="0">
                <a:solidFill>
                  <a:srgbClr val="0432FF"/>
                </a:solidFill>
              </a:rPr>
              <a:t>Why would there be a range for percentage?</a:t>
            </a:r>
          </a:p>
        </p:txBody>
      </p:sp>
      <p:sp>
        <p:nvSpPr>
          <p:cNvPr id="2" name="Rectangle 1"/>
          <p:cNvSpPr/>
          <p:nvPr/>
        </p:nvSpPr>
        <p:spPr>
          <a:xfrm flipH="1">
            <a:off x="8850431" y="2560628"/>
            <a:ext cx="1817569" cy="923330"/>
          </a:xfrm>
          <a:prstGeom prst="rect">
            <a:avLst/>
          </a:prstGeom>
        </p:spPr>
        <p:txBody>
          <a:bodyPr wrap="square">
            <a:spAutoFit/>
          </a:bodyPr>
          <a:lstStyle/>
          <a:p>
            <a:pPr lvl="0" eaLnBrk="0" hangingPunct="0">
              <a:spcBef>
                <a:spcPct val="30000"/>
              </a:spcBef>
              <a:defRPr/>
            </a:pPr>
            <a:r>
              <a:rPr lang="en-US" dirty="0">
                <a:ea typeface="ＭＳ Ｐゴシック" pitchFamily="-110" charset="-128"/>
                <a:cs typeface="ＭＳ Ｐゴシック" pitchFamily="-110" charset="-128"/>
              </a:rPr>
              <a:t>Whites are heterogeneous as well. </a:t>
            </a:r>
          </a:p>
        </p:txBody>
      </p:sp>
    </p:spTree>
    <p:extLst>
      <p:ext uri="{BB962C8B-B14F-4D97-AF65-F5344CB8AC3E}">
        <p14:creationId xmlns:p14="http://schemas.microsoft.com/office/powerpoint/2010/main" val="3622202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8668"/>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3233"/>
            <a:ext cx="8923508" cy="2136410"/>
          </a:xfrm>
          <a:prstGeom prst="rect">
            <a:avLst/>
          </a:prstGeom>
        </p:spPr>
      </p:pic>
      <p:sp>
        <p:nvSpPr>
          <p:cNvPr id="7" name="Rectangle 6">
            <a:extLst>
              <a:ext uri="{FF2B5EF4-FFF2-40B4-BE49-F238E27FC236}">
                <a16:creationId xmlns:a16="http://schemas.microsoft.com/office/drawing/2014/main" id="{07FCF0BD-7081-8845-9A86-6CB7DED0C436}"/>
              </a:ext>
            </a:extLst>
          </p:cNvPr>
          <p:cNvSpPr/>
          <p:nvPr/>
        </p:nvSpPr>
        <p:spPr>
          <a:xfrm>
            <a:off x="3282592" y="3709458"/>
            <a:ext cx="5797657" cy="8059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29F048-DC6F-C14D-8B3B-B56EFAD3E8B9}"/>
              </a:ext>
            </a:extLst>
          </p:cNvPr>
          <p:cNvSpPr txBox="1"/>
          <p:nvPr/>
        </p:nvSpPr>
        <p:spPr>
          <a:xfrm>
            <a:off x="3282591" y="1870604"/>
            <a:ext cx="5673348" cy="369332"/>
          </a:xfrm>
          <a:prstGeom prst="rect">
            <a:avLst/>
          </a:prstGeom>
          <a:solidFill>
            <a:schemeClr val="bg1"/>
          </a:solidFill>
        </p:spPr>
        <p:txBody>
          <a:bodyPr wrap="none" rtlCol="0">
            <a:spAutoFit/>
          </a:bodyPr>
          <a:lstStyle/>
          <a:p>
            <a:pPr algn="ctr"/>
            <a:r>
              <a:rPr lang="en-US" b="1" dirty="0">
                <a:solidFill>
                  <a:srgbClr val="0432FF"/>
                </a:solidFill>
              </a:rPr>
              <a:t>Do allele frequencies correlate with dosage data? </a:t>
            </a:r>
          </a:p>
        </p:txBody>
      </p:sp>
      <p:pic>
        <p:nvPicPr>
          <p:cNvPr id="10" name="Picture 9">
            <a:extLst>
              <a:ext uri="{FF2B5EF4-FFF2-40B4-BE49-F238E27FC236}">
                <a16:creationId xmlns:a16="http://schemas.microsoft.com/office/drawing/2014/main" id="{FDDC6441-ECC8-0B4B-8678-E77640D923B2}"/>
              </a:ext>
            </a:extLst>
          </p:cNvPr>
          <p:cNvPicPr>
            <a:picLocks noChangeAspect="1"/>
          </p:cNvPicPr>
          <p:nvPr/>
        </p:nvPicPr>
        <p:blipFill>
          <a:blip r:embed="rId4"/>
          <a:stretch>
            <a:fillRect/>
          </a:stretch>
        </p:blipFill>
        <p:spPr>
          <a:xfrm>
            <a:off x="3795408" y="4414558"/>
            <a:ext cx="2597606" cy="1989197"/>
          </a:xfrm>
          <a:prstGeom prst="rect">
            <a:avLst/>
          </a:prstGeom>
        </p:spPr>
      </p:pic>
      <p:sp>
        <p:nvSpPr>
          <p:cNvPr id="2" name="Rectangle 1"/>
          <p:cNvSpPr/>
          <p:nvPr/>
        </p:nvSpPr>
        <p:spPr>
          <a:xfrm>
            <a:off x="8927691" y="1948042"/>
            <a:ext cx="1740309" cy="2862322"/>
          </a:xfrm>
          <a:prstGeom prst="rect">
            <a:avLst/>
          </a:prstGeom>
        </p:spPr>
        <p:txBody>
          <a:bodyPr wrap="square">
            <a:spAutoFit/>
          </a:bodyPr>
          <a:lstStyle/>
          <a:p>
            <a:pPr lvl="0" eaLnBrk="0" hangingPunct="0">
              <a:spcBef>
                <a:spcPct val="30000"/>
              </a:spcBef>
              <a:defRPr/>
            </a:pPr>
            <a:r>
              <a:rPr lang="en-US" dirty="0">
                <a:ea typeface="ＭＳ Ｐゴシック" pitchFamily="-110" charset="-128"/>
                <a:cs typeface="ＭＳ Ｐゴシック" pitchFamily="-110" charset="-128"/>
              </a:rPr>
              <a:t>The two CYP2C9 alleles do not correlate with dosage, so they may not be the causative gene for warfarin dosage. </a:t>
            </a:r>
          </a:p>
        </p:txBody>
      </p:sp>
    </p:spTree>
    <p:extLst>
      <p:ext uri="{BB962C8B-B14F-4D97-AF65-F5344CB8AC3E}">
        <p14:creationId xmlns:p14="http://schemas.microsoft.com/office/powerpoint/2010/main" val="1454480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2257"/>
            <a:ext cx="8923508" cy="2136410"/>
          </a:xfrm>
          <a:prstGeom prst="rect">
            <a:avLst/>
          </a:prstGeom>
        </p:spPr>
      </p:pic>
      <p:sp>
        <p:nvSpPr>
          <p:cNvPr id="9" name="TextBox 8">
            <a:extLst>
              <a:ext uri="{FF2B5EF4-FFF2-40B4-BE49-F238E27FC236}">
                <a16:creationId xmlns:a16="http://schemas.microsoft.com/office/drawing/2014/main" id="{D529F048-DC6F-C14D-8B3B-B56EFAD3E8B9}"/>
              </a:ext>
            </a:extLst>
          </p:cNvPr>
          <p:cNvSpPr txBox="1"/>
          <p:nvPr/>
        </p:nvSpPr>
        <p:spPr>
          <a:xfrm>
            <a:off x="3043200" y="1822925"/>
            <a:ext cx="5904180" cy="369332"/>
          </a:xfrm>
          <a:prstGeom prst="rect">
            <a:avLst/>
          </a:prstGeom>
          <a:solidFill>
            <a:schemeClr val="bg1"/>
          </a:solidFill>
        </p:spPr>
        <p:txBody>
          <a:bodyPr wrap="none" rtlCol="0">
            <a:spAutoFit/>
          </a:bodyPr>
          <a:lstStyle/>
          <a:p>
            <a:pPr algn="ctr"/>
            <a:r>
              <a:rPr lang="en-US" b="1" dirty="0">
                <a:solidFill>
                  <a:srgbClr val="0432FF"/>
                </a:solidFill>
              </a:rPr>
              <a:t>Which variant correlates best with warfarin dosage?</a:t>
            </a:r>
          </a:p>
        </p:txBody>
      </p:sp>
      <p:pic>
        <p:nvPicPr>
          <p:cNvPr id="10" name="Picture 9">
            <a:extLst>
              <a:ext uri="{FF2B5EF4-FFF2-40B4-BE49-F238E27FC236}">
                <a16:creationId xmlns:a16="http://schemas.microsoft.com/office/drawing/2014/main" id="{EA2D164A-CBFB-A949-85D0-38D39F6B9BEC}"/>
              </a:ext>
            </a:extLst>
          </p:cNvPr>
          <p:cNvPicPr>
            <a:picLocks noChangeAspect="1"/>
          </p:cNvPicPr>
          <p:nvPr/>
        </p:nvPicPr>
        <p:blipFill>
          <a:blip r:embed="rId4"/>
          <a:stretch>
            <a:fillRect/>
          </a:stretch>
        </p:blipFill>
        <p:spPr>
          <a:xfrm>
            <a:off x="3795408" y="4413582"/>
            <a:ext cx="2597606" cy="1989197"/>
          </a:xfrm>
          <a:prstGeom prst="rect">
            <a:avLst/>
          </a:prstGeom>
        </p:spPr>
      </p:pic>
      <p:sp>
        <p:nvSpPr>
          <p:cNvPr id="2" name="Rectangle 1"/>
          <p:cNvSpPr/>
          <p:nvPr/>
        </p:nvSpPr>
        <p:spPr>
          <a:xfrm>
            <a:off x="8947380" y="260682"/>
            <a:ext cx="3383307" cy="3693319"/>
          </a:xfrm>
          <a:prstGeom prst="rect">
            <a:avLst/>
          </a:prstGeom>
        </p:spPr>
        <p:txBody>
          <a:bodyPr wrap="square">
            <a:spAutoFit/>
          </a:bodyPr>
          <a:lstStyle/>
          <a:p>
            <a:pPr lvl="0" eaLnBrk="0" hangingPunct="0">
              <a:spcBef>
                <a:spcPct val="30000"/>
              </a:spcBef>
              <a:defRPr/>
            </a:pPr>
            <a:r>
              <a:rPr lang="en-US" sz="2600" dirty="0">
                <a:latin typeface="Times New Roman" panose="02020603050405020304" pitchFamily="18" charset="0"/>
                <a:ea typeface="ＭＳ Ｐゴシック" pitchFamily="-110" charset="-128"/>
                <a:cs typeface="Times New Roman" panose="02020603050405020304" pitchFamily="18" charset="0"/>
              </a:rPr>
              <a:t>The </a:t>
            </a:r>
            <a:r>
              <a:rPr lang="en-US" sz="2600" i="1" dirty="0">
                <a:latin typeface="Times New Roman" panose="02020603050405020304" pitchFamily="18" charset="0"/>
                <a:ea typeface="ＭＳ Ｐゴシック" pitchFamily="-110" charset="-128"/>
                <a:cs typeface="Times New Roman" panose="02020603050405020304" pitchFamily="18" charset="0"/>
              </a:rPr>
              <a:t>VKORC1</a:t>
            </a:r>
            <a:r>
              <a:rPr lang="en-US" sz="2600" dirty="0">
                <a:latin typeface="Times New Roman" panose="02020603050405020304" pitchFamily="18" charset="0"/>
                <a:ea typeface="ＭＳ Ｐゴシック" pitchFamily="-110" charset="-128"/>
                <a:cs typeface="Times New Roman" panose="02020603050405020304" pitchFamily="18" charset="0"/>
              </a:rPr>
              <a:t> promoter variant correlates very well with the dosages for different ethnic groups. However, note that none of these groups is homozygous for a particular promoter SNP. </a:t>
            </a:r>
          </a:p>
        </p:txBody>
      </p:sp>
    </p:spTree>
    <p:extLst>
      <p:ext uri="{BB962C8B-B14F-4D97-AF65-F5344CB8AC3E}">
        <p14:creationId xmlns:p14="http://schemas.microsoft.com/office/powerpoint/2010/main" val="1383599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205522"/>
            <a:ext cx="8923508" cy="2136410"/>
          </a:xfrm>
          <a:prstGeom prst="rect">
            <a:avLst/>
          </a:prstGeom>
        </p:spPr>
      </p:pic>
      <p:sp>
        <p:nvSpPr>
          <p:cNvPr id="9" name="TextBox 8">
            <a:extLst>
              <a:ext uri="{FF2B5EF4-FFF2-40B4-BE49-F238E27FC236}">
                <a16:creationId xmlns:a16="http://schemas.microsoft.com/office/drawing/2014/main" id="{D529F048-DC6F-C14D-8B3B-B56EFAD3E8B9}"/>
              </a:ext>
            </a:extLst>
          </p:cNvPr>
          <p:cNvSpPr txBox="1"/>
          <p:nvPr/>
        </p:nvSpPr>
        <p:spPr>
          <a:xfrm>
            <a:off x="1037646" y="1492885"/>
            <a:ext cx="7404591" cy="369332"/>
          </a:xfrm>
          <a:prstGeom prst="rect">
            <a:avLst/>
          </a:prstGeom>
          <a:solidFill>
            <a:schemeClr val="bg1"/>
          </a:solidFill>
        </p:spPr>
        <p:txBody>
          <a:bodyPr wrap="none" rtlCol="0">
            <a:spAutoFit/>
          </a:bodyPr>
          <a:lstStyle/>
          <a:p>
            <a:pPr algn="ctr"/>
            <a:r>
              <a:rPr lang="en-US" b="1" dirty="0">
                <a:solidFill>
                  <a:srgbClr val="0432FF"/>
                </a:solidFill>
              </a:rPr>
              <a:t>What information should be used to determined warfarin dosage?</a:t>
            </a:r>
          </a:p>
        </p:txBody>
      </p:sp>
      <p:pic>
        <p:nvPicPr>
          <p:cNvPr id="10" name="Picture 9">
            <a:extLst>
              <a:ext uri="{FF2B5EF4-FFF2-40B4-BE49-F238E27FC236}">
                <a16:creationId xmlns:a16="http://schemas.microsoft.com/office/drawing/2014/main" id="{EA2D164A-CBFB-A949-85D0-38D39F6B9BEC}"/>
              </a:ext>
            </a:extLst>
          </p:cNvPr>
          <p:cNvPicPr>
            <a:picLocks noChangeAspect="1"/>
          </p:cNvPicPr>
          <p:nvPr/>
        </p:nvPicPr>
        <p:blipFill>
          <a:blip r:embed="rId4"/>
          <a:stretch>
            <a:fillRect/>
          </a:stretch>
        </p:blipFill>
        <p:spPr>
          <a:xfrm>
            <a:off x="3795408" y="4426847"/>
            <a:ext cx="2597606" cy="1989197"/>
          </a:xfrm>
          <a:prstGeom prst="rect">
            <a:avLst/>
          </a:prstGeom>
        </p:spPr>
      </p:pic>
      <p:sp>
        <p:nvSpPr>
          <p:cNvPr id="2" name="Rectangle 1"/>
          <p:cNvSpPr/>
          <p:nvPr/>
        </p:nvSpPr>
        <p:spPr>
          <a:xfrm>
            <a:off x="9144000" y="317577"/>
            <a:ext cx="3048000" cy="3554819"/>
          </a:xfrm>
          <a:prstGeom prst="rect">
            <a:avLst/>
          </a:prstGeom>
        </p:spPr>
        <p:txBody>
          <a:bodyPr wrap="square">
            <a:spAutoFit/>
          </a:bodyPr>
          <a:lstStyle/>
          <a:p>
            <a:pPr lvl="0" eaLnBrk="0" hangingPunct="0">
              <a:spcBef>
                <a:spcPct val="30000"/>
              </a:spcBef>
              <a:defRPr/>
            </a:pPr>
            <a:r>
              <a:rPr lang="en-US" sz="2500" dirty="0">
                <a:latin typeface="Times New Roman" panose="02020603050405020304" pitchFamily="18" charset="0"/>
                <a:ea typeface="ＭＳ Ｐゴシック" pitchFamily="-110" charset="-128"/>
                <a:cs typeface="Times New Roman" panose="02020603050405020304" pitchFamily="18" charset="0"/>
              </a:rPr>
              <a:t>Race should not be a proxy for VKORC1 genotype. With current technology, this SNP should be determined for each patient prior to warfarin dosage is prescribed. </a:t>
            </a:r>
          </a:p>
        </p:txBody>
      </p:sp>
    </p:spTree>
    <p:extLst>
      <p:ext uri="{BB962C8B-B14F-4D97-AF65-F5344CB8AC3E}">
        <p14:creationId xmlns:p14="http://schemas.microsoft.com/office/powerpoint/2010/main" val="4238463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Warfarin Doses by Genotype</a:t>
            </a:r>
          </a:p>
        </p:txBody>
      </p:sp>
      <p:pic>
        <p:nvPicPr>
          <p:cNvPr id="3" name="Picture 2">
            <a:extLst>
              <a:ext uri="{FF2B5EF4-FFF2-40B4-BE49-F238E27FC236}">
                <a16:creationId xmlns:a16="http://schemas.microsoft.com/office/drawing/2014/main" id="{1577DD62-E589-2D4D-A5C0-143A94DB7BA3}"/>
              </a:ext>
            </a:extLst>
          </p:cNvPr>
          <p:cNvPicPr>
            <a:picLocks noChangeAspect="1"/>
          </p:cNvPicPr>
          <p:nvPr/>
        </p:nvPicPr>
        <p:blipFill>
          <a:blip r:embed="rId3"/>
          <a:stretch>
            <a:fillRect/>
          </a:stretch>
        </p:blipFill>
        <p:spPr>
          <a:xfrm>
            <a:off x="640444" y="2013009"/>
            <a:ext cx="7942724" cy="2077610"/>
          </a:xfrm>
          <a:prstGeom prst="rect">
            <a:avLst/>
          </a:prstGeom>
        </p:spPr>
      </p:pic>
      <p:sp>
        <p:nvSpPr>
          <p:cNvPr id="7" name="Rectangle 6">
            <a:extLst>
              <a:ext uri="{FF2B5EF4-FFF2-40B4-BE49-F238E27FC236}">
                <a16:creationId xmlns:a16="http://schemas.microsoft.com/office/drawing/2014/main" id="{7FF5DA68-A773-C440-80BD-D313D5FFC92A}"/>
              </a:ext>
            </a:extLst>
          </p:cNvPr>
          <p:cNvSpPr/>
          <p:nvPr/>
        </p:nvSpPr>
        <p:spPr>
          <a:xfrm>
            <a:off x="2822583" y="3219481"/>
            <a:ext cx="5797657" cy="13328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3ABF31A-9B09-1C43-A762-39D26E724761}"/>
              </a:ext>
            </a:extLst>
          </p:cNvPr>
          <p:cNvSpPr txBox="1"/>
          <p:nvPr/>
        </p:nvSpPr>
        <p:spPr>
          <a:xfrm>
            <a:off x="1185977" y="1618542"/>
            <a:ext cx="6772047" cy="369332"/>
          </a:xfrm>
          <a:prstGeom prst="rect">
            <a:avLst/>
          </a:prstGeom>
          <a:solidFill>
            <a:schemeClr val="bg1"/>
          </a:solidFill>
        </p:spPr>
        <p:txBody>
          <a:bodyPr wrap="none" rtlCol="0">
            <a:spAutoFit/>
          </a:bodyPr>
          <a:lstStyle/>
          <a:p>
            <a:pPr algn="ctr"/>
            <a:r>
              <a:rPr lang="en-US" b="1" dirty="0">
                <a:solidFill>
                  <a:srgbClr val="0432FF"/>
                </a:solidFill>
              </a:rPr>
              <a:t>Does race or promoter SNP correlate with effective dosage?</a:t>
            </a:r>
          </a:p>
        </p:txBody>
      </p:sp>
    </p:spTree>
    <p:extLst>
      <p:ext uri="{BB962C8B-B14F-4D97-AF65-F5344CB8AC3E}">
        <p14:creationId xmlns:p14="http://schemas.microsoft.com/office/powerpoint/2010/main" val="409364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Warfarin Doses by Genotype</a:t>
            </a:r>
          </a:p>
        </p:txBody>
      </p:sp>
      <p:pic>
        <p:nvPicPr>
          <p:cNvPr id="3" name="Picture 2">
            <a:extLst>
              <a:ext uri="{FF2B5EF4-FFF2-40B4-BE49-F238E27FC236}">
                <a16:creationId xmlns:a16="http://schemas.microsoft.com/office/drawing/2014/main" id="{1577DD62-E589-2D4D-A5C0-143A94DB7BA3}"/>
              </a:ext>
            </a:extLst>
          </p:cNvPr>
          <p:cNvPicPr>
            <a:picLocks noChangeAspect="1"/>
          </p:cNvPicPr>
          <p:nvPr/>
        </p:nvPicPr>
        <p:blipFill>
          <a:blip r:embed="rId3"/>
          <a:stretch>
            <a:fillRect/>
          </a:stretch>
        </p:blipFill>
        <p:spPr>
          <a:xfrm>
            <a:off x="640444" y="2013009"/>
            <a:ext cx="7942724" cy="2077610"/>
          </a:xfrm>
          <a:prstGeom prst="rect">
            <a:avLst/>
          </a:prstGeom>
        </p:spPr>
      </p:pic>
      <p:sp>
        <p:nvSpPr>
          <p:cNvPr id="7" name="Rectangle 6">
            <a:extLst>
              <a:ext uri="{FF2B5EF4-FFF2-40B4-BE49-F238E27FC236}">
                <a16:creationId xmlns:a16="http://schemas.microsoft.com/office/drawing/2014/main" id="{5174B4C1-DBD3-C945-907B-559AD9B1D05A}"/>
              </a:ext>
            </a:extLst>
          </p:cNvPr>
          <p:cNvSpPr/>
          <p:nvPr/>
        </p:nvSpPr>
        <p:spPr>
          <a:xfrm>
            <a:off x="2822583" y="2868919"/>
            <a:ext cx="5797657" cy="6549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38921CB-156F-0B4F-8632-1ECDE464673B}"/>
              </a:ext>
            </a:extLst>
          </p:cNvPr>
          <p:cNvSpPr txBox="1"/>
          <p:nvPr/>
        </p:nvSpPr>
        <p:spPr>
          <a:xfrm>
            <a:off x="1185977" y="1618542"/>
            <a:ext cx="6772047" cy="369332"/>
          </a:xfrm>
          <a:prstGeom prst="rect">
            <a:avLst/>
          </a:prstGeom>
          <a:solidFill>
            <a:schemeClr val="bg1"/>
          </a:solidFill>
        </p:spPr>
        <p:txBody>
          <a:bodyPr wrap="none" rtlCol="0">
            <a:spAutoFit/>
          </a:bodyPr>
          <a:lstStyle/>
          <a:p>
            <a:pPr algn="ctr"/>
            <a:r>
              <a:rPr lang="en-US" b="1" dirty="0">
                <a:solidFill>
                  <a:srgbClr val="0432FF"/>
                </a:solidFill>
              </a:rPr>
              <a:t>Does race or promoter SNP correlate with effective dosage?</a:t>
            </a:r>
          </a:p>
        </p:txBody>
      </p:sp>
    </p:spTree>
    <p:extLst>
      <p:ext uri="{BB962C8B-B14F-4D97-AF65-F5344CB8AC3E}">
        <p14:creationId xmlns:p14="http://schemas.microsoft.com/office/powerpoint/2010/main" val="1022932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Original art.</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Warfarin Doses by Genotype</a:t>
            </a:r>
          </a:p>
        </p:txBody>
      </p:sp>
      <p:pic>
        <p:nvPicPr>
          <p:cNvPr id="3" name="Picture 2">
            <a:extLst>
              <a:ext uri="{FF2B5EF4-FFF2-40B4-BE49-F238E27FC236}">
                <a16:creationId xmlns:a16="http://schemas.microsoft.com/office/drawing/2014/main" id="{1577DD62-E589-2D4D-A5C0-143A94DB7BA3}"/>
              </a:ext>
            </a:extLst>
          </p:cNvPr>
          <p:cNvPicPr>
            <a:picLocks noChangeAspect="1"/>
          </p:cNvPicPr>
          <p:nvPr/>
        </p:nvPicPr>
        <p:blipFill>
          <a:blip r:embed="rId3"/>
          <a:stretch>
            <a:fillRect/>
          </a:stretch>
        </p:blipFill>
        <p:spPr>
          <a:xfrm>
            <a:off x="640444" y="2013009"/>
            <a:ext cx="7942724" cy="2077610"/>
          </a:xfrm>
          <a:prstGeom prst="rect">
            <a:avLst/>
          </a:prstGeom>
        </p:spPr>
      </p:pic>
      <p:sp>
        <p:nvSpPr>
          <p:cNvPr id="8" name="TextBox 7">
            <a:extLst>
              <a:ext uri="{FF2B5EF4-FFF2-40B4-BE49-F238E27FC236}">
                <a16:creationId xmlns:a16="http://schemas.microsoft.com/office/drawing/2014/main" id="{A6A03B6F-B3BF-8142-B96E-12ED02F94D82}"/>
              </a:ext>
            </a:extLst>
          </p:cNvPr>
          <p:cNvSpPr txBox="1"/>
          <p:nvPr/>
        </p:nvSpPr>
        <p:spPr>
          <a:xfrm>
            <a:off x="1185977" y="1618542"/>
            <a:ext cx="6772047" cy="369332"/>
          </a:xfrm>
          <a:prstGeom prst="rect">
            <a:avLst/>
          </a:prstGeom>
          <a:solidFill>
            <a:schemeClr val="bg1"/>
          </a:solidFill>
        </p:spPr>
        <p:txBody>
          <a:bodyPr wrap="none" rtlCol="0">
            <a:spAutoFit/>
          </a:bodyPr>
          <a:lstStyle/>
          <a:p>
            <a:pPr algn="ctr"/>
            <a:r>
              <a:rPr lang="en-US" b="1" dirty="0">
                <a:solidFill>
                  <a:srgbClr val="0432FF"/>
                </a:solidFill>
              </a:rPr>
              <a:t>Does race or promoter SNP correlate with effective dosage?</a:t>
            </a:r>
          </a:p>
        </p:txBody>
      </p:sp>
    </p:spTree>
    <p:extLst>
      <p:ext uri="{BB962C8B-B14F-4D97-AF65-F5344CB8AC3E}">
        <p14:creationId xmlns:p14="http://schemas.microsoft.com/office/powerpoint/2010/main" val="3806632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6.3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Johnson, 2008.</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Genotype Frequencies by Race</a:t>
            </a:r>
          </a:p>
        </p:txBody>
      </p:sp>
      <p:pic>
        <p:nvPicPr>
          <p:cNvPr id="8" name="Picture 7">
            <a:extLst>
              <a:ext uri="{FF2B5EF4-FFF2-40B4-BE49-F238E27FC236}">
                <a16:creationId xmlns:a16="http://schemas.microsoft.com/office/drawing/2014/main" id="{13B7A7E6-E0EB-074C-9D8C-9AF562ECDDA7}"/>
              </a:ext>
            </a:extLst>
          </p:cNvPr>
          <p:cNvPicPr>
            <a:picLocks noChangeAspect="1"/>
          </p:cNvPicPr>
          <p:nvPr/>
        </p:nvPicPr>
        <p:blipFill>
          <a:blip r:embed="rId3"/>
          <a:stretch>
            <a:fillRect/>
          </a:stretch>
        </p:blipFill>
        <p:spPr>
          <a:xfrm>
            <a:off x="110246" y="2192257"/>
            <a:ext cx="8923508" cy="2136410"/>
          </a:xfrm>
          <a:prstGeom prst="rect">
            <a:avLst/>
          </a:prstGeom>
        </p:spPr>
      </p:pic>
      <p:sp>
        <p:nvSpPr>
          <p:cNvPr id="9" name="TextBox 8">
            <a:extLst>
              <a:ext uri="{FF2B5EF4-FFF2-40B4-BE49-F238E27FC236}">
                <a16:creationId xmlns:a16="http://schemas.microsoft.com/office/drawing/2014/main" id="{D529F048-DC6F-C14D-8B3B-B56EFAD3E8B9}"/>
              </a:ext>
            </a:extLst>
          </p:cNvPr>
          <p:cNvSpPr txBox="1"/>
          <p:nvPr/>
        </p:nvSpPr>
        <p:spPr>
          <a:xfrm>
            <a:off x="1037646" y="1479620"/>
            <a:ext cx="7404591" cy="369332"/>
          </a:xfrm>
          <a:prstGeom prst="rect">
            <a:avLst/>
          </a:prstGeom>
          <a:solidFill>
            <a:schemeClr val="bg1"/>
          </a:solidFill>
        </p:spPr>
        <p:txBody>
          <a:bodyPr wrap="none" rtlCol="0">
            <a:spAutoFit/>
          </a:bodyPr>
          <a:lstStyle/>
          <a:p>
            <a:pPr algn="ctr"/>
            <a:r>
              <a:rPr lang="en-US" b="1" dirty="0">
                <a:solidFill>
                  <a:srgbClr val="0432FF"/>
                </a:solidFill>
              </a:rPr>
              <a:t>What information should be used to determined warfarin dosage?</a:t>
            </a:r>
          </a:p>
        </p:txBody>
      </p:sp>
      <p:pic>
        <p:nvPicPr>
          <p:cNvPr id="10" name="Picture 9">
            <a:extLst>
              <a:ext uri="{FF2B5EF4-FFF2-40B4-BE49-F238E27FC236}">
                <a16:creationId xmlns:a16="http://schemas.microsoft.com/office/drawing/2014/main" id="{EA2D164A-CBFB-A949-85D0-38D39F6B9BEC}"/>
              </a:ext>
            </a:extLst>
          </p:cNvPr>
          <p:cNvPicPr>
            <a:picLocks noChangeAspect="1"/>
          </p:cNvPicPr>
          <p:nvPr/>
        </p:nvPicPr>
        <p:blipFill>
          <a:blip r:embed="rId4"/>
          <a:stretch>
            <a:fillRect/>
          </a:stretch>
        </p:blipFill>
        <p:spPr>
          <a:xfrm>
            <a:off x="1635258" y="4354904"/>
            <a:ext cx="2936742" cy="2248901"/>
          </a:xfrm>
          <a:prstGeom prst="rect">
            <a:avLst/>
          </a:prstGeom>
        </p:spPr>
      </p:pic>
      <p:sp>
        <p:nvSpPr>
          <p:cNvPr id="11" name="Rectangle 10">
            <a:extLst>
              <a:ext uri="{FF2B5EF4-FFF2-40B4-BE49-F238E27FC236}">
                <a16:creationId xmlns:a16="http://schemas.microsoft.com/office/drawing/2014/main" id="{D4B534D4-CACE-8E47-8CB5-F87228595B9D}"/>
              </a:ext>
            </a:extLst>
          </p:cNvPr>
          <p:cNvSpPr/>
          <p:nvPr/>
        </p:nvSpPr>
        <p:spPr>
          <a:xfrm>
            <a:off x="790833" y="2806227"/>
            <a:ext cx="2223894" cy="822339"/>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F25C7D-156E-E142-B088-7F1B7C67F838}"/>
              </a:ext>
            </a:extLst>
          </p:cNvPr>
          <p:cNvSpPr/>
          <p:nvPr/>
        </p:nvSpPr>
        <p:spPr>
          <a:xfrm>
            <a:off x="3303374" y="2404532"/>
            <a:ext cx="5605848" cy="17409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AFE5114-984F-DE4F-B865-7393BF10A78C}"/>
              </a:ext>
            </a:extLst>
          </p:cNvPr>
          <p:cNvPicPr>
            <a:picLocks noChangeAspect="1"/>
          </p:cNvPicPr>
          <p:nvPr/>
        </p:nvPicPr>
        <p:blipFill>
          <a:blip r:embed="rId5"/>
          <a:stretch>
            <a:fillRect/>
          </a:stretch>
        </p:blipFill>
        <p:spPr>
          <a:xfrm>
            <a:off x="3315524" y="2215693"/>
            <a:ext cx="5828477" cy="1859978"/>
          </a:xfrm>
          <a:prstGeom prst="rect">
            <a:avLst/>
          </a:prstGeom>
        </p:spPr>
      </p:pic>
      <p:sp>
        <p:nvSpPr>
          <p:cNvPr id="14" name="TextBox 13">
            <a:extLst>
              <a:ext uri="{FF2B5EF4-FFF2-40B4-BE49-F238E27FC236}">
                <a16:creationId xmlns:a16="http://schemas.microsoft.com/office/drawing/2014/main" id="{E8179359-ABF7-2C4D-B548-FAEF4317D8BD}"/>
              </a:ext>
            </a:extLst>
          </p:cNvPr>
          <p:cNvSpPr txBox="1"/>
          <p:nvPr/>
        </p:nvSpPr>
        <p:spPr>
          <a:xfrm>
            <a:off x="9045904" y="312142"/>
            <a:ext cx="3035851" cy="3554819"/>
          </a:xfrm>
          <a:prstGeom prst="rect">
            <a:avLst/>
          </a:prstGeom>
          <a:noFill/>
        </p:spPr>
        <p:txBody>
          <a:bodyPr wrap="square">
            <a:spAutoFit/>
          </a:bodyPr>
          <a:lstStyle/>
          <a:p>
            <a:r>
              <a:rPr lang="en-US" sz="2500" b="0" i="1" kern="1200" dirty="0">
                <a:solidFill>
                  <a:schemeClr val="tx1"/>
                </a:solidFill>
                <a:latin typeface="Times New Roman" panose="02020603050405020304" pitchFamily="18" charset="0"/>
                <a:ea typeface="ＭＳ Ｐゴシック" pitchFamily="-110" charset="-128"/>
                <a:cs typeface="Times New Roman" panose="02020603050405020304" pitchFamily="18" charset="0"/>
              </a:rPr>
              <a:t>VKORC1</a:t>
            </a:r>
            <a:r>
              <a:rPr lang="en-US" sz="2500" b="0" kern="1200" dirty="0">
                <a:solidFill>
                  <a:schemeClr val="tx1"/>
                </a:solidFill>
                <a:latin typeface="Times New Roman" panose="02020603050405020304" pitchFamily="18" charset="0"/>
                <a:ea typeface="ＭＳ Ｐゴシック" pitchFamily="-110" charset="-128"/>
                <a:cs typeface="Times New Roman" panose="02020603050405020304" pitchFamily="18" charset="0"/>
              </a:rPr>
              <a:t> promoter SNP genotype has the greatest impact on warfarin dosage. These SNPs are unrelated to race and thus race should NOT be used to determine dosage of warfarin.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90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4CF550-2E32-D340-9C18-ED1848CC394D}"/>
              </a:ext>
            </a:extLst>
          </p:cNvPr>
          <p:cNvPicPr>
            <a:picLocks noChangeAspect="1"/>
          </p:cNvPicPr>
          <p:nvPr/>
        </p:nvPicPr>
        <p:blipFill>
          <a:blip r:embed="rId3"/>
          <a:stretch>
            <a:fillRect/>
          </a:stretch>
        </p:blipFill>
        <p:spPr>
          <a:xfrm>
            <a:off x="808736" y="936772"/>
            <a:ext cx="7536446" cy="5325755"/>
          </a:xfrm>
          <a:prstGeom prst="rect">
            <a:avLst/>
          </a:prstGeom>
        </p:spPr>
      </p:pic>
      <p:sp>
        <p:nvSpPr>
          <p:cNvPr id="6" name="TextBox 7"/>
          <p:cNvSpPr txBox="1">
            <a:spLocks noChangeArrowheads="1"/>
          </p:cNvSpPr>
          <p:nvPr/>
        </p:nvSpPr>
        <p:spPr bwMode="auto">
          <a:xfrm>
            <a:off x="6704"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4"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5"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3"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5"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6D1C039A-9B9F-8544-B255-D4FF279DB96B}"/>
              </a:ext>
            </a:extLst>
          </p:cNvPr>
          <p:cNvCxnSpPr>
            <a:cxnSpLocks/>
          </p:cNvCxnSpPr>
          <p:nvPr/>
        </p:nvCxnSpPr>
        <p:spPr>
          <a:xfrm flipV="1">
            <a:off x="5704977" y="5820939"/>
            <a:ext cx="769434" cy="133813"/>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174C7D6-CE74-A047-921B-F265F05C9C0A}"/>
              </a:ext>
            </a:extLst>
          </p:cNvPr>
          <p:cNvCxnSpPr>
            <a:cxnSpLocks/>
          </p:cNvCxnSpPr>
          <p:nvPr/>
        </p:nvCxnSpPr>
        <p:spPr>
          <a:xfrm flipV="1">
            <a:off x="7174113" y="5854323"/>
            <a:ext cx="769434" cy="133813"/>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59747" y="2375915"/>
            <a:ext cx="5185975" cy="2246769"/>
          </a:xfrm>
          <a:prstGeom prst="rect">
            <a:avLst/>
          </a:prstGeom>
        </p:spPr>
        <p:txBody>
          <a:bodyPr wrap="square">
            <a:spAutoFit/>
          </a:bodyPr>
          <a:lstStyle/>
          <a:p>
            <a:pPr lvl="0" eaLnBrk="0" hangingPunct="0">
              <a:spcBef>
                <a:spcPct val="30000"/>
              </a:spcBef>
              <a:defRPr/>
            </a:pPr>
            <a:r>
              <a:rPr lang="en-US" sz="2800" dirty="0">
                <a:ea typeface="ＭＳ Ｐゴシック" pitchFamily="-110" charset="-128"/>
                <a:cs typeface="ＭＳ Ｐゴシック" pitchFamily="-110" charset="-128"/>
              </a:rPr>
              <a:t>Gaps indicate the vertical scale was broken to fit onto the page. Cannot calculate the number of base changes between any human and chimps. </a:t>
            </a:r>
          </a:p>
        </p:txBody>
      </p:sp>
    </p:spTree>
    <p:extLst>
      <p:ext uri="{BB962C8B-B14F-4D97-AF65-F5344CB8AC3E}">
        <p14:creationId xmlns:p14="http://schemas.microsoft.com/office/powerpoint/2010/main" val="1217641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panose="02020603050405020304" pitchFamily="18" charset="0"/>
                <a:cs typeface="Times" panose="02020603050405020304" pitchFamily="18" charset="0"/>
              </a:rPr>
              <a:t>Outline</a:t>
            </a:r>
          </a:p>
        </p:txBody>
      </p:sp>
      <p:sp>
        <p:nvSpPr>
          <p:cNvPr id="3" name="Content Placeholder 2"/>
          <p:cNvSpPr>
            <a:spLocks noGrp="1"/>
          </p:cNvSpPr>
          <p:nvPr>
            <p:ph idx="1"/>
          </p:nvPr>
        </p:nvSpPr>
        <p:spPr/>
        <p:txBody>
          <a:bodyPr/>
          <a:lstStyle/>
          <a:p>
            <a:pPr marL="514350" indent="-514350">
              <a:buAutoNum type="arabicPeriod"/>
            </a:pPr>
            <a:r>
              <a:rPr lang="en-US" dirty="0">
                <a:latin typeface="Times" panose="02020603050405020304" pitchFamily="18" charset="0"/>
                <a:cs typeface="Times" panose="02020603050405020304" pitchFamily="18" charset="0"/>
              </a:rPr>
              <a:t>Out-of-Africa Principle of Human Origins</a:t>
            </a:r>
          </a:p>
          <a:p>
            <a:pPr marL="514350" indent="-514350">
              <a:buAutoNum type="arabicPeriod"/>
            </a:pPr>
            <a:r>
              <a:rPr lang="en-US" dirty="0">
                <a:latin typeface="Times" panose="02020603050405020304" pitchFamily="18" charset="0"/>
                <a:cs typeface="Times" panose="02020603050405020304" pitchFamily="18" charset="0"/>
              </a:rPr>
              <a:t>Medical Differences and Race – not genetics but environment</a:t>
            </a:r>
          </a:p>
          <a:p>
            <a:pPr marL="514350" indent="-514350">
              <a:buAutoNum type="arabicPeriod"/>
            </a:pPr>
            <a:r>
              <a:rPr lang="en-US" dirty="0">
                <a:latin typeface="Times" panose="02020603050405020304" pitchFamily="18" charset="0"/>
                <a:cs typeface="Times" panose="02020603050405020304" pitchFamily="18" charset="0"/>
              </a:rPr>
              <a:t>Genotype-Based Medicine &gt; Race-Based Medicine</a:t>
            </a:r>
          </a:p>
          <a:p>
            <a:pPr marL="514350" indent="-514350">
              <a:buAutoNum type="arabicPeriod"/>
            </a:pPr>
            <a:r>
              <a:rPr lang="en-US" dirty="0">
                <a:latin typeface="Times" panose="02020603050405020304" pitchFamily="18" charset="0"/>
                <a:cs typeface="Times" panose="02020603050405020304" pitchFamily="18" charset="0"/>
              </a:rPr>
              <a:t>Genetics of Skin Color</a:t>
            </a:r>
          </a:p>
          <a:p>
            <a:pPr marL="514350" indent="-514350">
              <a:buAutoNum type="arabicPeriod"/>
            </a:pPr>
            <a:r>
              <a:rPr lang="en-US" dirty="0">
                <a:latin typeface="Times" panose="02020603050405020304" pitchFamily="18" charset="0"/>
                <a:cs typeface="Times" panose="02020603050405020304" pitchFamily="18" charset="0"/>
              </a:rPr>
              <a:t>ELSI 6.2 Medicine and Science and People of Color</a:t>
            </a:r>
          </a:p>
        </p:txBody>
      </p:sp>
    </p:spTree>
    <p:extLst>
      <p:ext uri="{BB962C8B-B14F-4D97-AF65-F5344CB8AC3E}">
        <p14:creationId xmlns:p14="http://schemas.microsoft.com/office/powerpoint/2010/main" val="10905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data from Crawford </a:t>
            </a:r>
            <a:r>
              <a:rPr lang="en-US" sz="1200" i="1" dirty="0">
                <a:solidFill>
                  <a:schemeClr val="bg1">
                    <a:lumMod val="75000"/>
                  </a:schemeClr>
                </a:solidFill>
              </a:rPr>
              <a:t>et al.</a:t>
            </a:r>
            <a:r>
              <a:rPr lang="en-US" sz="1200" dirty="0">
                <a:solidFill>
                  <a:schemeClr val="bg1">
                    <a:lumMod val="75000"/>
                  </a:schemeClr>
                </a:solidFill>
              </a:rPr>
              <a:t>, 2017.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Genes Involved in Skin Colors</a:t>
            </a:r>
          </a:p>
        </p:txBody>
      </p:sp>
      <p:pic>
        <p:nvPicPr>
          <p:cNvPr id="3" name="Picture 2">
            <a:extLst>
              <a:ext uri="{FF2B5EF4-FFF2-40B4-BE49-F238E27FC236}">
                <a16:creationId xmlns:a16="http://schemas.microsoft.com/office/drawing/2014/main" id="{7DDD132D-2D6C-3942-9A18-D6C4A442311B}"/>
              </a:ext>
            </a:extLst>
          </p:cNvPr>
          <p:cNvPicPr>
            <a:picLocks noChangeAspect="1"/>
          </p:cNvPicPr>
          <p:nvPr/>
        </p:nvPicPr>
        <p:blipFill>
          <a:blip r:embed="rId3"/>
          <a:stretch>
            <a:fillRect/>
          </a:stretch>
        </p:blipFill>
        <p:spPr>
          <a:xfrm>
            <a:off x="223394" y="1597458"/>
            <a:ext cx="8785694" cy="3591546"/>
          </a:xfrm>
          <a:prstGeom prst="rect">
            <a:avLst/>
          </a:prstGeom>
        </p:spPr>
      </p:pic>
      <p:sp>
        <p:nvSpPr>
          <p:cNvPr id="7" name="TextBox 6">
            <a:extLst>
              <a:ext uri="{FF2B5EF4-FFF2-40B4-BE49-F238E27FC236}">
                <a16:creationId xmlns:a16="http://schemas.microsoft.com/office/drawing/2014/main" id="{4D4D1D83-346D-2948-BD31-125428CAADA5}"/>
              </a:ext>
            </a:extLst>
          </p:cNvPr>
          <p:cNvSpPr txBox="1"/>
          <p:nvPr/>
        </p:nvSpPr>
        <p:spPr>
          <a:xfrm>
            <a:off x="4113773" y="1297877"/>
            <a:ext cx="4895315" cy="369332"/>
          </a:xfrm>
          <a:prstGeom prst="rect">
            <a:avLst/>
          </a:prstGeom>
          <a:solidFill>
            <a:schemeClr val="bg1"/>
          </a:solidFill>
        </p:spPr>
        <p:txBody>
          <a:bodyPr wrap="none" rtlCol="0">
            <a:spAutoFit/>
          </a:bodyPr>
          <a:lstStyle/>
          <a:p>
            <a:pPr algn="ctr"/>
            <a:r>
              <a:rPr lang="en-US" b="1" dirty="0">
                <a:solidFill>
                  <a:srgbClr val="FF0000"/>
                </a:solidFill>
              </a:rPr>
              <a:t>When did </a:t>
            </a:r>
            <a:r>
              <a:rPr lang="en-US" b="1" i="1" dirty="0">
                <a:solidFill>
                  <a:srgbClr val="FF0000"/>
                </a:solidFill>
              </a:rPr>
              <a:t>H. sapiens</a:t>
            </a:r>
            <a:r>
              <a:rPr lang="en-US" b="1" dirty="0">
                <a:solidFill>
                  <a:srgbClr val="FF0000"/>
                </a:solidFill>
              </a:rPr>
              <a:t> migrate out of Africa?</a:t>
            </a:r>
          </a:p>
        </p:txBody>
      </p:sp>
      <p:sp>
        <p:nvSpPr>
          <p:cNvPr id="9" name="TextBox 8">
            <a:extLst>
              <a:ext uri="{FF2B5EF4-FFF2-40B4-BE49-F238E27FC236}">
                <a16:creationId xmlns:a16="http://schemas.microsoft.com/office/drawing/2014/main" id="{A6886960-772C-D048-A560-0F280EBA6A1C}"/>
              </a:ext>
            </a:extLst>
          </p:cNvPr>
          <p:cNvSpPr txBox="1"/>
          <p:nvPr/>
        </p:nvSpPr>
        <p:spPr>
          <a:xfrm>
            <a:off x="4626021" y="647295"/>
            <a:ext cx="4343882" cy="369332"/>
          </a:xfrm>
          <a:prstGeom prst="rect">
            <a:avLst/>
          </a:prstGeom>
          <a:solidFill>
            <a:schemeClr val="bg1"/>
          </a:solidFill>
        </p:spPr>
        <p:txBody>
          <a:bodyPr wrap="none" rtlCol="0">
            <a:spAutoFit/>
          </a:bodyPr>
          <a:lstStyle/>
          <a:p>
            <a:pPr algn="ctr"/>
            <a:r>
              <a:rPr lang="en-US" b="1" dirty="0">
                <a:solidFill>
                  <a:srgbClr val="FF0000"/>
                </a:solidFill>
              </a:rPr>
              <a:t>When did </a:t>
            </a:r>
            <a:r>
              <a:rPr lang="en-US" b="1" i="1" dirty="0">
                <a:solidFill>
                  <a:srgbClr val="FF0000"/>
                </a:solidFill>
              </a:rPr>
              <a:t>H. sapiens</a:t>
            </a:r>
            <a:r>
              <a:rPr lang="en-US" b="1" dirty="0">
                <a:solidFill>
                  <a:srgbClr val="FF0000"/>
                </a:solidFill>
              </a:rPr>
              <a:t> evolve in Africa?</a:t>
            </a:r>
          </a:p>
        </p:txBody>
      </p:sp>
      <p:sp>
        <p:nvSpPr>
          <p:cNvPr id="2" name="Rectangle 1"/>
          <p:cNvSpPr/>
          <p:nvPr/>
        </p:nvSpPr>
        <p:spPr>
          <a:xfrm>
            <a:off x="8844778" y="1990037"/>
            <a:ext cx="3399651" cy="2092881"/>
          </a:xfrm>
          <a:prstGeom prst="rect">
            <a:avLst/>
          </a:prstGeom>
        </p:spPr>
        <p:txBody>
          <a:bodyPr wrap="square">
            <a:spAutoFit/>
          </a:bodyPr>
          <a:lstStyle/>
          <a:p>
            <a:pPr lvl="0" eaLnBrk="0" hangingPunct="0">
              <a:spcBef>
                <a:spcPct val="30000"/>
              </a:spcBef>
              <a:defRPr/>
            </a:pPr>
            <a:r>
              <a:rPr lang="en-US" sz="2600" dirty="0">
                <a:ea typeface="ＭＳ Ｐゴシック" pitchFamily="-110" charset="-128"/>
                <a:cs typeface="ＭＳ Ｐゴシック" pitchFamily="-110" charset="-128"/>
              </a:rPr>
              <a:t>A small number of humans migrated out of north east Africa about 100,000 years ago. </a:t>
            </a:r>
          </a:p>
        </p:txBody>
      </p:sp>
      <p:sp>
        <p:nvSpPr>
          <p:cNvPr id="4" name="Rectangle 3"/>
          <p:cNvSpPr/>
          <p:nvPr/>
        </p:nvSpPr>
        <p:spPr>
          <a:xfrm>
            <a:off x="8969903" y="118710"/>
            <a:ext cx="3110216" cy="1877437"/>
          </a:xfrm>
          <a:prstGeom prst="rect">
            <a:avLst/>
          </a:prstGeom>
        </p:spPr>
        <p:txBody>
          <a:bodyPr wrap="square">
            <a:spAutoFit/>
          </a:bodyPr>
          <a:lstStyle/>
          <a:p>
            <a:r>
              <a:rPr lang="en-US" sz="2800" i="1" dirty="0">
                <a:ea typeface="ＭＳ Ｐゴシック" pitchFamily="-110" charset="-128"/>
                <a:cs typeface="ＭＳ Ｐゴシック" pitchFamily="-110" charset="-128"/>
              </a:rPr>
              <a:t>H. sapiens</a:t>
            </a:r>
            <a:r>
              <a:rPr lang="en-US" sz="2800" dirty="0">
                <a:ea typeface="ＭＳ Ｐゴシック" pitchFamily="-110" charset="-128"/>
                <a:cs typeface="ＭＳ Ｐゴシック" pitchFamily="-110" charset="-128"/>
              </a:rPr>
              <a:t> evolved about 200-300,000 years ago. </a:t>
            </a:r>
            <a:endParaRPr lang="en-US" sz="2800" dirty="0"/>
          </a:p>
        </p:txBody>
      </p:sp>
    </p:spTree>
    <p:extLst>
      <p:ext uri="{BB962C8B-B14F-4D97-AF65-F5344CB8AC3E}">
        <p14:creationId xmlns:p14="http://schemas.microsoft.com/office/powerpoint/2010/main" val="3034720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data from Crawford </a:t>
            </a:r>
            <a:r>
              <a:rPr lang="en-US" sz="1200" i="1" dirty="0">
                <a:solidFill>
                  <a:schemeClr val="bg1">
                    <a:lumMod val="75000"/>
                  </a:schemeClr>
                </a:solidFill>
              </a:rPr>
              <a:t>et al.</a:t>
            </a:r>
            <a:r>
              <a:rPr lang="en-US" sz="1200" dirty="0">
                <a:solidFill>
                  <a:schemeClr val="bg1">
                    <a:lumMod val="75000"/>
                  </a:schemeClr>
                </a:solidFill>
              </a:rPr>
              <a:t>, 2017.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Genes Involved in Skin Colors</a:t>
            </a:r>
          </a:p>
        </p:txBody>
      </p:sp>
      <p:pic>
        <p:nvPicPr>
          <p:cNvPr id="3" name="Picture 2">
            <a:extLst>
              <a:ext uri="{FF2B5EF4-FFF2-40B4-BE49-F238E27FC236}">
                <a16:creationId xmlns:a16="http://schemas.microsoft.com/office/drawing/2014/main" id="{7DDD132D-2D6C-3942-9A18-D6C4A442311B}"/>
              </a:ext>
            </a:extLst>
          </p:cNvPr>
          <p:cNvPicPr>
            <a:picLocks noChangeAspect="1"/>
          </p:cNvPicPr>
          <p:nvPr/>
        </p:nvPicPr>
        <p:blipFill>
          <a:blip r:embed="rId3"/>
          <a:stretch>
            <a:fillRect/>
          </a:stretch>
        </p:blipFill>
        <p:spPr>
          <a:xfrm>
            <a:off x="0" y="1321505"/>
            <a:ext cx="8075869" cy="3301373"/>
          </a:xfrm>
          <a:prstGeom prst="rect">
            <a:avLst/>
          </a:prstGeom>
        </p:spPr>
      </p:pic>
      <p:sp>
        <p:nvSpPr>
          <p:cNvPr id="7" name="TextBox 6">
            <a:extLst>
              <a:ext uri="{FF2B5EF4-FFF2-40B4-BE49-F238E27FC236}">
                <a16:creationId xmlns:a16="http://schemas.microsoft.com/office/drawing/2014/main" id="{4D4D1D83-346D-2948-BD31-125428CAADA5}"/>
              </a:ext>
            </a:extLst>
          </p:cNvPr>
          <p:cNvSpPr txBox="1"/>
          <p:nvPr/>
        </p:nvSpPr>
        <p:spPr>
          <a:xfrm>
            <a:off x="1249657" y="798285"/>
            <a:ext cx="6801349" cy="523220"/>
          </a:xfrm>
          <a:prstGeom prst="rect">
            <a:avLst/>
          </a:prstGeom>
          <a:solidFill>
            <a:schemeClr val="bg1"/>
          </a:solidFill>
        </p:spPr>
        <p:txBody>
          <a:bodyPr wrap="none" rtlCol="0">
            <a:spAutoFit/>
          </a:bodyPr>
          <a:lstStyle/>
          <a:p>
            <a:pPr algn="ctr"/>
            <a:r>
              <a:rPr lang="en-US" sz="2800" b="1" dirty="0">
                <a:solidFill>
                  <a:srgbClr val="FF0000"/>
                </a:solidFill>
              </a:rPr>
              <a:t>Which allele originated outside Africa?</a:t>
            </a:r>
          </a:p>
        </p:txBody>
      </p:sp>
      <p:pic>
        <p:nvPicPr>
          <p:cNvPr id="8" name="Picture 7">
            <a:extLst>
              <a:ext uri="{FF2B5EF4-FFF2-40B4-BE49-F238E27FC236}">
                <a16:creationId xmlns:a16="http://schemas.microsoft.com/office/drawing/2014/main" id="{1257349F-34B1-7142-AC8C-96AC95F1C54D}"/>
              </a:ext>
            </a:extLst>
          </p:cNvPr>
          <p:cNvPicPr>
            <a:picLocks noChangeAspect="1"/>
          </p:cNvPicPr>
          <p:nvPr/>
        </p:nvPicPr>
        <p:blipFill>
          <a:blip r:embed="rId4"/>
          <a:stretch>
            <a:fillRect/>
          </a:stretch>
        </p:blipFill>
        <p:spPr>
          <a:xfrm>
            <a:off x="1388953" y="4622879"/>
            <a:ext cx="3150022" cy="1864813"/>
          </a:xfrm>
          <a:prstGeom prst="rect">
            <a:avLst/>
          </a:prstGeom>
        </p:spPr>
      </p:pic>
      <p:sp>
        <p:nvSpPr>
          <p:cNvPr id="2" name="Rectangle 1"/>
          <p:cNvSpPr/>
          <p:nvPr/>
        </p:nvSpPr>
        <p:spPr>
          <a:xfrm>
            <a:off x="8263545" y="213021"/>
            <a:ext cx="3928455" cy="3293209"/>
          </a:xfrm>
          <a:prstGeom prst="rect">
            <a:avLst/>
          </a:prstGeom>
        </p:spPr>
        <p:txBody>
          <a:bodyPr wrap="square">
            <a:spAutoFit/>
          </a:bodyPr>
          <a:lstStyle/>
          <a:p>
            <a:r>
              <a:rPr lang="en-US" sz="2600" i="1" dirty="0">
                <a:ea typeface="ＭＳ Ｐゴシック" pitchFamily="-110" charset="-128"/>
                <a:cs typeface="ＭＳ Ｐゴシック" pitchFamily="-110" charset="-128"/>
              </a:rPr>
              <a:t>SLC24A5</a:t>
            </a:r>
            <a:r>
              <a:rPr lang="en-US" sz="2600" dirty="0">
                <a:ea typeface="ＭＳ Ｐゴシック" pitchFamily="-110" charset="-128"/>
                <a:cs typeface="ＭＳ Ｐゴシック" pitchFamily="-110" charset="-128"/>
              </a:rPr>
              <a:t> with SNP A (newer variant) evolved in populations outside Africa, but has since been transmitted back into African populations through gene flow mechanism of evolution </a:t>
            </a:r>
            <a:endParaRPr lang="en-US" sz="2600" dirty="0"/>
          </a:p>
        </p:txBody>
      </p:sp>
    </p:spTree>
    <p:extLst>
      <p:ext uri="{BB962C8B-B14F-4D97-AF65-F5344CB8AC3E}">
        <p14:creationId xmlns:p14="http://schemas.microsoft.com/office/powerpoint/2010/main" val="15571335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6.4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chemeClr val="bg1">
                    <a:lumMod val="75000"/>
                  </a:schemeClr>
                </a:solidFill>
              </a:rPr>
              <a:t>data from Crawford </a:t>
            </a:r>
            <a:r>
              <a:rPr lang="en-US" sz="1200" i="1" dirty="0">
                <a:solidFill>
                  <a:schemeClr val="bg1">
                    <a:lumMod val="75000"/>
                  </a:schemeClr>
                </a:solidFill>
              </a:rPr>
              <a:t>et al.</a:t>
            </a:r>
            <a:r>
              <a:rPr lang="en-US" sz="1200" dirty="0">
                <a:solidFill>
                  <a:schemeClr val="bg1">
                    <a:lumMod val="75000"/>
                  </a:schemeClr>
                </a:solidFill>
              </a:rPr>
              <a:t>, 2017.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Genes Involved in Skin Colors</a:t>
            </a:r>
          </a:p>
        </p:txBody>
      </p:sp>
      <p:pic>
        <p:nvPicPr>
          <p:cNvPr id="3" name="Picture 2">
            <a:extLst>
              <a:ext uri="{FF2B5EF4-FFF2-40B4-BE49-F238E27FC236}">
                <a16:creationId xmlns:a16="http://schemas.microsoft.com/office/drawing/2014/main" id="{7DDD132D-2D6C-3942-9A18-D6C4A442311B}"/>
              </a:ext>
            </a:extLst>
          </p:cNvPr>
          <p:cNvPicPr>
            <a:picLocks noChangeAspect="1"/>
          </p:cNvPicPr>
          <p:nvPr/>
        </p:nvPicPr>
        <p:blipFill>
          <a:blip r:embed="rId3"/>
          <a:stretch>
            <a:fillRect/>
          </a:stretch>
        </p:blipFill>
        <p:spPr>
          <a:xfrm>
            <a:off x="47417" y="1021233"/>
            <a:ext cx="8785694" cy="3591546"/>
          </a:xfrm>
          <a:prstGeom prst="rect">
            <a:avLst/>
          </a:prstGeom>
        </p:spPr>
      </p:pic>
      <p:sp>
        <p:nvSpPr>
          <p:cNvPr id="7" name="TextBox 6">
            <a:extLst>
              <a:ext uri="{FF2B5EF4-FFF2-40B4-BE49-F238E27FC236}">
                <a16:creationId xmlns:a16="http://schemas.microsoft.com/office/drawing/2014/main" id="{4D4D1D83-346D-2948-BD31-125428CAADA5}"/>
              </a:ext>
            </a:extLst>
          </p:cNvPr>
          <p:cNvSpPr txBox="1"/>
          <p:nvPr/>
        </p:nvSpPr>
        <p:spPr>
          <a:xfrm>
            <a:off x="2756468" y="782706"/>
            <a:ext cx="5733557" cy="477054"/>
          </a:xfrm>
          <a:prstGeom prst="rect">
            <a:avLst/>
          </a:prstGeom>
          <a:solidFill>
            <a:schemeClr val="bg1"/>
          </a:solidFill>
        </p:spPr>
        <p:txBody>
          <a:bodyPr wrap="none" rtlCol="0">
            <a:spAutoFit/>
          </a:bodyPr>
          <a:lstStyle/>
          <a:p>
            <a:pPr algn="ctr"/>
            <a:r>
              <a:rPr lang="en-US" sz="2500" b="1" dirty="0">
                <a:solidFill>
                  <a:srgbClr val="FF0000"/>
                </a:solidFill>
              </a:rPr>
              <a:t>Are any alleles NOT found in Africa?</a:t>
            </a:r>
          </a:p>
        </p:txBody>
      </p:sp>
      <p:pic>
        <p:nvPicPr>
          <p:cNvPr id="8" name="Picture 7">
            <a:extLst>
              <a:ext uri="{FF2B5EF4-FFF2-40B4-BE49-F238E27FC236}">
                <a16:creationId xmlns:a16="http://schemas.microsoft.com/office/drawing/2014/main" id="{1257349F-34B1-7142-AC8C-96AC95F1C54D}"/>
              </a:ext>
            </a:extLst>
          </p:cNvPr>
          <p:cNvPicPr>
            <a:picLocks noChangeAspect="1"/>
          </p:cNvPicPr>
          <p:nvPr/>
        </p:nvPicPr>
        <p:blipFill>
          <a:blip r:embed="rId4"/>
          <a:stretch>
            <a:fillRect/>
          </a:stretch>
        </p:blipFill>
        <p:spPr>
          <a:xfrm>
            <a:off x="1739078" y="4531522"/>
            <a:ext cx="3150022" cy="1864813"/>
          </a:xfrm>
          <a:prstGeom prst="rect">
            <a:avLst/>
          </a:prstGeom>
        </p:spPr>
      </p:pic>
      <p:sp>
        <p:nvSpPr>
          <p:cNvPr id="2" name="Rectangle 1"/>
          <p:cNvSpPr/>
          <p:nvPr/>
        </p:nvSpPr>
        <p:spPr>
          <a:xfrm>
            <a:off x="8693452" y="122829"/>
            <a:ext cx="3498548" cy="3785652"/>
          </a:xfrm>
          <a:prstGeom prst="rect">
            <a:avLst/>
          </a:prstGeom>
        </p:spPr>
        <p:txBody>
          <a:bodyPr wrap="square">
            <a:spAutoFit/>
          </a:bodyPr>
          <a:lstStyle/>
          <a:p>
            <a:pPr lvl="0" eaLnBrk="0" hangingPunct="0">
              <a:spcBef>
                <a:spcPct val="30000"/>
              </a:spcBef>
              <a:defRPr/>
            </a:pPr>
            <a:r>
              <a:rPr lang="en-US" sz="2400" dirty="0">
                <a:latin typeface="Times New Roman" panose="02020603050405020304" pitchFamily="18" charset="0"/>
                <a:ea typeface="ＭＳ Ｐゴシック" pitchFamily="-110" charset="-128"/>
                <a:cs typeface="Times New Roman" panose="02020603050405020304" pitchFamily="18" charset="0"/>
              </a:rPr>
              <a:t>All genes and alleles known to affect skin tone are found in Africa, which dispels another common misconception. All skin color alleles are present in current Africans, but they are not selected for due to proximity to the sun at the equator. </a:t>
            </a:r>
          </a:p>
        </p:txBody>
      </p:sp>
    </p:spTree>
    <p:extLst>
      <p:ext uri="{BB962C8B-B14F-4D97-AF65-F5344CB8AC3E}">
        <p14:creationId xmlns:p14="http://schemas.microsoft.com/office/powerpoint/2010/main" val="2463827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9CDB7BD-F44B-4947-B090-E50367FF6FA6}"/>
              </a:ext>
            </a:extLst>
          </p:cNvPr>
          <p:cNvPicPr>
            <a:picLocks noChangeAspect="1"/>
          </p:cNvPicPr>
          <p:nvPr/>
        </p:nvPicPr>
        <p:blipFill>
          <a:blip r:embed="rId3"/>
          <a:stretch>
            <a:fillRect/>
          </a:stretch>
        </p:blipFill>
        <p:spPr>
          <a:xfrm>
            <a:off x="1186892" y="762875"/>
            <a:ext cx="6894040" cy="5627788"/>
          </a:xfrm>
          <a:prstGeom prst="rect">
            <a:avLst/>
          </a:prstGeom>
        </p:spPr>
      </p:pic>
      <p:sp>
        <p:nvSpPr>
          <p:cNvPr id="7172" name="Rectangle 5"/>
          <p:cNvSpPr>
            <a:spLocks noChangeArrowheads="1"/>
          </p:cNvSpPr>
          <p:nvPr/>
        </p:nvSpPr>
        <p:spPr bwMode="auto">
          <a:xfrm>
            <a:off x="0" y="6488668"/>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6.5  </a:t>
            </a:r>
          </a:p>
        </p:txBody>
      </p:sp>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rgbClr val="A6A6A6"/>
                </a:solidFill>
              </a:rPr>
              <a:t>data from CSHL HapMap</a:t>
            </a:r>
            <a:br>
              <a:rPr lang="en-US" sz="1200" dirty="0">
                <a:solidFill>
                  <a:srgbClr val="A6A6A6"/>
                </a:solidFill>
              </a:rPr>
            </a:br>
            <a:r>
              <a:rPr lang="en-US" sz="1200" dirty="0">
                <a:solidFill>
                  <a:srgbClr val="A6A6A6"/>
                </a:solidFill>
              </a:rPr>
              <a:t>Copyright © 2018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Global </a:t>
            </a:r>
            <a:r>
              <a:rPr lang="en-US" sz="4400" i="1" dirty="0">
                <a:latin typeface="Times New Roman"/>
                <a:cs typeface="Times New Roman"/>
              </a:rPr>
              <a:t>SLC24A5</a:t>
            </a:r>
            <a:r>
              <a:rPr lang="en-US" sz="4400" dirty="0">
                <a:latin typeface="Times New Roman"/>
                <a:cs typeface="Times New Roman"/>
              </a:rPr>
              <a:t> SNP Frequencies</a:t>
            </a:r>
          </a:p>
        </p:txBody>
      </p:sp>
      <p:sp>
        <p:nvSpPr>
          <p:cNvPr id="8" name="Rectangle 7">
            <a:extLst>
              <a:ext uri="{FF2B5EF4-FFF2-40B4-BE49-F238E27FC236}">
                <a16:creationId xmlns:a16="http://schemas.microsoft.com/office/drawing/2014/main" id="{FBDC9E68-3DFF-F34A-8F01-6E5F6C5FA396}"/>
              </a:ext>
            </a:extLst>
          </p:cNvPr>
          <p:cNvSpPr/>
          <p:nvPr/>
        </p:nvSpPr>
        <p:spPr>
          <a:xfrm>
            <a:off x="3566016" y="732749"/>
            <a:ext cx="4518819" cy="561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F35AA85-9C29-E84E-8FE0-3FD1E3EF0435}"/>
              </a:ext>
            </a:extLst>
          </p:cNvPr>
          <p:cNvSpPr txBox="1"/>
          <p:nvPr/>
        </p:nvSpPr>
        <p:spPr>
          <a:xfrm>
            <a:off x="3829830" y="3539563"/>
            <a:ext cx="2943504" cy="1877437"/>
          </a:xfrm>
          <a:prstGeom prst="rect">
            <a:avLst/>
          </a:prstGeom>
          <a:solidFill>
            <a:schemeClr val="bg1"/>
          </a:solidFill>
        </p:spPr>
        <p:txBody>
          <a:bodyPr wrap="square" rtlCol="0">
            <a:spAutoFit/>
          </a:bodyPr>
          <a:lstStyle/>
          <a:p>
            <a:pPr algn="ctr"/>
            <a:r>
              <a:rPr lang="en-US" sz="2900" b="1" dirty="0">
                <a:solidFill>
                  <a:srgbClr val="FF0000"/>
                </a:solidFill>
              </a:rPr>
              <a:t>Which populations do you think have dark skin?</a:t>
            </a:r>
          </a:p>
        </p:txBody>
      </p:sp>
      <p:sp>
        <p:nvSpPr>
          <p:cNvPr id="2" name="TextBox 1">
            <a:extLst>
              <a:ext uri="{FF2B5EF4-FFF2-40B4-BE49-F238E27FC236}">
                <a16:creationId xmlns:a16="http://schemas.microsoft.com/office/drawing/2014/main" id="{E3CC9D19-5ECC-1044-8427-E9C354850EF5}"/>
              </a:ext>
            </a:extLst>
          </p:cNvPr>
          <p:cNvSpPr txBox="1"/>
          <p:nvPr/>
        </p:nvSpPr>
        <p:spPr>
          <a:xfrm>
            <a:off x="1016609" y="1189687"/>
            <a:ext cx="312906" cy="369332"/>
          </a:xfrm>
          <a:prstGeom prst="rect">
            <a:avLst/>
          </a:prstGeom>
          <a:noFill/>
        </p:spPr>
        <p:txBody>
          <a:bodyPr wrap="none" rtlCol="0">
            <a:spAutoFit/>
          </a:bodyPr>
          <a:lstStyle/>
          <a:p>
            <a:r>
              <a:rPr lang="en-US" dirty="0">
                <a:solidFill>
                  <a:srgbClr val="FF0000"/>
                </a:solidFill>
              </a:rPr>
              <a:t>1</a:t>
            </a:r>
          </a:p>
        </p:txBody>
      </p:sp>
      <p:sp>
        <p:nvSpPr>
          <p:cNvPr id="9" name="TextBox 8">
            <a:extLst>
              <a:ext uri="{FF2B5EF4-FFF2-40B4-BE49-F238E27FC236}">
                <a16:creationId xmlns:a16="http://schemas.microsoft.com/office/drawing/2014/main" id="{EEF3FBE7-1ECA-2E41-A1C8-DFBF946978B2}"/>
              </a:ext>
            </a:extLst>
          </p:cNvPr>
          <p:cNvSpPr txBox="1"/>
          <p:nvPr/>
        </p:nvSpPr>
        <p:spPr>
          <a:xfrm>
            <a:off x="1016609" y="1658553"/>
            <a:ext cx="312906" cy="369332"/>
          </a:xfrm>
          <a:prstGeom prst="rect">
            <a:avLst/>
          </a:prstGeom>
          <a:noFill/>
        </p:spPr>
        <p:txBody>
          <a:bodyPr wrap="none" rtlCol="0">
            <a:spAutoFit/>
          </a:bodyPr>
          <a:lstStyle/>
          <a:p>
            <a:r>
              <a:rPr lang="en-US" dirty="0">
                <a:solidFill>
                  <a:srgbClr val="FF0000"/>
                </a:solidFill>
              </a:rPr>
              <a:t>2</a:t>
            </a:r>
          </a:p>
        </p:txBody>
      </p:sp>
      <p:sp>
        <p:nvSpPr>
          <p:cNvPr id="10" name="TextBox 9">
            <a:extLst>
              <a:ext uri="{FF2B5EF4-FFF2-40B4-BE49-F238E27FC236}">
                <a16:creationId xmlns:a16="http://schemas.microsoft.com/office/drawing/2014/main" id="{232CD057-640A-7F47-8F60-A3C16D18AD63}"/>
              </a:ext>
            </a:extLst>
          </p:cNvPr>
          <p:cNvSpPr txBox="1"/>
          <p:nvPr/>
        </p:nvSpPr>
        <p:spPr>
          <a:xfrm>
            <a:off x="1016609" y="2127419"/>
            <a:ext cx="312906" cy="369332"/>
          </a:xfrm>
          <a:prstGeom prst="rect">
            <a:avLst/>
          </a:prstGeom>
          <a:noFill/>
        </p:spPr>
        <p:txBody>
          <a:bodyPr wrap="none" rtlCol="0">
            <a:spAutoFit/>
          </a:bodyPr>
          <a:lstStyle/>
          <a:p>
            <a:r>
              <a:rPr lang="en-US" dirty="0">
                <a:solidFill>
                  <a:srgbClr val="FF0000"/>
                </a:solidFill>
              </a:rPr>
              <a:t>3</a:t>
            </a:r>
          </a:p>
        </p:txBody>
      </p:sp>
      <p:sp>
        <p:nvSpPr>
          <p:cNvPr id="11" name="TextBox 10">
            <a:extLst>
              <a:ext uri="{FF2B5EF4-FFF2-40B4-BE49-F238E27FC236}">
                <a16:creationId xmlns:a16="http://schemas.microsoft.com/office/drawing/2014/main" id="{90256FDF-4465-174B-A53D-5B09234D81A8}"/>
              </a:ext>
            </a:extLst>
          </p:cNvPr>
          <p:cNvSpPr txBox="1"/>
          <p:nvPr/>
        </p:nvSpPr>
        <p:spPr>
          <a:xfrm>
            <a:off x="1016609" y="2596285"/>
            <a:ext cx="312906" cy="369332"/>
          </a:xfrm>
          <a:prstGeom prst="rect">
            <a:avLst/>
          </a:prstGeom>
          <a:noFill/>
        </p:spPr>
        <p:txBody>
          <a:bodyPr wrap="none" rtlCol="0">
            <a:spAutoFit/>
          </a:bodyPr>
          <a:lstStyle/>
          <a:p>
            <a:r>
              <a:rPr lang="en-US" dirty="0">
                <a:solidFill>
                  <a:srgbClr val="FF0000"/>
                </a:solidFill>
              </a:rPr>
              <a:t>4</a:t>
            </a:r>
          </a:p>
        </p:txBody>
      </p:sp>
      <p:sp>
        <p:nvSpPr>
          <p:cNvPr id="12" name="TextBox 11">
            <a:extLst>
              <a:ext uri="{FF2B5EF4-FFF2-40B4-BE49-F238E27FC236}">
                <a16:creationId xmlns:a16="http://schemas.microsoft.com/office/drawing/2014/main" id="{629BFC02-AAA6-C34C-AB2D-DB5140E689A4}"/>
              </a:ext>
            </a:extLst>
          </p:cNvPr>
          <p:cNvSpPr txBox="1"/>
          <p:nvPr/>
        </p:nvSpPr>
        <p:spPr>
          <a:xfrm>
            <a:off x="1016609" y="3065151"/>
            <a:ext cx="312906" cy="369332"/>
          </a:xfrm>
          <a:prstGeom prst="rect">
            <a:avLst/>
          </a:prstGeom>
          <a:noFill/>
        </p:spPr>
        <p:txBody>
          <a:bodyPr wrap="none" rtlCol="0">
            <a:spAutoFit/>
          </a:bodyPr>
          <a:lstStyle/>
          <a:p>
            <a:r>
              <a:rPr lang="en-US" dirty="0">
                <a:solidFill>
                  <a:srgbClr val="FF0000"/>
                </a:solidFill>
              </a:rPr>
              <a:t>5</a:t>
            </a:r>
          </a:p>
        </p:txBody>
      </p:sp>
      <p:sp>
        <p:nvSpPr>
          <p:cNvPr id="13" name="TextBox 12">
            <a:extLst>
              <a:ext uri="{FF2B5EF4-FFF2-40B4-BE49-F238E27FC236}">
                <a16:creationId xmlns:a16="http://schemas.microsoft.com/office/drawing/2014/main" id="{C067FD2D-6A10-A840-8E9A-AB9B2BE37FBF}"/>
              </a:ext>
            </a:extLst>
          </p:cNvPr>
          <p:cNvSpPr txBox="1"/>
          <p:nvPr/>
        </p:nvSpPr>
        <p:spPr>
          <a:xfrm>
            <a:off x="1016609" y="3534017"/>
            <a:ext cx="312906" cy="369332"/>
          </a:xfrm>
          <a:prstGeom prst="rect">
            <a:avLst/>
          </a:prstGeom>
          <a:noFill/>
        </p:spPr>
        <p:txBody>
          <a:bodyPr wrap="none" rtlCol="0">
            <a:spAutoFit/>
          </a:bodyPr>
          <a:lstStyle/>
          <a:p>
            <a:r>
              <a:rPr lang="en-US" dirty="0">
                <a:solidFill>
                  <a:srgbClr val="FF0000"/>
                </a:solidFill>
              </a:rPr>
              <a:t>6</a:t>
            </a:r>
          </a:p>
        </p:txBody>
      </p:sp>
      <p:sp>
        <p:nvSpPr>
          <p:cNvPr id="14" name="TextBox 13">
            <a:extLst>
              <a:ext uri="{FF2B5EF4-FFF2-40B4-BE49-F238E27FC236}">
                <a16:creationId xmlns:a16="http://schemas.microsoft.com/office/drawing/2014/main" id="{A5AC3D42-BFC8-304F-8598-2D496E5F13FC}"/>
              </a:ext>
            </a:extLst>
          </p:cNvPr>
          <p:cNvSpPr txBox="1"/>
          <p:nvPr/>
        </p:nvSpPr>
        <p:spPr>
          <a:xfrm>
            <a:off x="1016609" y="4002883"/>
            <a:ext cx="312906" cy="369332"/>
          </a:xfrm>
          <a:prstGeom prst="rect">
            <a:avLst/>
          </a:prstGeom>
          <a:noFill/>
        </p:spPr>
        <p:txBody>
          <a:bodyPr wrap="none" rtlCol="0">
            <a:spAutoFit/>
          </a:bodyPr>
          <a:lstStyle/>
          <a:p>
            <a:r>
              <a:rPr lang="en-US" dirty="0">
                <a:solidFill>
                  <a:srgbClr val="FF0000"/>
                </a:solidFill>
              </a:rPr>
              <a:t>7</a:t>
            </a:r>
          </a:p>
        </p:txBody>
      </p:sp>
      <p:sp>
        <p:nvSpPr>
          <p:cNvPr id="15" name="TextBox 14">
            <a:extLst>
              <a:ext uri="{FF2B5EF4-FFF2-40B4-BE49-F238E27FC236}">
                <a16:creationId xmlns:a16="http://schemas.microsoft.com/office/drawing/2014/main" id="{3D53121C-556B-5143-9E8B-5BDB53D82B90}"/>
              </a:ext>
            </a:extLst>
          </p:cNvPr>
          <p:cNvSpPr txBox="1"/>
          <p:nvPr/>
        </p:nvSpPr>
        <p:spPr>
          <a:xfrm>
            <a:off x="1016609" y="4471749"/>
            <a:ext cx="312906" cy="369332"/>
          </a:xfrm>
          <a:prstGeom prst="rect">
            <a:avLst/>
          </a:prstGeom>
          <a:noFill/>
        </p:spPr>
        <p:txBody>
          <a:bodyPr wrap="none" rtlCol="0">
            <a:spAutoFit/>
          </a:bodyPr>
          <a:lstStyle/>
          <a:p>
            <a:r>
              <a:rPr lang="en-US" dirty="0">
                <a:solidFill>
                  <a:srgbClr val="FF0000"/>
                </a:solidFill>
              </a:rPr>
              <a:t>8</a:t>
            </a:r>
          </a:p>
        </p:txBody>
      </p:sp>
      <p:sp>
        <p:nvSpPr>
          <p:cNvPr id="16" name="TextBox 15">
            <a:extLst>
              <a:ext uri="{FF2B5EF4-FFF2-40B4-BE49-F238E27FC236}">
                <a16:creationId xmlns:a16="http://schemas.microsoft.com/office/drawing/2014/main" id="{BD88D88E-70CC-E44C-BE6A-180DC65E25C9}"/>
              </a:ext>
            </a:extLst>
          </p:cNvPr>
          <p:cNvSpPr txBox="1"/>
          <p:nvPr/>
        </p:nvSpPr>
        <p:spPr>
          <a:xfrm>
            <a:off x="1016609" y="4940615"/>
            <a:ext cx="312906" cy="369332"/>
          </a:xfrm>
          <a:prstGeom prst="rect">
            <a:avLst/>
          </a:prstGeom>
          <a:noFill/>
        </p:spPr>
        <p:txBody>
          <a:bodyPr wrap="none" rtlCol="0">
            <a:spAutoFit/>
          </a:bodyPr>
          <a:lstStyle/>
          <a:p>
            <a:r>
              <a:rPr lang="en-US" dirty="0">
                <a:solidFill>
                  <a:srgbClr val="FF0000"/>
                </a:solidFill>
              </a:rPr>
              <a:t>9</a:t>
            </a:r>
          </a:p>
        </p:txBody>
      </p:sp>
      <p:sp>
        <p:nvSpPr>
          <p:cNvPr id="17" name="TextBox 16">
            <a:extLst>
              <a:ext uri="{FF2B5EF4-FFF2-40B4-BE49-F238E27FC236}">
                <a16:creationId xmlns:a16="http://schemas.microsoft.com/office/drawing/2014/main" id="{BEE8340C-8AEE-1848-9270-E6FF29DC64ED}"/>
              </a:ext>
            </a:extLst>
          </p:cNvPr>
          <p:cNvSpPr txBox="1"/>
          <p:nvPr/>
        </p:nvSpPr>
        <p:spPr>
          <a:xfrm>
            <a:off x="888369" y="5409481"/>
            <a:ext cx="441146" cy="369332"/>
          </a:xfrm>
          <a:prstGeom prst="rect">
            <a:avLst/>
          </a:prstGeom>
          <a:noFill/>
        </p:spPr>
        <p:txBody>
          <a:bodyPr wrap="none" rtlCol="0">
            <a:spAutoFit/>
          </a:bodyPr>
          <a:lstStyle/>
          <a:p>
            <a:r>
              <a:rPr lang="en-US" dirty="0">
                <a:solidFill>
                  <a:srgbClr val="FF0000"/>
                </a:solidFill>
              </a:rPr>
              <a:t>10</a:t>
            </a:r>
          </a:p>
        </p:txBody>
      </p:sp>
      <p:sp>
        <p:nvSpPr>
          <p:cNvPr id="18" name="TextBox 17">
            <a:extLst>
              <a:ext uri="{FF2B5EF4-FFF2-40B4-BE49-F238E27FC236}">
                <a16:creationId xmlns:a16="http://schemas.microsoft.com/office/drawing/2014/main" id="{2A2C46E0-89D3-E24F-BE63-B0055736AA4D}"/>
              </a:ext>
            </a:extLst>
          </p:cNvPr>
          <p:cNvSpPr txBox="1"/>
          <p:nvPr/>
        </p:nvSpPr>
        <p:spPr>
          <a:xfrm>
            <a:off x="905489" y="5878342"/>
            <a:ext cx="424027" cy="369332"/>
          </a:xfrm>
          <a:prstGeom prst="rect">
            <a:avLst/>
          </a:prstGeom>
          <a:noFill/>
        </p:spPr>
        <p:txBody>
          <a:bodyPr wrap="none" rtlCol="0">
            <a:spAutoFit/>
          </a:bodyPr>
          <a:lstStyle/>
          <a:p>
            <a:r>
              <a:rPr lang="en-US" dirty="0">
                <a:solidFill>
                  <a:srgbClr val="FF0000"/>
                </a:solidFill>
              </a:rPr>
              <a:t>11</a:t>
            </a:r>
          </a:p>
        </p:txBody>
      </p:sp>
      <p:pic>
        <p:nvPicPr>
          <p:cNvPr id="19" name="Picture 18">
            <a:extLst>
              <a:ext uri="{FF2B5EF4-FFF2-40B4-BE49-F238E27FC236}">
                <a16:creationId xmlns:a16="http://schemas.microsoft.com/office/drawing/2014/main" id="{7DDD132D-2D6C-3942-9A18-D6C4A442311B}"/>
              </a:ext>
            </a:extLst>
          </p:cNvPr>
          <p:cNvPicPr>
            <a:picLocks noChangeAspect="1"/>
          </p:cNvPicPr>
          <p:nvPr/>
        </p:nvPicPr>
        <p:blipFill>
          <a:blip r:embed="rId4"/>
          <a:stretch>
            <a:fillRect/>
          </a:stretch>
        </p:blipFill>
        <p:spPr>
          <a:xfrm>
            <a:off x="5428086" y="900617"/>
            <a:ext cx="6364857" cy="2601920"/>
          </a:xfrm>
          <a:prstGeom prst="rect">
            <a:avLst/>
          </a:prstGeom>
        </p:spPr>
      </p:pic>
    </p:spTree>
    <p:extLst>
      <p:ext uri="{BB962C8B-B14F-4D97-AF65-F5344CB8AC3E}">
        <p14:creationId xmlns:p14="http://schemas.microsoft.com/office/powerpoint/2010/main" val="2783901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544D55-F4A6-7F4C-B078-D30E5AB14B43}"/>
              </a:ext>
            </a:extLst>
          </p:cNvPr>
          <p:cNvPicPr>
            <a:picLocks noChangeAspect="1"/>
          </p:cNvPicPr>
          <p:nvPr/>
        </p:nvPicPr>
        <p:blipFill>
          <a:blip r:embed="rId3"/>
          <a:stretch>
            <a:fillRect/>
          </a:stretch>
        </p:blipFill>
        <p:spPr>
          <a:xfrm>
            <a:off x="1186892" y="761899"/>
            <a:ext cx="6894040" cy="5627788"/>
          </a:xfrm>
          <a:prstGeom prst="rect">
            <a:avLst/>
          </a:prstGeom>
        </p:spPr>
      </p:pic>
      <p:sp>
        <p:nvSpPr>
          <p:cNvPr id="20" name="Rectangle 19">
            <a:extLst>
              <a:ext uri="{FF2B5EF4-FFF2-40B4-BE49-F238E27FC236}">
                <a16:creationId xmlns:a16="http://schemas.microsoft.com/office/drawing/2014/main" id="{8B4936A8-F733-0D49-B971-43600C86FC7D}"/>
              </a:ext>
            </a:extLst>
          </p:cNvPr>
          <p:cNvSpPr/>
          <p:nvPr/>
        </p:nvSpPr>
        <p:spPr>
          <a:xfrm>
            <a:off x="3566016" y="1141281"/>
            <a:ext cx="4518819" cy="52041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6.5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rgbClr val="A6A6A6"/>
                </a:solidFill>
              </a:rPr>
              <a:t>data from CSHL HapMap</a:t>
            </a:r>
            <a:br>
              <a:rPr lang="en-US" sz="1200" dirty="0">
                <a:solidFill>
                  <a:srgbClr val="A6A6A6"/>
                </a:solidFill>
              </a:rPr>
            </a:br>
            <a:r>
              <a:rPr lang="en-US" sz="1200" dirty="0">
                <a:solidFill>
                  <a:srgbClr val="A6A6A6"/>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Global </a:t>
            </a:r>
            <a:r>
              <a:rPr lang="en-US" sz="4400" i="1" dirty="0">
                <a:latin typeface="Times New Roman"/>
                <a:cs typeface="Times New Roman"/>
              </a:rPr>
              <a:t>SLC24A5</a:t>
            </a:r>
            <a:r>
              <a:rPr lang="en-US" sz="4400" dirty="0">
                <a:latin typeface="Times New Roman"/>
                <a:cs typeface="Times New Roman"/>
              </a:rPr>
              <a:t> SNP Frequencies</a:t>
            </a:r>
          </a:p>
        </p:txBody>
      </p:sp>
      <p:sp>
        <p:nvSpPr>
          <p:cNvPr id="7" name="TextBox 6">
            <a:extLst>
              <a:ext uri="{FF2B5EF4-FFF2-40B4-BE49-F238E27FC236}">
                <a16:creationId xmlns:a16="http://schemas.microsoft.com/office/drawing/2014/main" id="{8F35AA85-9C29-E84E-8FE0-3FD1E3EF0435}"/>
              </a:ext>
            </a:extLst>
          </p:cNvPr>
          <p:cNvSpPr txBox="1"/>
          <p:nvPr/>
        </p:nvSpPr>
        <p:spPr>
          <a:xfrm>
            <a:off x="3771140" y="1362645"/>
            <a:ext cx="4918934" cy="2769989"/>
          </a:xfrm>
          <a:prstGeom prst="rect">
            <a:avLst/>
          </a:prstGeom>
          <a:solidFill>
            <a:schemeClr val="bg1"/>
          </a:solidFill>
        </p:spPr>
        <p:txBody>
          <a:bodyPr wrap="square" rtlCol="0">
            <a:spAutoFit/>
          </a:bodyPr>
          <a:lstStyle/>
          <a:p>
            <a:pPr algn="ctr"/>
            <a:r>
              <a:rPr lang="en-US" sz="2900" b="1" dirty="0">
                <a:solidFill>
                  <a:srgbClr val="FF0000"/>
                </a:solidFill>
              </a:rPr>
              <a:t>Which genotypes are most abundant in each population?</a:t>
            </a:r>
          </a:p>
          <a:p>
            <a:pPr algn="ctr"/>
            <a:endParaRPr lang="en-US" sz="2900" b="1" dirty="0">
              <a:solidFill>
                <a:srgbClr val="FF0000"/>
              </a:solidFill>
            </a:endParaRPr>
          </a:p>
          <a:p>
            <a:pPr algn="ctr"/>
            <a:r>
              <a:rPr lang="en-US" sz="2900" b="1" dirty="0">
                <a:solidFill>
                  <a:srgbClr val="FF0000"/>
                </a:solidFill>
              </a:rPr>
              <a:t>A SNP = lighter skin color</a:t>
            </a:r>
          </a:p>
          <a:p>
            <a:pPr algn="ctr"/>
            <a:r>
              <a:rPr lang="en-US" sz="2900" b="1" dirty="0">
                <a:solidFill>
                  <a:srgbClr val="FF0000"/>
                </a:solidFill>
              </a:rPr>
              <a:t>G SNP = darker skin color</a:t>
            </a:r>
          </a:p>
        </p:txBody>
      </p:sp>
      <p:sp>
        <p:nvSpPr>
          <p:cNvPr id="2" name="TextBox 1">
            <a:extLst>
              <a:ext uri="{FF2B5EF4-FFF2-40B4-BE49-F238E27FC236}">
                <a16:creationId xmlns:a16="http://schemas.microsoft.com/office/drawing/2014/main" id="{E3CC9D19-5ECC-1044-8427-E9C354850EF5}"/>
              </a:ext>
            </a:extLst>
          </p:cNvPr>
          <p:cNvSpPr txBox="1"/>
          <p:nvPr/>
        </p:nvSpPr>
        <p:spPr>
          <a:xfrm>
            <a:off x="1016609" y="1188711"/>
            <a:ext cx="312906" cy="369332"/>
          </a:xfrm>
          <a:prstGeom prst="rect">
            <a:avLst/>
          </a:prstGeom>
          <a:noFill/>
        </p:spPr>
        <p:txBody>
          <a:bodyPr wrap="none" rtlCol="0">
            <a:spAutoFit/>
          </a:bodyPr>
          <a:lstStyle/>
          <a:p>
            <a:r>
              <a:rPr lang="en-US" dirty="0">
                <a:solidFill>
                  <a:srgbClr val="FF0000"/>
                </a:solidFill>
              </a:rPr>
              <a:t>1</a:t>
            </a:r>
          </a:p>
        </p:txBody>
      </p:sp>
      <p:sp>
        <p:nvSpPr>
          <p:cNvPr id="9" name="TextBox 8">
            <a:extLst>
              <a:ext uri="{FF2B5EF4-FFF2-40B4-BE49-F238E27FC236}">
                <a16:creationId xmlns:a16="http://schemas.microsoft.com/office/drawing/2014/main" id="{EEF3FBE7-1ECA-2E41-A1C8-DFBF946978B2}"/>
              </a:ext>
            </a:extLst>
          </p:cNvPr>
          <p:cNvSpPr txBox="1"/>
          <p:nvPr/>
        </p:nvSpPr>
        <p:spPr>
          <a:xfrm>
            <a:off x="1016609" y="1657577"/>
            <a:ext cx="312906" cy="369332"/>
          </a:xfrm>
          <a:prstGeom prst="rect">
            <a:avLst/>
          </a:prstGeom>
          <a:noFill/>
        </p:spPr>
        <p:txBody>
          <a:bodyPr wrap="none" rtlCol="0">
            <a:spAutoFit/>
          </a:bodyPr>
          <a:lstStyle/>
          <a:p>
            <a:r>
              <a:rPr lang="en-US" dirty="0">
                <a:solidFill>
                  <a:srgbClr val="FF0000"/>
                </a:solidFill>
              </a:rPr>
              <a:t>2</a:t>
            </a:r>
          </a:p>
        </p:txBody>
      </p:sp>
      <p:sp>
        <p:nvSpPr>
          <p:cNvPr id="10" name="TextBox 9">
            <a:extLst>
              <a:ext uri="{FF2B5EF4-FFF2-40B4-BE49-F238E27FC236}">
                <a16:creationId xmlns:a16="http://schemas.microsoft.com/office/drawing/2014/main" id="{232CD057-640A-7F47-8F60-A3C16D18AD63}"/>
              </a:ext>
            </a:extLst>
          </p:cNvPr>
          <p:cNvSpPr txBox="1"/>
          <p:nvPr/>
        </p:nvSpPr>
        <p:spPr>
          <a:xfrm>
            <a:off x="1016609" y="2126443"/>
            <a:ext cx="312906" cy="369332"/>
          </a:xfrm>
          <a:prstGeom prst="rect">
            <a:avLst/>
          </a:prstGeom>
          <a:noFill/>
        </p:spPr>
        <p:txBody>
          <a:bodyPr wrap="none" rtlCol="0">
            <a:spAutoFit/>
          </a:bodyPr>
          <a:lstStyle/>
          <a:p>
            <a:r>
              <a:rPr lang="en-US" dirty="0">
                <a:solidFill>
                  <a:srgbClr val="FF0000"/>
                </a:solidFill>
              </a:rPr>
              <a:t>3</a:t>
            </a:r>
          </a:p>
        </p:txBody>
      </p:sp>
      <p:sp>
        <p:nvSpPr>
          <p:cNvPr id="11" name="TextBox 10">
            <a:extLst>
              <a:ext uri="{FF2B5EF4-FFF2-40B4-BE49-F238E27FC236}">
                <a16:creationId xmlns:a16="http://schemas.microsoft.com/office/drawing/2014/main" id="{90256FDF-4465-174B-A53D-5B09234D81A8}"/>
              </a:ext>
            </a:extLst>
          </p:cNvPr>
          <p:cNvSpPr txBox="1"/>
          <p:nvPr/>
        </p:nvSpPr>
        <p:spPr>
          <a:xfrm>
            <a:off x="1016609" y="2595309"/>
            <a:ext cx="312906" cy="369332"/>
          </a:xfrm>
          <a:prstGeom prst="rect">
            <a:avLst/>
          </a:prstGeom>
          <a:noFill/>
        </p:spPr>
        <p:txBody>
          <a:bodyPr wrap="none" rtlCol="0">
            <a:spAutoFit/>
          </a:bodyPr>
          <a:lstStyle/>
          <a:p>
            <a:r>
              <a:rPr lang="en-US" dirty="0">
                <a:solidFill>
                  <a:srgbClr val="FF0000"/>
                </a:solidFill>
              </a:rPr>
              <a:t>4</a:t>
            </a:r>
          </a:p>
        </p:txBody>
      </p:sp>
      <p:sp>
        <p:nvSpPr>
          <p:cNvPr id="12" name="TextBox 11">
            <a:extLst>
              <a:ext uri="{FF2B5EF4-FFF2-40B4-BE49-F238E27FC236}">
                <a16:creationId xmlns:a16="http://schemas.microsoft.com/office/drawing/2014/main" id="{629BFC02-AAA6-C34C-AB2D-DB5140E689A4}"/>
              </a:ext>
            </a:extLst>
          </p:cNvPr>
          <p:cNvSpPr txBox="1"/>
          <p:nvPr/>
        </p:nvSpPr>
        <p:spPr>
          <a:xfrm>
            <a:off x="1016609" y="3064175"/>
            <a:ext cx="312906" cy="369332"/>
          </a:xfrm>
          <a:prstGeom prst="rect">
            <a:avLst/>
          </a:prstGeom>
          <a:noFill/>
        </p:spPr>
        <p:txBody>
          <a:bodyPr wrap="none" rtlCol="0">
            <a:spAutoFit/>
          </a:bodyPr>
          <a:lstStyle/>
          <a:p>
            <a:r>
              <a:rPr lang="en-US" dirty="0">
                <a:solidFill>
                  <a:srgbClr val="FF0000"/>
                </a:solidFill>
              </a:rPr>
              <a:t>5</a:t>
            </a:r>
          </a:p>
        </p:txBody>
      </p:sp>
      <p:sp>
        <p:nvSpPr>
          <p:cNvPr id="13" name="TextBox 12">
            <a:extLst>
              <a:ext uri="{FF2B5EF4-FFF2-40B4-BE49-F238E27FC236}">
                <a16:creationId xmlns:a16="http://schemas.microsoft.com/office/drawing/2014/main" id="{C067FD2D-6A10-A840-8E9A-AB9B2BE37FBF}"/>
              </a:ext>
            </a:extLst>
          </p:cNvPr>
          <p:cNvSpPr txBox="1"/>
          <p:nvPr/>
        </p:nvSpPr>
        <p:spPr>
          <a:xfrm>
            <a:off x="1016609" y="3533041"/>
            <a:ext cx="312906" cy="369332"/>
          </a:xfrm>
          <a:prstGeom prst="rect">
            <a:avLst/>
          </a:prstGeom>
          <a:noFill/>
        </p:spPr>
        <p:txBody>
          <a:bodyPr wrap="none" rtlCol="0">
            <a:spAutoFit/>
          </a:bodyPr>
          <a:lstStyle/>
          <a:p>
            <a:r>
              <a:rPr lang="en-US" dirty="0">
                <a:solidFill>
                  <a:srgbClr val="FF0000"/>
                </a:solidFill>
              </a:rPr>
              <a:t>6</a:t>
            </a:r>
          </a:p>
        </p:txBody>
      </p:sp>
      <p:sp>
        <p:nvSpPr>
          <p:cNvPr id="14" name="TextBox 13">
            <a:extLst>
              <a:ext uri="{FF2B5EF4-FFF2-40B4-BE49-F238E27FC236}">
                <a16:creationId xmlns:a16="http://schemas.microsoft.com/office/drawing/2014/main" id="{A5AC3D42-BFC8-304F-8598-2D496E5F13FC}"/>
              </a:ext>
            </a:extLst>
          </p:cNvPr>
          <p:cNvSpPr txBox="1"/>
          <p:nvPr/>
        </p:nvSpPr>
        <p:spPr>
          <a:xfrm>
            <a:off x="1016609" y="4001907"/>
            <a:ext cx="312906" cy="369332"/>
          </a:xfrm>
          <a:prstGeom prst="rect">
            <a:avLst/>
          </a:prstGeom>
          <a:noFill/>
        </p:spPr>
        <p:txBody>
          <a:bodyPr wrap="none" rtlCol="0">
            <a:spAutoFit/>
          </a:bodyPr>
          <a:lstStyle/>
          <a:p>
            <a:r>
              <a:rPr lang="en-US" dirty="0">
                <a:solidFill>
                  <a:srgbClr val="FF0000"/>
                </a:solidFill>
              </a:rPr>
              <a:t>7</a:t>
            </a:r>
          </a:p>
        </p:txBody>
      </p:sp>
      <p:sp>
        <p:nvSpPr>
          <p:cNvPr id="15" name="TextBox 14">
            <a:extLst>
              <a:ext uri="{FF2B5EF4-FFF2-40B4-BE49-F238E27FC236}">
                <a16:creationId xmlns:a16="http://schemas.microsoft.com/office/drawing/2014/main" id="{3D53121C-556B-5143-9E8B-5BDB53D82B90}"/>
              </a:ext>
            </a:extLst>
          </p:cNvPr>
          <p:cNvSpPr txBox="1"/>
          <p:nvPr/>
        </p:nvSpPr>
        <p:spPr>
          <a:xfrm>
            <a:off x="1016609" y="4470773"/>
            <a:ext cx="312906" cy="369332"/>
          </a:xfrm>
          <a:prstGeom prst="rect">
            <a:avLst/>
          </a:prstGeom>
          <a:noFill/>
        </p:spPr>
        <p:txBody>
          <a:bodyPr wrap="none" rtlCol="0">
            <a:spAutoFit/>
          </a:bodyPr>
          <a:lstStyle/>
          <a:p>
            <a:r>
              <a:rPr lang="en-US" dirty="0">
                <a:solidFill>
                  <a:srgbClr val="FF0000"/>
                </a:solidFill>
              </a:rPr>
              <a:t>8</a:t>
            </a:r>
          </a:p>
        </p:txBody>
      </p:sp>
      <p:sp>
        <p:nvSpPr>
          <p:cNvPr id="16" name="TextBox 15">
            <a:extLst>
              <a:ext uri="{FF2B5EF4-FFF2-40B4-BE49-F238E27FC236}">
                <a16:creationId xmlns:a16="http://schemas.microsoft.com/office/drawing/2014/main" id="{BD88D88E-70CC-E44C-BE6A-180DC65E25C9}"/>
              </a:ext>
            </a:extLst>
          </p:cNvPr>
          <p:cNvSpPr txBox="1"/>
          <p:nvPr/>
        </p:nvSpPr>
        <p:spPr>
          <a:xfrm>
            <a:off x="1016609" y="4939639"/>
            <a:ext cx="312906" cy="369332"/>
          </a:xfrm>
          <a:prstGeom prst="rect">
            <a:avLst/>
          </a:prstGeom>
          <a:noFill/>
        </p:spPr>
        <p:txBody>
          <a:bodyPr wrap="none" rtlCol="0">
            <a:spAutoFit/>
          </a:bodyPr>
          <a:lstStyle/>
          <a:p>
            <a:r>
              <a:rPr lang="en-US" dirty="0">
                <a:solidFill>
                  <a:srgbClr val="FF0000"/>
                </a:solidFill>
              </a:rPr>
              <a:t>9</a:t>
            </a:r>
          </a:p>
        </p:txBody>
      </p:sp>
      <p:sp>
        <p:nvSpPr>
          <p:cNvPr id="17" name="TextBox 16">
            <a:extLst>
              <a:ext uri="{FF2B5EF4-FFF2-40B4-BE49-F238E27FC236}">
                <a16:creationId xmlns:a16="http://schemas.microsoft.com/office/drawing/2014/main" id="{BEE8340C-8AEE-1848-9270-E6FF29DC64ED}"/>
              </a:ext>
            </a:extLst>
          </p:cNvPr>
          <p:cNvSpPr txBox="1"/>
          <p:nvPr/>
        </p:nvSpPr>
        <p:spPr>
          <a:xfrm>
            <a:off x="888369" y="5408505"/>
            <a:ext cx="441146" cy="369332"/>
          </a:xfrm>
          <a:prstGeom prst="rect">
            <a:avLst/>
          </a:prstGeom>
          <a:noFill/>
        </p:spPr>
        <p:txBody>
          <a:bodyPr wrap="none" rtlCol="0">
            <a:spAutoFit/>
          </a:bodyPr>
          <a:lstStyle/>
          <a:p>
            <a:r>
              <a:rPr lang="en-US" dirty="0">
                <a:solidFill>
                  <a:srgbClr val="FF0000"/>
                </a:solidFill>
              </a:rPr>
              <a:t>10</a:t>
            </a:r>
          </a:p>
        </p:txBody>
      </p:sp>
      <p:sp>
        <p:nvSpPr>
          <p:cNvPr id="18" name="TextBox 17">
            <a:extLst>
              <a:ext uri="{FF2B5EF4-FFF2-40B4-BE49-F238E27FC236}">
                <a16:creationId xmlns:a16="http://schemas.microsoft.com/office/drawing/2014/main" id="{2A2C46E0-89D3-E24F-BE63-B0055736AA4D}"/>
              </a:ext>
            </a:extLst>
          </p:cNvPr>
          <p:cNvSpPr txBox="1"/>
          <p:nvPr/>
        </p:nvSpPr>
        <p:spPr>
          <a:xfrm>
            <a:off x="905489" y="5877366"/>
            <a:ext cx="424027" cy="369332"/>
          </a:xfrm>
          <a:prstGeom prst="rect">
            <a:avLst/>
          </a:prstGeom>
          <a:noFill/>
        </p:spPr>
        <p:txBody>
          <a:bodyPr wrap="none" rtlCol="0">
            <a:spAutoFit/>
          </a:bodyPr>
          <a:lstStyle/>
          <a:p>
            <a:r>
              <a:rPr lang="en-US" dirty="0">
                <a:solidFill>
                  <a:srgbClr val="FF0000"/>
                </a:solidFill>
              </a:rPr>
              <a:t>11</a:t>
            </a:r>
          </a:p>
        </p:txBody>
      </p:sp>
      <p:sp>
        <p:nvSpPr>
          <p:cNvPr id="3" name="TextBox 2"/>
          <p:cNvSpPr txBox="1"/>
          <p:nvPr/>
        </p:nvSpPr>
        <p:spPr>
          <a:xfrm>
            <a:off x="4200211" y="4470773"/>
            <a:ext cx="3884624" cy="369332"/>
          </a:xfrm>
          <a:prstGeom prst="rect">
            <a:avLst/>
          </a:prstGeom>
          <a:noFill/>
        </p:spPr>
        <p:txBody>
          <a:bodyPr wrap="square" rtlCol="0">
            <a:spAutoFit/>
          </a:bodyPr>
          <a:lstStyle/>
          <a:p>
            <a:r>
              <a:rPr lang="en-US" dirty="0"/>
              <a:t>Single Nucleotide Polymorphism</a:t>
            </a:r>
          </a:p>
        </p:txBody>
      </p:sp>
    </p:spTree>
    <p:extLst>
      <p:ext uri="{BB962C8B-B14F-4D97-AF65-F5344CB8AC3E}">
        <p14:creationId xmlns:p14="http://schemas.microsoft.com/office/powerpoint/2010/main" val="229370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5427E6D-2A88-D147-8C72-17604F1CD2F9}"/>
              </a:ext>
            </a:extLst>
          </p:cNvPr>
          <p:cNvPicPr>
            <a:picLocks noChangeAspect="1"/>
          </p:cNvPicPr>
          <p:nvPr/>
        </p:nvPicPr>
        <p:blipFill>
          <a:blip r:embed="rId3"/>
          <a:stretch>
            <a:fillRect/>
          </a:stretch>
        </p:blipFill>
        <p:spPr>
          <a:xfrm>
            <a:off x="1186892" y="761899"/>
            <a:ext cx="6894040" cy="5627788"/>
          </a:xfrm>
          <a:prstGeom prst="rect">
            <a:avLst/>
          </a:prstGeom>
        </p:spPr>
      </p:pic>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6.5  </a:t>
            </a:r>
          </a:p>
        </p:txBody>
      </p:sp>
      <p:sp>
        <p:nvSpPr>
          <p:cNvPr id="5" name="Rectangle 4"/>
          <p:cNvSpPr/>
          <p:nvPr/>
        </p:nvSpPr>
        <p:spPr>
          <a:xfrm>
            <a:off x="3641171" y="6383070"/>
            <a:ext cx="5503686" cy="461665"/>
          </a:xfrm>
          <a:prstGeom prst="rect">
            <a:avLst/>
          </a:prstGeom>
        </p:spPr>
        <p:txBody>
          <a:bodyPr wrap="square">
            <a:spAutoFit/>
          </a:bodyPr>
          <a:lstStyle/>
          <a:p>
            <a:pPr algn="r"/>
            <a:r>
              <a:rPr lang="en-US" sz="1200" dirty="0">
                <a:solidFill>
                  <a:srgbClr val="A6A6A6"/>
                </a:solidFill>
              </a:rPr>
              <a:t>data from CSHL HapMap</a:t>
            </a:r>
            <a:br>
              <a:rPr lang="en-US" sz="1200" dirty="0">
                <a:solidFill>
                  <a:srgbClr val="A6A6A6"/>
                </a:solidFill>
              </a:rPr>
            </a:br>
            <a:r>
              <a:rPr lang="en-US" sz="1200" dirty="0">
                <a:solidFill>
                  <a:srgbClr val="A6A6A6"/>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Global </a:t>
            </a:r>
            <a:r>
              <a:rPr lang="en-US" sz="4400" i="1" dirty="0">
                <a:latin typeface="Times New Roman"/>
                <a:cs typeface="Times New Roman"/>
              </a:rPr>
              <a:t>SLC24A5</a:t>
            </a:r>
            <a:r>
              <a:rPr lang="en-US" sz="4400" dirty="0">
                <a:latin typeface="Times New Roman"/>
                <a:cs typeface="Times New Roman"/>
              </a:rPr>
              <a:t> SNP Frequencies</a:t>
            </a:r>
          </a:p>
        </p:txBody>
      </p:sp>
      <p:sp>
        <p:nvSpPr>
          <p:cNvPr id="8" name="Rectangle 7">
            <a:extLst>
              <a:ext uri="{FF2B5EF4-FFF2-40B4-BE49-F238E27FC236}">
                <a16:creationId xmlns:a16="http://schemas.microsoft.com/office/drawing/2014/main" id="{FBDC9E68-3DFF-F34A-8F01-6E5F6C5FA396}"/>
              </a:ext>
            </a:extLst>
          </p:cNvPr>
          <p:cNvSpPr/>
          <p:nvPr/>
        </p:nvSpPr>
        <p:spPr>
          <a:xfrm>
            <a:off x="4943324" y="1142217"/>
            <a:ext cx="1425844" cy="52253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3CC9D19-5ECC-1044-8427-E9C354850EF5}"/>
              </a:ext>
            </a:extLst>
          </p:cNvPr>
          <p:cNvSpPr txBox="1"/>
          <p:nvPr/>
        </p:nvSpPr>
        <p:spPr>
          <a:xfrm>
            <a:off x="1016609" y="1188711"/>
            <a:ext cx="312906" cy="369332"/>
          </a:xfrm>
          <a:prstGeom prst="rect">
            <a:avLst/>
          </a:prstGeom>
          <a:noFill/>
        </p:spPr>
        <p:txBody>
          <a:bodyPr wrap="square" rtlCol="0">
            <a:spAutoFit/>
          </a:bodyPr>
          <a:lstStyle/>
          <a:p>
            <a:r>
              <a:rPr lang="en-US" dirty="0">
                <a:solidFill>
                  <a:srgbClr val="FF0000"/>
                </a:solidFill>
              </a:rPr>
              <a:t>1</a:t>
            </a:r>
          </a:p>
        </p:txBody>
      </p:sp>
      <p:sp>
        <p:nvSpPr>
          <p:cNvPr id="9" name="TextBox 8">
            <a:extLst>
              <a:ext uri="{FF2B5EF4-FFF2-40B4-BE49-F238E27FC236}">
                <a16:creationId xmlns:a16="http://schemas.microsoft.com/office/drawing/2014/main" id="{EEF3FBE7-1ECA-2E41-A1C8-DFBF946978B2}"/>
              </a:ext>
            </a:extLst>
          </p:cNvPr>
          <p:cNvSpPr txBox="1"/>
          <p:nvPr/>
        </p:nvSpPr>
        <p:spPr>
          <a:xfrm>
            <a:off x="1016609" y="1657577"/>
            <a:ext cx="312906" cy="369332"/>
          </a:xfrm>
          <a:prstGeom prst="rect">
            <a:avLst/>
          </a:prstGeom>
          <a:noFill/>
        </p:spPr>
        <p:txBody>
          <a:bodyPr wrap="square" rtlCol="0">
            <a:spAutoFit/>
          </a:bodyPr>
          <a:lstStyle/>
          <a:p>
            <a:r>
              <a:rPr lang="en-US" dirty="0">
                <a:solidFill>
                  <a:srgbClr val="FF0000"/>
                </a:solidFill>
              </a:rPr>
              <a:t>2</a:t>
            </a:r>
          </a:p>
        </p:txBody>
      </p:sp>
      <p:sp>
        <p:nvSpPr>
          <p:cNvPr id="10" name="TextBox 9">
            <a:extLst>
              <a:ext uri="{FF2B5EF4-FFF2-40B4-BE49-F238E27FC236}">
                <a16:creationId xmlns:a16="http://schemas.microsoft.com/office/drawing/2014/main" id="{232CD057-640A-7F47-8F60-A3C16D18AD63}"/>
              </a:ext>
            </a:extLst>
          </p:cNvPr>
          <p:cNvSpPr txBox="1"/>
          <p:nvPr/>
        </p:nvSpPr>
        <p:spPr>
          <a:xfrm>
            <a:off x="1016609" y="2126443"/>
            <a:ext cx="312906" cy="369332"/>
          </a:xfrm>
          <a:prstGeom prst="rect">
            <a:avLst/>
          </a:prstGeom>
          <a:noFill/>
        </p:spPr>
        <p:txBody>
          <a:bodyPr wrap="square" rtlCol="0">
            <a:spAutoFit/>
          </a:bodyPr>
          <a:lstStyle/>
          <a:p>
            <a:r>
              <a:rPr lang="en-US" dirty="0">
                <a:solidFill>
                  <a:srgbClr val="FF0000"/>
                </a:solidFill>
              </a:rPr>
              <a:t>3</a:t>
            </a:r>
          </a:p>
        </p:txBody>
      </p:sp>
      <p:sp>
        <p:nvSpPr>
          <p:cNvPr id="11" name="TextBox 10">
            <a:extLst>
              <a:ext uri="{FF2B5EF4-FFF2-40B4-BE49-F238E27FC236}">
                <a16:creationId xmlns:a16="http://schemas.microsoft.com/office/drawing/2014/main" id="{90256FDF-4465-174B-A53D-5B09234D81A8}"/>
              </a:ext>
            </a:extLst>
          </p:cNvPr>
          <p:cNvSpPr txBox="1"/>
          <p:nvPr/>
        </p:nvSpPr>
        <p:spPr>
          <a:xfrm>
            <a:off x="1016609" y="2595309"/>
            <a:ext cx="312906" cy="369332"/>
          </a:xfrm>
          <a:prstGeom prst="rect">
            <a:avLst/>
          </a:prstGeom>
          <a:noFill/>
        </p:spPr>
        <p:txBody>
          <a:bodyPr wrap="square" rtlCol="0">
            <a:spAutoFit/>
          </a:bodyPr>
          <a:lstStyle/>
          <a:p>
            <a:r>
              <a:rPr lang="en-US" dirty="0">
                <a:solidFill>
                  <a:srgbClr val="FF0000"/>
                </a:solidFill>
              </a:rPr>
              <a:t>4</a:t>
            </a:r>
          </a:p>
        </p:txBody>
      </p:sp>
      <p:sp>
        <p:nvSpPr>
          <p:cNvPr id="12" name="TextBox 11">
            <a:extLst>
              <a:ext uri="{FF2B5EF4-FFF2-40B4-BE49-F238E27FC236}">
                <a16:creationId xmlns:a16="http://schemas.microsoft.com/office/drawing/2014/main" id="{629BFC02-AAA6-C34C-AB2D-DB5140E689A4}"/>
              </a:ext>
            </a:extLst>
          </p:cNvPr>
          <p:cNvSpPr txBox="1"/>
          <p:nvPr/>
        </p:nvSpPr>
        <p:spPr>
          <a:xfrm>
            <a:off x="1016609" y="3064175"/>
            <a:ext cx="312906" cy="369332"/>
          </a:xfrm>
          <a:prstGeom prst="rect">
            <a:avLst/>
          </a:prstGeom>
          <a:noFill/>
        </p:spPr>
        <p:txBody>
          <a:bodyPr wrap="square" rtlCol="0">
            <a:spAutoFit/>
          </a:bodyPr>
          <a:lstStyle/>
          <a:p>
            <a:r>
              <a:rPr lang="en-US" dirty="0">
                <a:solidFill>
                  <a:srgbClr val="FF0000"/>
                </a:solidFill>
              </a:rPr>
              <a:t>5</a:t>
            </a:r>
          </a:p>
        </p:txBody>
      </p:sp>
      <p:sp>
        <p:nvSpPr>
          <p:cNvPr id="13" name="TextBox 12">
            <a:extLst>
              <a:ext uri="{FF2B5EF4-FFF2-40B4-BE49-F238E27FC236}">
                <a16:creationId xmlns:a16="http://schemas.microsoft.com/office/drawing/2014/main" id="{C067FD2D-6A10-A840-8E9A-AB9B2BE37FBF}"/>
              </a:ext>
            </a:extLst>
          </p:cNvPr>
          <p:cNvSpPr txBox="1"/>
          <p:nvPr/>
        </p:nvSpPr>
        <p:spPr>
          <a:xfrm>
            <a:off x="1016609" y="3533041"/>
            <a:ext cx="312906" cy="369332"/>
          </a:xfrm>
          <a:prstGeom prst="rect">
            <a:avLst/>
          </a:prstGeom>
          <a:noFill/>
        </p:spPr>
        <p:txBody>
          <a:bodyPr wrap="square" rtlCol="0">
            <a:spAutoFit/>
          </a:bodyPr>
          <a:lstStyle/>
          <a:p>
            <a:r>
              <a:rPr lang="en-US" dirty="0">
                <a:solidFill>
                  <a:srgbClr val="FF0000"/>
                </a:solidFill>
              </a:rPr>
              <a:t>6</a:t>
            </a:r>
          </a:p>
        </p:txBody>
      </p:sp>
      <p:sp>
        <p:nvSpPr>
          <p:cNvPr id="14" name="TextBox 13">
            <a:extLst>
              <a:ext uri="{FF2B5EF4-FFF2-40B4-BE49-F238E27FC236}">
                <a16:creationId xmlns:a16="http://schemas.microsoft.com/office/drawing/2014/main" id="{A5AC3D42-BFC8-304F-8598-2D496E5F13FC}"/>
              </a:ext>
            </a:extLst>
          </p:cNvPr>
          <p:cNvSpPr txBox="1"/>
          <p:nvPr/>
        </p:nvSpPr>
        <p:spPr>
          <a:xfrm>
            <a:off x="1016609" y="4001907"/>
            <a:ext cx="312906" cy="369332"/>
          </a:xfrm>
          <a:prstGeom prst="rect">
            <a:avLst/>
          </a:prstGeom>
          <a:noFill/>
        </p:spPr>
        <p:txBody>
          <a:bodyPr wrap="square" rtlCol="0">
            <a:spAutoFit/>
          </a:bodyPr>
          <a:lstStyle/>
          <a:p>
            <a:r>
              <a:rPr lang="en-US" dirty="0">
                <a:solidFill>
                  <a:srgbClr val="FF0000"/>
                </a:solidFill>
              </a:rPr>
              <a:t>7</a:t>
            </a:r>
          </a:p>
        </p:txBody>
      </p:sp>
      <p:sp>
        <p:nvSpPr>
          <p:cNvPr id="15" name="TextBox 14">
            <a:extLst>
              <a:ext uri="{FF2B5EF4-FFF2-40B4-BE49-F238E27FC236}">
                <a16:creationId xmlns:a16="http://schemas.microsoft.com/office/drawing/2014/main" id="{3D53121C-556B-5143-9E8B-5BDB53D82B90}"/>
              </a:ext>
            </a:extLst>
          </p:cNvPr>
          <p:cNvSpPr txBox="1"/>
          <p:nvPr/>
        </p:nvSpPr>
        <p:spPr>
          <a:xfrm>
            <a:off x="1016609" y="4470773"/>
            <a:ext cx="312906" cy="369332"/>
          </a:xfrm>
          <a:prstGeom prst="rect">
            <a:avLst/>
          </a:prstGeom>
          <a:noFill/>
        </p:spPr>
        <p:txBody>
          <a:bodyPr wrap="square" rtlCol="0">
            <a:spAutoFit/>
          </a:bodyPr>
          <a:lstStyle/>
          <a:p>
            <a:r>
              <a:rPr lang="en-US" dirty="0">
                <a:solidFill>
                  <a:srgbClr val="FF0000"/>
                </a:solidFill>
              </a:rPr>
              <a:t>8</a:t>
            </a:r>
          </a:p>
        </p:txBody>
      </p:sp>
      <p:sp>
        <p:nvSpPr>
          <p:cNvPr id="16" name="TextBox 15">
            <a:extLst>
              <a:ext uri="{FF2B5EF4-FFF2-40B4-BE49-F238E27FC236}">
                <a16:creationId xmlns:a16="http://schemas.microsoft.com/office/drawing/2014/main" id="{BD88D88E-70CC-E44C-BE6A-180DC65E25C9}"/>
              </a:ext>
            </a:extLst>
          </p:cNvPr>
          <p:cNvSpPr txBox="1"/>
          <p:nvPr/>
        </p:nvSpPr>
        <p:spPr>
          <a:xfrm>
            <a:off x="1016609" y="4939639"/>
            <a:ext cx="312906" cy="369332"/>
          </a:xfrm>
          <a:prstGeom prst="rect">
            <a:avLst/>
          </a:prstGeom>
          <a:noFill/>
        </p:spPr>
        <p:txBody>
          <a:bodyPr wrap="square" rtlCol="0">
            <a:spAutoFit/>
          </a:bodyPr>
          <a:lstStyle/>
          <a:p>
            <a:r>
              <a:rPr lang="en-US" dirty="0">
                <a:solidFill>
                  <a:srgbClr val="FF0000"/>
                </a:solidFill>
              </a:rPr>
              <a:t>9</a:t>
            </a:r>
          </a:p>
        </p:txBody>
      </p:sp>
      <p:sp>
        <p:nvSpPr>
          <p:cNvPr id="17" name="TextBox 16">
            <a:extLst>
              <a:ext uri="{FF2B5EF4-FFF2-40B4-BE49-F238E27FC236}">
                <a16:creationId xmlns:a16="http://schemas.microsoft.com/office/drawing/2014/main" id="{BEE8340C-8AEE-1848-9270-E6FF29DC64ED}"/>
              </a:ext>
            </a:extLst>
          </p:cNvPr>
          <p:cNvSpPr txBox="1"/>
          <p:nvPr/>
        </p:nvSpPr>
        <p:spPr>
          <a:xfrm>
            <a:off x="888369" y="5408505"/>
            <a:ext cx="441146" cy="369332"/>
          </a:xfrm>
          <a:prstGeom prst="rect">
            <a:avLst/>
          </a:prstGeom>
          <a:noFill/>
        </p:spPr>
        <p:txBody>
          <a:bodyPr wrap="square" rtlCol="0">
            <a:spAutoFit/>
          </a:bodyPr>
          <a:lstStyle/>
          <a:p>
            <a:r>
              <a:rPr lang="en-US" dirty="0">
                <a:solidFill>
                  <a:srgbClr val="FF0000"/>
                </a:solidFill>
              </a:rPr>
              <a:t>10</a:t>
            </a:r>
          </a:p>
        </p:txBody>
      </p:sp>
      <p:sp>
        <p:nvSpPr>
          <p:cNvPr id="18" name="TextBox 17">
            <a:extLst>
              <a:ext uri="{FF2B5EF4-FFF2-40B4-BE49-F238E27FC236}">
                <a16:creationId xmlns:a16="http://schemas.microsoft.com/office/drawing/2014/main" id="{2A2C46E0-89D3-E24F-BE63-B0055736AA4D}"/>
              </a:ext>
            </a:extLst>
          </p:cNvPr>
          <p:cNvSpPr txBox="1"/>
          <p:nvPr/>
        </p:nvSpPr>
        <p:spPr>
          <a:xfrm>
            <a:off x="905489" y="5877366"/>
            <a:ext cx="424027" cy="369332"/>
          </a:xfrm>
          <a:prstGeom prst="rect">
            <a:avLst/>
          </a:prstGeom>
          <a:noFill/>
        </p:spPr>
        <p:txBody>
          <a:bodyPr wrap="square" rtlCol="0">
            <a:spAutoFit/>
          </a:bodyPr>
          <a:lstStyle/>
          <a:p>
            <a:r>
              <a:rPr lang="en-US" dirty="0">
                <a:solidFill>
                  <a:srgbClr val="FF0000"/>
                </a:solidFill>
              </a:rPr>
              <a:t>11</a:t>
            </a:r>
          </a:p>
        </p:txBody>
      </p:sp>
      <p:sp>
        <p:nvSpPr>
          <p:cNvPr id="19" name="TextBox 18">
            <a:extLst>
              <a:ext uri="{FF2B5EF4-FFF2-40B4-BE49-F238E27FC236}">
                <a16:creationId xmlns:a16="http://schemas.microsoft.com/office/drawing/2014/main" id="{562A2E66-A9E8-F74D-AC5F-E07B78B00B55}"/>
              </a:ext>
            </a:extLst>
          </p:cNvPr>
          <p:cNvSpPr txBox="1"/>
          <p:nvPr/>
        </p:nvSpPr>
        <p:spPr>
          <a:xfrm rot="16200000">
            <a:off x="3933505" y="3351353"/>
            <a:ext cx="3570745" cy="369332"/>
          </a:xfrm>
          <a:prstGeom prst="rect">
            <a:avLst/>
          </a:prstGeom>
          <a:solidFill>
            <a:schemeClr val="bg1"/>
          </a:solidFill>
        </p:spPr>
        <p:txBody>
          <a:bodyPr wrap="square" rtlCol="0">
            <a:spAutoFit/>
          </a:bodyPr>
          <a:lstStyle/>
          <a:p>
            <a:pPr algn="ctr"/>
            <a:r>
              <a:rPr lang="en-US" b="1" dirty="0">
                <a:solidFill>
                  <a:srgbClr val="FF0000"/>
                </a:solidFill>
              </a:rPr>
              <a:t>Any surprises?</a:t>
            </a:r>
          </a:p>
        </p:txBody>
      </p:sp>
      <p:sp>
        <p:nvSpPr>
          <p:cNvPr id="3" name="Rectangle 2"/>
          <p:cNvSpPr/>
          <p:nvPr/>
        </p:nvSpPr>
        <p:spPr>
          <a:xfrm>
            <a:off x="8313023" y="805414"/>
            <a:ext cx="3381717" cy="1477328"/>
          </a:xfrm>
          <a:prstGeom prst="rect">
            <a:avLst/>
          </a:prstGeom>
        </p:spPr>
        <p:txBody>
          <a:bodyPr wrap="square">
            <a:spAutoFit/>
          </a:bodyPr>
          <a:lstStyle/>
          <a:p>
            <a:pPr lvl="0" eaLnBrk="0" hangingPunct="0">
              <a:spcBef>
                <a:spcPct val="30000"/>
              </a:spcBef>
              <a:defRPr/>
            </a:pPr>
            <a:r>
              <a:rPr lang="en-US" dirty="0">
                <a:ea typeface="ＭＳ Ｐゴシック" pitchFamily="-110" charset="-128"/>
                <a:cs typeface="ＭＳ Ｐゴシック" pitchFamily="-110" charset="-128"/>
              </a:rPr>
              <a:t>SNP frequencies of some populations such as the Japanese and Chinese having higher dark (G) SNP than African Americans. </a:t>
            </a:r>
          </a:p>
        </p:txBody>
      </p:sp>
    </p:spTree>
    <p:extLst>
      <p:ext uri="{BB962C8B-B14F-4D97-AF65-F5344CB8AC3E}">
        <p14:creationId xmlns:p14="http://schemas.microsoft.com/office/powerpoint/2010/main" val="2518338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EDC8783-8AB1-F642-ACFD-5E8714A84A9A}"/>
              </a:ext>
            </a:extLst>
          </p:cNvPr>
          <p:cNvPicPr>
            <a:picLocks noChangeAspect="1"/>
          </p:cNvPicPr>
          <p:nvPr/>
        </p:nvPicPr>
        <p:blipFill>
          <a:blip r:embed="rId3"/>
          <a:stretch>
            <a:fillRect/>
          </a:stretch>
        </p:blipFill>
        <p:spPr>
          <a:xfrm>
            <a:off x="1186892" y="775164"/>
            <a:ext cx="6894040" cy="5627788"/>
          </a:xfrm>
          <a:prstGeom prst="rect">
            <a:avLst/>
          </a:prstGeom>
        </p:spPr>
      </p:pic>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6.5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rgbClr val="A6A6A6"/>
                </a:solidFill>
              </a:rPr>
              <a:t>data from CSHL HapMap</a:t>
            </a:r>
            <a:br>
              <a:rPr lang="en-US" sz="1200" dirty="0">
                <a:solidFill>
                  <a:srgbClr val="A6A6A6"/>
                </a:solidFill>
              </a:rPr>
            </a:br>
            <a:r>
              <a:rPr lang="en-US" sz="1200" dirty="0">
                <a:solidFill>
                  <a:srgbClr val="A6A6A6"/>
                </a:solidFill>
              </a:rPr>
              <a:t>Copyright © 2018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Global </a:t>
            </a:r>
            <a:r>
              <a:rPr lang="en-US" sz="4400" i="1" dirty="0">
                <a:latin typeface="Times New Roman"/>
                <a:cs typeface="Times New Roman"/>
              </a:rPr>
              <a:t>SLC24A5</a:t>
            </a:r>
            <a:r>
              <a:rPr lang="en-US" sz="4400" dirty="0">
                <a:latin typeface="Times New Roman"/>
                <a:cs typeface="Times New Roman"/>
              </a:rPr>
              <a:t> SNP Frequencies</a:t>
            </a:r>
          </a:p>
        </p:txBody>
      </p:sp>
      <p:sp>
        <p:nvSpPr>
          <p:cNvPr id="2" name="TextBox 1">
            <a:extLst>
              <a:ext uri="{FF2B5EF4-FFF2-40B4-BE49-F238E27FC236}">
                <a16:creationId xmlns:a16="http://schemas.microsoft.com/office/drawing/2014/main" id="{E3CC9D19-5ECC-1044-8427-E9C354850EF5}"/>
              </a:ext>
            </a:extLst>
          </p:cNvPr>
          <p:cNvSpPr txBox="1"/>
          <p:nvPr/>
        </p:nvSpPr>
        <p:spPr>
          <a:xfrm>
            <a:off x="1016609" y="1201976"/>
            <a:ext cx="312906" cy="369332"/>
          </a:xfrm>
          <a:prstGeom prst="rect">
            <a:avLst/>
          </a:prstGeom>
          <a:noFill/>
        </p:spPr>
        <p:txBody>
          <a:bodyPr wrap="none" rtlCol="0">
            <a:spAutoFit/>
          </a:bodyPr>
          <a:lstStyle/>
          <a:p>
            <a:r>
              <a:rPr lang="en-US" dirty="0">
                <a:solidFill>
                  <a:srgbClr val="FF0000"/>
                </a:solidFill>
              </a:rPr>
              <a:t>1</a:t>
            </a:r>
          </a:p>
        </p:txBody>
      </p:sp>
      <p:sp>
        <p:nvSpPr>
          <p:cNvPr id="9" name="TextBox 8">
            <a:extLst>
              <a:ext uri="{FF2B5EF4-FFF2-40B4-BE49-F238E27FC236}">
                <a16:creationId xmlns:a16="http://schemas.microsoft.com/office/drawing/2014/main" id="{EEF3FBE7-1ECA-2E41-A1C8-DFBF946978B2}"/>
              </a:ext>
            </a:extLst>
          </p:cNvPr>
          <p:cNvSpPr txBox="1"/>
          <p:nvPr/>
        </p:nvSpPr>
        <p:spPr>
          <a:xfrm>
            <a:off x="1016609" y="1670842"/>
            <a:ext cx="312906" cy="369332"/>
          </a:xfrm>
          <a:prstGeom prst="rect">
            <a:avLst/>
          </a:prstGeom>
          <a:noFill/>
        </p:spPr>
        <p:txBody>
          <a:bodyPr wrap="none" rtlCol="0">
            <a:spAutoFit/>
          </a:bodyPr>
          <a:lstStyle/>
          <a:p>
            <a:r>
              <a:rPr lang="en-US" dirty="0">
                <a:solidFill>
                  <a:srgbClr val="FF0000"/>
                </a:solidFill>
              </a:rPr>
              <a:t>2</a:t>
            </a:r>
          </a:p>
        </p:txBody>
      </p:sp>
      <p:sp>
        <p:nvSpPr>
          <p:cNvPr id="10" name="TextBox 9">
            <a:extLst>
              <a:ext uri="{FF2B5EF4-FFF2-40B4-BE49-F238E27FC236}">
                <a16:creationId xmlns:a16="http://schemas.microsoft.com/office/drawing/2014/main" id="{232CD057-640A-7F47-8F60-A3C16D18AD63}"/>
              </a:ext>
            </a:extLst>
          </p:cNvPr>
          <p:cNvSpPr txBox="1"/>
          <p:nvPr/>
        </p:nvSpPr>
        <p:spPr>
          <a:xfrm>
            <a:off x="1016609" y="2139708"/>
            <a:ext cx="312906" cy="369332"/>
          </a:xfrm>
          <a:prstGeom prst="rect">
            <a:avLst/>
          </a:prstGeom>
          <a:noFill/>
        </p:spPr>
        <p:txBody>
          <a:bodyPr wrap="none" rtlCol="0">
            <a:spAutoFit/>
          </a:bodyPr>
          <a:lstStyle/>
          <a:p>
            <a:r>
              <a:rPr lang="en-US" dirty="0">
                <a:solidFill>
                  <a:srgbClr val="FF0000"/>
                </a:solidFill>
              </a:rPr>
              <a:t>3</a:t>
            </a:r>
          </a:p>
        </p:txBody>
      </p:sp>
      <p:sp>
        <p:nvSpPr>
          <p:cNvPr id="11" name="TextBox 10">
            <a:extLst>
              <a:ext uri="{FF2B5EF4-FFF2-40B4-BE49-F238E27FC236}">
                <a16:creationId xmlns:a16="http://schemas.microsoft.com/office/drawing/2014/main" id="{90256FDF-4465-174B-A53D-5B09234D81A8}"/>
              </a:ext>
            </a:extLst>
          </p:cNvPr>
          <p:cNvSpPr txBox="1"/>
          <p:nvPr/>
        </p:nvSpPr>
        <p:spPr>
          <a:xfrm>
            <a:off x="1016609" y="2608574"/>
            <a:ext cx="312906" cy="369332"/>
          </a:xfrm>
          <a:prstGeom prst="rect">
            <a:avLst/>
          </a:prstGeom>
          <a:noFill/>
        </p:spPr>
        <p:txBody>
          <a:bodyPr wrap="none" rtlCol="0">
            <a:spAutoFit/>
          </a:bodyPr>
          <a:lstStyle/>
          <a:p>
            <a:r>
              <a:rPr lang="en-US" dirty="0">
                <a:solidFill>
                  <a:srgbClr val="FF0000"/>
                </a:solidFill>
              </a:rPr>
              <a:t>4</a:t>
            </a:r>
          </a:p>
        </p:txBody>
      </p:sp>
      <p:sp>
        <p:nvSpPr>
          <p:cNvPr id="12" name="TextBox 11">
            <a:extLst>
              <a:ext uri="{FF2B5EF4-FFF2-40B4-BE49-F238E27FC236}">
                <a16:creationId xmlns:a16="http://schemas.microsoft.com/office/drawing/2014/main" id="{629BFC02-AAA6-C34C-AB2D-DB5140E689A4}"/>
              </a:ext>
            </a:extLst>
          </p:cNvPr>
          <p:cNvSpPr txBox="1"/>
          <p:nvPr/>
        </p:nvSpPr>
        <p:spPr>
          <a:xfrm>
            <a:off x="1016609" y="3077440"/>
            <a:ext cx="312906" cy="369332"/>
          </a:xfrm>
          <a:prstGeom prst="rect">
            <a:avLst/>
          </a:prstGeom>
          <a:noFill/>
        </p:spPr>
        <p:txBody>
          <a:bodyPr wrap="none" rtlCol="0">
            <a:spAutoFit/>
          </a:bodyPr>
          <a:lstStyle/>
          <a:p>
            <a:r>
              <a:rPr lang="en-US" dirty="0">
                <a:solidFill>
                  <a:srgbClr val="FF0000"/>
                </a:solidFill>
              </a:rPr>
              <a:t>5</a:t>
            </a:r>
          </a:p>
        </p:txBody>
      </p:sp>
      <p:sp>
        <p:nvSpPr>
          <p:cNvPr id="13" name="TextBox 12">
            <a:extLst>
              <a:ext uri="{FF2B5EF4-FFF2-40B4-BE49-F238E27FC236}">
                <a16:creationId xmlns:a16="http://schemas.microsoft.com/office/drawing/2014/main" id="{C067FD2D-6A10-A840-8E9A-AB9B2BE37FBF}"/>
              </a:ext>
            </a:extLst>
          </p:cNvPr>
          <p:cNvSpPr txBox="1"/>
          <p:nvPr/>
        </p:nvSpPr>
        <p:spPr>
          <a:xfrm>
            <a:off x="1016609" y="3546306"/>
            <a:ext cx="312906" cy="369332"/>
          </a:xfrm>
          <a:prstGeom prst="rect">
            <a:avLst/>
          </a:prstGeom>
          <a:noFill/>
        </p:spPr>
        <p:txBody>
          <a:bodyPr wrap="none" rtlCol="0">
            <a:spAutoFit/>
          </a:bodyPr>
          <a:lstStyle/>
          <a:p>
            <a:r>
              <a:rPr lang="en-US" dirty="0">
                <a:solidFill>
                  <a:srgbClr val="FF0000"/>
                </a:solidFill>
              </a:rPr>
              <a:t>6</a:t>
            </a:r>
          </a:p>
        </p:txBody>
      </p:sp>
      <p:sp>
        <p:nvSpPr>
          <p:cNvPr id="14" name="TextBox 13">
            <a:extLst>
              <a:ext uri="{FF2B5EF4-FFF2-40B4-BE49-F238E27FC236}">
                <a16:creationId xmlns:a16="http://schemas.microsoft.com/office/drawing/2014/main" id="{A5AC3D42-BFC8-304F-8598-2D496E5F13FC}"/>
              </a:ext>
            </a:extLst>
          </p:cNvPr>
          <p:cNvSpPr txBox="1"/>
          <p:nvPr/>
        </p:nvSpPr>
        <p:spPr>
          <a:xfrm>
            <a:off x="1016609" y="4015172"/>
            <a:ext cx="312906" cy="369332"/>
          </a:xfrm>
          <a:prstGeom prst="rect">
            <a:avLst/>
          </a:prstGeom>
          <a:noFill/>
        </p:spPr>
        <p:txBody>
          <a:bodyPr wrap="none" rtlCol="0">
            <a:spAutoFit/>
          </a:bodyPr>
          <a:lstStyle/>
          <a:p>
            <a:r>
              <a:rPr lang="en-US" dirty="0">
                <a:solidFill>
                  <a:srgbClr val="FF0000"/>
                </a:solidFill>
              </a:rPr>
              <a:t>7</a:t>
            </a:r>
          </a:p>
        </p:txBody>
      </p:sp>
      <p:sp>
        <p:nvSpPr>
          <p:cNvPr id="15" name="TextBox 14">
            <a:extLst>
              <a:ext uri="{FF2B5EF4-FFF2-40B4-BE49-F238E27FC236}">
                <a16:creationId xmlns:a16="http://schemas.microsoft.com/office/drawing/2014/main" id="{3D53121C-556B-5143-9E8B-5BDB53D82B90}"/>
              </a:ext>
            </a:extLst>
          </p:cNvPr>
          <p:cNvSpPr txBox="1"/>
          <p:nvPr/>
        </p:nvSpPr>
        <p:spPr>
          <a:xfrm>
            <a:off x="1016609" y="4484038"/>
            <a:ext cx="312906" cy="369332"/>
          </a:xfrm>
          <a:prstGeom prst="rect">
            <a:avLst/>
          </a:prstGeom>
          <a:noFill/>
        </p:spPr>
        <p:txBody>
          <a:bodyPr wrap="none" rtlCol="0">
            <a:spAutoFit/>
          </a:bodyPr>
          <a:lstStyle/>
          <a:p>
            <a:r>
              <a:rPr lang="en-US" dirty="0">
                <a:solidFill>
                  <a:srgbClr val="FF0000"/>
                </a:solidFill>
              </a:rPr>
              <a:t>8</a:t>
            </a:r>
          </a:p>
        </p:txBody>
      </p:sp>
      <p:sp>
        <p:nvSpPr>
          <p:cNvPr id="16" name="TextBox 15">
            <a:extLst>
              <a:ext uri="{FF2B5EF4-FFF2-40B4-BE49-F238E27FC236}">
                <a16:creationId xmlns:a16="http://schemas.microsoft.com/office/drawing/2014/main" id="{BD88D88E-70CC-E44C-BE6A-180DC65E25C9}"/>
              </a:ext>
            </a:extLst>
          </p:cNvPr>
          <p:cNvSpPr txBox="1"/>
          <p:nvPr/>
        </p:nvSpPr>
        <p:spPr>
          <a:xfrm>
            <a:off x="1016609" y="4952904"/>
            <a:ext cx="312906" cy="369332"/>
          </a:xfrm>
          <a:prstGeom prst="rect">
            <a:avLst/>
          </a:prstGeom>
          <a:noFill/>
        </p:spPr>
        <p:txBody>
          <a:bodyPr wrap="none" rtlCol="0">
            <a:spAutoFit/>
          </a:bodyPr>
          <a:lstStyle/>
          <a:p>
            <a:r>
              <a:rPr lang="en-US" dirty="0">
                <a:solidFill>
                  <a:srgbClr val="FF0000"/>
                </a:solidFill>
              </a:rPr>
              <a:t>9</a:t>
            </a:r>
          </a:p>
        </p:txBody>
      </p:sp>
      <p:sp>
        <p:nvSpPr>
          <p:cNvPr id="17" name="TextBox 16">
            <a:extLst>
              <a:ext uri="{FF2B5EF4-FFF2-40B4-BE49-F238E27FC236}">
                <a16:creationId xmlns:a16="http://schemas.microsoft.com/office/drawing/2014/main" id="{BEE8340C-8AEE-1848-9270-E6FF29DC64ED}"/>
              </a:ext>
            </a:extLst>
          </p:cNvPr>
          <p:cNvSpPr txBox="1"/>
          <p:nvPr/>
        </p:nvSpPr>
        <p:spPr>
          <a:xfrm>
            <a:off x="888369" y="5421770"/>
            <a:ext cx="441146" cy="369332"/>
          </a:xfrm>
          <a:prstGeom prst="rect">
            <a:avLst/>
          </a:prstGeom>
          <a:noFill/>
        </p:spPr>
        <p:txBody>
          <a:bodyPr wrap="none" rtlCol="0">
            <a:spAutoFit/>
          </a:bodyPr>
          <a:lstStyle/>
          <a:p>
            <a:r>
              <a:rPr lang="en-US" dirty="0">
                <a:solidFill>
                  <a:srgbClr val="FF0000"/>
                </a:solidFill>
              </a:rPr>
              <a:t>10</a:t>
            </a:r>
          </a:p>
        </p:txBody>
      </p:sp>
      <p:sp>
        <p:nvSpPr>
          <p:cNvPr id="18" name="TextBox 17">
            <a:extLst>
              <a:ext uri="{FF2B5EF4-FFF2-40B4-BE49-F238E27FC236}">
                <a16:creationId xmlns:a16="http://schemas.microsoft.com/office/drawing/2014/main" id="{2A2C46E0-89D3-E24F-BE63-B0055736AA4D}"/>
              </a:ext>
            </a:extLst>
          </p:cNvPr>
          <p:cNvSpPr txBox="1"/>
          <p:nvPr/>
        </p:nvSpPr>
        <p:spPr>
          <a:xfrm>
            <a:off x="905489" y="5890631"/>
            <a:ext cx="424027" cy="369332"/>
          </a:xfrm>
          <a:prstGeom prst="rect">
            <a:avLst/>
          </a:prstGeom>
          <a:noFill/>
        </p:spPr>
        <p:txBody>
          <a:bodyPr wrap="none" rtlCol="0">
            <a:spAutoFit/>
          </a:bodyPr>
          <a:lstStyle/>
          <a:p>
            <a:r>
              <a:rPr lang="en-US" dirty="0">
                <a:solidFill>
                  <a:srgbClr val="FF0000"/>
                </a:solidFill>
              </a:rPr>
              <a:t>11</a:t>
            </a:r>
          </a:p>
        </p:txBody>
      </p:sp>
      <p:sp>
        <p:nvSpPr>
          <p:cNvPr id="19" name="TextBox 18">
            <a:extLst>
              <a:ext uri="{FF2B5EF4-FFF2-40B4-BE49-F238E27FC236}">
                <a16:creationId xmlns:a16="http://schemas.microsoft.com/office/drawing/2014/main" id="{9A051681-3A08-EA4F-B8D0-F929D57C6E7B}"/>
              </a:ext>
            </a:extLst>
          </p:cNvPr>
          <p:cNvSpPr txBox="1"/>
          <p:nvPr/>
        </p:nvSpPr>
        <p:spPr>
          <a:xfrm>
            <a:off x="5703376" y="98707"/>
            <a:ext cx="3094942" cy="646331"/>
          </a:xfrm>
          <a:prstGeom prst="rect">
            <a:avLst/>
          </a:prstGeom>
          <a:solidFill>
            <a:schemeClr val="bg1"/>
          </a:solidFill>
        </p:spPr>
        <p:txBody>
          <a:bodyPr wrap="square" rtlCol="0">
            <a:spAutoFit/>
          </a:bodyPr>
          <a:lstStyle/>
          <a:p>
            <a:pPr algn="ctr"/>
            <a:r>
              <a:rPr lang="en-US" b="1" dirty="0">
                <a:solidFill>
                  <a:srgbClr val="FF0000"/>
                </a:solidFill>
              </a:rPr>
              <a:t>A is not limited to Whites.</a:t>
            </a:r>
          </a:p>
          <a:p>
            <a:pPr algn="ctr"/>
            <a:r>
              <a:rPr lang="en-US" b="1" dirty="0">
                <a:solidFill>
                  <a:srgbClr val="FF0000"/>
                </a:solidFill>
              </a:rPr>
              <a:t>G is not limited to Blacks.</a:t>
            </a:r>
          </a:p>
        </p:txBody>
      </p:sp>
    </p:spTree>
    <p:extLst>
      <p:ext uri="{BB962C8B-B14F-4D97-AF65-F5344CB8AC3E}">
        <p14:creationId xmlns:p14="http://schemas.microsoft.com/office/powerpoint/2010/main" val="3646180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6.28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rgbClr val="A6A6A6"/>
                </a:solidFill>
              </a:rPr>
              <a:t>Photo credits: left &amp; middle, Rod Waddington from </a:t>
            </a:r>
            <a:r>
              <a:rPr lang="en-US" sz="1200" dirty="0" err="1">
                <a:solidFill>
                  <a:srgbClr val="A6A6A6"/>
                </a:solidFill>
              </a:rPr>
              <a:t>Kergunyah</a:t>
            </a:r>
            <a:r>
              <a:rPr lang="en-US" sz="1200" dirty="0">
                <a:solidFill>
                  <a:srgbClr val="A6A6A6"/>
                </a:solidFill>
              </a:rPr>
              <a:t>, Australia;</a:t>
            </a:r>
          </a:p>
          <a:p>
            <a:pPr algn="r"/>
            <a:r>
              <a:rPr lang="en-US" sz="1200" dirty="0">
                <a:solidFill>
                  <a:srgbClr val="A6A6A6"/>
                </a:solidFill>
              </a:rPr>
              <a:t>Copyright © 2018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Variations in African Skin Colors</a:t>
            </a:r>
          </a:p>
        </p:txBody>
      </p:sp>
      <p:pic>
        <p:nvPicPr>
          <p:cNvPr id="3" name="Picture 2">
            <a:extLst>
              <a:ext uri="{FF2B5EF4-FFF2-40B4-BE49-F238E27FC236}">
                <a16:creationId xmlns:a16="http://schemas.microsoft.com/office/drawing/2014/main" id="{92770C14-F717-E24A-AFDA-94B0ADB0E5BF}"/>
              </a:ext>
            </a:extLst>
          </p:cNvPr>
          <p:cNvPicPr>
            <a:picLocks noChangeAspect="1"/>
          </p:cNvPicPr>
          <p:nvPr/>
        </p:nvPicPr>
        <p:blipFill>
          <a:blip r:embed="rId3"/>
          <a:stretch>
            <a:fillRect/>
          </a:stretch>
        </p:blipFill>
        <p:spPr>
          <a:xfrm>
            <a:off x="0" y="1296478"/>
            <a:ext cx="9144000" cy="4242816"/>
          </a:xfrm>
          <a:prstGeom prst="rect">
            <a:avLst/>
          </a:prstGeom>
        </p:spPr>
      </p:pic>
      <p:sp>
        <p:nvSpPr>
          <p:cNvPr id="7" name="TextBox 6">
            <a:extLst>
              <a:ext uri="{FF2B5EF4-FFF2-40B4-BE49-F238E27FC236}">
                <a16:creationId xmlns:a16="http://schemas.microsoft.com/office/drawing/2014/main" id="{4DDFD2F6-A602-B444-8E03-E18079227BAB}"/>
              </a:ext>
            </a:extLst>
          </p:cNvPr>
          <p:cNvSpPr txBox="1"/>
          <p:nvPr/>
        </p:nvSpPr>
        <p:spPr>
          <a:xfrm>
            <a:off x="757263" y="874307"/>
            <a:ext cx="7340471" cy="369332"/>
          </a:xfrm>
          <a:prstGeom prst="rect">
            <a:avLst/>
          </a:prstGeom>
          <a:solidFill>
            <a:schemeClr val="bg1"/>
          </a:solidFill>
        </p:spPr>
        <p:txBody>
          <a:bodyPr wrap="none" rtlCol="0">
            <a:spAutoFit/>
          </a:bodyPr>
          <a:lstStyle/>
          <a:p>
            <a:pPr algn="ctr"/>
            <a:r>
              <a:rPr lang="en-US" b="1" dirty="0">
                <a:solidFill>
                  <a:srgbClr val="FF0000"/>
                </a:solidFill>
              </a:rPr>
              <a:t>What common misconception is dispelled in these photographs?</a:t>
            </a:r>
          </a:p>
        </p:txBody>
      </p:sp>
      <p:sp>
        <p:nvSpPr>
          <p:cNvPr id="8" name="TextBox 7">
            <a:extLst>
              <a:ext uri="{FF2B5EF4-FFF2-40B4-BE49-F238E27FC236}">
                <a16:creationId xmlns:a16="http://schemas.microsoft.com/office/drawing/2014/main" id="{BDA18D55-53CE-EC48-A2B4-B0EC7D0037E9}"/>
              </a:ext>
            </a:extLst>
          </p:cNvPr>
          <p:cNvSpPr txBox="1"/>
          <p:nvPr/>
        </p:nvSpPr>
        <p:spPr>
          <a:xfrm>
            <a:off x="9144000" y="366478"/>
            <a:ext cx="3048000" cy="3785652"/>
          </a:xfrm>
          <a:prstGeom prst="rect">
            <a:avLst/>
          </a:prstGeom>
          <a:noFill/>
        </p:spPr>
        <p:txBody>
          <a:bodyPr wrap="square">
            <a:spAutoFit/>
          </a:bodyPr>
          <a:lstStyle/>
          <a:p>
            <a:r>
              <a:rPr lang="en-US" sz="2000" b="0" kern="1200" dirty="0">
                <a:solidFill>
                  <a:schemeClr val="tx1"/>
                </a:solidFill>
                <a:latin typeface="Times New Roman" panose="02020603050405020304" pitchFamily="18" charset="0"/>
                <a:ea typeface="ＭＳ Ｐゴシック" pitchFamily="-110" charset="-128"/>
                <a:cs typeface="Times New Roman" panose="02020603050405020304" pitchFamily="18" charset="0"/>
              </a:rPr>
              <a:t>Many Whites in America assume that all Africans have dark skin, but these three people illustrate the wide range of skin tones within Africa. Note that the two from Ethiopia do not have the same color despite their geographic proximity. Sexual selection and gene flow may play big roles in population variations.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877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8668"/>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6.29  </a:t>
            </a:r>
          </a:p>
        </p:txBody>
      </p:sp>
      <p:sp>
        <p:nvSpPr>
          <p:cNvPr id="5" name="Rectangle 4"/>
          <p:cNvSpPr/>
          <p:nvPr/>
        </p:nvSpPr>
        <p:spPr>
          <a:xfrm>
            <a:off x="1690223" y="6423328"/>
            <a:ext cx="5503686" cy="461665"/>
          </a:xfrm>
          <a:prstGeom prst="rect">
            <a:avLst/>
          </a:prstGeom>
        </p:spPr>
        <p:txBody>
          <a:bodyPr wrap="none">
            <a:spAutoFit/>
          </a:bodyPr>
          <a:lstStyle/>
          <a:p>
            <a:pPr algn="r"/>
            <a:r>
              <a:rPr lang="en-US" sz="1200" dirty="0">
                <a:solidFill>
                  <a:schemeClr val="bg1">
                    <a:lumMod val="75000"/>
                  </a:schemeClr>
                </a:solidFill>
              </a:rPr>
              <a:t>data from Crawford </a:t>
            </a:r>
            <a:r>
              <a:rPr lang="en-US" sz="1200" i="1" dirty="0">
                <a:solidFill>
                  <a:schemeClr val="bg1">
                    <a:lumMod val="75000"/>
                  </a:schemeClr>
                </a:solidFill>
              </a:rPr>
              <a:t>et al.</a:t>
            </a:r>
            <a:r>
              <a:rPr lang="en-US" sz="1200" dirty="0">
                <a:solidFill>
                  <a:schemeClr val="bg1">
                    <a:lumMod val="75000"/>
                  </a:schemeClr>
                </a:solidFill>
              </a:rPr>
              <a:t>, 2017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African Skin Color Gradient</a:t>
            </a:r>
          </a:p>
        </p:txBody>
      </p:sp>
      <p:pic>
        <p:nvPicPr>
          <p:cNvPr id="3" name="Picture 2">
            <a:extLst>
              <a:ext uri="{FF2B5EF4-FFF2-40B4-BE49-F238E27FC236}">
                <a16:creationId xmlns:a16="http://schemas.microsoft.com/office/drawing/2014/main" id="{6A2734F2-81FC-8B4F-889D-0BFA21AF09C6}"/>
              </a:ext>
            </a:extLst>
          </p:cNvPr>
          <p:cNvPicPr>
            <a:picLocks noChangeAspect="1"/>
          </p:cNvPicPr>
          <p:nvPr/>
        </p:nvPicPr>
        <p:blipFill>
          <a:blip r:embed="rId3"/>
          <a:stretch>
            <a:fillRect/>
          </a:stretch>
        </p:blipFill>
        <p:spPr>
          <a:xfrm>
            <a:off x="3276950" y="791199"/>
            <a:ext cx="2590100" cy="5778708"/>
          </a:xfrm>
          <a:prstGeom prst="rect">
            <a:avLst/>
          </a:prstGeom>
        </p:spPr>
      </p:pic>
      <p:sp>
        <p:nvSpPr>
          <p:cNvPr id="2" name="TextBox 1">
            <a:extLst>
              <a:ext uri="{FF2B5EF4-FFF2-40B4-BE49-F238E27FC236}">
                <a16:creationId xmlns:a16="http://schemas.microsoft.com/office/drawing/2014/main" id="{9CE5DC8A-060F-664C-95FA-76569F7FA521}"/>
              </a:ext>
            </a:extLst>
          </p:cNvPr>
          <p:cNvSpPr txBox="1"/>
          <p:nvPr/>
        </p:nvSpPr>
        <p:spPr>
          <a:xfrm>
            <a:off x="5878203" y="1065592"/>
            <a:ext cx="3254645" cy="646331"/>
          </a:xfrm>
          <a:prstGeom prst="rect">
            <a:avLst/>
          </a:prstGeom>
          <a:noFill/>
        </p:spPr>
        <p:txBody>
          <a:bodyPr wrap="square" rtlCol="0">
            <a:spAutoFit/>
          </a:bodyPr>
          <a:lstStyle/>
          <a:p>
            <a:r>
              <a:rPr lang="en-US" b="1" dirty="0">
                <a:solidFill>
                  <a:srgbClr val="0432FF"/>
                </a:solidFill>
              </a:rPr>
              <a:t>Where was color measured, and why there?</a:t>
            </a:r>
          </a:p>
        </p:txBody>
      </p:sp>
      <p:pic>
        <p:nvPicPr>
          <p:cNvPr id="7" name="Picture 6">
            <a:extLst>
              <a:ext uri="{FF2B5EF4-FFF2-40B4-BE49-F238E27FC236}">
                <a16:creationId xmlns:a16="http://schemas.microsoft.com/office/drawing/2014/main" id="{30F1C265-3A7F-FC40-A496-538D976ED6EF}"/>
              </a:ext>
            </a:extLst>
          </p:cNvPr>
          <p:cNvPicPr>
            <a:picLocks noChangeAspect="1"/>
          </p:cNvPicPr>
          <p:nvPr/>
        </p:nvPicPr>
        <p:blipFill>
          <a:blip r:embed="rId4"/>
          <a:stretch>
            <a:fillRect/>
          </a:stretch>
        </p:blipFill>
        <p:spPr>
          <a:xfrm>
            <a:off x="242864" y="854671"/>
            <a:ext cx="2894718" cy="1343149"/>
          </a:xfrm>
          <a:prstGeom prst="rect">
            <a:avLst/>
          </a:prstGeom>
        </p:spPr>
      </p:pic>
      <p:pic>
        <p:nvPicPr>
          <p:cNvPr id="8" name="Picture 7">
            <a:extLst>
              <a:ext uri="{FF2B5EF4-FFF2-40B4-BE49-F238E27FC236}">
                <a16:creationId xmlns:a16="http://schemas.microsoft.com/office/drawing/2014/main" id="{B345F401-DF2E-2647-A1D3-6DB7BA26B28F}"/>
              </a:ext>
            </a:extLst>
          </p:cNvPr>
          <p:cNvPicPr>
            <a:picLocks noChangeAspect="1"/>
          </p:cNvPicPr>
          <p:nvPr/>
        </p:nvPicPr>
        <p:blipFill>
          <a:blip r:embed="rId5"/>
          <a:stretch>
            <a:fillRect/>
          </a:stretch>
        </p:blipFill>
        <p:spPr>
          <a:xfrm>
            <a:off x="242864" y="3065839"/>
            <a:ext cx="2857500" cy="2667000"/>
          </a:xfrm>
          <a:prstGeom prst="rect">
            <a:avLst/>
          </a:prstGeom>
        </p:spPr>
      </p:pic>
      <p:sp>
        <p:nvSpPr>
          <p:cNvPr id="4" name="TextBox 3">
            <a:extLst>
              <a:ext uri="{FF2B5EF4-FFF2-40B4-BE49-F238E27FC236}">
                <a16:creationId xmlns:a16="http://schemas.microsoft.com/office/drawing/2014/main" id="{E34B49CC-2675-534C-BDCE-6B1AB508F3FE}"/>
              </a:ext>
            </a:extLst>
          </p:cNvPr>
          <p:cNvSpPr txBox="1"/>
          <p:nvPr/>
        </p:nvSpPr>
        <p:spPr>
          <a:xfrm>
            <a:off x="600639" y="5787587"/>
            <a:ext cx="2124299" cy="215444"/>
          </a:xfrm>
          <a:prstGeom prst="rect">
            <a:avLst/>
          </a:prstGeom>
          <a:noFill/>
        </p:spPr>
        <p:txBody>
          <a:bodyPr wrap="none" rtlCol="0">
            <a:spAutoFit/>
          </a:bodyPr>
          <a:lstStyle/>
          <a:p>
            <a:r>
              <a:rPr lang="en-US" sz="800" dirty="0"/>
              <a:t>https://</a:t>
            </a:r>
            <a:r>
              <a:rPr lang="en-US" sz="800" dirty="0" err="1"/>
              <a:t>mapswire.com</a:t>
            </a:r>
            <a:r>
              <a:rPr lang="en-US" sz="800" dirty="0"/>
              <a:t>/</a:t>
            </a:r>
            <a:r>
              <a:rPr lang="en-US" sz="800" dirty="0" err="1"/>
              <a:t>africa</a:t>
            </a:r>
            <a:r>
              <a:rPr lang="en-US" sz="800" dirty="0"/>
              <a:t>/political-maps/</a:t>
            </a:r>
          </a:p>
        </p:txBody>
      </p:sp>
      <p:sp>
        <p:nvSpPr>
          <p:cNvPr id="9" name="Rectangle 8"/>
          <p:cNvSpPr/>
          <p:nvPr/>
        </p:nvSpPr>
        <p:spPr>
          <a:xfrm>
            <a:off x="9144001" y="0"/>
            <a:ext cx="3048000" cy="2400657"/>
          </a:xfrm>
          <a:prstGeom prst="rect">
            <a:avLst/>
          </a:prstGeom>
        </p:spPr>
        <p:txBody>
          <a:bodyPr wrap="square">
            <a:spAutoFit/>
          </a:bodyPr>
          <a:lstStyle/>
          <a:p>
            <a:pPr lvl="0" eaLnBrk="0" hangingPunct="0">
              <a:spcBef>
                <a:spcPct val="30000"/>
              </a:spcBef>
              <a:defRPr/>
            </a:pPr>
            <a:r>
              <a:rPr lang="en-US" sz="3000" dirty="0">
                <a:latin typeface="Times New Roman" panose="02020603050405020304" pitchFamily="18" charset="0"/>
                <a:ea typeface="ＭＳ Ｐゴシック" pitchFamily="-110" charset="-128"/>
                <a:cs typeface="Times New Roman" panose="02020603050405020304" pitchFamily="18" charset="0"/>
              </a:rPr>
              <a:t>Skin tone was measured under the arm to avoid sun-related darkening. </a:t>
            </a:r>
          </a:p>
        </p:txBody>
      </p:sp>
    </p:spTree>
    <p:extLst>
      <p:ext uri="{BB962C8B-B14F-4D97-AF65-F5344CB8AC3E}">
        <p14:creationId xmlns:p14="http://schemas.microsoft.com/office/powerpoint/2010/main" val="152281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077263-8D98-B84D-A009-7463967A20A0}"/>
              </a:ext>
            </a:extLst>
          </p:cNvPr>
          <p:cNvPicPr>
            <a:picLocks noChangeAspect="1"/>
          </p:cNvPicPr>
          <p:nvPr/>
        </p:nvPicPr>
        <p:blipFill>
          <a:blip r:embed="rId3"/>
          <a:stretch>
            <a:fillRect/>
          </a:stretch>
        </p:blipFill>
        <p:spPr>
          <a:xfrm>
            <a:off x="808735" y="936772"/>
            <a:ext cx="7536446" cy="5325755"/>
          </a:xfrm>
          <a:prstGeom prst="rect">
            <a:avLst/>
          </a:prstGeom>
        </p:spPr>
      </p:pic>
      <p:sp>
        <p:nvSpPr>
          <p:cNvPr id="6" name="TextBox 7"/>
          <p:cNvSpPr txBox="1">
            <a:spLocks noChangeArrowheads="1"/>
          </p:cNvSpPr>
          <p:nvPr/>
        </p:nvSpPr>
        <p:spPr bwMode="auto">
          <a:xfrm>
            <a:off x="6703"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3"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4"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2"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4"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6D1C039A-9B9F-8544-B255-D4FF279DB96B}"/>
              </a:ext>
            </a:extLst>
          </p:cNvPr>
          <p:cNvCxnSpPr>
            <a:cxnSpLocks/>
          </p:cNvCxnSpPr>
          <p:nvPr/>
        </p:nvCxnSpPr>
        <p:spPr>
          <a:xfrm flipH="1" flipV="1">
            <a:off x="1562641" y="5668931"/>
            <a:ext cx="490654" cy="230065"/>
          </a:xfrm>
          <a:prstGeom prst="straightConnector1">
            <a:avLst/>
          </a:prstGeom>
          <a:ln w="6032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25758" y="1089546"/>
            <a:ext cx="3965371" cy="3477875"/>
          </a:xfrm>
          <a:prstGeom prst="rect">
            <a:avLst/>
          </a:prstGeom>
        </p:spPr>
        <p:txBody>
          <a:bodyPr wrap="square">
            <a:spAutoFit/>
          </a:bodyPr>
          <a:lstStyle/>
          <a:p>
            <a:pPr lvl="0" eaLnBrk="0" hangingPunct="0">
              <a:spcBef>
                <a:spcPct val="30000"/>
              </a:spcBef>
              <a:defRPr/>
            </a:pPr>
            <a:r>
              <a:rPr lang="en-US" sz="2000" dirty="0">
                <a:ea typeface="ＭＳ Ｐゴシック" pitchFamily="-110" charset="-128"/>
                <a:cs typeface="ＭＳ Ｐゴシック" pitchFamily="-110" charset="-128"/>
              </a:rPr>
              <a:t>Scale allows users to determine how many bases are different by using this formula; (total vertical distances between two people / vertical length of scale bar) times 0.0005 times 16,569 bases in the human genome. For example, if the distance between two people is exactly the length of the scale bar, then the number of different bases is about 8. </a:t>
            </a:r>
          </a:p>
        </p:txBody>
      </p:sp>
    </p:spTree>
    <p:extLst>
      <p:ext uri="{BB962C8B-B14F-4D97-AF65-F5344CB8AC3E}">
        <p14:creationId xmlns:p14="http://schemas.microsoft.com/office/powerpoint/2010/main" val="2631130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8668"/>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6.29  </a:t>
            </a:r>
          </a:p>
        </p:txBody>
      </p:sp>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chemeClr val="bg1">
                    <a:lumMod val="75000"/>
                  </a:schemeClr>
                </a:solidFill>
              </a:rPr>
              <a:t>data from Crawford </a:t>
            </a:r>
            <a:r>
              <a:rPr lang="en-US" sz="1200" i="1" dirty="0">
                <a:solidFill>
                  <a:schemeClr val="bg1">
                    <a:lumMod val="75000"/>
                  </a:schemeClr>
                </a:solidFill>
              </a:rPr>
              <a:t>et al.</a:t>
            </a:r>
            <a:r>
              <a:rPr lang="en-US" sz="1200" dirty="0">
                <a:solidFill>
                  <a:schemeClr val="bg1">
                    <a:lumMod val="75000"/>
                  </a:schemeClr>
                </a:solidFill>
              </a:rPr>
              <a:t>, 2017</a:t>
            </a:r>
            <a:br>
              <a:rPr lang="en-US" sz="1200" dirty="0">
                <a:solidFill>
                  <a:schemeClr val="bg1">
                    <a:lumMod val="75000"/>
                  </a:schemeClr>
                </a:solidFill>
              </a:rPr>
            </a:br>
            <a:r>
              <a:rPr lang="en-US" sz="1200" dirty="0">
                <a:solidFill>
                  <a:schemeClr val="bg1">
                    <a:lumMod val="75000"/>
                  </a:schemeClr>
                </a:solidFill>
              </a:rPr>
              <a:t>Copyright © 2018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African Skin Color Gradient</a:t>
            </a:r>
          </a:p>
        </p:txBody>
      </p:sp>
      <p:pic>
        <p:nvPicPr>
          <p:cNvPr id="3" name="Picture 2">
            <a:extLst>
              <a:ext uri="{FF2B5EF4-FFF2-40B4-BE49-F238E27FC236}">
                <a16:creationId xmlns:a16="http://schemas.microsoft.com/office/drawing/2014/main" id="{6A2734F2-81FC-8B4F-889D-0BFA21AF09C6}"/>
              </a:ext>
            </a:extLst>
          </p:cNvPr>
          <p:cNvPicPr>
            <a:picLocks noChangeAspect="1"/>
          </p:cNvPicPr>
          <p:nvPr/>
        </p:nvPicPr>
        <p:blipFill>
          <a:blip r:embed="rId3"/>
          <a:stretch>
            <a:fillRect/>
          </a:stretch>
        </p:blipFill>
        <p:spPr>
          <a:xfrm>
            <a:off x="3276950" y="791199"/>
            <a:ext cx="2590100" cy="5778708"/>
          </a:xfrm>
          <a:prstGeom prst="rect">
            <a:avLst/>
          </a:prstGeom>
        </p:spPr>
      </p:pic>
      <p:sp>
        <p:nvSpPr>
          <p:cNvPr id="7" name="TextBox 6">
            <a:extLst>
              <a:ext uri="{FF2B5EF4-FFF2-40B4-BE49-F238E27FC236}">
                <a16:creationId xmlns:a16="http://schemas.microsoft.com/office/drawing/2014/main" id="{7CF29C42-84F1-4C48-85A9-B1E298DFA87F}"/>
              </a:ext>
            </a:extLst>
          </p:cNvPr>
          <p:cNvSpPr txBox="1"/>
          <p:nvPr/>
        </p:nvSpPr>
        <p:spPr>
          <a:xfrm>
            <a:off x="5867050" y="866243"/>
            <a:ext cx="2849993" cy="646331"/>
          </a:xfrm>
          <a:prstGeom prst="rect">
            <a:avLst/>
          </a:prstGeom>
          <a:noFill/>
        </p:spPr>
        <p:txBody>
          <a:bodyPr wrap="square" rtlCol="0">
            <a:spAutoFit/>
          </a:bodyPr>
          <a:lstStyle/>
          <a:p>
            <a:r>
              <a:rPr lang="en-US" b="1" dirty="0">
                <a:solidFill>
                  <a:srgbClr val="0432FF"/>
                </a:solidFill>
              </a:rPr>
              <a:t>What do we learn within</a:t>
            </a:r>
          </a:p>
          <a:p>
            <a:r>
              <a:rPr lang="en-US" b="1" dirty="0">
                <a:solidFill>
                  <a:srgbClr val="0432FF"/>
                </a:solidFill>
              </a:rPr>
              <a:t>a population?</a:t>
            </a:r>
          </a:p>
        </p:txBody>
      </p:sp>
      <p:sp>
        <p:nvSpPr>
          <p:cNvPr id="8" name="TextBox 7">
            <a:extLst>
              <a:ext uri="{FF2B5EF4-FFF2-40B4-BE49-F238E27FC236}">
                <a16:creationId xmlns:a16="http://schemas.microsoft.com/office/drawing/2014/main" id="{E92B1C8B-9BA8-D346-B99A-39675B561D92}"/>
              </a:ext>
            </a:extLst>
          </p:cNvPr>
          <p:cNvSpPr txBox="1"/>
          <p:nvPr/>
        </p:nvSpPr>
        <p:spPr>
          <a:xfrm>
            <a:off x="5867050" y="1614970"/>
            <a:ext cx="2962758" cy="1200329"/>
          </a:xfrm>
          <a:prstGeom prst="rect">
            <a:avLst/>
          </a:prstGeom>
          <a:noFill/>
        </p:spPr>
        <p:txBody>
          <a:bodyPr wrap="square" rtlCol="0">
            <a:spAutoFit/>
          </a:bodyPr>
          <a:lstStyle/>
          <a:p>
            <a:r>
              <a:rPr lang="en-US" b="1" dirty="0">
                <a:solidFill>
                  <a:srgbClr val="0432FF"/>
                </a:solidFill>
              </a:rPr>
              <a:t>What common misconception is dispelled with these data?</a:t>
            </a:r>
          </a:p>
        </p:txBody>
      </p:sp>
      <p:pic>
        <p:nvPicPr>
          <p:cNvPr id="9" name="Picture 8">
            <a:extLst>
              <a:ext uri="{FF2B5EF4-FFF2-40B4-BE49-F238E27FC236}">
                <a16:creationId xmlns:a16="http://schemas.microsoft.com/office/drawing/2014/main" id="{3A2895B6-E94E-E74B-8F6A-5232A0487AD0}"/>
              </a:ext>
            </a:extLst>
          </p:cNvPr>
          <p:cNvPicPr>
            <a:picLocks noChangeAspect="1"/>
          </p:cNvPicPr>
          <p:nvPr/>
        </p:nvPicPr>
        <p:blipFill>
          <a:blip r:embed="rId4"/>
          <a:stretch>
            <a:fillRect/>
          </a:stretch>
        </p:blipFill>
        <p:spPr>
          <a:xfrm>
            <a:off x="242864" y="3065839"/>
            <a:ext cx="2857500" cy="2667000"/>
          </a:xfrm>
          <a:prstGeom prst="rect">
            <a:avLst/>
          </a:prstGeom>
        </p:spPr>
      </p:pic>
      <p:pic>
        <p:nvPicPr>
          <p:cNvPr id="10" name="Picture 9">
            <a:extLst>
              <a:ext uri="{FF2B5EF4-FFF2-40B4-BE49-F238E27FC236}">
                <a16:creationId xmlns:a16="http://schemas.microsoft.com/office/drawing/2014/main" id="{5644F165-709B-E84F-99D4-991E161AFBBF}"/>
              </a:ext>
            </a:extLst>
          </p:cNvPr>
          <p:cNvPicPr>
            <a:picLocks noChangeAspect="1"/>
          </p:cNvPicPr>
          <p:nvPr/>
        </p:nvPicPr>
        <p:blipFill>
          <a:blip r:embed="rId5"/>
          <a:stretch>
            <a:fillRect/>
          </a:stretch>
        </p:blipFill>
        <p:spPr>
          <a:xfrm>
            <a:off x="242864" y="854671"/>
            <a:ext cx="2894718" cy="1343149"/>
          </a:xfrm>
          <a:prstGeom prst="rect">
            <a:avLst/>
          </a:prstGeom>
        </p:spPr>
      </p:pic>
      <p:sp>
        <p:nvSpPr>
          <p:cNvPr id="11" name="TextBox 10">
            <a:extLst>
              <a:ext uri="{FF2B5EF4-FFF2-40B4-BE49-F238E27FC236}">
                <a16:creationId xmlns:a16="http://schemas.microsoft.com/office/drawing/2014/main" id="{70D1FD63-8492-574B-998C-E1C3C7DED5F1}"/>
              </a:ext>
            </a:extLst>
          </p:cNvPr>
          <p:cNvSpPr txBox="1"/>
          <p:nvPr/>
        </p:nvSpPr>
        <p:spPr>
          <a:xfrm>
            <a:off x="600639" y="5787587"/>
            <a:ext cx="2124299" cy="215444"/>
          </a:xfrm>
          <a:prstGeom prst="rect">
            <a:avLst/>
          </a:prstGeom>
          <a:noFill/>
        </p:spPr>
        <p:txBody>
          <a:bodyPr wrap="none" rtlCol="0">
            <a:spAutoFit/>
          </a:bodyPr>
          <a:lstStyle/>
          <a:p>
            <a:r>
              <a:rPr lang="en-US" sz="800" dirty="0"/>
              <a:t>https://</a:t>
            </a:r>
            <a:r>
              <a:rPr lang="en-US" sz="800" dirty="0" err="1"/>
              <a:t>mapswire.com</a:t>
            </a:r>
            <a:r>
              <a:rPr lang="en-US" sz="800" dirty="0"/>
              <a:t>/</a:t>
            </a:r>
            <a:r>
              <a:rPr lang="en-US" sz="800" dirty="0" err="1"/>
              <a:t>africa</a:t>
            </a:r>
            <a:r>
              <a:rPr lang="en-US" sz="800" dirty="0"/>
              <a:t>/political-maps/</a:t>
            </a:r>
          </a:p>
        </p:txBody>
      </p:sp>
      <p:sp>
        <p:nvSpPr>
          <p:cNvPr id="2" name="Rectangle 1"/>
          <p:cNvSpPr/>
          <p:nvPr/>
        </p:nvSpPr>
        <p:spPr>
          <a:xfrm>
            <a:off x="8780207" y="-40571"/>
            <a:ext cx="3411793" cy="4324261"/>
          </a:xfrm>
          <a:prstGeom prst="rect">
            <a:avLst/>
          </a:prstGeom>
        </p:spPr>
        <p:txBody>
          <a:bodyPr wrap="square">
            <a:spAutoFit/>
          </a:bodyPr>
          <a:lstStyle/>
          <a:p>
            <a:pPr lvl="0" eaLnBrk="0" hangingPunct="0">
              <a:spcBef>
                <a:spcPct val="30000"/>
              </a:spcBef>
              <a:defRPr/>
            </a:pPr>
            <a:r>
              <a:rPr lang="en-US" sz="2500" dirty="0">
                <a:latin typeface="Times New Roman" panose="02020603050405020304" pitchFamily="18" charset="0"/>
                <a:ea typeface="ＭＳ Ｐゴシック" pitchFamily="-110" charset="-128"/>
                <a:cs typeface="Times New Roman" panose="02020603050405020304" pitchFamily="18" charset="0"/>
              </a:rPr>
              <a:t>People living within a single country do not have the same skin tones. Each population has its own range of genotypes, but they are overlapping which shows why you cannot use skin tone objectively to determine racial classification. </a:t>
            </a:r>
          </a:p>
        </p:txBody>
      </p:sp>
    </p:spTree>
    <p:extLst>
      <p:ext uri="{BB962C8B-B14F-4D97-AF65-F5344CB8AC3E}">
        <p14:creationId xmlns:p14="http://schemas.microsoft.com/office/powerpoint/2010/main" val="3672450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97710"/>
            <a:ext cx="6096000" cy="646331"/>
          </a:xfrm>
          <a:prstGeom prst="rect">
            <a:avLst/>
          </a:prstGeom>
        </p:spPr>
        <p:txBody>
          <a:bodyPr>
            <a:spAutoFit/>
          </a:bodyPr>
          <a:lstStyle/>
          <a:p>
            <a:r>
              <a:rPr lang="en-US" dirty="0">
                <a:hlinkClick r:id="rId3"/>
              </a:rPr>
              <a:t>https://www.youtube.com/watch?time_continue=186&amp;v=o9BqrSAHbTc&amp;feature=emb_logo</a:t>
            </a:r>
            <a:endParaRPr lang="en-US" dirty="0"/>
          </a:p>
        </p:txBody>
      </p:sp>
      <p:sp>
        <p:nvSpPr>
          <p:cNvPr id="3" name="Rectangle 2"/>
          <p:cNvSpPr/>
          <p:nvPr/>
        </p:nvSpPr>
        <p:spPr>
          <a:xfrm>
            <a:off x="0" y="960290"/>
            <a:ext cx="12034762" cy="2400657"/>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As reported in the 2012 Genome Biology paper, at least 34 genes influence human skin color which explains why those listed in Table 6.5 account for no more than one third of all skin color variation. Human skin color, as with any phenotype subjected to natural selection, can evolve more than once when a population is subjected to the same environmental pressures </a:t>
            </a:r>
          </a:p>
        </p:txBody>
      </p:sp>
      <p:sp>
        <p:nvSpPr>
          <p:cNvPr id="4" name="Rectangle 3"/>
          <p:cNvSpPr/>
          <p:nvPr/>
        </p:nvSpPr>
        <p:spPr>
          <a:xfrm>
            <a:off x="0" y="3380584"/>
            <a:ext cx="6096000" cy="646331"/>
          </a:xfrm>
          <a:prstGeom prst="rect">
            <a:avLst/>
          </a:prstGeom>
        </p:spPr>
        <p:txBody>
          <a:bodyPr>
            <a:spAutoFit/>
          </a:bodyPr>
          <a:lstStyle/>
          <a:p>
            <a:r>
              <a:rPr lang="en-US" dirty="0">
                <a:hlinkClick r:id="rId4"/>
              </a:rPr>
              <a:t>https://www.ncbi.nlm.nih.gov/pmc/articles/PMC3491390/pdf/gb-2012-13-9-248.pdf</a:t>
            </a:r>
            <a:endParaRPr lang="en-US" dirty="0"/>
          </a:p>
        </p:txBody>
      </p:sp>
      <p:sp>
        <p:nvSpPr>
          <p:cNvPr id="5" name="Title 4">
            <a:extLst>
              <a:ext uri="{FF2B5EF4-FFF2-40B4-BE49-F238E27FC236}">
                <a16:creationId xmlns:a16="http://schemas.microsoft.com/office/drawing/2014/main" id="{AC530EC2-F203-5749-88CB-E5E433C3A6D4}"/>
              </a:ext>
            </a:extLst>
          </p:cNvPr>
          <p:cNvSpPr>
            <a:spLocks noGrp="1"/>
          </p:cNvSpPr>
          <p:nvPr>
            <p:ph type="title"/>
          </p:nvPr>
        </p:nvSpPr>
        <p:spPr>
          <a:xfrm>
            <a:off x="609600" y="-202347"/>
            <a:ext cx="10972800" cy="1143000"/>
          </a:xfrm>
        </p:spPr>
        <p:txBody>
          <a:bodyPr/>
          <a:lstStyle/>
          <a:p>
            <a:r>
              <a:rPr lang="en-US" dirty="0">
                <a:latin typeface="Times New Roman" panose="02020603050405020304" pitchFamily="18" charset="0"/>
                <a:cs typeface="Times New Roman" panose="02020603050405020304" pitchFamily="18" charset="0"/>
              </a:rPr>
              <a:t>Skin Pigmentation</a:t>
            </a:r>
          </a:p>
        </p:txBody>
      </p:sp>
    </p:spTree>
    <p:extLst>
      <p:ext uri="{BB962C8B-B14F-4D97-AF65-F5344CB8AC3E}">
        <p14:creationId xmlns:p14="http://schemas.microsoft.com/office/powerpoint/2010/main" val="150649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6.31  </a:t>
            </a:r>
          </a:p>
        </p:txBody>
      </p:sp>
      <p:sp>
        <p:nvSpPr>
          <p:cNvPr id="5" name="Rectangle 4"/>
          <p:cNvSpPr/>
          <p:nvPr/>
        </p:nvSpPr>
        <p:spPr>
          <a:xfrm>
            <a:off x="1058541" y="6396335"/>
            <a:ext cx="8086317" cy="461665"/>
          </a:xfrm>
          <a:prstGeom prst="rect">
            <a:avLst/>
          </a:prstGeom>
        </p:spPr>
        <p:txBody>
          <a:bodyPr wrap="none">
            <a:spAutoFit/>
          </a:bodyPr>
          <a:lstStyle/>
          <a:p>
            <a:pPr algn="r"/>
            <a:r>
              <a:rPr lang="en-US" sz="1200" dirty="0">
                <a:solidFill>
                  <a:schemeClr val="bg1">
                    <a:lumMod val="75000"/>
                  </a:schemeClr>
                </a:solidFill>
              </a:rPr>
              <a:t>Creative Commons photo credits: chimps by Delphine </a:t>
            </a:r>
            <a:r>
              <a:rPr lang="en-US" sz="1200" dirty="0" err="1">
                <a:solidFill>
                  <a:schemeClr val="bg1">
                    <a:lumMod val="75000"/>
                  </a:schemeClr>
                </a:solidFill>
              </a:rPr>
              <a:t>Bruyere</a:t>
            </a:r>
            <a:r>
              <a:rPr lang="en-US" sz="1200" dirty="0">
                <a:solidFill>
                  <a:schemeClr val="bg1">
                    <a:lumMod val="75000"/>
                  </a:schemeClr>
                </a:solidFill>
              </a:rPr>
              <a:t>; </a:t>
            </a:r>
            <a:r>
              <a:rPr lang="en-US" sz="1200" dirty="0" err="1">
                <a:solidFill>
                  <a:schemeClr val="bg1">
                    <a:lumMod val="75000"/>
                  </a:schemeClr>
                </a:solidFill>
              </a:rPr>
              <a:t>Grint</a:t>
            </a:r>
            <a:r>
              <a:rPr lang="en-US" sz="1200" dirty="0">
                <a:solidFill>
                  <a:schemeClr val="bg1">
                    <a:lumMod val="75000"/>
                  </a:schemeClr>
                </a:solidFill>
              </a:rPr>
              <a:t> by John Griffiths; Boseman by Gage Skidmore.</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Genomic Diversity within Species</a:t>
            </a:r>
          </a:p>
        </p:txBody>
      </p:sp>
      <p:pic>
        <p:nvPicPr>
          <p:cNvPr id="4" name="Picture 3">
            <a:extLst>
              <a:ext uri="{FF2B5EF4-FFF2-40B4-BE49-F238E27FC236}">
                <a16:creationId xmlns:a16="http://schemas.microsoft.com/office/drawing/2014/main" id="{FA948A96-72F8-2643-8EA0-D218B1434C2E}"/>
              </a:ext>
            </a:extLst>
          </p:cNvPr>
          <p:cNvPicPr>
            <a:picLocks noChangeAspect="1"/>
          </p:cNvPicPr>
          <p:nvPr/>
        </p:nvPicPr>
        <p:blipFill>
          <a:blip r:embed="rId3"/>
          <a:stretch>
            <a:fillRect/>
          </a:stretch>
        </p:blipFill>
        <p:spPr>
          <a:xfrm>
            <a:off x="0" y="1547318"/>
            <a:ext cx="9144000" cy="3767667"/>
          </a:xfrm>
          <a:prstGeom prst="rect">
            <a:avLst/>
          </a:prstGeom>
        </p:spPr>
      </p:pic>
      <p:sp>
        <p:nvSpPr>
          <p:cNvPr id="7" name="Rectangle 6">
            <a:extLst>
              <a:ext uri="{FF2B5EF4-FFF2-40B4-BE49-F238E27FC236}">
                <a16:creationId xmlns:a16="http://schemas.microsoft.com/office/drawing/2014/main" id="{2D5FE122-1F1F-9A40-82DA-15CE74C38196}"/>
              </a:ext>
            </a:extLst>
          </p:cNvPr>
          <p:cNvSpPr/>
          <p:nvPr/>
        </p:nvSpPr>
        <p:spPr>
          <a:xfrm>
            <a:off x="4856205" y="1547318"/>
            <a:ext cx="4139514" cy="3767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9627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6.31  </a:t>
            </a:r>
          </a:p>
        </p:txBody>
      </p:sp>
      <p:sp>
        <p:nvSpPr>
          <p:cNvPr id="5" name="Rectangle 4"/>
          <p:cNvSpPr/>
          <p:nvPr/>
        </p:nvSpPr>
        <p:spPr>
          <a:xfrm>
            <a:off x="1058541" y="6383070"/>
            <a:ext cx="8086317" cy="461665"/>
          </a:xfrm>
          <a:prstGeom prst="rect">
            <a:avLst/>
          </a:prstGeom>
        </p:spPr>
        <p:txBody>
          <a:bodyPr wrap="none">
            <a:spAutoFit/>
          </a:bodyPr>
          <a:lstStyle/>
          <a:p>
            <a:pPr algn="r"/>
            <a:r>
              <a:rPr lang="en-US" sz="1200" dirty="0">
                <a:solidFill>
                  <a:schemeClr val="bg1">
                    <a:lumMod val="75000"/>
                  </a:schemeClr>
                </a:solidFill>
              </a:rPr>
              <a:t>Creative Commons photo credits: chimps by Delphine </a:t>
            </a:r>
            <a:r>
              <a:rPr lang="en-US" sz="1200" dirty="0" err="1">
                <a:solidFill>
                  <a:schemeClr val="bg1">
                    <a:lumMod val="75000"/>
                  </a:schemeClr>
                </a:solidFill>
              </a:rPr>
              <a:t>Bruyere</a:t>
            </a:r>
            <a:r>
              <a:rPr lang="en-US" sz="1200" dirty="0">
                <a:solidFill>
                  <a:schemeClr val="bg1">
                    <a:lumMod val="75000"/>
                  </a:schemeClr>
                </a:solidFill>
              </a:rPr>
              <a:t>; </a:t>
            </a:r>
            <a:r>
              <a:rPr lang="en-US" sz="1200" dirty="0" err="1">
                <a:solidFill>
                  <a:schemeClr val="bg1">
                    <a:lumMod val="75000"/>
                  </a:schemeClr>
                </a:solidFill>
              </a:rPr>
              <a:t>Grint</a:t>
            </a:r>
            <a:r>
              <a:rPr lang="en-US" sz="1200" dirty="0">
                <a:solidFill>
                  <a:schemeClr val="bg1">
                    <a:lumMod val="75000"/>
                  </a:schemeClr>
                </a:solidFill>
              </a:rPr>
              <a:t> by John Griffiths; Boseman by Gage Skidmore.</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Genomic Diversity within Species</a:t>
            </a:r>
          </a:p>
        </p:txBody>
      </p:sp>
      <p:pic>
        <p:nvPicPr>
          <p:cNvPr id="4" name="Picture 3">
            <a:extLst>
              <a:ext uri="{FF2B5EF4-FFF2-40B4-BE49-F238E27FC236}">
                <a16:creationId xmlns:a16="http://schemas.microsoft.com/office/drawing/2014/main" id="{FA948A96-72F8-2643-8EA0-D218B1434C2E}"/>
              </a:ext>
            </a:extLst>
          </p:cNvPr>
          <p:cNvPicPr>
            <a:picLocks noChangeAspect="1"/>
          </p:cNvPicPr>
          <p:nvPr/>
        </p:nvPicPr>
        <p:blipFill>
          <a:blip r:embed="rId3"/>
          <a:stretch>
            <a:fillRect/>
          </a:stretch>
        </p:blipFill>
        <p:spPr>
          <a:xfrm>
            <a:off x="0" y="1534053"/>
            <a:ext cx="9144000" cy="3767667"/>
          </a:xfrm>
          <a:prstGeom prst="rect">
            <a:avLst/>
          </a:prstGeom>
        </p:spPr>
      </p:pic>
      <p:sp>
        <p:nvSpPr>
          <p:cNvPr id="7" name="Rectangle 6">
            <a:extLst>
              <a:ext uri="{FF2B5EF4-FFF2-40B4-BE49-F238E27FC236}">
                <a16:creationId xmlns:a16="http://schemas.microsoft.com/office/drawing/2014/main" id="{2D5FE122-1F1F-9A40-82DA-15CE74C38196}"/>
              </a:ext>
            </a:extLst>
          </p:cNvPr>
          <p:cNvSpPr/>
          <p:nvPr/>
        </p:nvSpPr>
        <p:spPr>
          <a:xfrm>
            <a:off x="148281" y="1527463"/>
            <a:ext cx="4572000" cy="3767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572000" y="5189473"/>
            <a:ext cx="6096000" cy="646331"/>
          </a:xfrm>
          <a:prstGeom prst="rect">
            <a:avLst/>
          </a:prstGeom>
        </p:spPr>
        <p:txBody>
          <a:bodyPr>
            <a:spAutoFit/>
          </a:bodyPr>
          <a:lstStyle/>
          <a:p>
            <a:pPr lvl="0" eaLnBrk="0" hangingPunct="0">
              <a:spcBef>
                <a:spcPct val="30000"/>
              </a:spcBef>
              <a:defRPr/>
            </a:pPr>
            <a:r>
              <a:rPr lang="en-US" dirty="0">
                <a:ea typeface="ＭＳ Ｐゴシック" pitchFamily="-110" charset="-128"/>
                <a:cs typeface="ＭＳ Ｐゴシック" pitchFamily="-110" charset="-128"/>
              </a:rPr>
              <a:t>their genomes are 12 times more similar than the two chimps. </a:t>
            </a:r>
          </a:p>
        </p:txBody>
      </p:sp>
    </p:spTree>
    <p:extLst>
      <p:ext uri="{BB962C8B-B14F-4D97-AF65-F5344CB8AC3E}">
        <p14:creationId xmlns:p14="http://schemas.microsoft.com/office/powerpoint/2010/main" val="918529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6.31  </a:t>
            </a:r>
          </a:p>
        </p:txBody>
      </p:sp>
      <p:sp>
        <p:nvSpPr>
          <p:cNvPr id="5" name="Rectangle 4"/>
          <p:cNvSpPr/>
          <p:nvPr/>
        </p:nvSpPr>
        <p:spPr>
          <a:xfrm>
            <a:off x="1058541" y="6396335"/>
            <a:ext cx="8086317" cy="461665"/>
          </a:xfrm>
          <a:prstGeom prst="rect">
            <a:avLst/>
          </a:prstGeom>
        </p:spPr>
        <p:txBody>
          <a:bodyPr wrap="none">
            <a:spAutoFit/>
          </a:bodyPr>
          <a:lstStyle/>
          <a:p>
            <a:pPr algn="r"/>
            <a:r>
              <a:rPr lang="en-US" sz="1200" dirty="0">
                <a:solidFill>
                  <a:schemeClr val="bg1">
                    <a:lumMod val="75000"/>
                  </a:schemeClr>
                </a:solidFill>
              </a:rPr>
              <a:t>Creative Commons photo credits: chimps by Delphine </a:t>
            </a:r>
            <a:r>
              <a:rPr lang="en-US" sz="1200" dirty="0" err="1">
                <a:solidFill>
                  <a:schemeClr val="bg1">
                    <a:lumMod val="75000"/>
                  </a:schemeClr>
                </a:solidFill>
              </a:rPr>
              <a:t>Bruyere</a:t>
            </a:r>
            <a:r>
              <a:rPr lang="en-US" sz="1200" dirty="0">
                <a:solidFill>
                  <a:schemeClr val="bg1">
                    <a:lumMod val="75000"/>
                  </a:schemeClr>
                </a:solidFill>
              </a:rPr>
              <a:t>; </a:t>
            </a:r>
            <a:r>
              <a:rPr lang="en-US" sz="1200" dirty="0" err="1">
                <a:solidFill>
                  <a:schemeClr val="bg1">
                    <a:lumMod val="75000"/>
                  </a:schemeClr>
                </a:solidFill>
              </a:rPr>
              <a:t>Grint</a:t>
            </a:r>
            <a:r>
              <a:rPr lang="en-US" sz="1200" dirty="0">
                <a:solidFill>
                  <a:schemeClr val="bg1">
                    <a:lumMod val="75000"/>
                  </a:schemeClr>
                </a:solidFill>
              </a:rPr>
              <a:t> by John Griffiths; Boseman by Gage Skidmore.</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Apparent vs Biochemical Similarities</a:t>
            </a:r>
          </a:p>
        </p:txBody>
      </p:sp>
      <p:pic>
        <p:nvPicPr>
          <p:cNvPr id="4" name="Picture 3">
            <a:extLst>
              <a:ext uri="{FF2B5EF4-FFF2-40B4-BE49-F238E27FC236}">
                <a16:creationId xmlns:a16="http://schemas.microsoft.com/office/drawing/2014/main" id="{FA948A96-72F8-2643-8EA0-D218B1434C2E}"/>
              </a:ext>
            </a:extLst>
          </p:cNvPr>
          <p:cNvPicPr>
            <a:picLocks noChangeAspect="1"/>
          </p:cNvPicPr>
          <p:nvPr/>
        </p:nvPicPr>
        <p:blipFill>
          <a:blip r:embed="rId3"/>
          <a:stretch>
            <a:fillRect/>
          </a:stretch>
        </p:blipFill>
        <p:spPr>
          <a:xfrm>
            <a:off x="0" y="1547318"/>
            <a:ext cx="9144000" cy="3767667"/>
          </a:xfrm>
          <a:prstGeom prst="rect">
            <a:avLst/>
          </a:prstGeom>
        </p:spPr>
      </p:pic>
    </p:spTree>
    <p:extLst>
      <p:ext uri="{BB962C8B-B14F-4D97-AF65-F5344CB8AC3E}">
        <p14:creationId xmlns:p14="http://schemas.microsoft.com/office/powerpoint/2010/main" val="4108869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6.7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rgbClr val="A6A6A6"/>
                </a:solidFill>
              </a:rPr>
              <a:t>Original art</a:t>
            </a:r>
            <a:br>
              <a:rPr lang="en-US" sz="1200" dirty="0">
                <a:solidFill>
                  <a:srgbClr val="A6A6A6"/>
                </a:solidFill>
              </a:rPr>
            </a:br>
            <a:r>
              <a:rPr lang="en-US" sz="1200" dirty="0">
                <a:solidFill>
                  <a:srgbClr val="A6A6A6"/>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Quantifying Genomic Similarities</a:t>
            </a:r>
          </a:p>
        </p:txBody>
      </p:sp>
      <p:pic>
        <p:nvPicPr>
          <p:cNvPr id="4" name="Picture 3">
            <a:extLst>
              <a:ext uri="{FF2B5EF4-FFF2-40B4-BE49-F238E27FC236}">
                <a16:creationId xmlns:a16="http://schemas.microsoft.com/office/drawing/2014/main" id="{1D4E30CE-BCBD-444F-B2BB-5FCEDBF1EDBD}"/>
              </a:ext>
            </a:extLst>
          </p:cNvPr>
          <p:cNvPicPr>
            <a:picLocks noChangeAspect="1"/>
          </p:cNvPicPr>
          <p:nvPr/>
        </p:nvPicPr>
        <p:blipFill>
          <a:blip r:embed="rId3"/>
          <a:stretch>
            <a:fillRect/>
          </a:stretch>
        </p:blipFill>
        <p:spPr>
          <a:xfrm>
            <a:off x="276476" y="1050664"/>
            <a:ext cx="8599300" cy="4249885"/>
          </a:xfrm>
          <a:prstGeom prst="rect">
            <a:avLst/>
          </a:prstGeom>
        </p:spPr>
      </p:pic>
      <p:sp>
        <p:nvSpPr>
          <p:cNvPr id="7" name="Rectangle 6">
            <a:extLst>
              <a:ext uri="{FF2B5EF4-FFF2-40B4-BE49-F238E27FC236}">
                <a16:creationId xmlns:a16="http://schemas.microsoft.com/office/drawing/2014/main" id="{51533AFF-2847-8743-8065-45BB8B7C1492}"/>
              </a:ext>
            </a:extLst>
          </p:cNvPr>
          <p:cNvSpPr/>
          <p:nvPr/>
        </p:nvSpPr>
        <p:spPr>
          <a:xfrm>
            <a:off x="276476" y="2640480"/>
            <a:ext cx="8599300" cy="29813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9BB080D-E090-364C-8983-8E2DA6F4B5A6}"/>
              </a:ext>
            </a:extLst>
          </p:cNvPr>
          <p:cNvSpPr txBox="1"/>
          <p:nvPr/>
        </p:nvSpPr>
        <p:spPr>
          <a:xfrm>
            <a:off x="1229497" y="2990939"/>
            <a:ext cx="6685006" cy="369332"/>
          </a:xfrm>
          <a:prstGeom prst="rect">
            <a:avLst/>
          </a:prstGeom>
          <a:noFill/>
        </p:spPr>
        <p:txBody>
          <a:bodyPr wrap="square" rtlCol="0">
            <a:spAutoFit/>
          </a:bodyPr>
          <a:lstStyle/>
          <a:p>
            <a:r>
              <a:rPr lang="en-US" b="1" dirty="0">
                <a:solidFill>
                  <a:srgbClr val="0432FF"/>
                </a:solidFill>
              </a:rPr>
              <a:t>Genetically, any two unrelated humans only differ by 0.1%.</a:t>
            </a:r>
          </a:p>
        </p:txBody>
      </p:sp>
    </p:spTree>
    <p:extLst>
      <p:ext uri="{BB962C8B-B14F-4D97-AF65-F5344CB8AC3E}">
        <p14:creationId xmlns:p14="http://schemas.microsoft.com/office/powerpoint/2010/main" val="2024032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6.7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rgbClr val="A6A6A6"/>
                </a:solidFill>
              </a:rPr>
              <a:t>Original art</a:t>
            </a:r>
            <a:br>
              <a:rPr lang="en-US" sz="1200" dirty="0">
                <a:solidFill>
                  <a:srgbClr val="A6A6A6"/>
                </a:solidFill>
              </a:rPr>
            </a:br>
            <a:r>
              <a:rPr lang="en-US" sz="1200" dirty="0">
                <a:solidFill>
                  <a:srgbClr val="A6A6A6"/>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Quantifying Genomic Similarities</a:t>
            </a:r>
          </a:p>
        </p:txBody>
      </p:sp>
      <p:pic>
        <p:nvPicPr>
          <p:cNvPr id="4" name="Picture 3">
            <a:extLst>
              <a:ext uri="{FF2B5EF4-FFF2-40B4-BE49-F238E27FC236}">
                <a16:creationId xmlns:a16="http://schemas.microsoft.com/office/drawing/2014/main" id="{1D4E30CE-BCBD-444F-B2BB-5FCEDBF1EDBD}"/>
              </a:ext>
            </a:extLst>
          </p:cNvPr>
          <p:cNvPicPr>
            <a:picLocks noChangeAspect="1"/>
          </p:cNvPicPr>
          <p:nvPr/>
        </p:nvPicPr>
        <p:blipFill>
          <a:blip r:embed="rId3"/>
          <a:stretch>
            <a:fillRect/>
          </a:stretch>
        </p:blipFill>
        <p:spPr>
          <a:xfrm>
            <a:off x="276476" y="1050664"/>
            <a:ext cx="8599300" cy="4249885"/>
          </a:xfrm>
          <a:prstGeom prst="rect">
            <a:avLst/>
          </a:prstGeom>
        </p:spPr>
      </p:pic>
      <p:sp>
        <p:nvSpPr>
          <p:cNvPr id="7" name="Rectangle 6">
            <a:extLst>
              <a:ext uri="{FF2B5EF4-FFF2-40B4-BE49-F238E27FC236}">
                <a16:creationId xmlns:a16="http://schemas.microsoft.com/office/drawing/2014/main" id="{51533AFF-2847-8743-8065-45BB8B7C1492}"/>
              </a:ext>
            </a:extLst>
          </p:cNvPr>
          <p:cNvSpPr/>
          <p:nvPr/>
        </p:nvSpPr>
        <p:spPr>
          <a:xfrm>
            <a:off x="276476" y="2868919"/>
            <a:ext cx="8599300" cy="27652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hangingPunct="0">
              <a:spcBef>
                <a:spcPct val="30000"/>
              </a:spcBef>
              <a:defRPr/>
            </a:pPr>
            <a:r>
              <a:rPr lang="en-US">
                <a:solidFill>
                  <a:schemeClr val="tx1"/>
                </a:solidFill>
                <a:ea typeface="ＭＳ Ｐゴシック" pitchFamily="-110" charset="-128"/>
                <a:cs typeface="ＭＳ Ｐゴシック" pitchFamily="-110" charset="-128"/>
              </a:rPr>
              <a:t>This means there is more genetic diversity within a population than difference that distinguish two different populations. </a:t>
            </a:r>
            <a:endParaRPr lang="en-US" dirty="0">
              <a:solidFill>
                <a:schemeClr val="tx1"/>
              </a:solidFill>
              <a:ea typeface="ＭＳ Ｐゴシック" pitchFamily="-110" charset="-128"/>
              <a:cs typeface="ＭＳ Ｐゴシック" pitchFamily="-110" charset="-128"/>
            </a:endParaRPr>
          </a:p>
        </p:txBody>
      </p:sp>
      <p:sp>
        <p:nvSpPr>
          <p:cNvPr id="8" name="TextBox 7">
            <a:extLst>
              <a:ext uri="{FF2B5EF4-FFF2-40B4-BE49-F238E27FC236}">
                <a16:creationId xmlns:a16="http://schemas.microsoft.com/office/drawing/2014/main" id="{E9BB080D-E090-364C-8983-8E2DA6F4B5A6}"/>
              </a:ext>
            </a:extLst>
          </p:cNvPr>
          <p:cNvSpPr txBox="1"/>
          <p:nvPr/>
        </p:nvSpPr>
        <p:spPr>
          <a:xfrm>
            <a:off x="250760" y="3175605"/>
            <a:ext cx="8625016" cy="369332"/>
          </a:xfrm>
          <a:prstGeom prst="rect">
            <a:avLst/>
          </a:prstGeom>
          <a:noFill/>
        </p:spPr>
        <p:txBody>
          <a:bodyPr wrap="square" rtlCol="0">
            <a:spAutoFit/>
          </a:bodyPr>
          <a:lstStyle/>
          <a:p>
            <a:r>
              <a:rPr lang="en-US" b="1" dirty="0">
                <a:solidFill>
                  <a:srgbClr val="0432FF"/>
                </a:solidFill>
              </a:rPr>
              <a:t>Of the 3.2 million DNA differences, 85% are found within a population or race.</a:t>
            </a:r>
          </a:p>
        </p:txBody>
      </p:sp>
    </p:spTree>
    <p:extLst>
      <p:ext uri="{BB962C8B-B14F-4D97-AF65-F5344CB8AC3E}">
        <p14:creationId xmlns:p14="http://schemas.microsoft.com/office/powerpoint/2010/main" val="1683749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500957"/>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6.7  </a:t>
            </a:r>
          </a:p>
        </p:txBody>
      </p:sp>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rgbClr val="A6A6A6"/>
                </a:solidFill>
              </a:rPr>
              <a:t>Original art</a:t>
            </a:r>
            <a:br>
              <a:rPr lang="en-US" sz="1200" dirty="0">
                <a:solidFill>
                  <a:srgbClr val="A6A6A6"/>
                </a:solidFill>
              </a:rPr>
            </a:br>
            <a:r>
              <a:rPr lang="en-US" sz="1200" dirty="0">
                <a:solidFill>
                  <a:srgbClr val="A6A6A6"/>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Quantifying Genomic Similarities</a:t>
            </a:r>
          </a:p>
        </p:txBody>
      </p:sp>
      <p:pic>
        <p:nvPicPr>
          <p:cNvPr id="4" name="Picture 3">
            <a:extLst>
              <a:ext uri="{FF2B5EF4-FFF2-40B4-BE49-F238E27FC236}">
                <a16:creationId xmlns:a16="http://schemas.microsoft.com/office/drawing/2014/main" id="{1D4E30CE-BCBD-444F-B2BB-5FCEDBF1EDBD}"/>
              </a:ext>
            </a:extLst>
          </p:cNvPr>
          <p:cNvPicPr>
            <a:picLocks noChangeAspect="1"/>
          </p:cNvPicPr>
          <p:nvPr/>
        </p:nvPicPr>
        <p:blipFill>
          <a:blip r:embed="rId3"/>
          <a:stretch>
            <a:fillRect/>
          </a:stretch>
        </p:blipFill>
        <p:spPr>
          <a:xfrm>
            <a:off x="276476" y="1050664"/>
            <a:ext cx="8599300" cy="4249885"/>
          </a:xfrm>
          <a:prstGeom prst="rect">
            <a:avLst/>
          </a:prstGeom>
        </p:spPr>
      </p:pic>
      <p:sp>
        <p:nvSpPr>
          <p:cNvPr id="7" name="Rectangle 6">
            <a:extLst>
              <a:ext uri="{FF2B5EF4-FFF2-40B4-BE49-F238E27FC236}">
                <a16:creationId xmlns:a16="http://schemas.microsoft.com/office/drawing/2014/main" id="{51533AFF-2847-8743-8065-45BB8B7C1492}"/>
              </a:ext>
            </a:extLst>
          </p:cNvPr>
          <p:cNvSpPr/>
          <p:nvPr/>
        </p:nvSpPr>
        <p:spPr>
          <a:xfrm>
            <a:off x="276476" y="3437329"/>
            <a:ext cx="8599300" cy="21968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9BB080D-E090-364C-8983-8E2DA6F4B5A6}"/>
              </a:ext>
            </a:extLst>
          </p:cNvPr>
          <p:cNvSpPr txBox="1"/>
          <p:nvPr/>
        </p:nvSpPr>
        <p:spPr>
          <a:xfrm>
            <a:off x="250760" y="3706946"/>
            <a:ext cx="8625016" cy="369332"/>
          </a:xfrm>
          <a:prstGeom prst="rect">
            <a:avLst/>
          </a:prstGeom>
          <a:noFill/>
        </p:spPr>
        <p:txBody>
          <a:bodyPr wrap="square" rtlCol="0">
            <a:spAutoFit/>
          </a:bodyPr>
          <a:lstStyle/>
          <a:p>
            <a:pPr algn="ctr"/>
            <a:r>
              <a:rPr lang="en-US" b="1" dirty="0">
                <a:solidFill>
                  <a:srgbClr val="0432FF"/>
                </a:solidFill>
              </a:rPr>
              <a:t>Only 0.015% of all DNA differences are limited to populations.</a:t>
            </a:r>
          </a:p>
        </p:txBody>
      </p:sp>
      <p:sp>
        <p:nvSpPr>
          <p:cNvPr id="2" name="Rectangle 1"/>
          <p:cNvSpPr/>
          <p:nvPr/>
        </p:nvSpPr>
        <p:spPr>
          <a:xfrm>
            <a:off x="1081548" y="4238267"/>
            <a:ext cx="7054645" cy="1200329"/>
          </a:xfrm>
          <a:prstGeom prst="rect">
            <a:avLst/>
          </a:prstGeom>
        </p:spPr>
        <p:txBody>
          <a:bodyPr wrap="square">
            <a:spAutoFit/>
          </a:bodyPr>
          <a:lstStyle/>
          <a:p>
            <a:pPr lvl="0" eaLnBrk="0" hangingPunct="0">
              <a:spcBef>
                <a:spcPct val="30000"/>
              </a:spcBef>
              <a:defRPr/>
            </a:pPr>
            <a:r>
              <a:rPr lang="en-US" dirty="0">
                <a:ea typeface="ＭＳ Ｐゴシック" pitchFamily="-110" charset="-128"/>
                <a:cs typeface="ＭＳ Ｐゴシック" pitchFamily="-110" charset="-128"/>
              </a:rPr>
              <a:t>meaning the DNA differences are restricted to a given population. This is how DNA ancestry is determined, but most of these differences are not within coding portions of genes so biochemically we are all nearly identical. </a:t>
            </a:r>
          </a:p>
        </p:txBody>
      </p:sp>
    </p:spTree>
    <p:extLst>
      <p:ext uri="{BB962C8B-B14F-4D97-AF65-F5344CB8AC3E}">
        <p14:creationId xmlns:p14="http://schemas.microsoft.com/office/powerpoint/2010/main" val="1444307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8668"/>
            <a:ext cx="120127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Table 6.7  </a:t>
            </a:r>
          </a:p>
        </p:txBody>
      </p:sp>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rgbClr val="A6A6A6"/>
                </a:solidFill>
              </a:rPr>
              <a:t>Original art</a:t>
            </a:r>
            <a:br>
              <a:rPr lang="en-US" sz="1200" dirty="0">
                <a:solidFill>
                  <a:srgbClr val="A6A6A6"/>
                </a:solidFill>
              </a:rPr>
            </a:br>
            <a:r>
              <a:rPr lang="en-US" sz="1200" dirty="0">
                <a:solidFill>
                  <a:srgbClr val="A6A6A6"/>
                </a:solidFill>
              </a:rPr>
              <a:t>Copyright © 2019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Quantifying Genomic Similarities</a:t>
            </a:r>
          </a:p>
        </p:txBody>
      </p:sp>
      <p:pic>
        <p:nvPicPr>
          <p:cNvPr id="4" name="Picture 3">
            <a:extLst>
              <a:ext uri="{FF2B5EF4-FFF2-40B4-BE49-F238E27FC236}">
                <a16:creationId xmlns:a16="http://schemas.microsoft.com/office/drawing/2014/main" id="{1D4E30CE-BCBD-444F-B2BB-5FCEDBF1EDBD}"/>
              </a:ext>
            </a:extLst>
          </p:cNvPr>
          <p:cNvPicPr>
            <a:picLocks noChangeAspect="1"/>
          </p:cNvPicPr>
          <p:nvPr/>
        </p:nvPicPr>
        <p:blipFill>
          <a:blip r:embed="rId3"/>
          <a:stretch>
            <a:fillRect/>
          </a:stretch>
        </p:blipFill>
        <p:spPr>
          <a:xfrm>
            <a:off x="276476" y="1038375"/>
            <a:ext cx="8599300" cy="4249885"/>
          </a:xfrm>
          <a:prstGeom prst="rect">
            <a:avLst/>
          </a:prstGeom>
        </p:spPr>
      </p:pic>
      <p:sp>
        <p:nvSpPr>
          <p:cNvPr id="8" name="TextBox 7">
            <a:extLst>
              <a:ext uri="{FF2B5EF4-FFF2-40B4-BE49-F238E27FC236}">
                <a16:creationId xmlns:a16="http://schemas.microsoft.com/office/drawing/2014/main" id="{E9BB080D-E090-364C-8983-8E2DA6F4B5A6}"/>
              </a:ext>
            </a:extLst>
          </p:cNvPr>
          <p:cNvSpPr txBox="1"/>
          <p:nvPr/>
        </p:nvSpPr>
        <p:spPr>
          <a:xfrm>
            <a:off x="114836" y="5288260"/>
            <a:ext cx="8625016" cy="646331"/>
          </a:xfrm>
          <a:prstGeom prst="rect">
            <a:avLst/>
          </a:prstGeom>
          <a:noFill/>
        </p:spPr>
        <p:txBody>
          <a:bodyPr wrap="square" rtlCol="0">
            <a:spAutoFit/>
          </a:bodyPr>
          <a:lstStyle/>
          <a:p>
            <a:pPr algn="ctr"/>
            <a:r>
              <a:rPr lang="en-US" b="1" dirty="0">
                <a:solidFill>
                  <a:srgbClr val="0432FF"/>
                </a:solidFill>
              </a:rPr>
              <a:t>Because chimps evolved before humans, they accumulated more DNA differences even though very few chimps are still alive.</a:t>
            </a:r>
          </a:p>
        </p:txBody>
      </p:sp>
    </p:spTree>
    <p:extLst>
      <p:ext uri="{BB962C8B-B14F-4D97-AF65-F5344CB8AC3E}">
        <p14:creationId xmlns:p14="http://schemas.microsoft.com/office/powerpoint/2010/main" val="541600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panose="02020603050405020304" pitchFamily="18" charset="0"/>
                <a:cs typeface="Times" panose="02020603050405020304" pitchFamily="18" charset="0"/>
              </a:rPr>
              <a:t>Outline</a:t>
            </a:r>
          </a:p>
        </p:txBody>
      </p:sp>
      <p:sp>
        <p:nvSpPr>
          <p:cNvPr id="3" name="Content Placeholder 2"/>
          <p:cNvSpPr>
            <a:spLocks noGrp="1"/>
          </p:cNvSpPr>
          <p:nvPr>
            <p:ph idx="1"/>
          </p:nvPr>
        </p:nvSpPr>
        <p:spPr/>
        <p:txBody>
          <a:bodyPr/>
          <a:lstStyle/>
          <a:p>
            <a:pPr marL="514350" indent="-514350">
              <a:buAutoNum type="arabicPeriod"/>
            </a:pPr>
            <a:r>
              <a:rPr lang="en-US" dirty="0">
                <a:latin typeface="Times" panose="02020603050405020304" pitchFamily="18" charset="0"/>
                <a:cs typeface="Times" panose="02020603050405020304" pitchFamily="18" charset="0"/>
              </a:rPr>
              <a:t>Out-of-Africa Principle of Human Origins</a:t>
            </a:r>
          </a:p>
          <a:p>
            <a:pPr marL="514350" indent="-514350">
              <a:buAutoNum type="arabicPeriod"/>
            </a:pPr>
            <a:r>
              <a:rPr lang="en-US" dirty="0">
                <a:latin typeface="Times" panose="02020603050405020304" pitchFamily="18" charset="0"/>
                <a:cs typeface="Times" panose="02020603050405020304" pitchFamily="18" charset="0"/>
              </a:rPr>
              <a:t>Medical Differences and Race – not genetics but environment</a:t>
            </a:r>
          </a:p>
          <a:p>
            <a:pPr marL="514350" indent="-514350">
              <a:buAutoNum type="arabicPeriod"/>
            </a:pPr>
            <a:r>
              <a:rPr lang="en-US" dirty="0">
                <a:latin typeface="Times" panose="02020603050405020304" pitchFamily="18" charset="0"/>
                <a:cs typeface="Times" panose="02020603050405020304" pitchFamily="18" charset="0"/>
              </a:rPr>
              <a:t>Genotype-Based Medicine &gt; Race-Based Medicine</a:t>
            </a:r>
          </a:p>
          <a:p>
            <a:pPr marL="514350" indent="-514350">
              <a:buAutoNum type="arabicPeriod"/>
            </a:pPr>
            <a:r>
              <a:rPr lang="en-US" dirty="0">
                <a:latin typeface="Times" panose="02020603050405020304" pitchFamily="18" charset="0"/>
                <a:cs typeface="Times" panose="02020603050405020304" pitchFamily="18" charset="0"/>
              </a:rPr>
              <a:t>Genetics of Skin Color</a:t>
            </a:r>
          </a:p>
          <a:p>
            <a:pPr marL="514350" indent="-514350">
              <a:buAutoNum type="arabicPeriod"/>
            </a:pPr>
            <a:r>
              <a:rPr lang="en-US" dirty="0">
                <a:latin typeface="Times" panose="02020603050405020304" pitchFamily="18" charset="0"/>
                <a:cs typeface="Times" panose="02020603050405020304" pitchFamily="18" charset="0"/>
              </a:rPr>
              <a:t>ELSI 6.2 Medicine and Science and People of Color</a:t>
            </a:r>
          </a:p>
        </p:txBody>
      </p:sp>
    </p:spTree>
    <p:extLst>
      <p:ext uri="{BB962C8B-B14F-4D97-AF65-F5344CB8AC3E}">
        <p14:creationId xmlns:p14="http://schemas.microsoft.com/office/powerpoint/2010/main" val="413018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BA9F481-893C-DA4D-AE90-364CE0DDA36F}"/>
              </a:ext>
            </a:extLst>
          </p:cNvPr>
          <p:cNvPicPr>
            <a:picLocks noChangeAspect="1"/>
          </p:cNvPicPr>
          <p:nvPr/>
        </p:nvPicPr>
        <p:blipFill>
          <a:blip r:embed="rId3"/>
          <a:stretch>
            <a:fillRect/>
          </a:stretch>
        </p:blipFill>
        <p:spPr>
          <a:xfrm>
            <a:off x="808738" y="936772"/>
            <a:ext cx="7536446" cy="5325755"/>
          </a:xfrm>
          <a:prstGeom prst="rect">
            <a:avLst/>
          </a:prstGeom>
        </p:spPr>
      </p:pic>
      <p:sp>
        <p:nvSpPr>
          <p:cNvPr id="6" name="TextBox 7"/>
          <p:cNvSpPr txBox="1">
            <a:spLocks noChangeArrowheads="1"/>
          </p:cNvSpPr>
          <p:nvPr/>
        </p:nvSpPr>
        <p:spPr bwMode="auto">
          <a:xfrm>
            <a:off x="6706" y="11114"/>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charset="0"/>
              </a:rPr>
              <a:t>Human Evolutionary Tree</a:t>
            </a:r>
          </a:p>
        </p:txBody>
      </p:sp>
      <p:sp>
        <p:nvSpPr>
          <p:cNvPr id="9" name="Rectangle 5">
            <a:extLst>
              <a:ext uri="{FF2B5EF4-FFF2-40B4-BE49-F238E27FC236}">
                <a16:creationId xmlns:a16="http://schemas.microsoft.com/office/drawing/2014/main" id="{58E658AE-13CD-EA42-9349-C0940BD955D5}"/>
              </a:ext>
            </a:extLst>
          </p:cNvPr>
          <p:cNvSpPr>
            <a:spLocks noChangeArrowheads="1"/>
          </p:cNvSpPr>
          <p:nvPr/>
        </p:nvSpPr>
        <p:spPr bwMode="auto">
          <a:xfrm>
            <a:off x="6706" y="6475922"/>
            <a:ext cx="1555939"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Fig. 6.24A</a:t>
            </a:r>
          </a:p>
        </p:txBody>
      </p:sp>
      <p:sp>
        <p:nvSpPr>
          <p:cNvPr id="10" name="Rectangle 9">
            <a:extLst>
              <a:ext uri="{FF2B5EF4-FFF2-40B4-BE49-F238E27FC236}">
                <a16:creationId xmlns:a16="http://schemas.microsoft.com/office/drawing/2014/main" id="{0DD3CF8C-9127-2441-B766-10D770D130E7}"/>
              </a:ext>
            </a:extLst>
          </p:cNvPr>
          <p:cNvSpPr/>
          <p:nvPr/>
        </p:nvSpPr>
        <p:spPr>
          <a:xfrm>
            <a:off x="3647877" y="6394184"/>
            <a:ext cx="5503686" cy="461665"/>
          </a:xfrm>
          <a:prstGeom prst="rect">
            <a:avLst/>
          </a:prstGeom>
        </p:spPr>
        <p:txBody>
          <a:bodyPr wrap="none">
            <a:spAutoFit/>
          </a:bodyPr>
          <a:lstStyle/>
          <a:p>
            <a:pPr algn="r"/>
            <a:r>
              <a:rPr lang="en-US" sz="1200" dirty="0">
                <a:solidFill>
                  <a:schemeClr val="bg1">
                    <a:lumMod val="75000"/>
                  </a:schemeClr>
                </a:solidFill>
                <a:ea typeface="ＭＳ Ｐゴシック" pitchFamily="-110" charset="-128"/>
                <a:cs typeface="ＭＳ Ｐゴシック" pitchFamily="-110" charset="-128"/>
              </a:rPr>
              <a:t>Panel A adapted from </a:t>
            </a:r>
            <a:r>
              <a:rPr lang="en-US" sz="1200" dirty="0" err="1">
                <a:solidFill>
                  <a:schemeClr val="bg1">
                    <a:lumMod val="75000"/>
                  </a:schemeClr>
                </a:solidFill>
                <a:ea typeface="ＭＳ Ｐゴシック" pitchFamily="-110" charset="-128"/>
                <a:cs typeface="ＭＳ Ｐゴシック" pitchFamily="-110" charset="-128"/>
              </a:rPr>
              <a:t>Igman</a:t>
            </a:r>
            <a:r>
              <a:rPr lang="en-US" sz="1200" i="1" dirty="0">
                <a:solidFill>
                  <a:schemeClr val="bg1">
                    <a:lumMod val="75000"/>
                  </a:schemeClr>
                </a:solidFill>
                <a:ea typeface="ＭＳ Ｐゴシック" pitchFamily="-110" charset="-128"/>
                <a:cs typeface="ＭＳ Ｐゴシック" pitchFamily="-110" charset="-128"/>
              </a:rPr>
              <a:t> et al.</a:t>
            </a:r>
            <a:r>
              <a:rPr lang="en-US" sz="1200" dirty="0">
                <a:solidFill>
                  <a:schemeClr val="bg1">
                    <a:lumMod val="75000"/>
                  </a:schemeClr>
                </a:solidFill>
                <a:ea typeface="ＭＳ Ｐゴシック" pitchFamily="-110" charset="-128"/>
                <a:cs typeface="ＭＳ Ｐゴシック" pitchFamily="-110" charset="-128"/>
              </a:rPr>
              <a:t>, 2000.</a:t>
            </a:r>
            <a:br>
              <a:rPr lang="en-US" sz="1200" dirty="0">
                <a:solidFill>
                  <a:schemeClr val="bg1">
                    <a:lumMod val="75000"/>
                  </a:schemeClr>
                </a:solidFill>
                <a:ea typeface="ＭＳ Ｐゴシック" pitchFamily="-110" charset="-128"/>
                <a:cs typeface="ＭＳ Ｐゴシック" pitchFamily="-110" charset="-128"/>
              </a:rPr>
            </a:br>
            <a:r>
              <a:rPr lang="en-US" sz="1200" dirty="0">
                <a:solidFill>
                  <a:schemeClr val="bg1">
                    <a:lumMod val="75000"/>
                  </a:schemeClr>
                </a:solidFill>
              </a:rPr>
              <a:t>Copyright © 2018 by AM Campbell, LJ Heyer, CJ Paradise. All rights reserved.</a:t>
            </a:r>
          </a:p>
        </p:txBody>
      </p:sp>
      <p:sp>
        <p:nvSpPr>
          <p:cNvPr id="2" name="Rectangle 1">
            <a:extLst>
              <a:ext uri="{FF2B5EF4-FFF2-40B4-BE49-F238E27FC236}">
                <a16:creationId xmlns:a16="http://schemas.microsoft.com/office/drawing/2014/main" id="{DA13C802-A3E8-904A-83D5-48738BDEB8BF}"/>
              </a:ext>
            </a:extLst>
          </p:cNvPr>
          <p:cNvSpPr/>
          <p:nvPr/>
        </p:nvSpPr>
        <p:spPr>
          <a:xfrm>
            <a:off x="631175" y="924740"/>
            <a:ext cx="5196469" cy="38256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7A0A7AA-2A1B-1441-A352-62E99C1E278F}"/>
              </a:ext>
            </a:extLst>
          </p:cNvPr>
          <p:cNvSpPr/>
          <p:nvPr/>
        </p:nvSpPr>
        <p:spPr>
          <a:xfrm>
            <a:off x="3647877" y="4438185"/>
            <a:ext cx="1298820" cy="766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6D1C039A-9B9F-8544-B255-D4FF279DB96B}"/>
              </a:ext>
            </a:extLst>
          </p:cNvPr>
          <p:cNvCxnSpPr>
            <a:cxnSpLocks/>
          </p:cNvCxnSpPr>
          <p:nvPr/>
        </p:nvCxnSpPr>
        <p:spPr>
          <a:xfrm flipV="1">
            <a:off x="5543584" y="2926121"/>
            <a:ext cx="0" cy="1272513"/>
          </a:xfrm>
          <a:prstGeom prst="straightConnector1">
            <a:avLst/>
          </a:prstGeom>
          <a:ln w="60325">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CB7EE44-B574-5D4F-9586-EBA0846B1EA8}"/>
              </a:ext>
            </a:extLst>
          </p:cNvPr>
          <p:cNvSpPr txBox="1"/>
          <p:nvPr/>
        </p:nvSpPr>
        <p:spPr>
          <a:xfrm>
            <a:off x="3612186" y="1407290"/>
            <a:ext cx="2972464" cy="1384995"/>
          </a:xfrm>
          <a:prstGeom prst="rect">
            <a:avLst/>
          </a:prstGeom>
          <a:noFill/>
        </p:spPr>
        <p:txBody>
          <a:bodyPr wrap="square" rtlCol="0">
            <a:spAutoFit/>
          </a:bodyPr>
          <a:lstStyle/>
          <a:p>
            <a:r>
              <a:rPr lang="en-US" sz="2800" dirty="0">
                <a:solidFill>
                  <a:srgbClr val="FF0000"/>
                </a:solidFill>
              </a:rPr>
              <a:t>What information in vertical distances?</a:t>
            </a:r>
          </a:p>
        </p:txBody>
      </p:sp>
      <p:sp>
        <p:nvSpPr>
          <p:cNvPr id="3" name="Rectangle 2"/>
          <p:cNvSpPr/>
          <p:nvPr/>
        </p:nvSpPr>
        <p:spPr>
          <a:xfrm>
            <a:off x="51732" y="1276820"/>
            <a:ext cx="2981011" cy="3539430"/>
          </a:xfrm>
          <a:prstGeom prst="rect">
            <a:avLst/>
          </a:prstGeom>
        </p:spPr>
        <p:txBody>
          <a:bodyPr wrap="square">
            <a:spAutoFit/>
          </a:bodyPr>
          <a:lstStyle/>
          <a:p>
            <a:r>
              <a:rPr lang="en-US" sz="3200" dirty="0">
                <a:ea typeface="ＭＳ Ｐゴシック" pitchFamily="-110" charset="-128"/>
                <a:cs typeface="ＭＳ Ｐゴシック" pitchFamily="-110" charset="-128"/>
              </a:rPr>
              <a:t>Vertical distance indicates the number of different bases between two individuals. </a:t>
            </a:r>
            <a:endParaRPr lang="en-US" sz="3200" dirty="0"/>
          </a:p>
        </p:txBody>
      </p:sp>
    </p:spTree>
    <p:extLst>
      <p:ext uri="{BB962C8B-B14F-4D97-AF65-F5344CB8AC3E}">
        <p14:creationId xmlns:p14="http://schemas.microsoft.com/office/powerpoint/2010/main" val="8803271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17638"/>
            <a:ext cx="6096000" cy="646331"/>
          </a:xfrm>
          <a:prstGeom prst="rect">
            <a:avLst/>
          </a:prstGeom>
        </p:spPr>
        <p:txBody>
          <a:bodyPr>
            <a:spAutoFit/>
          </a:bodyPr>
          <a:lstStyle/>
          <a:p>
            <a:r>
              <a:rPr lang="en-US" dirty="0">
                <a:hlinkClick r:id="rId2"/>
              </a:rPr>
              <a:t>https://www.youtube.com/watch?v=Y8MS6zubIaQ&amp;feature=youtu.be</a:t>
            </a:r>
            <a:endParaRPr lang="en-US" dirty="0"/>
          </a:p>
        </p:txBody>
      </p:sp>
      <p:sp>
        <p:nvSpPr>
          <p:cNvPr id="3" name="Title 2"/>
          <p:cNvSpPr>
            <a:spLocks noGrp="1"/>
          </p:cNvSpPr>
          <p:nvPr>
            <p:ph type="title"/>
          </p:nvPr>
        </p:nvSpPr>
        <p:spPr/>
        <p:txBody>
          <a:bodyPr/>
          <a:lstStyle/>
          <a:p>
            <a:r>
              <a:rPr lang="en-US" dirty="0">
                <a:latin typeface="Times" panose="02020603050405020304" pitchFamily="18" charset="0"/>
                <a:cs typeface="Times" panose="02020603050405020304" pitchFamily="18" charset="0"/>
              </a:rPr>
              <a:t>Race: The Power of an Illusion</a:t>
            </a:r>
          </a:p>
        </p:txBody>
      </p:sp>
      <p:sp>
        <p:nvSpPr>
          <p:cNvPr id="5" name="TextBox 4">
            <a:extLst>
              <a:ext uri="{FF2B5EF4-FFF2-40B4-BE49-F238E27FC236}">
                <a16:creationId xmlns:a16="http://schemas.microsoft.com/office/drawing/2014/main" id="{681965F1-0733-1D44-BE3A-216780B2BDFF}"/>
              </a:ext>
            </a:extLst>
          </p:cNvPr>
          <p:cNvSpPr txBox="1"/>
          <p:nvPr/>
        </p:nvSpPr>
        <p:spPr>
          <a:xfrm>
            <a:off x="609600" y="2176432"/>
            <a:ext cx="3420916" cy="646331"/>
          </a:xfrm>
          <a:prstGeom prst="rect">
            <a:avLst/>
          </a:prstGeom>
          <a:noFill/>
        </p:spPr>
        <p:txBody>
          <a:bodyPr wrap="square" rtlCol="0">
            <a:spAutoFit/>
          </a:bodyPr>
          <a:lstStyle/>
          <a:p>
            <a:r>
              <a:rPr lang="en-US" dirty="0"/>
              <a:t>Episode 1 clips are pertinent to course, but all clips are good</a:t>
            </a:r>
          </a:p>
        </p:txBody>
      </p:sp>
      <p:sp>
        <p:nvSpPr>
          <p:cNvPr id="7" name="Rectangle 6">
            <a:extLst>
              <a:ext uri="{FF2B5EF4-FFF2-40B4-BE49-F238E27FC236}">
                <a16:creationId xmlns:a16="http://schemas.microsoft.com/office/drawing/2014/main" id="{715CE766-DD6C-4648-B2FF-B0D16C343BE7}"/>
              </a:ext>
            </a:extLst>
          </p:cNvPr>
          <p:cNvSpPr/>
          <p:nvPr/>
        </p:nvSpPr>
        <p:spPr>
          <a:xfrm>
            <a:off x="3772254" y="2453431"/>
            <a:ext cx="4647491" cy="369332"/>
          </a:xfrm>
          <a:prstGeom prst="rect">
            <a:avLst/>
          </a:prstGeom>
        </p:spPr>
        <p:txBody>
          <a:bodyPr wrap="none">
            <a:spAutoFit/>
          </a:bodyPr>
          <a:lstStyle/>
          <a:p>
            <a:r>
              <a:rPr lang="en-US" dirty="0">
                <a:hlinkClick r:id="rId3"/>
              </a:rPr>
              <a:t>https://www.racepowerofanillusion.org/clips/</a:t>
            </a:r>
            <a:endParaRPr lang="en-US" dirty="0"/>
          </a:p>
        </p:txBody>
      </p:sp>
      <p:sp>
        <p:nvSpPr>
          <p:cNvPr id="9" name="Rectangle 8">
            <a:extLst>
              <a:ext uri="{FF2B5EF4-FFF2-40B4-BE49-F238E27FC236}">
                <a16:creationId xmlns:a16="http://schemas.microsoft.com/office/drawing/2014/main" id="{BC3ED187-DA91-5D4C-9FA2-4BD08BCC8F15}"/>
              </a:ext>
            </a:extLst>
          </p:cNvPr>
          <p:cNvSpPr/>
          <p:nvPr/>
        </p:nvSpPr>
        <p:spPr>
          <a:xfrm>
            <a:off x="4030516" y="3337756"/>
            <a:ext cx="6083781" cy="369332"/>
          </a:xfrm>
          <a:prstGeom prst="rect">
            <a:avLst/>
          </a:prstGeom>
        </p:spPr>
        <p:txBody>
          <a:bodyPr wrap="none">
            <a:spAutoFit/>
          </a:bodyPr>
          <a:lstStyle/>
          <a:p>
            <a:r>
              <a:rPr lang="en-US" dirty="0">
                <a:hlinkClick r:id="rId4"/>
              </a:rPr>
              <a:t>https://www.pbs.org/race/000_General/000_00-Home.htm</a:t>
            </a:r>
            <a:endParaRPr lang="en-US" dirty="0"/>
          </a:p>
        </p:txBody>
      </p:sp>
      <p:sp>
        <p:nvSpPr>
          <p:cNvPr id="11" name="TextBox 10">
            <a:extLst>
              <a:ext uri="{FF2B5EF4-FFF2-40B4-BE49-F238E27FC236}">
                <a16:creationId xmlns:a16="http://schemas.microsoft.com/office/drawing/2014/main" id="{22164780-4645-7544-AA11-663E7319D765}"/>
              </a:ext>
            </a:extLst>
          </p:cNvPr>
          <p:cNvSpPr txBox="1"/>
          <p:nvPr/>
        </p:nvSpPr>
        <p:spPr>
          <a:xfrm>
            <a:off x="609600" y="3099762"/>
            <a:ext cx="3420916" cy="646331"/>
          </a:xfrm>
          <a:prstGeom prst="rect">
            <a:avLst/>
          </a:prstGeom>
          <a:noFill/>
        </p:spPr>
        <p:txBody>
          <a:bodyPr wrap="square" rtlCol="0">
            <a:spAutoFit/>
          </a:bodyPr>
          <a:lstStyle/>
          <a:p>
            <a:r>
              <a:rPr lang="en-US" dirty="0"/>
              <a:t>Interactive Website to Learn More</a:t>
            </a:r>
          </a:p>
        </p:txBody>
      </p:sp>
      <p:sp>
        <p:nvSpPr>
          <p:cNvPr id="4" name="5-Point Star 3"/>
          <p:cNvSpPr/>
          <p:nvPr/>
        </p:nvSpPr>
        <p:spPr>
          <a:xfrm>
            <a:off x="261257" y="274638"/>
            <a:ext cx="348343" cy="348360"/>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2000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487692"/>
            <a:ext cx="192633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ELSI Fig. 6.2  </a:t>
            </a:r>
          </a:p>
        </p:txBody>
      </p:sp>
      <p:sp>
        <p:nvSpPr>
          <p:cNvPr id="5" name="Rectangle 4"/>
          <p:cNvSpPr/>
          <p:nvPr/>
        </p:nvSpPr>
        <p:spPr>
          <a:xfrm>
            <a:off x="3641171" y="6383070"/>
            <a:ext cx="5503686" cy="461665"/>
          </a:xfrm>
          <a:prstGeom prst="rect">
            <a:avLst/>
          </a:prstGeom>
        </p:spPr>
        <p:txBody>
          <a:bodyPr wrap="none">
            <a:spAutoFit/>
          </a:bodyPr>
          <a:lstStyle/>
          <a:p>
            <a:pPr algn="r"/>
            <a:r>
              <a:rPr lang="en-US" sz="1200" dirty="0">
                <a:solidFill>
                  <a:schemeClr val="bg1">
                    <a:lumMod val="75000"/>
                  </a:schemeClr>
                </a:solidFill>
              </a:rPr>
              <a:t>Public domain photograph</a:t>
            </a:r>
            <a:br>
              <a:rPr lang="en-US" sz="1200" dirty="0">
                <a:solidFill>
                  <a:schemeClr val="bg1">
                    <a:lumMod val="75000"/>
                  </a:schemeClr>
                </a:solidFill>
              </a:rPr>
            </a:br>
            <a:r>
              <a:rPr lang="en-US" sz="1200" dirty="0">
                <a:solidFill>
                  <a:schemeClr val="bg1">
                    <a:lumMod val="75000"/>
                  </a:schemeClr>
                </a:solidFill>
              </a:rPr>
              <a:t>Copyright © 2019 by AM Campbell, LJ Heyer, CJ Paradise. All rights reserved.</a:t>
            </a:r>
          </a:p>
        </p:txBody>
      </p:sp>
      <p:sp>
        <p:nvSpPr>
          <p:cNvPr id="6" name="TextBox 7"/>
          <p:cNvSpPr txBox="1">
            <a:spLocks noChangeArrowheads="1"/>
          </p:cNvSpPr>
          <p:nvPr/>
        </p:nvSpPr>
        <p:spPr bwMode="auto">
          <a:xfrm>
            <a:off x="0" y="0"/>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Douglass Notes Scientific Subjectivity</a:t>
            </a:r>
          </a:p>
        </p:txBody>
      </p:sp>
      <p:pic>
        <p:nvPicPr>
          <p:cNvPr id="4" name="Picture 3">
            <a:extLst>
              <a:ext uri="{FF2B5EF4-FFF2-40B4-BE49-F238E27FC236}">
                <a16:creationId xmlns:a16="http://schemas.microsoft.com/office/drawing/2014/main" id="{F78F62E1-2D56-6E43-8FC2-B023C7D26CC8}"/>
              </a:ext>
            </a:extLst>
          </p:cNvPr>
          <p:cNvPicPr>
            <a:picLocks noChangeAspect="1"/>
          </p:cNvPicPr>
          <p:nvPr/>
        </p:nvPicPr>
        <p:blipFill>
          <a:blip r:embed="rId3"/>
          <a:stretch>
            <a:fillRect/>
          </a:stretch>
        </p:blipFill>
        <p:spPr>
          <a:xfrm>
            <a:off x="2329114" y="903286"/>
            <a:ext cx="4485773" cy="5163312"/>
          </a:xfrm>
          <a:prstGeom prst="rect">
            <a:avLst/>
          </a:prstGeom>
        </p:spPr>
      </p:pic>
      <p:sp>
        <p:nvSpPr>
          <p:cNvPr id="7" name="TextBox 6">
            <a:extLst>
              <a:ext uri="{FF2B5EF4-FFF2-40B4-BE49-F238E27FC236}">
                <a16:creationId xmlns:a16="http://schemas.microsoft.com/office/drawing/2014/main" id="{97A945BA-BEF1-4C41-B98D-07EFE2D4D261}"/>
              </a:ext>
            </a:extLst>
          </p:cNvPr>
          <p:cNvSpPr txBox="1"/>
          <p:nvPr/>
        </p:nvSpPr>
        <p:spPr>
          <a:xfrm>
            <a:off x="6894572" y="903286"/>
            <a:ext cx="5297427" cy="2893100"/>
          </a:xfrm>
          <a:prstGeom prst="rect">
            <a:avLst/>
          </a:prstGeom>
          <a:noFill/>
        </p:spPr>
        <p:txBody>
          <a:bodyPr wrap="square">
            <a:spAutoFit/>
          </a:bodyPr>
          <a:lstStyle/>
          <a:p>
            <a:r>
              <a:rPr lang="en-US" sz="2600" b="0" kern="1200" dirty="0">
                <a:solidFill>
                  <a:schemeClr val="tx1"/>
                </a:solidFill>
                <a:latin typeface="Times New Roman" panose="02020603050405020304" pitchFamily="18" charset="0"/>
                <a:ea typeface="ＭＳ Ｐゴシック" pitchFamily="-110" charset="-128"/>
                <a:cs typeface="Times New Roman" panose="02020603050405020304" pitchFamily="18" charset="0"/>
              </a:rPr>
              <a:t>Frederick Douglass, 1818 – 1895, was born a slave but escaped to New England where he became a scholar, statesman and abolitionist. His insights into subjectivity remain equally powerful in the twenty-first century.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2698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1171" y="6396335"/>
            <a:ext cx="5503686" cy="461665"/>
          </a:xfrm>
          <a:prstGeom prst="rect">
            <a:avLst/>
          </a:prstGeom>
        </p:spPr>
        <p:txBody>
          <a:bodyPr wrap="none">
            <a:spAutoFit/>
          </a:bodyPr>
          <a:lstStyle/>
          <a:p>
            <a:pPr algn="r"/>
            <a:r>
              <a:rPr lang="en-US" sz="1200" dirty="0">
                <a:solidFill>
                  <a:srgbClr val="C3C3C3"/>
                </a:solidFill>
              </a:rPr>
              <a:t>A original art based on Mitchell, 2018</a:t>
            </a:r>
            <a:br>
              <a:rPr lang="en-US" sz="1200" dirty="0">
                <a:solidFill>
                  <a:srgbClr val="C3C3C3"/>
                </a:solidFill>
              </a:rPr>
            </a:br>
            <a:r>
              <a:rPr lang="en-US" sz="1200" dirty="0">
                <a:solidFill>
                  <a:srgbClr val="C3C3C3"/>
                </a:solidFill>
              </a:rPr>
              <a:t>Copyright © 2019 by AM Campbell, LJ Heyer, CJ Paradise. All rights reserved.</a:t>
            </a:r>
          </a:p>
        </p:txBody>
      </p:sp>
      <p:sp>
        <p:nvSpPr>
          <p:cNvPr id="6" name="TextBox 7"/>
          <p:cNvSpPr txBox="1">
            <a:spLocks noChangeArrowheads="1"/>
          </p:cNvSpPr>
          <p:nvPr/>
        </p:nvSpPr>
        <p:spPr bwMode="auto">
          <a:xfrm>
            <a:off x="0" y="13265"/>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Brain Size Comparisons</a:t>
            </a:r>
          </a:p>
        </p:txBody>
      </p:sp>
      <p:sp>
        <p:nvSpPr>
          <p:cNvPr id="7" name="Rectangle 5">
            <a:extLst>
              <a:ext uri="{FF2B5EF4-FFF2-40B4-BE49-F238E27FC236}">
                <a16:creationId xmlns:a16="http://schemas.microsoft.com/office/drawing/2014/main" id="{7D6E234E-B436-8A42-B10A-C6A3D2EE1056}"/>
              </a:ext>
            </a:extLst>
          </p:cNvPr>
          <p:cNvSpPr>
            <a:spLocks noChangeArrowheads="1"/>
          </p:cNvSpPr>
          <p:nvPr/>
        </p:nvSpPr>
        <p:spPr bwMode="auto">
          <a:xfrm>
            <a:off x="0" y="6500957"/>
            <a:ext cx="192633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ELSI Fig. 6.3  </a:t>
            </a:r>
          </a:p>
        </p:txBody>
      </p:sp>
      <p:pic>
        <p:nvPicPr>
          <p:cNvPr id="4" name="Picture 3">
            <a:extLst>
              <a:ext uri="{FF2B5EF4-FFF2-40B4-BE49-F238E27FC236}">
                <a16:creationId xmlns:a16="http://schemas.microsoft.com/office/drawing/2014/main" id="{4DB3ACD8-FFFF-CB4F-B923-0117FDAC1CAD}"/>
              </a:ext>
            </a:extLst>
          </p:cNvPr>
          <p:cNvPicPr>
            <a:picLocks noChangeAspect="1"/>
          </p:cNvPicPr>
          <p:nvPr/>
        </p:nvPicPr>
        <p:blipFill>
          <a:blip r:embed="rId3"/>
          <a:stretch>
            <a:fillRect/>
          </a:stretch>
        </p:blipFill>
        <p:spPr>
          <a:xfrm>
            <a:off x="2655039" y="782705"/>
            <a:ext cx="3833923" cy="5346192"/>
          </a:xfrm>
          <a:prstGeom prst="rect">
            <a:avLst/>
          </a:prstGeom>
        </p:spPr>
      </p:pic>
      <p:sp>
        <p:nvSpPr>
          <p:cNvPr id="8" name="Rectangle 7">
            <a:extLst>
              <a:ext uri="{FF2B5EF4-FFF2-40B4-BE49-F238E27FC236}">
                <a16:creationId xmlns:a16="http://schemas.microsoft.com/office/drawing/2014/main" id="{10D686CF-D151-0543-A374-E7F682C846E6}"/>
              </a:ext>
            </a:extLst>
          </p:cNvPr>
          <p:cNvSpPr/>
          <p:nvPr/>
        </p:nvSpPr>
        <p:spPr>
          <a:xfrm>
            <a:off x="2655039" y="3462043"/>
            <a:ext cx="3833923" cy="2767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B54BEA7-612E-0E46-8A0E-F6F872FDC6F4}"/>
              </a:ext>
            </a:extLst>
          </p:cNvPr>
          <p:cNvSpPr txBox="1"/>
          <p:nvPr/>
        </p:nvSpPr>
        <p:spPr>
          <a:xfrm>
            <a:off x="23049" y="3743597"/>
            <a:ext cx="8625016" cy="1477328"/>
          </a:xfrm>
          <a:prstGeom prst="rect">
            <a:avLst/>
          </a:prstGeom>
          <a:noFill/>
        </p:spPr>
        <p:txBody>
          <a:bodyPr wrap="square" rtlCol="0">
            <a:spAutoFit/>
          </a:bodyPr>
          <a:lstStyle/>
          <a:p>
            <a:pPr algn="ctr"/>
            <a:r>
              <a:rPr lang="en-US" b="1" dirty="0">
                <a:solidFill>
                  <a:srgbClr val="0432FF"/>
                </a:solidFill>
              </a:rPr>
              <a:t>Without any indication of variance, readers are unable to determine if the averages are significantly different or not. </a:t>
            </a:r>
          </a:p>
          <a:p>
            <a:pPr algn="ctr"/>
            <a:endParaRPr lang="en-US" b="1" dirty="0">
              <a:solidFill>
                <a:srgbClr val="0432FF"/>
              </a:solidFill>
            </a:endParaRPr>
          </a:p>
          <a:p>
            <a:pPr algn="ctr"/>
            <a:r>
              <a:rPr lang="en-US" b="1" dirty="0">
                <a:solidFill>
                  <a:srgbClr val="0432FF"/>
                </a:solidFill>
              </a:rPr>
              <a:t>Given the large range of brain sizes in panel B, any differences are unlikely to be significant. </a:t>
            </a:r>
          </a:p>
        </p:txBody>
      </p:sp>
    </p:spTree>
    <p:extLst>
      <p:ext uri="{BB962C8B-B14F-4D97-AF65-F5344CB8AC3E}">
        <p14:creationId xmlns:p14="http://schemas.microsoft.com/office/powerpoint/2010/main" val="2679747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1171" y="6369534"/>
            <a:ext cx="5503686" cy="461665"/>
          </a:xfrm>
          <a:prstGeom prst="rect">
            <a:avLst/>
          </a:prstGeom>
        </p:spPr>
        <p:txBody>
          <a:bodyPr wrap="none">
            <a:spAutoFit/>
          </a:bodyPr>
          <a:lstStyle/>
          <a:p>
            <a:pPr algn="r"/>
            <a:r>
              <a:rPr lang="en-US" sz="1200" dirty="0">
                <a:solidFill>
                  <a:srgbClr val="C3C3C3"/>
                </a:solidFill>
              </a:rPr>
              <a:t>A original art based on Mitchell, 2018</a:t>
            </a:r>
            <a:br>
              <a:rPr lang="en-US" sz="1200" dirty="0">
                <a:solidFill>
                  <a:srgbClr val="C3C3C3"/>
                </a:solidFill>
              </a:rPr>
            </a:br>
            <a:r>
              <a:rPr lang="en-US" sz="1200" dirty="0">
                <a:solidFill>
                  <a:srgbClr val="C3C3C3"/>
                </a:solidFill>
              </a:rPr>
              <a:t>Copyright © 2019 by AM Campbell, LJ Heyer, CJ Paradise. All rights reserved.</a:t>
            </a:r>
          </a:p>
        </p:txBody>
      </p:sp>
      <p:sp>
        <p:nvSpPr>
          <p:cNvPr id="6" name="TextBox 7"/>
          <p:cNvSpPr txBox="1">
            <a:spLocks noChangeArrowheads="1"/>
          </p:cNvSpPr>
          <p:nvPr/>
        </p:nvSpPr>
        <p:spPr bwMode="auto">
          <a:xfrm>
            <a:off x="0" y="-1353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Brain Size Comparisons</a:t>
            </a:r>
          </a:p>
        </p:txBody>
      </p:sp>
      <p:sp>
        <p:nvSpPr>
          <p:cNvPr id="7" name="Rectangle 5">
            <a:extLst>
              <a:ext uri="{FF2B5EF4-FFF2-40B4-BE49-F238E27FC236}">
                <a16:creationId xmlns:a16="http://schemas.microsoft.com/office/drawing/2014/main" id="{7D6E234E-B436-8A42-B10A-C6A3D2EE1056}"/>
              </a:ext>
            </a:extLst>
          </p:cNvPr>
          <p:cNvSpPr>
            <a:spLocks noChangeArrowheads="1"/>
          </p:cNvSpPr>
          <p:nvPr/>
        </p:nvSpPr>
        <p:spPr bwMode="auto">
          <a:xfrm>
            <a:off x="0" y="6474156"/>
            <a:ext cx="192633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ELSI Fig. 6.3  </a:t>
            </a:r>
          </a:p>
        </p:txBody>
      </p:sp>
      <p:pic>
        <p:nvPicPr>
          <p:cNvPr id="4" name="Picture 3">
            <a:extLst>
              <a:ext uri="{FF2B5EF4-FFF2-40B4-BE49-F238E27FC236}">
                <a16:creationId xmlns:a16="http://schemas.microsoft.com/office/drawing/2014/main" id="{4DB3ACD8-FFFF-CB4F-B923-0117FDAC1CAD}"/>
              </a:ext>
            </a:extLst>
          </p:cNvPr>
          <p:cNvPicPr>
            <a:picLocks noChangeAspect="1"/>
          </p:cNvPicPr>
          <p:nvPr/>
        </p:nvPicPr>
        <p:blipFill>
          <a:blip r:embed="rId3"/>
          <a:stretch>
            <a:fillRect/>
          </a:stretch>
        </p:blipFill>
        <p:spPr>
          <a:xfrm>
            <a:off x="2655039" y="755904"/>
            <a:ext cx="3833923" cy="5346192"/>
          </a:xfrm>
          <a:prstGeom prst="rect">
            <a:avLst/>
          </a:prstGeom>
        </p:spPr>
      </p:pic>
      <p:sp>
        <p:nvSpPr>
          <p:cNvPr id="8" name="Rectangle 7">
            <a:extLst>
              <a:ext uri="{FF2B5EF4-FFF2-40B4-BE49-F238E27FC236}">
                <a16:creationId xmlns:a16="http://schemas.microsoft.com/office/drawing/2014/main" id="{10D686CF-D151-0543-A374-E7F682C846E6}"/>
              </a:ext>
            </a:extLst>
          </p:cNvPr>
          <p:cNvSpPr/>
          <p:nvPr/>
        </p:nvSpPr>
        <p:spPr>
          <a:xfrm>
            <a:off x="2655038" y="755905"/>
            <a:ext cx="3833923" cy="2767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B54BEA7-612E-0E46-8A0E-F6F872FDC6F4}"/>
              </a:ext>
            </a:extLst>
          </p:cNvPr>
          <p:cNvSpPr txBox="1"/>
          <p:nvPr/>
        </p:nvSpPr>
        <p:spPr>
          <a:xfrm>
            <a:off x="0" y="2332384"/>
            <a:ext cx="8625016" cy="646331"/>
          </a:xfrm>
          <a:prstGeom prst="rect">
            <a:avLst/>
          </a:prstGeom>
          <a:noFill/>
        </p:spPr>
        <p:txBody>
          <a:bodyPr wrap="square" rtlCol="0">
            <a:spAutoFit/>
          </a:bodyPr>
          <a:lstStyle/>
          <a:p>
            <a:pPr algn="ctr"/>
            <a:r>
              <a:rPr lang="en-US" b="1" dirty="0">
                <a:solidFill>
                  <a:srgbClr val="0432FF"/>
                </a:solidFill>
              </a:rPr>
              <a:t>By publishing the range of brain sizes, </a:t>
            </a:r>
            <a:r>
              <a:rPr lang="en-US" b="1" dirty="0" err="1">
                <a:solidFill>
                  <a:srgbClr val="0432FF"/>
                </a:solidFill>
              </a:rPr>
              <a:t>Tidemann</a:t>
            </a:r>
            <a:r>
              <a:rPr lang="en-US" b="1" dirty="0">
                <a:solidFill>
                  <a:srgbClr val="0432FF"/>
                </a:solidFill>
              </a:rPr>
              <a:t> emphasized </a:t>
            </a:r>
          </a:p>
          <a:p>
            <a:pPr algn="ctr"/>
            <a:r>
              <a:rPr lang="en-US" b="1" dirty="0">
                <a:solidFill>
                  <a:srgbClr val="0432FF"/>
                </a:solidFill>
              </a:rPr>
              <a:t>how human races are not distinct biologically.   </a:t>
            </a:r>
          </a:p>
        </p:txBody>
      </p:sp>
    </p:spTree>
    <p:extLst>
      <p:ext uri="{BB962C8B-B14F-4D97-AF65-F5344CB8AC3E}">
        <p14:creationId xmlns:p14="http://schemas.microsoft.com/office/powerpoint/2010/main" val="25339373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rgbClr val="C3C3C3"/>
                </a:solidFill>
              </a:rPr>
              <a:t>Public domain photographs, US Archives</a:t>
            </a:r>
            <a:br>
              <a:rPr lang="en-US" sz="1200" dirty="0">
                <a:solidFill>
                  <a:srgbClr val="C3C3C3"/>
                </a:solidFill>
              </a:rPr>
            </a:br>
            <a:r>
              <a:rPr lang="en-US" sz="1200" dirty="0">
                <a:solidFill>
                  <a:srgbClr val="C3C3C3"/>
                </a:solidFill>
              </a:rPr>
              <a:t>Copyright © 2019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Unethical Research on Black Men</a:t>
            </a:r>
          </a:p>
        </p:txBody>
      </p:sp>
      <p:sp>
        <p:nvSpPr>
          <p:cNvPr id="7" name="Rectangle 5">
            <a:extLst>
              <a:ext uri="{FF2B5EF4-FFF2-40B4-BE49-F238E27FC236}">
                <a16:creationId xmlns:a16="http://schemas.microsoft.com/office/drawing/2014/main" id="{7D6E234E-B436-8A42-B10A-C6A3D2EE1056}"/>
              </a:ext>
            </a:extLst>
          </p:cNvPr>
          <p:cNvSpPr>
            <a:spLocks noChangeArrowheads="1"/>
          </p:cNvSpPr>
          <p:nvPr/>
        </p:nvSpPr>
        <p:spPr bwMode="auto">
          <a:xfrm>
            <a:off x="0" y="6488668"/>
            <a:ext cx="192633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ELSI Fig. 6.4  </a:t>
            </a:r>
          </a:p>
        </p:txBody>
      </p:sp>
      <p:pic>
        <p:nvPicPr>
          <p:cNvPr id="3" name="Picture 2">
            <a:extLst>
              <a:ext uri="{FF2B5EF4-FFF2-40B4-BE49-F238E27FC236}">
                <a16:creationId xmlns:a16="http://schemas.microsoft.com/office/drawing/2014/main" id="{328E7709-A9D0-F14C-BF7F-90AA6E6172B5}"/>
              </a:ext>
            </a:extLst>
          </p:cNvPr>
          <p:cNvPicPr>
            <a:picLocks noChangeAspect="1"/>
          </p:cNvPicPr>
          <p:nvPr/>
        </p:nvPicPr>
        <p:blipFill>
          <a:blip r:embed="rId3"/>
          <a:stretch>
            <a:fillRect/>
          </a:stretch>
        </p:blipFill>
        <p:spPr>
          <a:xfrm>
            <a:off x="2543886" y="757437"/>
            <a:ext cx="4056228" cy="5626608"/>
          </a:xfrm>
          <a:prstGeom prst="rect">
            <a:avLst/>
          </a:prstGeom>
        </p:spPr>
      </p:pic>
      <p:sp>
        <p:nvSpPr>
          <p:cNvPr id="8" name="Rectangle 7">
            <a:extLst>
              <a:ext uri="{FF2B5EF4-FFF2-40B4-BE49-F238E27FC236}">
                <a16:creationId xmlns:a16="http://schemas.microsoft.com/office/drawing/2014/main" id="{A5D5E6D6-BEF6-B347-A635-32699E6A526F}"/>
              </a:ext>
            </a:extLst>
          </p:cNvPr>
          <p:cNvSpPr/>
          <p:nvPr/>
        </p:nvSpPr>
        <p:spPr>
          <a:xfrm>
            <a:off x="2655039" y="3570742"/>
            <a:ext cx="3833923" cy="2767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E50877-7B1D-BA41-A9E5-55CA074B5852}"/>
              </a:ext>
            </a:extLst>
          </p:cNvPr>
          <p:cNvSpPr txBox="1"/>
          <p:nvPr/>
        </p:nvSpPr>
        <p:spPr>
          <a:xfrm>
            <a:off x="259491" y="4027414"/>
            <a:ext cx="8625016" cy="2031325"/>
          </a:xfrm>
          <a:prstGeom prst="rect">
            <a:avLst/>
          </a:prstGeom>
          <a:noFill/>
        </p:spPr>
        <p:txBody>
          <a:bodyPr wrap="square" rtlCol="0">
            <a:spAutoFit/>
          </a:bodyPr>
          <a:lstStyle/>
          <a:p>
            <a:pPr algn="ctr"/>
            <a:r>
              <a:rPr lang="en-US" b="1" dirty="0">
                <a:solidFill>
                  <a:srgbClr val="0432FF"/>
                </a:solidFill>
              </a:rPr>
              <a:t>For decades, White health care providers and scientists knowingly withheld cures from Black men infected with syphilis. </a:t>
            </a:r>
          </a:p>
          <a:p>
            <a:pPr algn="ctr"/>
            <a:endParaRPr lang="en-US" b="1" dirty="0">
              <a:solidFill>
                <a:srgbClr val="0432FF"/>
              </a:solidFill>
            </a:endParaRPr>
          </a:p>
          <a:p>
            <a:pPr algn="ctr"/>
            <a:r>
              <a:rPr lang="en-US" b="1" dirty="0">
                <a:solidFill>
                  <a:srgbClr val="0432FF"/>
                </a:solidFill>
              </a:rPr>
              <a:t>The Black men were not informed about the nature of this research, nor the consequences of withholding treatment. </a:t>
            </a:r>
          </a:p>
          <a:p>
            <a:pPr algn="ctr"/>
            <a:endParaRPr lang="en-US" b="1" dirty="0">
              <a:solidFill>
                <a:srgbClr val="0432FF"/>
              </a:solidFill>
            </a:endParaRPr>
          </a:p>
          <a:p>
            <a:pPr algn="ctr"/>
            <a:r>
              <a:rPr lang="en-US" b="1" dirty="0">
                <a:solidFill>
                  <a:srgbClr val="0432FF"/>
                </a:solidFill>
              </a:rPr>
              <a:t>Informed consent was never attempted.  </a:t>
            </a:r>
          </a:p>
        </p:txBody>
      </p:sp>
    </p:spTree>
    <p:extLst>
      <p:ext uri="{BB962C8B-B14F-4D97-AF65-F5344CB8AC3E}">
        <p14:creationId xmlns:p14="http://schemas.microsoft.com/office/powerpoint/2010/main" val="4081370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1171" y="6384046"/>
            <a:ext cx="5503686" cy="461665"/>
          </a:xfrm>
          <a:prstGeom prst="rect">
            <a:avLst/>
          </a:prstGeom>
        </p:spPr>
        <p:txBody>
          <a:bodyPr wrap="none">
            <a:spAutoFit/>
          </a:bodyPr>
          <a:lstStyle/>
          <a:p>
            <a:pPr algn="r"/>
            <a:r>
              <a:rPr lang="en-US" sz="1200" dirty="0">
                <a:solidFill>
                  <a:srgbClr val="C3C3C3"/>
                </a:solidFill>
              </a:rPr>
              <a:t>Public domain photographs, US Archives</a:t>
            </a:r>
            <a:br>
              <a:rPr lang="en-US" sz="1200" dirty="0">
                <a:solidFill>
                  <a:srgbClr val="C3C3C3"/>
                </a:solidFill>
              </a:rPr>
            </a:br>
            <a:r>
              <a:rPr lang="en-US" sz="1200" dirty="0">
                <a:solidFill>
                  <a:srgbClr val="C3C3C3"/>
                </a:solidFill>
              </a:rPr>
              <a:t>Copyright © 2019 by AM Campbell, LJ Heyer, CJ Paradise. All rights reserved.</a:t>
            </a:r>
          </a:p>
        </p:txBody>
      </p:sp>
      <p:sp>
        <p:nvSpPr>
          <p:cNvPr id="6" name="TextBox 7"/>
          <p:cNvSpPr txBox="1">
            <a:spLocks noChangeArrowheads="1"/>
          </p:cNvSpPr>
          <p:nvPr/>
        </p:nvSpPr>
        <p:spPr bwMode="auto">
          <a:xfrm>
            <a:off x="0" y="976"/>
            <a:ext cx="91440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Times New Roman"/>
                <a:cs typeface="Times New Roman"/>
              </a:rPr>
              <a:t>Unethical Research on Black Men</a:t>
            </a:r>
          </a:p>
        </p:txBody>
      </p:sp>
      <p:sp>
        <p:nvSpPr>
          <p:cNvPr id="7" name="Rectangle 5">
            <a:extLst>
              <a:ext uri="{FF2B5EF4-FFF2-40B4-BE49-F238E27FC236}">
                <a16:creationId xmlns:a16="http://schemas.microsoft.com/office/drawing/2014/main" id="{7D6E234E-B436-8A42-B10A-C6A3D2EE1056}"/>
              </a:ext>
            </a:extLst>
          </p:cNvPr>
          <p:cNvSpPr>
            <a:spLocks noChangeArrowheads="1"/>
          </p:cNvSpPr>
          <p:nvPr/>
        </p:nvSpPr>
        <p:spPr bwMode="auto">
          <a:xfrm>
            <a:off x="0" y="6488668"/>
            <a:ext cx="1926336" cy="369332"/>
          </a:xfrm>
          <a:prstGeom prst="rect">
            <a:avLst/>
          </a:prstGeom>
          <a:noFill/>
          <a:ln w="9525">
            <a:noFill/>
            <a:miter lim="800000"/>
            <a:headEnd/>
            <a:tailEnd/>
          </a:ln>
        </p:spPr>
        <p:txBody>
          <a:bodyPr wrap="square">
            <a:spAutoFit/>
          </a:bodyPr>
          <a:lstStyle/>
          <a:p>
            <a:r>
              <a:rPr lang="en-US" dirty="0">
                <a:latin typeface="Times New Roman" pitchFamily="18" charset="0"/>
                <a:cs typeface="Times New Roman" pitchFamily="18" charset="0"/>
              </a:rPr>
              <a:t>ELSI Fig. 6.4  </a:t>
            </a:r>
          </a:p>
        </p:txBody>
      </p:sp>
      <p:pic>
        <p:nvPicPr>
          <p:cNvPr id="3" name="Picture 2">
            <a:extLst>
              <a:ext uri="{FF2B5EF4-FFF2-40B4-BE49-F238E27FC236}">
                <a16:creationId xmlns:a16="http://schemas.microsoft.com/office/drawing/2014/main" id="{328E7709-A9D0-F14C-BF7F-90AA6E6172B5}"/>
              </a:ext>
            </a:extLst>
          </p:cNvPr>
          <p:cNvPicPr>
            <a:picLocks noChangeAspect="1"/>
          </p:cNvPicPr>
          <p:nvPr/>
        </p:nvPicPr>
        <p:blipFill>
          <a:blip r:embed="rId3"/>
          <a:stretch>
            <a:fillRect/>
          </a:stretch>
        </p:blipFill>
        <p:spPr>
          <a:xfrm>
            <a:off x="2543886" y="757437"/>
            <a:ext cx="4056228" cy="5626608"/>
          </a:xfrm>
          <a:prstGeom prst="rect">
            <a:avLst/>
          </a:prstGeom>
        </p:spPr>
      </p:pic>
      <p:sp>
        <p:nvSpPr>
          <p:cNvPr id="8" name="Rectangle 7">
            <a:extLst>
              <a:ext uri="{FF2B5EF4-FFF2-40B4-BE49-F238E27FC236}">
                <a16:creationId xmlns:a16="http://schemas.microsoft.com/office/drawing/2014/main" id="{A5D5E6D6-BEF6-B347-A635-32699E6A526F}"/>
              </a:ext>
            </a:extLst>
          </p:cNvPr>
          <p:cNvSpPr/>
          <p:nvPr/>
        </p:nvSpPr>
        <p:spPr>
          <a:xfrm>
            <a:off x="2655038" y="770417"/>
            <a:ext cx="3833923" cy="2767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E50877-7B1D-BA41-A9E5-55CA074B5852}"/>
              </a:ext>
            </a:extLst>
          </p:cNvPr>
          <p:cNvSpPr txBox="1"/>
          <p:nvPr/>
        </p:nvSpPr>
        <p:spPr>
          <a:xfrm>
            <a:off x="259490" y="2362030"/>
            <a:ext cx="8625016" cy="646331"/>
          </a:xfrm>
          <a:prstGeom prst="rect">
            <a:avLst/>
          </a:prstGeom>
          <a:noFill/>
        </p:spPr>
        <p:txBody>
          <a:bodyPr wrap="square" rtlCol="0">
            <a:spAutoFit/>
          </a:bodyPr>
          <a:lstStyle/>
          <a:p>
            <a:pPr algn="ctr"/>
            <a:r>
              <a:rPr lang="en-US" b="1" dirty="0">
                <a:solidFill>
                  <a:srgbClr val="0432FF"/>
                </a:solidFill>
              </a:rPr>
              <a:t>From 1932 – 1972, the United States Government allowed 399 </a:t>
            </a:r>
            <a:br>
              <a:rPr lang="en-US" b="1" dirty="0">
                <a:solidFill>
                  <a:srgbClr val="0432FF"/>
                </a:solidFill>
              </a:rPr>
            </a:br>
            <a:r>
              <a:rPr lang="en-US" b="1" dirty="0">
                <a:solidFill>
                  <a:srgbClr val="0432FF"/>
                </a:solidFill>
              </a:rPr>
              <a:t>Black men to go untreated despite a cure becoming available in 1947. </a:t>
            </a:r>
          </a:p>
        </p:txBody>
      </p:sp>
    </p:spTree>
    <p:extLst>
      <p:ext uri="{BB962C8B-B14F-4D97-AF65-F5344CB8AC3E}">
        <p14:creationId xmlns:p14="http://schemas.microsoft.com/office/powerpoint/2010/main" val="33191235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2A9F0-0353-CB4F-A87A-C36144ACBE80}"/>
              </a:ext>
            </a:extLst>
          </p:cNvPr>
          <p:cNvSpPr txBox="1"/>
          <p:nvPr/>
        </p:nvSpPr>
        <p:spPr>
          <a:xfrm>
            <a:off x="0" y="612844"/>
            <a:ext cx="12192000" cy="5632311"/>
          </a:xfrm>
          <a:prstGeom prst="rect">
            <a:avLst/>
          </a:prstGeom>
          <a:noFill/>
        </p:spPr>
        <p:txBody>
          <a:bodyPr wrap="square">
            <a:spAutoFit/>
          </a:bodyPr>
          <a:lstStyle/>
          <a:p>
            <a:pPr marL="514350" indent="-514350">
              <a:buAutoNum type="arabicPeriod"/>
            </a:pPr>
            <a:r>
              <a:rPr lang="en-US" sz="4500" dirty="0">
                <a:latin typeface="Times New Roman" panose="02020603050405020304" pitchFamily="18" charset="0"/>
                <a:cs typeface="Times New Roman" panose="02020603050405020304" pitchFamily="18" charset="0"/>
              </a:rPr>
              <a:t>Race is often used in clinical trials and public health studies. In these instances, how is race being used? What better methods exist now that could be used instead of race? </a:t>
            </a:r>
          </a:p>
          <a:p>
            <a:pPr marL="514350" indent="-514350">
              <a:buAutoNum type="arabicPeriod"/>
            </a:pPr>
            <a:endParaRPr lang="en-US" sz="4500" dirty="0">
              <a:latin typeface="Times New Roman" panose="02020603050405020304" pitchFamily="18" charset="0"/>
              <a:cs typeface="Times New Roman" panose="02020603050405020304" pitchFamily="18" charset="0"/>
            </a:endParaRPr>
          </a:p>
          <a:p>
            <a:pPr marL="514350" indent="-514350">
              <a:buAutoNum type="arabicPeriod"/>
            </a:pPr>
            <a:r>
              <a:rPr lang="en-US" sz="4500" dirty="0">
                <a:latin typeface="Times New Roman" panose="02020603050405020304" pitchFamily="18" charset="0"/>
                <a:cs typeface="Times New Roman" panose="02020603050405020304" pitchFamily="18" charset="0"/>
              </a:rPr>
              <a:t>How can you explain to people that race is real, but it cannot be defined using biological criteria? Support your answer with data. </a:t>
            </a:r>
          </a:p>
        </p:txBody>
      </p:sp>
      <p:sp>
        <p:nvSpPr>
          <p:cNvPr id="4" name="5-Point Star 3"/>
          <p:cNvSpPr/>
          <p:nvPr/>
        </p:nvSpPr>
        <p:spPr>
          <a:xfrm>
            <a:off x="261257" y="274638"/>
            <a:ext cx="348343" cy="348360"/>
          </a:xfrm>
          <a:prstGeom prst="star5">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6830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95E9-15A6-474A-847D-97608A9B9950}"/>
              </a:ext>
            </a:extLst>
          </p:cNvPr>
          <p:cNvSpPr>
            <a:spLocks noGrp="1"/>
          </p:cNvSpPr>
          <p:nvPr>
            <p:ph type="title"/>
          </p:nvPr>
        </p:nvSpPr>
        <p:spPr/>
        <p:txBody>
          <a:bodyPr/>
          <a:lstStyle/>
          <a:p>
            <a:r>
              <a:rPr lang="en-US" dirty="0"/>
              <a:t>Summative Assessments</a:t>
            </a:r>
          </a:p>
        </p:txBody>
      </p:sp>
    </p:spTree>
    <p:extLst>
      <p:ext uri="{BB962C8B-B14F-4D97-AF65-F5344CB8AC3E}">
        <p14:creationId xmlns:p14="http://schemas.microsoft.com/office/powerpoint/2010/main" val="10711873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B6FB-651B-7E4C-890C-D7A9288C5C94}"/>
              </a:ext>
            </a:extLst>
          </p:cNvPr>
          <p:cNvSpPr>
            <a:spLocks noGrp="1"/>
          </p:cNvSpPr>
          <p:nvPr>
            <p:ph type="title"/>
          </p:nvPr>
        </p:nvSpPr>
        <p:spPr/>
        <p:txBody>
          <a:bodyPr/>
          <a:lstStyle/>
          <a:p>
            <a:r>
              <a:rPr lang="en-US" dirty="0"/>
              <a:t>#1</a:t>
            </a:r>
          </a:p>
        </p:txBody>
      </p:sp>
      <p:sp>
        <p:nvSpPr>
          <p:cNvPr id="4" name="TextBox 3">
            <a:extLst>
              <a:ext uri="{FF2B5EF4-FFF2-40B4-BE49-F238E27FC236}">
                <a16:creationId xmlns:a16="http://schemas.microsoft.com/office/drawing/2014/main" id="{447D7D77-B9DF-9344-A13F-9E8E3569A298}"/>
              </a:ext>
            </a:extLst>
          </p:cNvPr>
          <p:cNvSpPr txBox="1"/>
          <p:nvPr/>
        </p:nvSpPr>
        <p:spPr>
          <a:xfrm>
            <a:off x="3250197" y="1849203"/>
            <a:ext cx="6099342" cy="923330"/>
          </a:xfrm>
          <a:prstGeom prst="rect">
            <a:avLst/>
          </a:prstGeom>
          <a:noFill/>
        </p:spPr>
        <p:txBody>
          <a:bodyPr wrap="square">
            <a:spAutoFit/>
          </a:bodyPr>
          <a:lstStyle/>
          <a:p>
            <a:r>
              <a:rPr lang="en-US" sz="1800" dirty="0">
                <a:solidFill>
                  <a:prstClr val="black"/>
                </a:solidFill>
                <a:latin typeface="ArialMT"/>
              </a:rPr>
              <a:t>Use one piece of data from the data gallery to help make the argument that skin color genotype cannot be used to categorize people by race. Maximum of 30 words.</a:t>
            </a:r>
            <a:endParaRPr lang="en-US" dirty="0"/>
          </a:p>
        </p:txBody>
      </p:sp>
      <p:sp>
        <p:nvSpPr>
          <p:cNvPr id="6" name="TextBox 5">
            <a:extLst>
              <a:ext uri="{FF2B5EF4-FFF2-40B4-BE49-F238E27FC236}">
                <a16:creationId xmlns:a16="http://schemas.microsoft.com/office/drawing/2014/main" id="{F017274E-06F7-F04F-9A1E-F465111B5800}"/>
              </a:ext>
            </a:extLst>
          </p:cNvPr>
          <p:cNvSpPr txBox="1"/>
          <p:nvPr/>
        </p:nvSpPr>
        <p:spPr>
          <a:xfrm>
            <a:off x="3250197" y="3577468"/>
            <a:ext cx="6099342" cy="1200329"/>
          </a:xfrm>
          <a:prstGeom prst="rect">
            <a:avLst/>
          </a:prstGeom>
          <a:noFill/>
        </p:spPr>
        <p:txBody>
          <a:bodyPr wrap="square">
            <a:spAutoFit/>
          </a:bodyPr>
          <a:lstStyle/>
          <a:p>
            <a:r>
              <a:rPr lang="en-US" sz="1800" dirty="0">
                <a:solidFill>
                  <a:srgbClr val="8A6D3B"/>
                </a:solidFill>
                <a:latin typeface="ArialMT"/>
              </a:rPr>
              <a:t>People considered the same race have different skin genotype (3 points)(3 points for either option below)#</a:t>
            </a:r>
            <a:r>
              <a:rPr lang="en-US" dirty="0">
                <a:solidFill>
                  <a:srgbClr val="8A6D3B"/>
                </a:solidFill>
                <a:latin typeface="ArialMT"/>
              </a:rPr>
              <a:t>data</a:t>
            </a:r>
            <a:r>
              <a:rPr lang="en-US" sz="1800" dirty="0">
                <a:solidFill>
                  <a:srgbClr val="8A6D3B"/>
                </a:solidFill>
                <a:latin typeface="ArialMT"/>
              </a:rPr>
              <a:t> = people of different races have same genotype; #data, all skin color alleles already in Africa before migration out</a:t>
            </a:r>
            <a:endParaRPr lang="en-US" dirty="0"/>
          </a:p>
        </p:txBody>
      </p:sp>
      <p:sp>
        <p:nvSpPr>
          <p:cNvPr id="7" name="TextBox 6">
            <a:extLst>
              <a:ext uri="{FF2B5EF4-FFF2-40B4-BE49-F238E27FC236}">
                <a16:creationId xmlns:a16="http://schemas.microsoft.com/office/drawing/2014/main" id="{EE139A81-9147-1141-B624-2F77AA172026}"/>
              </a:ext>
            </a:extLst>
          </p:cNvPr>
          <p:cNvSpPr txBox="1"/>
          <p:nvPr/>
        </p:nvSpPr>
        <p:spPr>
          <a:xfrm>
            <a:off x="3250197" y="5118100"/>
            <a:ext cx="3885198" cy="923330"/>
          </a:xfrm>
          <a:prstGeom prst="rect">
            <a:avLst/>
          </a:prstGeom>
          <a:noFill/>
        </p:spPr>
        <p:txBody>
          <a:bodyPr wrap="square" rtlCol="0">
            <a:spAutoFit/>
          </a:bodyPr>
          <a:lstStyle/>
          <a:p>
            <a:pPr algn="l"/>
            <a:r>
              <a:rPr lang="en-US" dirty="0"/>
              <a:t>Class average = 83%, with 74% receiving full credit, students did well on this question. </a:t>
            </a:r>
          </a:p>
        </p:txBody>
      </p:sp>
    </p:spTree>
    <p:extLst>
      <p:ext uri="{BB962C8B-B14F-4D97-AF65-F5344CB8AC3E}">
        <p14:creationId xmlns:p14="http://schemas.microsoft.com/office/powerpoint/2010/main" val="4169800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0351-2D0A-CC49-AD8B-8C6EC12E9893}"/>
              </a:ext>
            </a:extLst>
          </p:cNvPr>
          <p:cNvSpPr>
            <a:spLocks noGrp="1"/>
          </p:cNvSpPr>
          <p:nvPr>
            <p:ph type="title"/>
          </p:nvPr>
        </p:nvSpPr>
        <p:spPr/>
        <p:txBody>
          <a:bodyPr/>
          <a:lstStyle/>
          <a:p>
            <a:r>
              <a:rPr lang="en-US" dirty="0"/>
              <a:t>#2</a:t>
            </a:r>
          </a:p>
        </p:txBody>
      </p:sp>
      <p:sp>
        <p:nvSpPr>
          <p:cNvPr id="4" name="TextBox 3">
            <a:extLst>
              <a:ext uri="{FF2B5EF4-FFF2-40B4-BE49-F238E27FC236}">
                <a16:creationId xmlns:a16="http://schemas.microsoft.com/office/drawing/2014/main" id="{B8E360F4-21CB-6F4D-9CCB-6C3F9541A123}"/>
              </a:ext>
            </a:extLst>
          </p:cNvPr>
          <p:cNvSpPr txBox="1"/>
          <p:nvPr/>
        </p:nvSpPr>
        <p:spPr>
          <a:xfrm>
            <a:off x="3046329" y="1655757"/>
            <a:ext cx="6099342" cy="1200329"/>
          </a:xfrm>
          <a:prstGeom prst="rect">
            <a:avLst/>
          </a:prstGeom>
          <a:noFill/>
        </p:spPr>
        <p:txBody>
          <a:bodyPr wrap="square">
            <a:spAutoFit/>
          </a:bodyPr>
          <a:lstStyle/>
          <a:p>
            <a:r>
              <a:rPr lang="en-US" sz="1800" dirty="0">
                <a:solidFill>
                  <a:prstClr val="black"/>
                </a:solidFill>
                <a:latin typeface="ArialMT"/>
              </a:rPr>
              <a:t>Use one piece of data from the gallery to refute the use of race-based medicine (which incorrectly interprets the below figure) to justify the use of self-identified racial categories for warfarin dosages. Maximum of 40 words.</a:t>
            </a:r>
            <a:endParaRPr lang="en-US" dirty="0"/>
          </a:p>
        </p:txBody>
      </p:sp>
      <p:pic>
        <p:nvPicPr>
          <p:cNvPr id="7" name="Picture 6">
            <a:extLst>
              <a:ext uri="{FF2B5EF4-FFF2-40B4-BE49-F238E27FC236}">
                <a16:creationId xmlns:a16="http://schemas.microsoft.com/office/drawing/2014/main" id="{E64A94B4-3A1E-7E4E-BBB5-0FE7426E360C}"/>
              </a:ext>
            </a:extLst>
          </p:cNvPr>
          <p:cNvPicPr>
            <a:picLocks noChangeAspect="1"/>
          </p:cNvPicPr>
          <p:nvPr/>
        </p:nvPicPr>
        <p:blipFill>
          <a:blip r:embed="rId2"/>
          <a:stretch>
            <a:fillRect/>
          </a:stretch>
        </p:blipFill>
        <p:spPr>
          <a:xfrm>
            <a:off x="7135882" y="3094205"/>
            <a:ext cx="4570844" cy="3500264"/>
          </a:xfrm>
          <a:prstGeom prst="rect">
            <a:avLst/>
          </a:prstGeom>
        </p:spPr>
      </p:pic>
      <p:sp>
        <p:nvSpPr>
          <p:cNvPr id="9" name="TextBox 8">
            <a:extLst>
              <a:ext uri="{FF2B5EF4-FFF2-40B4-BE49-F238E27FC236}">
                <a16:creationId xmlns:a16="http://schemas.microsoft.com/office/drawing/2014/main" id="{786D9828-D570-9D4D-A33C-32C57116E5FD}"/>
              </a:ext>
            </a:extLst>
          </p:cNvPr>
          <p:cNvSpPr txBox="1"/>
          <p:nvPr/>
        </p:nvSpPr>
        <p:spPr>
          <a:xfrm>
            <a:off x="609600" y="4001915"/>
            <a:ext cx="6099342" cy="923330"/>
          </a:xfrm>
          <a:prstGeom prst="rect">
            <a:avLst/>
          </a:prstGeom>
          <a:noFill/>
        </p:spPr>
        <p:txBody>
          <a:bodyPr wrap="square">
            <a:spAutoFit/>
          </a:bodyPr>
          <a:lstStyle/>
          <a:p>
            <a:r>
              <a:rPr lang="en-US" sz="1800" dirty="0">
                <a:solidFill>
                  <a:srgbClr val="8A6D3B"/>
                </a:solidFill>
                <a:latin typeface="ArialMT"/>
              </a:rPr>
              <a:t>#data (3 points)SNP for promoter is the cause (not CYP2C9) (3 points) or #data promoter SNP types and effective doses </a:t>
            </a:r>
            <a:endParaRPr lang="en-US" dirty="0"/>
          </a:p>
        </p:txBody>
      </p:sp>
      <p:sp>
        <p:nvSpPr>
          <p:cNvPr id="11" name="TextBox 10">
            <a:extLst>
              <a:ext uri="{FF2B5EF4-FFF2-40B4-BE49-F238E27FC236}">
                <a16:creationId xmlns:a16="http://schemas.microsoft.com/office/drawing/2014/main" id="{693CF1B0-E696-354F-BE07-D3F747EEB8B6}"/>
              </a:ext>
            </a:extLst>
          </p:cNvPr>
          <p:cNvSpPr txBox="1"/>
          <p:nvPr/>
        </p:nvSpPr>
        <p:spPr>
          <a:xfrm>
            <a:off x="485273" y="5202243"/>
            <a:ext cx="3976437" cy="1754326"/>
          </a:xfrm>
          <a:prstGeom prst="rect">
            <a:avLst/>
          </a:prstGeom>
          <a:noFill/>
        </p:spPr>
        <p:txBody>
          <a:bodyPr wrap="square" rtlCol="0">
            <a:spAutoFit/>
          </a:bodyPr>
          <a:lstStyle/>
          <a:p>
            <a:pPr algn="l"/>
            <a:r>
              <a:rPr lang="en-US" dirty="0"/>
              <a:t>Class average = 78%, with 67% receiving full credit. Students struggled with identifying the proper data here. I was lenient on what qualified as long as rationale was </a:t>
            </a:r>
            <a:r>
              <a:rPr lang="en-US"/>
              <a:t>explained well. </a:t>
            </a:r>
            <a:endParaRPr lang="en-US" dirty="0"/>
          </a:p>
        </p:txBody>
      </p:sp>
    </p:spTree>
    <p:extLst>
      <p:ext uri="{BB962C8B-B14F-4D97-AF65-F5344CB8AC3E}">
        <p14:creationId xmlns:p14="http://schemas.microsoft.com/office/powerpoint/2010/main" val="421171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B48A63AF29744398B01ABCD370869F" ma:contentTypeVersion="13" ma:contentTypeDescription="Create a new document." ma:contentTypeScope="" ma:versionID="b9e7f612e8a61e6bf46b1fb4792ea4f0">
  <xsd:schema xmlns:xsd="http://www.w3.org/2001/XMLSchema" xmlns:xs="http://www.w3.org/2001/XMLSchema" xmlns:p="http://schemas.microsoft.com/office/2006/metadata/properties" xmlns:ns3="8e7520ef-ab2b-4159-bf2b-0032ccbb57b9" xmlns:ns4="218183c6-be00-4e47-af11-f610c94f4626" targetNamespace="http://schemas.microsoft.com/office/2006/metadata/properties" ma:root="true" ma:fieldsID="f39a35c5bd5e7929f704c8133978496c" ns3:_="" ns4:_="">
    <xsd:import namespace="8e7520ef-ab2b-4159-bf2b-0032ccbb57b9"/>
    <xsd:import namespace="218183c6-be00-4e47-af11-f610c94f46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520ef-ab2b-4159-bf2b-0032ccbb57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8183c6-be00-4e47-af11-f610c94f46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97D97-808E-4810-BB82-4970B1E842DE}">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193F0385-76B1-4212-8DF3-5AED5BD28157}">
  <ds:schemaRefs>
    <ds:schemaRef ds:uri="http://schemas.microsoft.com/office/2006/metadata/contentType"/>
    <ds:schemaRef ds:uri="http://schemas.microsoft.com/office/2006/metadata/properties/metaAttributes"/>
    <ds:schemaRef ds:uri="http://www.w3.org/2000/xmlns/"/>
    <ds:schemaRef ds:uri="http://www.w3.org/2001/XMLSchema"/>
    <ds:schemaRef ds:uri="8e7520ef-ab2b-4159-bf2b-0032ccbb57b9"/>
    <ds:schemaRef ds:uri="218183c6-be00-4e47-af11-f610c94f4626"/>
  </ds:schemaRefs>
</ds:datastoreItem>
</file>

<file path=customXml/itemProps3.xml><?xml version="1.0" encoding="utf-8"?>
<ds:datastoreItem xmlns:ds="http://schemas.openxmlformats.org/officeDocument/2006/customXml" ds:itemID="{474AC9C4-944E-4E75-9307-14170732A8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19395</TotalTime>
  <Words>12351</Words>
  <Application>Microsoft Office PowerPoint</Application>
  <PresentationFormat>Widescreen</PresentationFormat>
  <Paragraphs>777</Paragraphs>
  <Slides>99</Slides>
  <Notes>94</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PowerPoint Presentation</vt:lpstr>
      <vt:lpstr>PowerPoint Presentation</vt:lpstr>
      <vt:lpstr>Outline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Race-based Medicine</vt:lpstr>
      <vt:lpstr>Rationale for why Race-based Medicine Makes No Sense</vt:lpstr>
      <vt:lpstr>PowerPoint Presentation</vt:lpstr>
      <vt:lpstr>PowerPoint Presentation</vt:lpstr>
      <vt:lpstr>PowerPoint Presentation</vt:lpstr>
      <vt:lpstr>PowerPoint Presentation</vt:lpstr>
      <vt:lpstr>Need to show that genetic variants are the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Skin Pigmentation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Race: The Power of an Illusion</vt:lpstr>
      <vt:lpstr>PowerPoint Presentation</vt:lpstr>
      <vt:lpstr>PowerPoint Presentation</vt:lpstr>
      <vt:lpstr>PowerPoint Presentation</vt:lpstr>
      <vt:lpstr>PowerPoint Presentation</vt:lpstr>
      <vt:lpstr>PowerPoint Presentation</vt:lpstr>
      <vt:lpstr>PowerPoint Presentation</vt:lpstr>
      <vt:lpstr>Summative Assessments</vt:lpstr>
      <vt:lpstr>#1</vt:lpstr>
      <vt:lpstr>#2</vt:lpstr>
    </vt:vector>
  </TitlesOfParts>
  <Company>Davidson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Adler, Jacob</cp:lastModifiedBy>
  <cp:revision>969</cp:revision>
  <dcterms:created xsi:type="dcterms:W3CDTF">2010-03-23T21:30:28Z</dcterms:created>
  <dcterms:modified xsi:type="dcterms:W3CDTF">2020-05-29T16:08:05Z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0x0101004CB48A63AF29744398B01ABCD370869F</vt:lpwstr>
  </property>
</Properties>
</file>