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7D9"/>
          </a:solidFill>
        </a:fill>
      </a:tcStyle>
    </a:wholeTbl>
    <a:band2H>
      <a:tcTxStyle b="def" i="def"/>
      <a:tcStyle>
        <a:tcBdr/>
        <a:fill>
          <a:solidFill>
            <a:srgbClr val="E9EC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ED8"/>
          </a:solidFill>
        </a:fill>
      </a:tcStyle>
    </a:wholeTbl>
    <a:band2H>
      <a:tcTxStyle b="def" i="def"/>
      <a:tcStyle>
        <a:tcBdr/>
        <a:fill>
          <a:solidFill>
            <a:srgbClr val="F2EF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2D6"/>
          </a:solidFill>
        </a:fill>
      </a:tcStyle>
    </a:wholeTbl>
    <a:band2H>
      <a:tcTxStyle b="def" i="def"/>
      <a:tcStyle>
        <a:tcBdr/>
        <a:fill>
          <a:solidFill>
            <a:srgbClr val="EA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2" name="Line"/>
          <p:cNvSpPr/>
          <p:nvPr/>
        </p:nvSpPr>
        <p:spPr>
          <a:xfrm>
            <a:off x="571498" y="4749801"/>
            <a:ext cx="11868098" cy="127"/>
          </a:xfrm>
          <a:prstGeom prst="line">
            <a:avLst/>
          </a:prstGeom>
          <a:ln w="12700">
            <a:solidFill>
              <a:srgbClr val="9A9A9A"/>
            </a:solidFill>
            <a:miter lim="400000"/>
          </a:ln>
        </p:spPr>
        <p:txBody>
          <a:bodyPr lIns="45718" tIns="45718" rIns="45718" bIns="45718"/>
          <a:lstStyle/>
          <a:p>
            <a:pPr/>
          </a:p>
        </p:txBody>
      </p:sp>
      <p:sp>
        <p:nvSpPr>
          <p:cNvPr id="13" name="Title Text"/>
          <p:cNvSpPr/>
          <p:nvPr>
            <p:ph type="title"/>
          </p:nvPr>
        </p:nvSpPr>
        <p:spPr>
          <a:xfrm>
            <a:off x="571500" y="1320800"/>
            <a:ext cx="11861800" cy="3175000"/>
          </a:xfrm>
          <a:prstGeom prst="rect">
            <a:avLst/>
          </a:prstGeom>
        </p:spPr>
        <p:txBody>
          <a:bodyPr/>
          <a:lstStyle/>
          <a:p>
            <a:pPr/>
            <a:r>
              <a:t>Title Text</a:t>
            </a:r>
          </a:p>
        </p:txBody>
      </p:sp>
      <p:sp>
        <p:nvSpPr>
          <p:cNvPr id="14" name="Body Level One…"/>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1" name="Body Level One…"/>
          <p:cNvSpPr/>
          <p:nvPr>
            <p:ph type="body" sz="quarter" idx="1"/>
          </p:nvPr>
        </p:nvSpPr>
        <p:spPr>
          <a:xfrm>
            <a:off x="1270000" y="6362700"/>
            <a:ext cx="10464800" cy="498422"/>
          </a:xfrm>
          <a:prstGeom prst="rect">
            <a:avLst/>
          </a:prstGeom>
        </p:spPr>
        <p:txBody>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vl2pPr marL="7874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2pPr>
            <a:lvl3pPr marL="12446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3pPr>
            <a:lvl4pPr marL="17018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4pPr>
            <a:lvl5pPr marL="21590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5pPr>
          </a:lstStyle>
          <a:p>
            <a:pPr/>
            <a:r>
              <a:t>Body Level One</a:t>
            </a:r>
          </a:p>
          <a:p>
            <a:pPr lvl="1"/>
            <a:r>
              <a:t>Body Level Two</a:t>
            </a:r>
          </a:p>
          <a:p>
            <a:pPr lvl="2"/>
            <a:r>
              <a:t>Body Level Three</a:t>
            </a:r>
          </a:p>
          <a:p>
            <a:pPr lvl="3"/>
            <a:r>
              <a:t>Body Level Four</a:t>
            </a:r>
          </a:p>
          <a:p>
            <a:pPr lvl="4"/>
            <a:r>
              <a:t>Body Level Five</a:t>
            </a:r>
          </a:p>
        </p:txBody>
      </p:sp>
      <p:sp>
        <p:nvSpPr>
          <p:cNvPr id="102" name="“Type a quote here.”"/>
          <p:cNvSpPr/>
          <p:nvPr>
            <p:ph type="body" sz="quarter" idx="13"/>
          </p:nvPr>
        </p:nvSpPr>
        <p:spPr>
          <a:xfrm>
            <a:off x="1270000" y="4292600"/>
            <a:ext cx="10464800" cy="711200"/>
          </a:xfrm>
          <a:prstGeom prst="rect">
            <a:avLst/>
          </a:prstGeom>
        </p:spPr>
        <p:txBody>
          <a:bodyPr anchor="ctr"/>
          <a:lstStyle/>
          <a:p>
            <a:pP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0"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11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2" name="Line"/>
          <p:cNvSpPr/>
          <p:nvPr/>
        </p:nvSpPr>
        <p:spPr>
          <a:xfrm>
            <a:off x="7543798" y="7975599"/>
            <a:ext cx="4" cy="1422531"/>
          </a:xfrm>
          <a:prstGeom prst="line">
            <a:avLst/>
          </a:prstGeom>
          <a:ln w="12700">
            <a:solidFill>
              <a:srgbClr val="9A9A9A"/>
            </a:solidFill>
            <a:miter lim="400000"/>
          </a:ln>
        </p:spPr>
        <p:txBody>
          <a:bodyPr lIns="45718" tIns="45718" rIns="45718" bIns="45718"/>
          <a:lstStyle/>
          <a:p>
            <a:pPr/>
          </a:p>
        </p:txBody>
      </p:sp>
      <p:sp>
        <p:nvSpPr>
          <p:cNvPr id="23" name="Image"/>
          <p:cNvSpPr/>
          <p:nvPr>
            <p:ph type="pic" idx="13"/>
          </p:nvPr>
        </p:nvSpPr>
        <p:spPr>
          <a:xfrm>
            <a:off x="0" y="0"/>
            <a:ext cx="13004800" cy="7594600"/>
          </a:xfrm>
          <a:prstGeom prst="rect">
            <a:avLst/>
          </a:prstGeom>
        </p:spPr>
        <p:txBody>
          <a:bodyPr lIns="91439" tIns="45719" rIns="91439" bIns="45719">
            <a:noAutofit/>
          </a:bodyPr>
          <a:lstStyle/>
          <a:p>
            <a:pPr/>
          </a:p>
        </p:txBody>
      </p:sp>
      <p:sp>
        <p:nvSpPr>
          <p:cNvPr id="24" name="Title Text"/>
          <p:cNvSpPr/>
          <p:nvPr>
            <p:ph type="title"/>
          </p:nvPr>
        </p:nvSpPr>
        <p:spPr>
          <a:xfrm>
            <a:off x="1409700" y="7785100"/>
            <a:ext cx="5791200" cy="1701800"/>
          </a:xfrm>
          <a:prstGeom prst="rect">
            <a:avLst/>
          </a:prstGeom>
        </p:spPr>
        <p:txBody>
          <a:bodyPr anchor="ctr"/>
          <a:lstStyle>
            <a:lvl1pPr algn="r"/>
          </a:lstStyle>
          <a:p>
            <a:pPr/>
            <a:r>
              <a:t>Title Text</a:t>
            </a:r>
          </a:p>
        </p:txBody>
      </p:sp>
      <p:sp>
        <p:nvSpPr>
          <p:cNvPr id="25" name="Body Level One…"/>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3" name="Title Text"/>
          <p:cNvSpPr/>
          <p:nvPr>
            <p:ph type="title"/>
          </p:nvPr>
        </p:nvSpPr>
        <p:spPr>
          <a:xfrm>
            <a:off x="571500" y="3289300"/>
            <a:ext cx="11861800" cy="3175000"/>
          </a:xfrm>
          <a:prstGeom prst="rect">
            <a:avLst/>
          </a:prstGeom>
        </p:spPr>
        <p:txBody>
          <a:bodyPr anchor="ctr"/>
          <a:lstStyle/>
          <a:p>
            <a:pPr/>
            <a:r>
              <a:t>Title Text</a:t>
            </a:r>
          </a:p>
        </p:txBody>
      </p:sp>
      <p:sp>
        <p:nvSpPr>
          <p:cNvPr id="3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1" name="Line"/>
          <p:cNvSpPr/>
          <p:nvPr/>
        </p:nvSpPr>
        <p:spPr>
          <a:xfrm>
            <a:off x="571500" y="4864100"/>
            <a:ext cx="5334476" cy="58"/>
          </a:xfrm>
          <a:prstGeom prst="line">
            <a:avLst/>
          </a:prstGeom>
          <a:ln w="12700">
            <a:solidFill>
              <a:srgbClr val="9A9A9A"/>
            </a:solidFill>
            <a:miter lim="400000"/>
          </a:ln>
        </p:spPr>
        <p:txBody>
          <a:bodyPr lIns="45718" tIns="45718" rIns="45718" bIns="45718"/>
          <a:lstStyle/>
          <a:p>
            <a:pPr/>
          </a:p>
        </p:txBody>
      </p:sp>
      <p:sp>
        <p:nvSpPr>
          <p:cNvPr id="42" name="Image"/>
          <p:cNvSpPr/>
          <p:nvPr>
            <p:ph type="pic" idx="13"/>
          </p:nvPr>
        </p:nvSpPr>
        <p:spPr>
          <a:xfrm>
            <a:off x="6502400" y="0"/>
            <a:ext cx="6502400" cy="9753600"/>
          </a:xfrm>
          <a:prstGeom prst="rect">
            <a:avLst/>
          </a:prstGeom>
        </p:spPr>
        <p:txBody>
          <a:bodyPr lIns="91439" tIns="45719" rIns="91439" bIns="45719">
            <a:noAutofit/>
          </a:bodyPr>
          <a:lstStyle/>
          <a:p>
            <a:pPr/>
          </a:p>
        </p:txBody>
      </p:sp>
      <p:sp>
        <p:nvSpPr>
          <p:cNvPr id="43" name="Title Text"/>
          <p:cNvSpPr/>
          <p:nvPr>
            <p:ph type="title"/>
          </p:nvPr>
        </p:nvSpPr>
        <p:spPr>
          <a:xfrm>
            <a:off x="571500" y="1435100"/>
            <a:ext cx="5334000" cy="3175000"/>
          </a:xfrm>
          <a:prstGeom prst="rect">
            <a:avLst/>
          </a:prstGeom>
        </p:spPr>
        <p:txBody>
          <a:bodyPr/>
          <a:lstStyle/>
          <a:p>
            <a:pPr/>
            <a:r>
              <a:t>Title Text</a:t>
            </a:r>
          </a:p>
        </p:txBody>
      </p:sp>
      <p:sp>
        <p:nvSpPr>
          <p:cNvPr id="44" name="Body Level One…"/>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Title Text"/>
          <p:cNvSpPr/>
          <p:nvPr>
            <p:ph type="title"/>
          </p:nvPr>
        </p:nvSpPr>
        <p:spPr>
          <a:prstGeom prst="rect">
            <a:avLst/>
          </a:prstGeom>
        </p:spPr>
        <p:txBody>
          <a:bodyPr/>
          <a:lstStyle/>
          <a:p>
            <a:pPr/>
            <a:r>
              <a:t>Title Text</a:t>
            </a:r>
          </a:p>
        </p:txBody>
      </p:sp>
      <p:sp>
        <p:nvSpPr>
          <p:cNvPr id="5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0" name="Title Text"/>
          <p:cNvSpPr/>
          <p:nvPr>
            <p:ph type="title"/>
          </p:nvPr>
        </p:nvSpPr>
        <p:spPr>
          <a:prstGeom prst="rect">
            <a:avLst/>
          </a:prstGeom>
        </p:spPr>
        <p:txBody>
          <a:bodyPr/>
          <a:lstStyle/>
          <a:p>
            <a:pPr/>
            <a:r>
              <a:t>Title Text</a:t>
            </a:r>
          </a:p>
        </p:txBody>
      </p:sp>
      <p:sp>
        <p:nvSpPr>
          <p:cNvPr id="6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69" name="Line"/>
          <p:cNvSpPr/>
          <p:nvPr/>
        </p:nvSpPr>
        <p:spPr>
          <a:xfrm>
            <a:off x="571500" y="1968500"/>
            <a:ext cx="5073394" cy="133"/>
          </a:xfrm>
          <a:prstGeom prst="line">
            <a:avLst/>
          </a:prstGeom>
          <a:ln w="12700">
            <a:solidFill>
              <a:srgbClr val="9A9A9A"/>
            </a:solidFill>
            <a:miter lim="400000"/>
          </a:ln>
        </p:spPr>
        <p:txBody>
          <a:bodyPr lIns="45718" tIns="45718" rIns="45718" bIns="45718"/>
          <a:lstStyle/>
          <a:p>
            <a:pPr/>
          </a:p>
        </p:txBody>
      </p:sp>
      <p:sp>
        <p:nvSpPr>
          <p:cNvPr id="70" name="Image"/>
          <p:cNvSpPr/>
          <p:nvPr>
            <p:ph type="pic" idx="13"/>
          </p:nvPr>
        </p:nvSpPr>
        <p:spPr>
          <a:xfrm>
            <a:off x="6502400" y="0"/>
            <a:ext cx="6502400" cy="9753600"/>
          </a:xfrm>
          <a:prstGeom prst="rect">
            <a:avLst/>
          </a:prstGeom>
        </p:spPr>
        <p:txBody>
          <a:bodyPr lIns="91439" tIns="45719" rIns="91439" bIns="45719">
            <a:noAutofit/>
          </a:bodyPr>
          <a:lstStyle/>
          <a:p>
            <a:pPr/>
          </a:p>
        </p:txBody>
      </p:sp>
      <p:sp>
        <p:nvSpPr>
          <p:cNvPr id="71" name="Title Text"/>
          <p:cNvSpPr/>
          <p:nvPr>
            <p:ph type="title"/>
          </p:nvPr>
        </p:nvSpPr>
        <p:spPr>
          <a:xfrm>
            <a:off x="571500" y="330200"/>
            <a:ext cx="5080000" cy="1397000"/>
          </a:xfrm>
          <a:prstGeom prst="rect">
            <a:avLst/>
          </a:prstGeom>
        </p:spPr>
        <p:txBody>
          <a:bodyPr/>
          <a:lstStyle/>
          <a:p>
            <a:pPr/>
            <a:r>
              <a:t>Title Text</a:t>
            </a:r>
          </a:p>
        </p:txBody>
      </p:sp>
      <p:sp>
        <p:nvSpPr>
          <p:cNvPr id="72" name="Body Level One…"/>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mn-lt"/>
                <a:ea typeface="+mn-ea"/>
                <a:cs typeface="+mn-cs"/>
                <a:sym typeface="Helvetica Neue"/>
              </a:defRPr>
            </a:lvl1pPr>
            <a:lvl2pPr marL="660400" indent="-330200">
              <a:spcBef>
                <a:spcPts val="3000"/>
              </a:spcBef>
              <a:defRPr sz="2600">
                <a:latin typeface="+mn-lt"/>
                <a:ea typeface="+mn-ea"/>
                <a:cs typeface="+mn-cs"/>
                <a:sym typeface="Helvetica Neue"/>
              </a:defRPr>
            </a:lvl2pPr>
            <a:lvl3pPr marL="990600" indent="-330200">
              <a:spcBef>
                <a:spcPts val="3000"/>
              </a:spcBef>
              <a:defRPr sz="2600">
                <a:latin typeface="+mn-lt"/>
                <a:ea typeface="+mn-ea"/>
                <a:cs typeface="+mn-cs"/>
                <a:sym typeface="Helvetica Neue"/>
              </a:defRPr>
            </a:lvl3pPr>
            <a:lvl4pPr marL="1320800" indent="-330200">
              <a:spcBef>
                <a:spcPts val="3000"/>
              </a:spcBef>
              <a:defRPr sz="2600">
                <a:latin typeface="+mn-lt"/>
                <a:ea typeface="+mn-ea"/>
                <a:cs typeface="+mn-cs"/>
                <a:sym typeface="Helvetica Neue"/>
              </a:defRPr>
            </a:lvl4pPr>
            <a:lvl5pPr marL="1651000" indent="-330200">
              <a:spcBef>
                <a:spcPts val="3000"/>
              </a:spcBef>
              <a:defRPr sz="26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p:nvPr>
            <p:ph type="sldNum" sz="quarter" idx="2"/>
          </p:nvPr>
        </p:nvSpPr>
        <p:spPr>
          <a:xfrm>
            <a:off x="510743" y="9199778"/>
            <a:ext cx="312014" cy="29982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0" name="Body Level One…"/>
          <p:cNvSpPr/>
          <p:nvPr>
            <p:ph type="body" idx="1"/>
          </p:nvPr>
        </p:nvSpPr>
        <p:spPr>
          <a:xfrm>
            <a:off x="889000" y="889000"/>
            <a:ext cx="11214100" cy="7962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88" name="Line"/>
          <p:cNvSpPr/>
          <p:nvPr/>
        </p:nvSpPr>
        <p:spPr>
          <a:xfrm flipH="1">
            <a:off x="9055097" y="508000"/>
            <a:ext cx="128" cy="7975633"/>
          </a:xfrm>
          <a:prstGeom prst="line">
            <a:avLst/>
          </a:prstGeom>
          <a:ln w="12700">
            <a:solidFill>
              <a:srgbClr val="9A9A9A"/>
            </a:solidFill>
            <a:miter lim="400000"/>
          </a:ln>
        </p:spPr>
        <p:txBody>
          <a:bodyPr lIns="45718" tIns="45718" rIns="45718" bIns="45718"/>
          <a:lstStyle/>
          <a:p>
            <a:pPr/>
          </a:p>
        </p:txBody>
      </p:sp>
      <p:sp>
        <p:nvSpPr>
          <p:cNvPr id="89" name="Line"/>
          <p:cNvSpPr/>
          <p:nvPr/>
        </p:nvSpPr>
        <p:spPr>
          <a:xfrm>
            <a:off x="9055096" y="4464050"/>
            <a:ext cx="3448504" cy="59"/>
          </a:xfrm>
          <a:prstGeom prst="line">
            <a:avLst/>
          </a:prstGeom>
          <a:ln w="12700">
            <a:solidFill>
              <a:srgbClr val="9A9A9A"/>
            </a:solidFill>
            <a:miter lim="400000"/>
          </a:ln>
        </p:spPr>
        <p:txBody>
          <a:bodyPr lIns="45718" tIns="45718" rIns="45718" bIns="45718"/>
          <a:lstStyle/>
          <a:p>
            <a:pPr/>
          </a:p>
        </p:txBody>
      </p:sp>
      <p:sp>
        <p:nvSpPr>
          <p:cNvPr id="90" name="Image"/>
          <p:cNvSpPr/>
          <p:nvPr>
            <p:ph type="pic" sz="quarter" idx="13"/>
          </p:nvPr>
        </p:nvSpPr>
        <p:spPr>
          <a:xfrm>
            <a:off x="9220200" y="4622800"/>
            <a:ext cx="3276600" cy="3860800"/>
          </a:xfrm>
          <a:prstGeom prst="rect">
            <a:avLst/>
          </a:prstGeom>
        </p:spPr>
        <p:txBody>
          <a:bodyPr lIns="91439" tIns="45719" rIns="91439" bIns="45719">
            <a:noAutofit/>
          </a:bodyPr>
          <a:lstStyle/>
          <a:p>
            <a:pPr/>
          </a:p>
        </p:txBody>
      </p:sp>
      <p:sp>
        <p:nvSpPr>
          <p:cNvPr id="91" name="Image"/>
          <p:cNvSpPr/>
          <p:nvPr>
            <p:ph type="pic" sz="quarter" idx="14"/>
          </p:nvPr>
        </p:nvSpPr>
        <p:spPr>
          <a:xfrm>
            <a:off x="9220200" y="508000"/>
            <a:ext cx="3276600" cy="3797300"/>
          </a:xfrm>
          <a:prstGeom prst="rect">
            <a:avLst/>
          </a:prstGeom>
        </p:spPr>
        <p:txBody>
          <a:bodyPr lIns="91439" tIns="45719" rIns="91439" bIns="45719">
            <a:noAutofit/>
          </a:bodyPr>
          <a:lstStyle/>
          <a:p>
            <a:pPr/>
          </a:p>
        </p:txBody>
      </p:sp>
      <p:sp>
        <p:nvSpPr>
          <p:cNvPr id="92" name="Image"/>
          <p:cNvSpPr/>
          <p:nvPr>
            <p:ph type="pic" idx="15"/>
          </p:nvPr>
        </p:nvSpPr>
        <p:spPr>
          <a:xfrm>
            <a:off x="520700" y="508000"/>
            <a:ext cx="8369300" cy="7975600"/>
          </a:xfrm>
          <a:prstGeom prst="rect">
            <a:avLst/>
          </a:prstGeom>
        </p:spPr>
        <p:txBody>
          <a:bodyPr lIns="91439" tIns="45719" rIns="91439" bIns="45719">
            <a:noAutofit/>
          </a:bodyPr>
          <a:lstStyle/>
          <a:p>
            <a:pPr/>
          </a:p>
        </p:txBody>
      </p:sp>
      <p:sp>
        <p:nvSpPr>
          <p:cNvPr id="93" name="Body Level One…"/>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571500" y="1968501"/>
            <a:ext cx="11868106" cy="127"/>
          </a:xfrm>
          <a:prstGeom prst="line">
            <a:avLst/>
          </a:prstGeom>
          <a:ln w="12700">
            <a:solidFill>
              <a:srgbClr val="9A9A9A"/>
            </a:solidFill>
            <a:miter lim="400000"/>
          </a:ln>
        </p:spPr>
        <p:txBody>
          <a:bodyPr lIns="45718" tIns="45718" rIns="45718" bIns="45718"/>
          <a:lstStyle/>
          <a:p>
            <a:pPr/>
          </a:p>
        </p:txBody>
      </p:sp>
      <p:sp>
        <p:nvSpPr>
          <p:cNvPr id="3" name="Title Text"/>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sp>
        <p:nvSpPr>
          <p:cNvPr id="4" name="Body Level One…"/>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p:nvPr>
            <p:ph type="sldNum" sz="quarter" idx="2"/>
          </p:nvPr>
        </p:nvSpPr>
        <p:spPr>
          <a:xfrm>
            <a:off x="12268201" y="9199778"/>
            <a:ext cx="312015" cy="299822"/>
          </a:xfrm>
          <a:prstGeom prst="rect">
            <a:avLst/>
          </a:prstGeom>
          <a:ln w="12700">
            <a:miter lim="400000"/>
          </a:ln>
        </p:spPr>
        <p:txBody>
          <a:bodyPr wrap="none" lIns="50800" tIns="50800" rIns="50800" bIns="50800" anchor="b">
            <a:spAutoFit/>
          </a:bodyPr>
          <a:lstStyle>
            <a:lvl1pPr algn="r">
              <a:defRPr sz="1400">
                <a:latin typeface="+mn-lt"/>
                <a:ea typeface="+mn-ea"/>
                <a:cs typeface="+mn-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1pPr>
      <a:lvl2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2pPr>
      <a:lvl3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3pPr>
      <a:lvl4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4pPr>
      <a:lvl5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5pPr>
      <a:lvl6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6pPr>
      <a:lvl7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7pPr>
      <a:lvl8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8pPr>
      <a:lvl9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Helvetica Neue Light"/>
          <a:ea typeface="Helvetica Neue Light"/>
          <a:cs typeface="Helvetica Neue Light"/>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0" algn="r" defTabSz="584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hyperlink" Target="https://www.brookings.edu/wp-content/uploads/2016/07/EPA-Population-Map-for-blog-1.jpg"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MODELS"/>
          <p:cNvSpPr/>
          <p:nvPr>
            <p:ph type="ctrTitle"/>
          </p:nvPr>
        </p:nvSpPr>
        <p:spPr>
          <a:prstGeom prst="rect">
            <a:avLst/>
          </a:prstGeom>
        </p:spPr>
        <p:txBody>
          <a:bodyPr/>
          <a:lstStyle/>
          <a:p>
            <a:pPr/>
            <a:r>
              <a:t>Landscape Indicators: Nutrients</a:t>
            </a:r>
          </a:p>
        </p:txBody>
      </p:sp>
      <p:sp>
        <p:nvSpPr>
          <p:cNvPr id="128" name="Body"/>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National Land Cover Data"/>
          <p:cNvSpPr/>
          <p:nvPr>
            <p:ph type="title"/>
          </p:nvPr>
        </p:nvSpPr>
        <p:spPr>
          <a:prstGeom prst="rect">
            <a:avLst/>
          </a:prstGeom>
        </p:spPr>
        <p:txBody>
          <a:bodyPr/>
          <a:lstStyle/>
          <a:p>
            <a:pPr/>
            <a:r>
              <a:t>National Land Cover Data</a:t>
            </a:r>
          </a:p>
        </p:txBody>
      </p:sp>
      <p:sp>
        <p:nvSpPr>
          <p:cNvPr id="169" name="Body"/>
          <p:cNvSpPr/>
          <p:nvPr>
            <p:ph type="body" idx="1"/>
          </p:nvPr>
        </p:nvSpPr>
        <p:spPr>
          <a:prstGeom prst="rect">
            <a:avLst/>
          </a:prstGeom>
        </p:spPr>
        <p:txBody>
          <a:bodyPr/>
          <a:lstStyle/>
          <a:p>
            <a:pPr/>
          </a:p>
        </p:txBody>
      </p:sp>
      <p:sp>
        <p:nvSpPr>
          <p:cNvPr id="170" name="Text"/>
          <p:cNvSpPr/>
          <p:nvPr/>
        </p:nvSpPr>
        <p:spPr>
          <a:xfrm>
            <a:off x="2412782" y="3995018"/>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pic>
        <p:nvPicPr>
          <p:cNvPr id="171" name="Map of the United States showing the different types of land cover including forests, development, water, and grasslands." descr="Map of the United States showing the different types of land cover including forests, development, water, and grasslands."/>
          <p:cNvPicPr>
            <a:picLocks noChangeAspect="1"/>
          </p:cNvPicPr>
          <p:nvPr/>
        </p:nvPicPr>
        <p:blipFill>
          <a:blip r:embed="rId2">
            <a:extLst/>
          </a:blip>
          <a:stretch>
            <a:fillRect/>
          </a:stretch>
        </p:blipFill>
        <p:spPr>
          <a:xfrm>
            <a:off x="1988303" y="2222500"/>
            <a:ext cx="9028194" cy="70329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Graphing the Data"/>
          <p:cNvSpPr/>
          <p:nvPr>
            <p:ph type="title"/>
          </p:nvPr>
        </p:nvSpPr>
        <p:spPr>
          <a:prstGeom prst="rect">
            <a:avLst/>
          </a:prstGeom>
        </p:spPr>
        <p:txBody>
          <a:bodyPr/>
          <a:lstStyle/>
          <a:p>
            <a:pPr/>
            <a:r>
              <a:t>Graphing the Data</a:t>
            </a:r>
          </a:p>
        </p:txBody>
      </p:sp>
      <p:sp>
        <p:nvSpPr>
          <p:cNvPr id="174" name="Body"/>
          <p:cNvSpPr/>
          <p:nvPr>
            <p:ph type="body" idx="1"/>
          </p:nvPr>
        </p:nvSpPr>
        <p:spPr>
          <a:prstGeom prst="rect">
            <a:avLst/>
          </a:prstGeom>
        </p:spPr>
        <p:txBody>
          <a:bodyPr/>
          <a:lstStyle/>
          <a:p>
            <a:pPr/>
          </a:p>
        </p:txBody>
      </p:sp>
      <p:pic>
        <p:nvPicPr>
          <p:cNvPr id="175" name="pasted-image.pdf" descr="pasted-image.pdf"/>
          <p:cNvPicPr>
            <a:picLocks noChangeAspect="1"/>
          </p:cNvPicPr>
          <p:nvPr/>
        </p:nvPicPr>
        <p:blipFill>
          <a:blip r:embed="rId2">
            <a:extLst/>
          </a:blip>
          <a:stretch>
            <a:fillRect/>
          </a:stretch>
        </p:blipFill>
        <p:spPr>
          <a:xfrm>
            <a:off x="2064019" y="2122655"/>
            <a:ext cx="8876762" cy="66675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Objectives"/>
          <p:cNvSpPr/>
          <p:nvPr>
            <p:ph type="title"/>
          </p:nvPr>
        </p:nvSpPr>
        <p:spPr>
          <a:prstGeom prst="rect">
            <a:avLst/>
          </a:prstGeom>
        </p:spPr>
        <p:txBody>
          <a:bodyPr/>
          <a:lstStyle/>
          <a:p>
            <a:pPr/>
            <a:r>
              <a:t>Objectives</a:t>
            </a:r>
          </a:p>
        </p:txBody>
      </p:sp>
      <p:sp>
        <p:nvSpPr>
          <p:cNvPr id="131" name="Body"/>
          <p:cNvSpPr/>
          <p:nvPr>
            <p:ph type="body" idx="1"/>
          </p:nvPr>
        </p:nvSpPr>
        <p:spPr>
          <a:prstGeom prst="rect">
            <a:avLst/>
          </a:prstGeom>
        </p:spPr>
        <p:txBody>
          <a:bodyPr/>
          <a:lstStyle/>
          <a:p>
            <a:pPr/>
            <a:r>
              <a:t>Explain why the EPA developed landscape indicators for wadeable streams</a:t>
            </a:r>
          </a:p>
          <a:p>
            <a:pPr/>
            <a:r>
              <a:t>Conduct an exercise using nutrients as a landscape indicators</a:t>
            </a:r>
          </a:p>
          <a:p>
            <a:pPr/>
            <a:r>
              <a:t>Analyze and compare the nutrient indicators for different regions of the United State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1972 Clean Water Act"/>
          <p:cNvSpPr/>
          <p:nvPr>
            <p:ph type="title"/>
          </p:nvPr>
        </p:nvSpPr>
        <p:spPr>
          <a:prstGeom prst="rect">
            <a:avLst/>
          </a:prstGeom>
        </p:spPr>
        <p:txBody>
          <a:bodyPr/>
          <a:lstStyle/>
          <a:p>
            <a:pPr/>
            <a:r>
              <a:t>1972 Clean Water Act</a:t>
            </a:r>
          </a:p>
        </p:txBody>
      </p:sp>
      <p:sp>
        <p:nvSpPr>
          <p:cNvPr id="134" name="Prevented the release of pollutants into surface waters"/>
          <p:cNvSpPr/>
          <p:nvPr>
            <p:ph type="body" idx="1"/>
          </p:nvPr>
        </p:nvSpPr>
        <p:spPr>
          <a:xfrm>
            <a:off x="796151" y="2222500"/>
            <a:ext cx="11861801" cy="6667500"/>
          </a:xfrm>
          <a:prstGeom prst="rect">
            <a:avLst/>
          </a:prstGeom>
        </p:spPr>
        <p:txBody>
          <a:bodyPr/>
          <a:lstStyle/>
          <a:p>
            <a:pPr/>
            <a:r>
              <a:t>Prevented the release of pollutants into surface waters</a:t>
            </a:r>
          </a:p>
        </p:txBody>
      </p:sp>
      <p:pic>
        <p:nvPicPr>
          <p:cNvPr id="135" name="A photograph from 1952 of the Cuyahoga River burning  from all of the garbage and pollution dumped in the river.&#10;" descr="A photograph from 1952 of the Cuyahoga River burning  from all of the garbage and pollution dumped in the river."/>
          <p:cNvPicPr>
            <a:picLocks noChangeAspect="1"/>
          </p:cNvPicPr>
          <p:nvPr/>
        </p:nvPicPr>
        <p:blipFill>
          <a:blip r:embed="rId2">
            <a:extLst/>
          </a:blip>
          <a:stretch>
            <a:fillRect/>
          </a:stretch>
        </p:blipFill>
        <p:spPr>
          <a:xfrm>
            <a:off x="1053937" y="4606146"/>
            <a:ext cx="10896926" cy="4283854"/>
          </a:xfrm>
          <a:prstGeom prst="rect">
            <a:avLst/>
          </a:prstGeom>
          <a:ln w="12700">
            <a:miter lim="400000"/>
          </a:ln>
        </p:spPr>
      </p:pic>
      <p:sp>
        <p:nvSpPr>
          <p:cNvPr id="136" name="Cleveland Press Collection at Cleveland State University"/>
          <p:cNvSpPr/>
          <p:nvPr/>
        </p:nvSpPr>
        <p:spPr>
          <a:xfrm>
            <a:off x="1012403" y="9137522"/>
            <a:ext cx="393457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Cleveland Press Collection at Cleveland State University</a:t>
            </a:r>
          </a:p>
        </p:txBody>
      </p:sp>
      <p:sp>
        <p:nvSpPr>
          <p:cNvPr id="137" name="Cuyahoga River-Cleveland, OH 1952"/>
          <p:cNvSpPr/>
          <p:nvPr/>
        </p:nvSpPr>
        <p:spPr>
          <a:xfrm>
            <a:off x="1035583" y="4124672"/>
            <a:ext cx="388821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Cuyahoga River-Cleveland, OH 1952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1972 Clean Water Act"/>
          <p:cNvSpPr/>
          <p:nvPr>
            <p:ph type="title"/>
          </p:nvPr>
        </p:nvSpPr>
        <p:spPr>
          <a:prstGeom prst="rect">
            <a:avLst/>
          </a:prstGeom>
        </p:spPr>
        <p:txBody>
          <a:bodyPr/>
          <a:lstStyle/>
          <a:p>
            <a:pPr/>
            <a:r>
              <a:t>1972 Clean Water Act</a:t>
            </a:r>
          </a:p>
        </p:txBody>
      </p:sp>
      <p:sp>
        <p:nvSpPr>
          <p:cNvPr id="140" name="Body"/>
          <p:cNvSpPr/>
          <p:nvPr>
            <p:ph type="body" idx="1"/>
          </p:nvPr>
        </p:nvSpPr>
        <p:spPr>
          <a:prstGeom prst="rect">
            <a:avLst/>
          </a:prstGeom>
        </p:spPr>
        <p:txBody>
          <a:bodyPr/>
          <a:lstStyle/>
          <a:p>
            <a:pPr/>
          </a:p>
        </p:txBody>
      </p:sp>
      <p:pic>
        <p:nvPicPr>
          <p:cNvPr id="141" name="A map of the United States showing the network of rivers across the landscape which means that everyone has an impact on water quality." descr="A map of the United States showing the network of rivers across the landscape which means that everyone has an impact on water quality."/>
          <p:cNvPicPr>
            <a:picLocks noChangeAspect="1"/>
          </p:cNvPicPr>
          <p:nvPr/>
        </p:nvPicPr>
        <p:blipFill>
          <a:blip r:embed="rId2">
            <a:extLst/>
          </a:blip>
          <a:srcRect l="0" t="0" r="0" b="4602"/>
          <a:stretch>
            <a:fillRect/>
          </a:stretch>
        </p:blipFill>
        <p:spPr>
          <a:xfrm>
            <a:off x="121409" y="2025650"/>
            <a:ext cx="13015982" cy="6984513"/>
          </a:xfrm>
          <a:prstGeom prst="rect">
            <a:avLst/>
          </a:prstGeom>
          <a:ln w="12700">
            <a:miter lim="400000"/>
          </a:ln>
        </p:spPr>
      </p:pic>
      <p:sp>
        <p:nvSpPr>
          <p:cNvPr id="142" name="Image: Nelson Minar"/>
          <p:cNvSpPr/>
          <p:nvPr/>
        </p:nvSpPr>
        <p:spPr>
          <a:xfrm>
            <a:off x="1361527" y="8755857"/>
            <a:ext cx="152035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Image: Nelson Minar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1972 Clean Water Act"/>
          <p:cNvSpPr/>
          <p:nvPr>
            <p:ph type="title"/>
          </p:nvPr>
        </p:nvSpPr>
        <p:spPr>
          <a:prstGeom prst="rect">
            <a:avLst/>
          </a:prstGeom>
        </p:spPr>
        <p:txBody>
          <a:bodyPr/>
          <a:lstStyle/>
          <a:p>
            <a:pPr/>
            <a:r>
              <a:t>1972 Clean Water Act</a:t>
            </a:r>
          </a:p>
        </p:txBody>
      </p:sp>
      <p:sp>
        <p:nvSpPr>
          <p:cNvPr id="145" name="Body"/>
          <p:cNvSpPr/>
          <p:nvPr>
            <p:ph type="body" idx="1"/>
          </p:nvPr>
        </p:nvSpPr>
        <p:spPr>
          <a:prstGeom prst="rect">
            <a:avLst/>
          </a:prstGeom>
        </p:spPr>
        <p:txBody>
          <a:bodyPr/>
          <a:lstStyle/>
          <a:p>
            <a:pPr/>
          </a:p>
        </p:txBody>
      </p:sp>
      <p:pic>
        <p:nvPicPr>
          <p:cNvPr id="146" name="A map of the United States that shows the percentage of the population that depends on small streams for their drinking water. The western 1/3 of the US and the eastern US are heavily dependent on streams for drinking water." descr="A map of the United States that shows the percentage of the population that depends on small streams for their drinking water. The western 1/3 of the US and the eastern US are heavily dependent on streams for drinking water."/>
          <p:cNvPicPr>
            <a:picLocks noChangeAspect="1"/>
          </p:cNvPicPr>
          <p:nvPr/>
        </p:nvPicPr>
        <p:blipFill>
          <a:blip r:embed="rId2">
            <a:extLst/>
          </a:blip>
          <a:stretch>
            <a:fillRect/>
          </a:stretch>
        </p:blipFill>
        <p:spPr>
          <a:xfrm>
            <a:off x="2305898" y="2039125"/>
            <a:ext cx="8393004" cy="7034250"/>
          </a:xfrm>
          <a:prstGeom prst="rect">
            <a:avLst/>
          </a:prstGeom>
          <a:ln w="12700">
            <a:miter lim="400000"/>
          </a:ln>
        </p:spPr>
      </p:pic>
      <p:sp>
        <p:nvSpPr>
          <p:cNvPr id="147" name="https://www.brookings.edu/wp-content/uploads/2016/07/EPA-Population-Map-for-blog-1.jpg"/>
          <p:cNvSpPr/>
          <p:nvPr/>
        </p:nvSpPr>
        <p:spPr>
          <a:xfrm>
            <a:off x="3550361" y="9267563"/>
            <a:ext cx="6253536"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solidFill>
                  <a:srgbClr val="0000FF"/>
                </a:solidFill>
                <a:uFill>
                  <a:solidFill>
                    <a:srgbClr val="0000FF"/>
                  </a:solidFill>
                </a:uFill>
                <a:hlinkClick r:id="rId3"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3" invalidUrl="" action="" tgtFrame="" tooltip="" history="1" highlightClick="0" endSnd="0"/>
              </a:rPr>
              <a:t>https://www.brookings.edu/wp-content/uploads/2016/07/EPA-Population-Map-for-blog-1.jpg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Point Vs. Non-point Pollution Sources"/>
          <p:cNvSpPr/>
          <p:nvPr>
            <p:ph type="title"/>
          </p:nvPr>
        </p:nvSpPr>
        <p:spPr>
          <a:prstGeom prst="rect">
            <a:avLst/>
          </a:prstGeom>
        </p:spPr>
        <p:txBody>
          <a:bodyPr/>
          <a:lstStyle/>
          <a:p>
            <a:pPr/>
            <a:r>
              <a:t>Point Vs. Non-point Pollution Sources</a:t>
            </a:r>
          </a:p>
        </p:txBody>
      </p:sp>
      <p:sp>
        <p:nvSpPr>
          <p:cNvPr id="150" name="Body"/>
          <p:cNvSpPr/>
          <p:nvPr>
            <p:ph type="body" idx="1"/>
          </p:nvPr>
        </p:nvSpPr>
        <p:spPr>
          <a:prstGeom prst="rect">
            <a:avLst/>
          </a:prstGeom>
        </p:spPr>
        <p:txBody>
          <a:bodyPr/>
          <a:lstStyle/>
          <a:p>
            <a:pPr marL="0" indent="0" defTabSz="457200">
              <a:spcBef>
                <a:spcPts val="0"/>
              </a:spcBef>
              <a:buSzTx/>
              <a:buFontTx/>
              <a:buNone/>
              <a:defRPr b="1" i="1" sz="1200">
                <a:solidFill>
                  <a:srgbClr val="666666"/>
                </a:solidFill>
                <a:latin typeface="Arial"/>
                <a:ea typeface="Arial"/>
                <a:cs typeface="Arial"/>
                <a:sym typeface="Arial"/>
              </a:defRPr>
            </a:pPr>
          </a:p>
        </p:txBody>
      </p:sp>
      <p:pic>
        <p:nvPicPr>
          <p:cNvPr id="151" name="Nonpoint sources of pollution come from broad areas such as forests, urban runoff and agricultural runoff. Point sources have a specific location where polluted water is discharged such as wastewater treatment plants or stormwater discharges." descr="Nonpoint sources of pollution come from broad areas such as forests, urban runoff and agricultural runoff. Point sources have a specific location where polluted water is discharged such as wastewater treatment plants or stormwater discharges."/>
          <p:cNvPicPr>
            <a:picLocks noChangeAspect="1"/>
          </p:cNvPicPr>
          <p:nvPr/>
        </p:nvPicPr>
        <p:blipFill>
          <a:blip r:embed="rId2">
            <a:extLst/>
          </a:blip>
          <a:stretch>
            <a:fillRect/>
          </a:stretch>
        </p:blipFill>
        <p:spPr>
          <a:xfrm>
            <a:off x="1895342" y="2171374"/>
            <a:ext cx="9214116" cy="6718626"/>
          </a:xfrm>
          <a:prstGeom prst="rect">
            <a:avLst/>
          </a:prstGeom>
          <a:ln w="12700">
            <a:miter lim="400000"/>
          </a:ln>
        </p:spPr>
      </p:pic>
      <p:sp>
        <p:nvSpPr>
          <p:cNvPr id="152" name="Mississippi River/Gulf of Mexico Watershed Nutrient Task Force"/>
          <p:cNvSpPr/>
          <p:nvPr/>
        </p:nvSpPr>
        <p:spPr>
          <a:xfrm>
            <a:off x="1946975" y="8937832"/>
            <a:ext cx="4738242" cy="2744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i="1" sz="1200">
                <a:solidFill>
                  <a:srgbClr val="666666"/>
                </a:solidFill>
                <a:latin typeface="Arial"/>
                <a:ea typeface="Arial"/>
                <a:cs typeface="Arial"/>
                <a:sym typeface="Arial"/>
              </a:defRPr>
            </a:lvl1pPr>
          </a:lstStyle>
          <a:p>
            <a:pPr/>
            <a:r>
              <a:t>Mississippi River/Gulf of Mexico Watershed Nutrient Task Force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Nutrients as Pollution"/>
          <p:cNvSpPr/>
          <p:nvPr>
            <p:ph type="title"/>
          </p:nvPr>
        </p:nvSpPr>
        <p:spPr>
          <a:prstGeom prst="rect">
            <a:avLst/>
          </a:prstGeom>
        </p:spPr>
        <p:txBody>
          <a:bodyPr/>
          <a:lstStyle/>
          <a:p>
            <a:pPr/>
            <a:r>
              <a:t>Nutrients as Pollution</a:t>
            </a:r>
          </a:p>
        </p:txBody>
      </p:sp>
      <p:sp>
        <p:nvSpPr>
          <p:cNvPr id="155" name="Body"/>
          <p:cNvSpPr/>
          <p:nvPr>
            <p:ph type="body" idx="1"/>
          </p:nvPr>
        </p:nvSpPr>
        <p:spPr>
          <a:prstGeom prst="rect">
            <a:avLst/>
          </a:prstGeom>
        </p:spPr>
        <p:txBody>
          <a:bodyPr/>
          <a:lstStyle/>
          <a:p>
            <a:pPr/>
          </a:p>
        </p:txBody>
      </p:sp>
      <p:pic>
        <p:nvPicPr>
          <p:cNvPr id="156" name="Aerial photograph of Lake Erie showing the plumes of algae that have developed where major rivers enter the lake." descr="Aerial photograph of Lake Erie showing the plumes of algae that have developed where major rivers enter the lake."/>
          <p:cNvPicPr>
            <a:picLocks noChangeAspect="1"/>
          </p:cNvPicPr>
          <p:nvPr/>
        </p:nvPicPr>
        <p:blipFill>
          <a:blip r:embed="rId2">
            <a:extLst/>
          </a:blip>
          <a:stretch>
            <a:fillRect/>
          </a:stretch>
        </p:blipFill>
        <p:spPr>
          <a:xfrm>
            <a:off x="755186" y="3133584"/>
            <a:ext cx="11494428" cy="4617938"/>
          </a:xfrm>
          <a:prstGeom prst="rect">
            <a:avLst/>
          </a:prstGeom>
          <a:ln w="12700">
            <a:miter lim="400000"/>
          </a:ln>
        </p:spPr>
      </p:pic>
      <p:sp>
        <p:nvSpPr>
          <p:cNvPr id="157" name="Lake Erie"/>
          <p:cNvSpPr/>
          <p:nvPr/>
        </p:nvSpPr>
        <p:spPr>
          <a:xfrm>
            <a:off x="724390" y="2468687"/>
            <a:ext cx="20457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Lake Erie</a:t>
            </a:r>
          </a:p>
        </p:txBody>
      </p:sp>
      <p:sp>
        <p:nvSpPr>
          <p:cNvPr id="158" name="USGS"/>
          <p:cNvSpPr/>
          <p:nvPr/>
        </p:nvSpPr>
        <p:spPr>
          <a:xfrm>
            <a:off x="762791" y="7768718"/>
            <a:ext cx="54620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USGS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Wadeable Stream Assessment (WSA)"/>
          <p:cNvSpPr/>
          <p:nvPr>
            <p:ph type="title"/>
          </p:nvPr>
        </p:nvSpPr>
        <p:spPr>
          <a:prstGeom prst="rect">
            <a:avLst/>
          </a:prstGeom>
        </p:spPr>
        <p:txBody>
          <a:bodyPr/>
          <a:lstStyle/>
          <a:p>
            <a:pPr/>
            <a:r>
              <a:t>Wadeable Stream Assessment (WSA)</a:t>
            </a:r>
          </a:p>
        </p:txBody>
      </p:sp>
      <p:sp>
        <p:nvSpPr>
          <p:cNvPr id="161" name="Body"/>
          <p:cNvSpPr/>
          <p:nvPr>
            <p:ph type="body" idx="1"/>
          </p:nvPr>
        </p:nvSpPr>
        <p:spPr>
          <a:prstGeom prst="rect">
            <a:avLst/>
          </a:prstGeom>
        </p:spPr>
        <p:txBody>
          <a:bodyPr/>
          <a:lstStyle/>
          <a:p>
            <a:pPr/>
          </a:p>
        </p:txBody>
      </p:sp>
      <p:pic>
        <p:nvPicPr>
          <p:cNvPr id="162" name="Map of the United States indicating where the Wadeable Stream Assessments have taken place." descr="Map of the United States indicating where the Wadeable Stream Assessments have taken place."/>
          <p:cNvPicPr>
            <a:picLocks noChangeAspect="1"/>
          </p:cNvPicPr>
          <p:nvPr/>
        </p:nvPicPr>
        <p:blipFill>
          <a:blip r:embed="rId2">
            <a:extLst/>
          </a:blip>
          <a:stretch>
            <a:fillRect/>
          </a:stretch>
        </p:blipFill>
        <p:spPr>
          <a:xfrm>
            <a:off x="2351941" y="2222500"/>
            <a:ext cx="8300918" cy="701436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tream Order"/>
          <p:cNvSpPr/>
          <p:nvPr>
            <p:ph type="title"/>
          </p:nvPr>
        </p:nvSpPr>
        <p:spPr>
          <a:prstGeom prst="rect">
            <a:avLst/>
          </a:prstGeom>
        </p:spPr>
        <p:txBody>
          <a:bodyPr/>
          <a:lstStyle/>
          <a:p>
            <a:pPr/>
            <a:r>
              <a:t>Stream Order</a:t>
            </a:r>
          </a:p>
        </p:txBody>
      </p:sp>
      <p:sp>
        <p:nvSpPr>
          <p:cNvPr id="165" name="Body"/>
          <p:cNvSpPr/>
          <p:nvPr>
            <p:ph type="body" idx="1"/>
          </p:nvPr>
        </p:nvSpPr>
        <p:spPr>
          <a:prstGeom prst="rect">
            <a:avLst/>
          </a:prstGeom>
        </p:spPr>
        <p:txBody>
          <a:bodyPr/>
          <a:lstStyle/>
          <a:p>
            <a:pPr/>
          </a:p>
        </p:txBody>
      </p:sp>
      <p:pic>
        <p:nvPicPr>
          <p:cNvPr id="166" name="A river with a series of smaller branches. The smallest branches are stream order of one and each time two branches come together of the same order number, the stream order increases by one." descr="A river with a series of smaller branches. The smallest branches are stream order of one and each time two branches come together of the same order number, the stream order increases by one."/>
          <p:cNvPicPr>
            <a:picLocks noChangeAspect="1"/>
          </p:cNvPicPr>
          <p:nvPr/>
        </p:nvPicPr>
        <p:blipFill>
          <a:blip r:embed="rId2">
            <a:extLst/>
          </a:blip>
          <a:stretch>
            <a:fillRect/>
          </a:stretch>
        </p:blipFill>
        <p:spPr>
          <a:xfrm>
            <a:off x="2943902" y="2222500"/>
            <a:ext cx="7116996" cy="66675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