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embeddedFontLst>
    <p:embeddedFont>
      <p:font typeface="Rokkitt"/>
      <p:regular r:id="rId21"/>
      <p:bold r:id="rId22"/>
    </p:embeddedFont>
    <p:embeddedFont>
      <p:font typeface="Average"/>
      <p:regular r:id="rId23"/>
    </p:embeddedFont>
    <p:embeddedFont>
      <p:font typeface="Oswald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Rokkitt-bold.fntdata"/><Relationship Id="rId21" Type="http://schemas.openxmlformats.org/officeDocument/2006/relationships/font" Target="fonts/Rokkitt-regular.fntdata"/><Relationship Id="rId24" Type="http://schemas.openxmlformats.org/officeDocument/2006/relationships/font" Target="fonts/Oswald-regular.fntdata"/><Relationship Id="rId23" Type="http://schemas.openxmlformats.org/officeDocument/2006/relationships/font" Target="fonts/Averag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schemas.openxmlformats.org/officeDocument/2006/relationships/font" Target="fonts/Oswal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06610f8c7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506610f8c7_1_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506610f8c7_1_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8706fba01e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8706fba01e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While presenting these slides illustrate ability to filter data in Google Sheets, calculate five-number summary, and copy data for boxplot production to shiny R app.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8706fba01e_0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8706fba01e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8706fba01e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While presenting these slides illustrate ability to filter data in Google Sheets, calculate five-number summary, and copy data for boxplot production to shiny R app.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8706fba01e_0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8706fba01e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8706fba01e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While presenting these slides illustrate ability to filter data in Google Sheets, calculate five-number summary, and copy data for boxplot production to shiny R app.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8706fba01e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8706fba01e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8706fba01e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While presenting these slides illustrate ability to filter data in Google Sheets, calculate five-number summary, and copy data for boxplot production to shiny R app.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8706fba01e_0_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706fba01e_0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706fba01e_0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While presenting these slides illustrate ability to filter data in Google Sheets, calculate five-number summary, and copy data for boxplot production to shiny R app.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8706fba01e_0_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8706fba01e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8706fba01e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While presenting these slides illustrate ability to filter data in Google Sheets, calculate five-number summary, and copy data for boxplot production to shiny R app.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8706fba01e_0_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8706fba01e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8706fba01e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While presenting these slides illustrate ability to filter data in Google Sheets, calculate five-number summary, and copy data for boxplot production to shiny R app.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8706fba01e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e4afa48a1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e4afa48a1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Address common </a:t>
            </a:r>
            <a:r>
              <a:rPr lang="en-US"/>
              <a:t>misconception</a:t>
            </a:r>
            <a:r>
              <a:rPr lang="en-US"/>
              <a:t> that areas near forests should have high levels of nutrients due to local plant growth.</a:t>
            </a:r>
            <a:endParaRPr/>
          </a:p>
        </p:txBody>
      </p:sp>
      <p:sp>
        <p:nvSpPr>
          <p:cNvPr id="187" name="Google Shape;187;g7e4afa48a1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e4afa48a1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e4afa48a1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Open question to class. May also use think-pair-share or other techniques.</a:t>
            </a:r>
            <a:endParaRPr/>
          </a:p>
        </p:txBody>
      </p:sp>
      <p:sp>
        <p:nvSpPr>
          <p:cNvPr id="197" name="Google Shape;197;g7e4afa48a1_0_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e4afa48a1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e4afa48a1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7e4afa48a1_0_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8706fba01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8706fba01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8706fba01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e4afa48a1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7e4afa48a1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7e4afa48a1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7e4afa48a1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7e4afa48a1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7e4afa48a1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e4afa48a1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e4afa48a1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7e4afa48a1_0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e4afa48a1_0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e4afa48a1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While presenting these slides illustrate ability to filter data in Google Sheets, calculate five-number summary, and copy data for boxplot production to shiny R app.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7e4afa48a1_0_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"/>
          <p:cNvGrpSpPr/>
          <p:nvPr/>
        </p:nvGrpSpPr>
        <p:grpSpPr>
          <a:xfrm>
            <a:off x="5800234" y="3807170"/>
            <a:ext cx="591423" cy="140843"/>
            <a:chOff x="4137525" y="2915950"/>
            <a:chExt cx="869100" cy="207000"/>
          </a:xfrm>
        </p:grpSpPr>
        <p:sp>
          <p:nvSpPr>
            <p:cNvPr id="15" name="Google Shape;15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895010" y="1321067"/>
            <a:ext cx="10401900" cy="2306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895000" y="4233168"/>
            <a:ext cx="104019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415600" y="1673700"/>
            <a:ext cx="11360700" cy="2520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415600" y="43045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68300" lvl="1" marL="914400" algn="ctr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/>
          <p:nvPr>
            <p:ph type="title"/>
          </p:nvPr>
        </p:nvSpPr>
        <p:spPr>
          <a:xfrm>
            <a:off x="1069848" y="484632"/>
            <a:ext cx="100584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  <a:defRPr b="0" i="0" sz="5400" u="none" cap="none" strike="noStrike">
                <a:latin typeface="Rokkitt"/>
                <a:ea typeface="Rokkitt"/>
                <a:cs typeface="Rokkitt"/>
                <a:sym typeface="Rokkit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9pPr>
          </a:lstStyle>
          <a:p/>
        </p:txBody>
      </p:sp>
      <p:sp>
        <p:nvSpPr>
          <p:cNvPr id="61" name="Google Shape;61;p13"/>
          <p:cNvSpPr txBox="1"/>
          <p:nvPr>
            <p:ph idx="1" type="body"/>
          </p:nvPr>
        </p:nvSpPr>
        <p:spPr>
          <a:xfrm>
            <a:off x="1069848" y="2121408"/>
            <a:ext cx="10058400" cy="4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87D0E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1495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1495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62" name="Google Shape;62;p13"/>
          <p:cNvSpPr txBox="1"/>
          <p:nvPr>
            <p:ph idx="10" type="dt"/>
          </p:nvPr>
        </p:nvSpPr>
        <p:spPr>
          <a:xfrm>
            <a:off x="7964424" y="6272788"/>
            <a:ext cx="327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63" name="Google Shape;63;p13"/>
          <p:cNvSpPr txBox="1"/>
          <p:nvPr>
            <p:ph idx="11" type="ftr"/>
          </p:nvPr>
        </p:nvSpPr>
        <p:spPr>
          <a:xfrm>
            <a:off x="1088136" y="6272788"/>
            <a:ext cx="632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11311128" y="6272788"/>
            <a:ext cx="640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1069848" y="484632"/>
            <a:ext cx="100584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  <a:defRPr b="0" i="0" sz="5400" u="none" cap="none" strike="noStrike">
                <a:latin typeface="Rokkitt"/>
                <a:ea typeface="Rokkitt"/>
                <a:cs typeface="Rokkitt"/>
                <a:sym typeface="Rokkit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9pPr>
          </a:lstStyle>
          <a:p/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1069848" y="2194560"/>
            <a:ext cx="47550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87D0E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1495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1495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68" name="Google Shape;68;p14"/>
          <p:cNvSpPr txBox="1"/>
          <p:nvPr>
            <p:ph idx="2" type="body"/>
          </p:nvPr>
        </p:nvSpPr>
        <p:spPr>
          <a:xfrm>
            <a:off x="6364224" y="2194560"/>
            <a:ext cx="47550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87D0E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1495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1495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C87D0E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69" name="Google Shape;69;p14"/>
          <p:cNvSpPr txBox="1"/>
          <p:nvPr>
            <p:ph idx="10" type="dt"/>
          </p:nvPr>
        </p:nvSpPr>
        <p:spPr>
          <a:xfrm>
            <a:off x="7964424" y="6272788"/>
            <a:ext cx="327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70" name="Google Shape;70;p14"/>
          <p:cNvSpPr txBox="1"/>
          <p:nvPr>
            <p:ph idx="11" type="ftr"/>
          </p:nvPr>
        </p:nvSpPr>
        <p:spPr>
          <a:xfrm>
            <a:off x="1088136" y="6272788"/>
            <a:ext cx="632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71" name="Google Shape;71;p14"/>
          <p:cNvSpPr txBox="1"/>
          <p:nvPr>
            <p:ph idx="12" type="sldNum"/>
          </p:nvPr>
        </p:nvSpPr>
        <p:spPr>
          <a:xfrm>
            <a:off x="11311128" y="6272788"/>
            <a:ext cx="640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indent="0" lvl="2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indent="0" lvl="3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indent="0" lvl="4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indent="0" lvl="5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indent="0" lvl="6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indent="0" lvl="7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indent="0" lvl="8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 type="objTx">
  <p:cSld name="OBJECT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8549640" y="685800"/>
            <a:ext cx="3200400" cy="17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i="0" sz="3200" u="none" cap="none" strike="noStrike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9pPr>
          </a:lstStyle>
          <a:p/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8549640" y="2423160"/>
            <a:ext cx="32004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04165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190"/>
              <a:buChar char="■"/>
              <a:defRPr i="0" sz="1400" u="none" cap="none" strike="noStrike">
                <a:solidFill>
                  <a:schemeClr val="lt2"/>
                </a:solidFill>
              </a:defRPr>
            </a:lvl1pPr>
            <a:lvl2pPr indent="-293369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020"/>
              <a:buChar char="○"/>
              <a:defRPr i="0" sz="1200" u="none" cap="none" strike="noStrike">
                <a:solidFill>
                  <a:schemeClr val="lt2"/>
                </a:solidFill>
              </a:defRPr>
            </a:lvl2pPr>
            <a:lvl3pPr indent="-282575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850"/>
              <a:buChar char="■"/>
              <a:defRPr i="0" sz="1000" u="none" cap="none" strike="noStrike">
                <a:solidFill>
                  <a:schemeClr val="lt2"/>
                </a:solidFill>
              </a:defRPr>
            </a:lvl3pPr>
            <a:lvl4pPr indent="-277177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765"/>
              <a:buChar char="●"/>
              <a:defRPr i="0" sz="900" u="none" cap="none" strike="noStrike">
                <a:solidFill>
                  <a:schemeClr val="lt2"/>
                </a:solidFill>
              </a:defRPr>
            </a:lvl4pPr>
            <a:lvl5pPr indent="-277177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765"/>
              <a:buChar char="○"/>
              <a:defRPr i="0" sz="900" u="none" cap="none" strike="noStrike">
                <a:solidFill>
                  <a:schemeClr val="lt2"/>
                </a:solidFill>
              </a:defRPr>
            </a:lvl5pPr>
            <a:lvl6pPr indent="-277177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765"/>
              <a:buChar char="■"/>
              <a:defRPr i="0" sz="900" u="none" cap="none" strike="noStrike">
                <a:solidFill>
                  <a:schemeClr val="lt2"/>
                </a:solidFill>
              </a:defRPr>
            </a:lvl6pPr>
            <a:lvl7pPr indent="-277177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765"/>
              <a:buChar char="●"/>
              <a:defRPr i="0" sz="900" u="none" cap="none" strike="noStrike">
                <a:solidFill>
                  <a:schemeClr val="lt2"/>
                </a:solidFill>
              </a:defRPr>
            </a:lvl7pPr>
            <a:lvl8pPr indent="-277177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765"/>
              <a:buChar char="○"/>
              <a:defRPr i="0" sz="900" u="none" cap="none" strike="noStrike">
                <a:solidFill>
                  <a:schemeClr val="lt2"/>
                </a:solidFill>
              </a:defRPr>
            </a:lvl8pPr>
            <a:lvl9pPr indent="-277177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lt2"/>
              </a:buClr>
              <a:buSzPts val="765"/>
              <a:buChar char="■"/>
              <a:defRPr i="0" sz="9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5" name="Google Shape;75;p1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buNone/>
              <a:defRPr>
                <a:solidFill>
                  <a:schemeClr val="lt2"/>
                </a:solidFill>
              </a:defRPr>
            </a:lvl1pPr>
            <a:lvl2pPr lvl="1">
              <a:buNone/>
              <a:defRPr>
                <a:solidFill>
                  <a:schemeClr val="lt2"/>
                </a:solidFill>
              </a:defRPr>
            </a:lvl2pPr>
            <a:lvl3pPr lvl="2">
              <a:buNone/>
              <a:defRPr>
                <a:solidFill>
                  <a:schemeClr val="lt2"/>
                </a:solidFill>
              </a:defRPr>
            </a:lvl3pPr>
            <a:lvl4pPr lvl="3">
              <a:buNone/>
              <a:defRPr>
                <a:solidFill>
                  <a:schemeClr val="lt2"/>
                </a:solidFill>
              </a:defRPr>
            </a:lvl4pPr>
            <a:lvl5pPr lvl="4">
              <a:buNone/>
              <a:defRPr>
                <a:solidFill>
                  <a:schemeClr val="lt2"/>
                </a:solidFill>
              </a:defRPr>
            </a:lvl5pPr>
            <a:lvl6pPr lvl="5">
              <a:buNone/>
              <a:defRPr>
                <a:solidFill>
                  <a:schemeClr val="lt2"/>
                </a:solidFill>
              </a:defRPr>
            </a:lvl6pPr>
            <a:lvl7pPr lvl="6">
              <a:buNone/>
              <a:defRPr>
                <a:solidFill>
                  <a:schemeClr val="lt2"/>
                </a:solidFill>
              </a:defRPr>
            </a:lvl7pPr>
            <a:lvl8pPr lvl="7">
              <a:buNone/>
              <a:defRPr>
                <a:solidFill>
                  <a:schemeClr val="lt2"/>
                </a:solidFill>
              </a:defRPr>
            </a:lvl8pPr>
            <a:lvl9pPr lvl="8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>
  <p:cSld name="SECTION_HEADER_1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0" y="4917989"/>
            <a:ext cx="12192000" cy="194010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2" ty="-704850" sy="89002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6"/>
          <p:cNvSpPr txBox="1"/>
          <p:nvPr>
            <p:ph type="title"/>
          </p:nvPr>
        </p:nvSpPr>
        <p:spPr>
          <a:xfrm>
            <a:off x="2167128" y="1225296"/>
            <a:ext cx="9281100" cy="352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kkitt"/>
              <a:buNone/>
              <a:defRPr b="0" i="0" sz="8000" u="none" cap="none" strike="noStrike">
                <a:latin typeface="Rokkitt"/>
                <a:ea typeface="Rokkitt"/>
                <a:cs typeface="Rokkitt"/>
                <a:sym typeface="Rokkit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9pPr>
          </a:lstStyle>
          <a:p/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2165775" y="5020056"/>
            <a:ext cx="90525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87D0E"/>
              </a:buClr>
              <a:buSzPts val="17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53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360"/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19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19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19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19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87D0E"/>
              </a:buClr>
              <a:buSzPts val="119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C87D0E"/>
              </a:buClr>
              <a:buSzPts val="119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80" name="Google Shape;80;p16"/>
          <p:cNvSpPr txBox="1"/>
          <p:nvPr>
            <p:ph idx="10" type="dt"/>
          </p:nvPr>
        </p:nvSpPr>
        <p:spPr>
          <a:xfrm>
            <a:off x="8593668" y="6272788"/>
            <a:ext cx="2644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81" name="Google Shape;81;p16"/>
          <p:cNvSpPr txBox="1"/>
          <p:nvPr>
            <p:ph idx="11" type="ftr"/>
          </p:nvPr>
        </p:nvSpPr>
        <p:spPr>
          <a:xfrm>
            <a:off x="2182708" y="6272788"/>
            <a:ext cx="632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grpSp>
        <p:nvGrpSpPr>
          <p:cNvPr id="82" name="Google Shape;82;p16"/>
          <p:cNvGrpSpPr/>
          <p:nvPr/>
        </p:nvGrpSpPr>
        <p:grpSpPr>
          <a:xfrm>
            <a:off x="897399" y="2325848"/>
            <a:ext cx="1080900" cy="1080900"/>
            <a:chOff x="9685338" y="4460675"/>
            <a:chExt cx="1080900" cy="1080900"/>
          </a:xfrm>
        </p:grpSpPr>
        <p:sp>
          <p:nvSpPr>
            <p:cNvPr id="83" name="Google Shape;83;p16"/>
            <p:cNvSpPr/>
            <p:nvPr/>
          </p:nvSpPr>
          <p:spPr>
            <a:xfrm>
              <a:off x="9685338" y="4460675"/>
              <a:ext cx="1080900" cy="108090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4997" ty="0" sy="84997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9793429" y="4568765"/>
              <a:ext cx="864600" cy="864600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" name="Google Shape;85;p16"/>
          <p:cNvSpPr txBox="1"/>
          <p:nvPr>
            <p:ph idx="12" type="sldNum"/>
          </p:nvPr>
        </p:nvSpPr>
        <p:spPr>
          <a:xfrm>
            <a:off x="843701" y="2506133"/>
            <a:ext cx="11883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indent="0" lvl="2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indent="0" lvl="3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indent="0" lvl="4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indent="0" lvl="5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indent="0" lvl="6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indent="0" lvl="7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indent="0" lvl="8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  <a:defRPr b="0" i="0" sz="5400" u="none" cap="none" strike="noStrike">
                <a:latin typeface="Rokkitt"/>
                <a:ea typeface="Rokkitt"/>
                <a:cs typeface="Rokkitt"/>
                <a:sym typeface="Rokki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9pPr>
          </a:lstStyle>
          <a:p/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D1D6B"/>
              </a:buClr>
              <a:buSzPts val="1700"/>
              <a:buFont typeface="Noto Sans Symbols"/>
              <a:buNone/>
              <a:defRPr b="1" i="0" sz="2000" u="none" cap="none" strike="noStrike">
                <a:solidFill>
                  <a:srgbClr val="6D1D6B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70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53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D1D6B"/>
              </a:buClr>
              <a:buSzPts val="13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89" name="Google Shape;89;p17"/>
          <p:cNvSpPr txBox="1"/>
          <p:nvPr>
            <p:ph idx="2" type="body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D1D6B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1495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1495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D1D6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90" name="Google Shape;90;p17"/>
          <p:cNvSpPr txBox="1"/>
          <p:nvPr>
            <p:ph idx="3" type="body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D1D6B"/>
              </a:buClr>
              <a:buSzPts val="1700"/>
              <a:buFont typeface="Noto Sans Symbols"/>
              <a:buNone/>
              <a:defRPr b="1" i="0" sz="2000" u="none" cap="none" strike="noStrike">
                <a:solidFill>
                  <a:srgbClr val="6D1D6B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70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53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D1D6B"/>
              </a:buClr>
              <a:buSzPts val="13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91" name="Google Shape;91;p17"/>
          <p:cNvSpPr txBox="1"/>
          <p:nvPr>
            <p:ph idx="4" type="body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D1D6B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1495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1495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D1D6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92" name="Google Shape;92;p17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93" name="Google Shape;93;p17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indent="0" lvl="2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indent="0" lvl="3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indent="0" lvl="4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indent="0" lvl="5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indent="0" lvl="6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indent="0" lvl="7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indent="0" lvl="8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>
  <p:cSld name="SECTION_HEADER_2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8"/>
          <p:cNvSpPr txBox="1"/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kkitt"/>
              <a:buNone/>
              <a:defRPr b="0" i="0" sz="8000" u="none" cap="none" strike="noStrike">
                <a:latin typeface="Rokkitt"/>
                <a:ea typeface="Rokkitt"/>
                <a:cs typeface="Rokkitt"/>
                <a:sym typeface="Rokki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9pPr>
          </a:lstStyle>
          <a:p/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D1D6B"/>
              </a:buClr>
              <a:buSzPts val="17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53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360"/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19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19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19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19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19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D1D6B"/>
              </a:buClr>
              <a:buSzPts val="119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99" name="Google Shape;99;p18"/>
          <p:cNvSpPr txBox="1"/>
          <p:nvPr>
            <p:ph idx="10" type="dt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00" name="Google Shape;100;p18"/>
          <p:cNvSpPr txBox="1"/>
          <p:nvPr>
            <p:ph idx="11" type="ftr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grpSp>
        <p:nvGrpSpPr>
          <p:cNvPr id="101" name="Google Shape;101;p18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102" name="Google Shape;102;p1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8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" name="Google Shape;104;p18"/>
          <p:cNvSpPr txBox="1"/>
          <p:nvPr>
            <p:ph idx="12" type="sldNum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indent="0" lvl="2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indent="0" lvl="3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indent="0" lvl="4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indent="0" lvl="5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indent="0" lvl="6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indent="0" lvl="7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indent="0" lvl="8" marL="0" marR="0" rt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9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kkitt"/>
              <a:buNone/>
              <a:defRPr b="1" i="0" sz="3200" u="none" cap="none" strike="noStrike">
                <a:latin typeface="Rokkitt"/>
                <a:ea typeface="Rokkitt"/>
                <a:cs typeface="Rokkitt"/>
                <a:sym typeface="Rokki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9pPr>
          </a:lstStyle>
          <a:p/>
        </p:txBody>
      </p:sp>
      <p:sp>
        <p:nvSpPr>
          <p:cNvPr id="108" name="Google Shape;108;p19"/>
          <p:cNvSpPr/>
          <p:nvPr>
            <p:ph idx="2" type="pic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E7CCE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D1D6B"/>
              </a:buClr>
              <a:buSzPts val="272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2380"/>
              <a:buFont typeface="Noto Sans Symbols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2040"/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7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7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7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7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7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D1D6B"/>
              </a:buClr>
              <a:buSzPts val="17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D1D6B"/>
              </a:buClr>
              <a:buSzPts val="1190"/>
              <a:buFont typeface="Noto Sans Symbols"/>
              <a:buNone/>
              <a:defRPr b="0" i="0" sz="1400" u="none" cap="none" strike="noStrike">
                <a:solidFill>
                  <a:srgbClr val="6D1D6B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102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85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76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76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76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76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D1D6B"/>
              </a:buClr>
              <a:buSzPts val="76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D1D6B"/>
              </a:buClr>
              <a:buSzPts val="76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10" name="Google Shape;110;p19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grpSp>
        <p:nvGrpSpPr>
          <p:cNvPr id="111" name="Google Shape;111;p19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2" name="Google Shape;112;p1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" name="Google Shape;114;p19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indent="0" lvl="2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indent="0" lvl="3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indent="0" lvl="4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indent="0" lvl="5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indent="0" lvl="6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indent="0" lvl="7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indent="0" lvl="8" marL="0" marR="0" rtl="0" algn="ctr">
              <a:spcBef>
                <a:spcPts val="0"/>
              </a:spcBef>
              <a:buNone/>
              <a:defRPr b="1" sz="14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>
  <p:cSld name="OBJECT_WITH_CAPTION_TEXT_1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i="0" u="none" cap="none" strike="noStrike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1800"/>
            </a:lvl9pPr>
          </a:lstStyle>
          <a:p/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i="0" u="none" cap="none" strike="noStrike">
                <a:solidFill>
                  <a:schemeClr val="lt2"/>
                </a:solidFill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Char char="○"/>
              <a:defRPr i="0" sz="2400" u="none" cap="none" strike="noStrike">
                <a:solidFill>
                  <a:schemeClr val="lt2"/>
                </a:solidFill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Char char="■"/>
              <a:defRPr i="0" sz="2400" u="none" cap="none" strike="noStrike">
                <a:solidFill>
                  <a:schemeClr val="lt2"/>
                </a:solidFill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i="0" sz="2400" u="none" cap="none" strike="noStrike">
                <a:solidFill>
                  <a:schemeClr val="lt2"/>
                </a:solidFill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Char char="○"/>
              <a:defRPr i="0" sz="2400" u="none" cap="none" strike="noStrike">
                <a:solidFill>
                  <a:schemeClr val="lt2"/>
                </a:solidFill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Char char="■"/>
              <a:defRPr i="0" sz="2400" u="none" cap="none" strike="noStrike">
                <a:solidFill>
                  <a:schemeClr val="lt2"/>
                </a:solidFill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i="0" sz="2400" u="none" cap="none" strike="noStrike">
                <a:solidFill>
                  <a:schemeClr val="lt2"/>
                </a:solidFill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400"/>
              <a:buChar char="○"/>
              <a:defRPr i="0" sz="2400" u="none" cap="none" strike="noStrike">
                <a:solidFill>
                  <a:schemeClr val="lt2"/>
                </a:solidFill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lt2"/>
              </a:buClr>
              <a:buSzPts val="2400"/>
              <a:buChar char="■"/>
              <a:defRPr i="0" sz="2400" u="none" cap="none" strike="noStrike"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95000" y="2855000"/>
            <a:ext cx="10469700" cy="1148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>
  <p:cSld name="SECTION_HEADER_3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1"/>
          <p:cNvSpPr txBox="1"/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kkitt"/>
              <a:buNone/>
              <a:defRPr b="0" sz="8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2165775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2" name="Google Shape;122;p21"/>
          <p:cNvSpPr txBox="1"/>
          <p:nvPr>
            <p:ph idx="10" type="dt"/>
          </p:nvPr>
        </p:nvSpPr>
        <p:spPr>
          <a:xfrm>
            <a:off x="8593668" y="6272788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idx="11" type="ftr"/>
          </p:nvPr>
        </p:nvSpPr>
        <p:spPr>
          <a:xfrm>
            <a:off x="2182708" y="6272788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4" name="Google Shape;124;p21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125" name="Google Shape;125;p21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" name="Google Shape;127;p21"/>
          <p:cNvSpPr txBox="1"/>
          <p:nvPr>
            <p:ph idx="12" type="sldNum"/>
          </p:nvPr>
        </p:nvSpPr>
        <p:spPr>
          <a:xfrm>
            <a:off x="843701" y="2506133"/>
            <a:ext cx="1188299" cy="720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indent="0" lvl="2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indent="0" lvl="3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indent="0" lvl="4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indent="0" lvl="5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indent="0" lvl="6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indent="0" lvl="7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indent="0" lvl="8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>
  <p:cSld name="OBJECT_WITH_CAPTION_TEXT_2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/>
          <p:nvPr/>
        </p:nvSpPr>
        <p:spPr>
          <a:xfrm>
            <a:off x="8303741" y="4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2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kkitt"/>
              <a:buNone/>
              <a:defRPr b="1" sz="3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31" name="Google Shape;131;p22"/>
          <p:cNvSpPr txBox="1"/>
          <p:nvPr>
            <p:ph idx="1" type="body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○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■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●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○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■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●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○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■"/>
              <a:defRPr sz="1600"/>
            </a:lvl9pPr>
          </a:lstStyle>
          <a:p/>
        </p:txBody>
      </p:sp>
      <p:sp>
        <p:nvSpPr>
          <p:cNvPr id="132" name="Google Shape;132;p22"/>
          <p:cNvSpPr txBox="1"/>
          <p:nvPr>
            <p:ph idx="2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6D1D6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133" name="Google Shape;133;p22"/>
          <p:cNvSpPr txBox="1"/>
          <p:nvPr>
            <p:ph idx="10" type="dt"/>
          </p:nvPr>
        </p:nvSpPr>
        <p:spPr>
          <a:xfrm>
            <a:off x="7964424" y="6272788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2"/>
          <p:cNvSpPr txBox="1"/>
          <p:nvPr>
            <p:ph idx="11" type="ftr"/>
          </p:nvPr>
        </p:nvSpPr>
        <p:spPr>
          <a:xfrm>
            <a:off x="1088136" y="6272788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35" name="Google Shape;135;p22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6" name="Google Shape;136;p22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8" name="Google Shape;138;p22"/>
          <p:cNvSpPr txBox="1"/>
          <p:nvPr>
            <p:ph idx="12" type="sldNum"/>
          </p:nvPr>
        </p:nvSpPr>
        <p:spPr>
          <a:xfrm>
            <a:off x="11311128" y="6272788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>
  <p:cSld name="OBJECT_WITH_CAPTION_TEXT_3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/>
          <p:nvPr/>
        </p:nvSpPr>
        <p:spPr>
          <a:xfrm>
            <a:off x="8303741" y="4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3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kkitt"/>
              <a:buNone/>
              <a:defRPr b="1" sz="3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42" name="Google Shape;142;p23"/>
          <p:cNvSpPr txBox="1"/>
          <p:nvPr>
            <p:ph idx="1" type="body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○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■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●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○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■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●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○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■"/>
              <a:defRPr sz="1600"/>
            </a:lvl9pPr>
          </a:lstStyle>
          <a:p/>
        </p:txBody>
      </p:sp>
      <p:sp>
        <p:nvSpPr>
          <p:cNvPr id="143" name="Google Shape;143;p23"/>
          <p:cNvSpPr txBox="1"/>
          <p:nvPr>
            <p:ph idx="2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6D1D6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144" name="Google Shape;144;p23"/>
          <p:cNvSpPr txBox="1"/>
          <p:nvPr>
            <p:ph idx="10" type="dt"/>
          </p:nvPr>
        </p:nvSpPr>
        <p:spPr>
          <a:xfrm>
            <a:off x="7964424" y="6272788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3"/>
          <p:cNvSpPr txBox="1"/>
          <p:nvPr>
            <p:ph idx="11" type="ftr"/>
          </p:nvPr>
        </p:nvSpPr>
        <p:spPr>
          <a:xfrm>
            <a:off x="1088136" y="6272788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46" name="Google Shape;146;p23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7" name="Google Shape;147;p23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9" name="Google Shape;149;p23"/>
          <p:cNvSpPr txBox="1"/>
          <p:nvPr>
            <p:ph idx="12" type="sldNum"/>
          </p:nvPr>
        </p:nvSpPr>
        <p:spPr>
          <a:xfrm>
            <a:off x="11311128" y="6272788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>
  <p:cSld name="OBJECT_WITH_CAPTION_TEXT_4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/>
          <p:nvPr/>
        </p:nvSpPr>
        <p:spPr>
          <a:xfrm>
            <a:off x="8303741" y="4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4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kkitt"/>
              <a:buNone/>
              <a:defRPr b="1" sz="3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53" name="Google Shape;153;p24"/>
          <p:cNvSpPr txBox="1"/>
          <p:nvPr>
            <p:ph idx="1" type="body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○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■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●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○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■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●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○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■"/>
              <a:defRPr sz="1600"/>
            </a:lvl9pPr>
          </a:lstStyle>
          <a:p/>
        </p:txBody>
      </p:sp>
      <p:sp>
        <p:nvSpPr>
          <p:cNvPr id="154" name="Google Shape;154;p24"/>
          <p:cNvSpPr txBox="1"/>
          <p:nvPr>
            <p:ph idx="2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6D1D6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155" name="Google Shape;155;p24"/>
          <p:cNvSpPr txBox="1"/>
          <p:nvPr>
            <p:ph idx="10" type="dt"/>
          </p:nvPr>
        </p:nvSpPr>
        <p:spPr>
          <a:xfrm>
            <a:off x="7964424" y="6272788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11" type="ftr"/>
          </p:nvPr>
        </p:nvSpPr>
        <p:spPr>
          <a:xfrm>
            <a:off x="1088136" y="6272788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57" name="Google Shape;157;p24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8" name="Google Shape;158;p24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0" name="Google Shape;160;p24"/>
          <p:cNvSpPr txBox="1"/>
          <p:nvPr>
            <p:ph idx="12" type="sldNum"/>
          </p:nvPr>
        </p:nvSpPr>
        <p:spPr>
          <a:xfrm>
            <a:off x="11311128" y="6272788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>
  <p:cSld name="SECTION_HEADER_4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5"/>
          <p:cNvSpPr txBox="1"/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kkitt"/>
              <a:buNone/>
              <a:defRPr b="0" sz="8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64" name="Google Shape;164;p25"/>
          <p:cNvSpPr txBox="1"/>
          <p:nvPr>
            <p:ph idx="1" type="body"/>
          </p:nvPr>
        </p:nvSpPr>
        <p:spPr>
          <a:xfrm>
            <a:off x="2165775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5" name="Google Shape;165;p25"/>
          <p:cNvSpPr txBox="1"/>
          <p:nvPr>
            <p:ph idx="10" type="dt"/>
          </p:nvPr>
        </p:nvSpPr>
        <p:spPr>
          <a:xfrm>
            <a:off x="8593668" y="6272788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5"/>
          <p:cNvSpPr txBox="1"/>
          <p:nvPr>
            <p:ph idx="11" type="ftr"/>
          </p:nvPr>
        </p:nvSpPr>
        <p:spPr>
          <a:xfrm>
            <a:off x="2182708" y="6272788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67" name="Google Shape;167;p25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168" name="Google Shape;168;p25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5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0" name="Google Shape;170;p25"/>
          <p:cNvSpPr txBox="1"/>
          <p:nvPr>
            <p:ph idx="12" type="sldNum"/>
          </p:nvPr>
        </p:nvSpPr>
        <p:spPr>
          <a:xfrm>
            <a:off x="843701" y="2506133"/>
            <a:ext cx="1188299" cy="720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2pPr>
            <a:lvl3pPr indent="0" lvl="2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3pPr>
            <a:lvl4pPr indent="0" lvl="3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4pPr>
            <a:lvl5pPr indent="0" lvl="4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5pPr>
            <a:lvl6pPr indent="0" lvl="5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6pPr>
            <a:lvl7pPr indent="0" lvl="6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7pPr>
            <a:lvl8pPr indent="0" lvl="7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8pPr>
            <a:lvl9pPr indent="0" lvl="8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Rokkitt"/>
                <a:ea typeface="Rokkitt"/>
                <a:cs typeface="Rokkitt"/>
                <a:sym typeface="Rokkit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■"/>
              <a:defRPr>
                <a:solidFill>
                  <a:schemeClr val="lt2"/>
                </a:solidFill>
              </a:defRPr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○"/>
              <a:defRPr sz="2200">
                <a:solidFill>
                  <a:schemeClr val="lt2"/>
                </a:solidFill>
              </a:defRPr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>
                <a:solidFill>
                  <a:schemeClr val="lt2"/>
                </a:solidFill>
              </a:defRPr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>
                <a:solidFill>
                  <a:schemeClr val="lt2"/>
                </a:solidFill>
              </a:defRPr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>
                <a:solidFill>
                  <a:schemeClr val="lt2"/>
                </a:solidFill>
              </a:defRPr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>
                <a:solidFill>
                  <a:schemeClr val="lt2"/>
                </a:solidFill>
              </a:defRPr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>
                <a:solidFill>
                  <a:schemeClr val="lt2"/>
                </a:solidFill>
              </a:defRPr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>
                <a:solidFill>
                  <a:schemeClr val="lt2"/>
                </a:solidFill>
              </a:defRPr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>
                <a:solidFill>
                  <a:schemeClr val="lt2"/>
                </a:solidFill>
              </a:defRPr>
            </a:lvl1pPr>
            <a:lvl2pPr indent="-3619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○"/>
              <a:defRPr sz="2100">
                <a:solidFill>
                  <a:schemeClr val="lt2"/>
                </a:solidFill>
              </a:defRPr>
            </a:lvl2pPr>
            <a:lvl3pPr indent="-3619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■"/>
              <a:defRPr sz="2100">
                <a:solidFill>
                  <a:schemeClr val="lt2"/>
                </a:solidFill>
              </a:defRPr>
            </a:lvl3pPr>
            <a:lvl4pPr indent="-3619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●"/>
              <a:defRPr sz="2100">
                <a:solidFill>
                  <a:schemeClr val="lt2"/>
                </a:solidFill>
              </a:defRPr>
            </a:lvl4pPr>
            <a:lvl5pPr indent="-3619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○"/>
              <a:defRPr sz="2100">
                <a:solidFill>
                  <a:schemeClr val="lt2"/>
                </a:solidFill>
              </a:defRPr>
            </a:lvl5pPr>
            <a:lvl6pPr indent="-3619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■"/>
              <a:defRPr sz="2100">
                <a:solidFill>
                  <a:schemeClr val="lt2"/>
                </a:solidFill>
              </a:defRPr>
            </a:lvl6pPr>
            <a:lvl7pPr indent="-3619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●"/>
              <a:defRPr sz="2100">
                <a:solidFill>
                  <a:schemeClr val="lt2"/>
                </a:solidFill>
              </a:defRPr>
            </a:lvl7pPr>
            <a:lvl8pPr indent="-3619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○"/>
              <a:defRPr sz="2100">
                <a:solidFill>
                  <a:schemeClr val="lt2"/>
                </a:solidFill>
              </a:defRPr>
            </a:lvl8pPr>
            <a:lvl9pPr indent="-3619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■"/>
              <a:defRPr sz="21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>
                <a:solidFill>
                  <a:schemeClr val="lt2"/>
                </a:solidFill>
              </a:defRPr>
            </a:lvl1pPr>
            <a:lvl2pPr indent="-361950" lvl="1" marL="914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○"/>
              <a:defRPr sz="2100">
                <a:solidFill>
                  <a:schemeClr val="lt2"/>
                </a:solidFill>
              </a:defRPr>
            </a:lvl2pPr>
            <a:lvl3pPr indent="-361950" lvl="2" marL="1371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■"/>
              <a:defRPr sz="2100">
                <a:solidFill>
                  <a:schemeClr val="lt2"/>
                </a:solidFill>
              </a:defRPr>
            </a:lvl3pPr>
            <a:lvl4pPr indent="-361950" lvl="3" marL="1828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●"/>
              <a:defRPr sz="2100">
                <a:solidFill>
                  <a:schemeClr val="lt2"/>
                </a:solidFill>
              </a:defRPr>
            </a:lvl4pPr>
            <a:lvl5pPr indent="-361950" lvl="4" marL="22860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○"/>
              <a:defRPr sz="2100">
                <a:solidFill>
                  <a:schemeClr val="lt2"/>
                </a:solidFill>
              </a:defRPr>
            </a:lvl5pPr>
            <a:lvl6pPr indent="-361950" lvl="5" marL="2743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■"/>
              <a:defRPr sz="2100">
                <a:solidFill>
                  <a:schemeClr val="lt2"/>
                </a:solidFill>
              </a:defRPr>
            </a:lvl6pPr>
            <a:lvl7pPr indent="-361950" lvl="6" marL="32004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●"/>
              <a:defRPr sz="2100">
                <a:solidFill>
                  <a:schemeClr val="lt2"/>
                </a:solidFill>
              </a:defRPr>
            </a:lvl7pPr>
            <a:lvl8pPr indent="-361950" lvl="7" marL="36576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○"/>
              <a:defRPr sz="2100">
                <a:solidFill>
                  <a:schemeClr val="lt2"/>
                </a:solidFill>
              </a:defRPr>
            </a:lvl8pPr>
            <a:lvl9pPr indent="-361950" lvl="8" marL="411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Char char="■"/>
              <a:defRPr sz="21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653667" y="701800"/>
            <a:ext cx="83028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" name="Google Shape;45;p9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9"/>
          <p:cNvSpPr txBox="1"/>
          <p:nvPr>
            <p:ph type="title"/>
          </p:nvPr>
        </p:nvSpPr>
        <p:spPr>
          <a:xfrm>
            <a:off x="354000" y="1441867"/>
            <a:ext cx="5393700" cy="2280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54000" y="3793601"/>
            <a:ext cx="5393700" cy="179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>
                <a:solidFill>
                  <a:schemeClr val="lt1"/>
                </a:solidFill>
              </a:defRPr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verage"/>
              <a:buChar char="●"/>
              <a:defRPr sz="24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683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verage"/>
              <a:buChar char="○"/>
              <a:defRPr sz="22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Average"/>
              <a:buChar char="■"/>
              <a:defRPr sz="19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Average"/>
              <a:buChar char="●"/>
              <a:defRPr sz="19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Average"/>
              <a:buChar char="○"/>
              <a:defRPr sz="19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Average"/>
              <a:buChar char="■"/>
              <a:defRPr sz="19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Average"/>
              <a:buChar char="●"/>
              <a:defRPr sz="19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Average"/>
              <a:buChar char="○"/>
              <a:defRPr sz="19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Average"/>
              <a:buChar char="■"/>
              <a:defRPr sz="19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hyperlink" Target="https://creativecommons.org/licenses/by-sa/2.0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hyperlink" Target="https://creativecommons.org/licenses/by-sa/2.0/" TargetMode="External"/><Relationship Id="rId5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13.png"/><Relationship Id="rId5" Type="http://schemas.openxmlformats.org/officeDocument/2006/relationships/hyperlink" Target="https://creativecommons.org/licenses/by-sa/2.0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type="ctrTitle"/>
          </p:nvPr>
        </p:nvSpPr>
        <p:spPr>
          <a:xfrm>
            <a:off x="895010" y="1321067"/>
            <a:ext cx="10401900" cy="23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5400"/>
              <a:buFont typeface="Rokkitt"/>
              <a:buNone/>
            </a:pPr>
            <a:r>
              <a:rPr lang="en-US" sz="5700"/>
              <a:t>Too much of a good thing?  Exploring nutrient pollution in streams using bioindicators</a:t>
            </a:r>
            <a:endParaRPr sz="5700"/>
          </a:p>
        </p:txBody>
      </p:sp>
      <p:sp>
        <p:nvSpPr>
          <p:cNvPr id="177" name="Google Shape;177;p26"/>
          <p:cNvSpPr txBox="1"/>
          <p:nvPr>
            <p:ph idx="1" type="subTitle"/>
          </p:nvPr>
        </p:nvSpPr>
        <p:spPr>
          <a:xfrm>
            <a:off x="895000" y="4233168"/>
            <a:ext cx="104019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70"/>
              <a:buNone/>
            </a:pPr>
            <a:r>
              <a:rPr lang="en-US"/>
              <a:t>Baruch College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70"/>
              <a:buNone/>
            </a:pPr>
            <a:r>
              <a:rPr lang="en-US"/>
              <a:t>J. Stephen Gosnell</a:t>
            </a:r>
            <a:endParaRPr/>
          </a:p>
        </p:txBody>
      </p:sp>
      <p:sp>
        <p:nvSpPr>
          <p:cNvPr id="178" name="Google Shape;178;p26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p26"/>
          <p:cNvSpPr txBox="1"/>
          <p:nvPr/>
        </p:nvSpPr>
        <p:spPr>
          <a:xfrm>
            <a:off x="2970850" y="5478450"/>
            <a:ext cx="6250200" cy="12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Adapted from </a:t>
            </a:r>
            <a:r>
              <a:rPr lang="en-US" sz="1100">
                <a:solidFill>
                  <a:schemeClr val="dk1"/>
                </a:solidFill>
              </a:rPr>
              <a:t>Amelia Nuding and Stephanie Hampton. March 2012, posting date. Investigating human impacts on stream ecology: locally and nationally.  Teaching Issues and Experiments in Ecology, Vol. 8: Practice #1 [online]. http://tiee.esa.org/vol/v8/issues/data_sets/nuding/abstract.html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4218" y="3061050"/>
            <a:ext cx="1325522" cy="204386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/>
          <p:nvPr/>
        </p:nvSpPr>
        <p:spPr>
          <a:xfrm>
            <a:off x="9579767" y="5151452"/>
            <a:ext cx="1784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Alexandr Trubetskoy / CC BY-SA (https://creativecommons.org/licenses/by-sa/3.0)</a:t>
            </a: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475" y="3672027"/>
            <a:ext cx="2618624" cy="180642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6"/>
          <p:cNvSpPr txBox="1"/>
          <p:nvPr/>
        </p:nvSpPr>
        <p:spPr>
          <a:xfrm>
            <a:off x="286475" y="5535450"/>
            <a:ext cx="2549400" cy="7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 Reinbold [(CC BY-SA 2.0) </a:t>
            </a:r>
            <a:r>
              <a:rPr lang="en-US" sz="1100" u="sng">
                <a:solidFill>
                  <a:schemeClr val="hlink"/>
                </a:solidFill>
                <a:hlinkClick r:id="rId5"/>
              </a:rPr>
              <a:t>https://creativecommons.org/licenses/by-sa/2.0/</a:t>
            </a:r>
            <a:r>
              <a:rPr lang="en-US"/>
              <a:t>]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5"/>
          <p:cNvSpPr txBox="1"/>
          <p:nvPr>
            <p:ph type="title"/>
          </p:nvPr>
        </p:nvSpPr>
        <p:spPr>
          <a:xfrm>
            <a:off x="8549640" y="685800"/>
            <a:ext cx="3200400" cy="173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Characterizing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5"/>
          <p:cNvSpPr txBox="1"/>
          <p:nvPr>
            <p:ph idx="1" type="body"/>
          </p:nvPr>
        </p:nvSpPr>
        <p:spPr>
          <a:xfrm>
            <a:off x="8549640" y="2423160"/>
            <a:ext cx="3200400" cy="3291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Mean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70" name="Google Shape;270;p3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271" name="Google Shape;27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300" y="1208350"/>
            <a:ext cx="7841026" cy="49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/>
          <p:nvPr>
            <p:ph type="title"/>
          </p:nvPr>
        </p:nvSpPr>
        <p:spPr>
          <a:xfrm>
            <a:off x="8549640" y="685800"/>
            <a:ext cx="3200400" cy="173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Characterizing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6"/>
          <p:cNvSpPr txBox="1"/>
          <p:nvPr>
            <p:ph idx="1" type="body"/>
          </p:nvPr>
        </p:nvSpPr>
        <p:spPr>
          <a:xfrm>
            <a:off x="8549640" y="2423160"/>
            <a:ext cx="3200400" cy="3291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Mean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79" name="Google Shape;279;p3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280" name="Google Shape;28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244841" cy="5805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/>
          <p:nvPr>
            <p:ph type="title"/>
          </p:nvPr>
        </p:nvSpPr>
        <p:spPr>
          <a:xfrm>
            <a:off x="8549640" y="685800"/>
            <a:ext cx="3200400" cy="173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Characterizing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7"/>
          <p:cNvSpPr txBox="1"/>
          <p:nvPr>
            <p:ph idx="1" type="body"/>
          </p:nvPr>
        </p:nvSpPr>
        <p:spPr>
          <a:xfrm>
            <a:off x="8549640" y="2423160"/>
            <a:ext cx="3200400" cy="3291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Mean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Spread</a:t>
            </a:r>
            <a:endParaRPr sz="2300"/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-US" sz="2300"/>
              <a:t>5-number summary</a:t>
            </a:r>
            <a:endParaRPr sz="2300"/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min</a:t>
            </a:r>
            <a:endParaRPr sz="2300"/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q1</a:t>
            </a:r>
            <a:endParaRPr sz="2300"/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median</a:t>
            </a:r>
            <a:endParaRPr sz="2300"/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q3</a:t>
            </a:r>
            <a:endParaRPr sz="2300"/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max</a:t>
            </a:r>
            <a:endParaRPr sz="2300"/>
          </a:p>
          <a:p>
            <a:pPr indent="0" lvl="0" marL="4572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88" name="Google Shape;288;p3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289" name="Google Shape;28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244841" cy="5805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8"/>
          <p:cNvSpPr txBox="1"/>
          <p:nvPr>
            <p:ph type="title"/>
          </p:nvPr>
        </p:nvSpPr>
        <p:spPr>
          <a:xfrm>
            <a:off x="8549640" y="685800"/>
            <a:ext cx="3200400" cy="173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Characterizing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8"/>
          <p:cNvSpPr txBox="1"/>
          <p:nvPr>
            <p:ph idx="1" type="body"/>
          </p:nvPr>
        </p:nvSpPr>
        <p:spPr>
          <a:xfrm>
            <a:off x="8549640" y="2423160"/>
            <a:ext cx="3200400" cy="3291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Mean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Spread</a:t>
            </a:r>
            <a:endParaRPr sz="2300"/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-US" sz="2300"/>
              <a:t>5-number summary</a:t>
            </a:r>
            <a:endParaRPr sz="2300"/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min</a:t>
            </a:r>
            <a:endParaRPr sz="2300"/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q1</a:t>
            </a:r>
            <a:endParaRPr sz="2300"/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median</a:t>
            </a:r>
            <a:endParaRPr sz="2300"/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q3</a:t>
            </a:r>
            <a:endParaRPr sz="2300"/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max</a:t>
            </a:r>
            <a:endParaRPr sz="2300"/>
          </a:p>
          <a:p>
            <a:pPr indent="0" lvl="0" marL="4572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97" name="Google Shape;297;p3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298" name="Google Shape;29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500" y="1367325"/>
            <a:ext cx="5095875" cy="395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9"/>
          <p:cNvSpPr txBox="1"/>
          <p:nvPr>
            <p:ph type="title"/>
          </p:nvPr>
        </p:nvSpPr>
        <p:spPr>
          <a:xfrm>
            <a:off x="8549640" y="685800"/>
            <a:ext cx="3200400" cy="173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Characterizing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9"/>
          <p:cNvSpPr txBox="1"/>
          <p:nvPr>
            <p:ph idx="1" type="body"/>
          </p:nvPr>
        </p:nvSpPr>
        <p:spPr>
          <a:xfrm>
            <a:off x="8549640" y="2423160"/>
            <a:ext cx="3200400" cy="3291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Mean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Spread</a:t>
            </a:r>
            <a:endParaRPr sz="2300"/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-US" sz="2300"/>
              <a:t>5-number summary</a:t>
            </a:r>
            <a:endParaRPr sz="2300"/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min</a:t>
            </a:r>
            <a:endParaRPr sz="2300"/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q1</a:t>
            </a:r>
            <a:endParaRPr sz="2300"/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median</a:t>
            </a:r>
            <a:endParaRPr sz="2300"/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q3</a:t>
            </a:r>
            <a:endParaRPr sz="2300"/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-US" sz="2300"/>
              <a:t>max</a:t>
            </a:r>
            <a:endParaRPr sz="2300"/>
          </a:p>
          <a:p>
            <a:pPr indent="0" lvl="0" marL="4572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306" name="Google Shape;306;p3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307" name="Google Shape;30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071300"/>
            <a:ext cx="8244839" cy="2024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0"/>
          <p:cNvSpPr txBox="1"/>
          <p:nvPr>
            <p:ph type="title"/>
          </p:nvPr>
        </p:nvSpPr>
        <p:spPr>
          <a:xfrm>
            <a:off x="8549640" y="685800"/>
            <a:ext cx="3200400" cy="173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Characterizing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0"/>
          <p:cNvSpPr txBox="1"/>
          <p:nvPr>
            <p:ph idx="1" type="body"/>
          </p:nvPr>
        </p:nvSpPr>
        <p:spPr>
          <a:xfrm>
            <a:off x="8549640" y="2423160"/>
            <a:ext cx="3200400" cy="3291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Mean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Spread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Boxplots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315" name="Google Shape;315;p4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316" name="Google Shape;3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244840" cy="6530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1"/>
          <p:cNvSpPr txBox="1"/>
          <p:nvPr>
            <p:ph type="title"/>
          </p:nvPr>
        </p:nvSpPr>
        <p:spPr>
          <a:xfrm>
            <a:off x="8549640" y="685800"/>
            <a:ext cx="3200400" cy="173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Characterizing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41"/>
          <p:cNvSpPr txBox="1"/>
          <p:nvPr>
            <p:ph idx="1" type="body"/>
          </p:nvPr>
        </p:nvSpPr>
        <p:spPr>
          <a:xfrm>
            <a:off x="8549640" y="2423160"/>
            <a:ext cx="3200400" cy="3291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Mean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Spread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Boxplots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Relationships</a:t>
            </a:r>
            <a:endParaRPr sz="22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Linear regression!</a:t>
            </a:r>
            <a:endParaRPr sz="2000"/>
          </a:p>
          <a:p>
            <a:pPr indent="-3365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-US" sz="1700"/>
              <a:t>Develop a scatterplot in Google Sheets</a:t>
            </a:r>
            <a:endParaRPr sz="1700"/>
          </a:p>
          <a:p>
            <a:pPr indent="-3365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/>
              <a:t>Use log-axis if needed!</a:t>
            </a:r>
            <a:endParaRPr sz="1700"/>
          </a:p>
          <a:p>
            <a:pPr indent="-3365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-US" sz="1700"/>
              <a:t>Add R</a:t>
            </a:r>
            <a:r>
              <a:rPr baseline="30000" lang="en-US" sz="1700"/>
              <a:t>2</a:t>
            </a:r>
            <a:r>
              <a:rPr lang="en-US" sz="1700"/>
              <a:t> value to graph</a:t>
            </a:r>
            <a:endParaRPr sz="17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24" name="Google Shape;324;p4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325" name="Google Shape;32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659053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Nutrient Pollution</a:t>
            </a:r>
            <a:endParaRPr/>
          </a:p>
        </p:txBody>
      </p:sp>
      <p:sp>
        <p:nvSpPr>
          <p:cNvPr id="190" name="Google Shape;190;p27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Naturally occuring substances can be detrimental to the environment at high levels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Nitrogen and phosphorous are common example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required for plant growth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commonly</a:t>
            </a:r>
            <a:r>
              <a:rPr lang="en-US"/>
              <a:t> used in fertilizers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may also be discharged through waste	</a:t>
            </a:r>
            <a:endParaRPr/>
          </a:p>
          <a:p>
            <a:pPr indent="-361950" lvl="2" marL="1371600" rtl="0" algn="l">
              <a:spcBef>
                <a:spcPts val="0"/>
              </a:spcBef>
              <a:spcAft>
                <a:spcPts val="0"/>
              </a:spcAft>
              <a:buSzPts val="2100"/>
              <a:buChar char="■"/>
            </a:pPr>
            <a:r>
              <a:rPr lang="en-US"/>
              <a:t>Remember the wastewater treatment plant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Excess can runoff into local streams and lead to negative outcomes</a:t>
            </a:r>
            <a:endParaRPr/>
          </a:p>
        </p:txBody>
      </p:sp>
      <p:sp>
        <p:nvSpPr>
          <p:cNvPr id="191" name="Google Shape;191;p27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2" name="Google Shape;192;p27"/>
          <p:cNvSpPr txBox="1"/>
          <p:nvPr/>
        </p:nvSpPr>
        <p:spPr>
          <a:xfrm>
            <a:off x="7336975" y="5225775"/>
            <a:ext cx="30000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Lynn Betts / Public domain</a:t>
            </a:r>
            <a:endParaRPr/>
          </a:p>
        </p:txBody>
      </p:sp>
      <p:pic>
        <p:nvPicPr>
          <p:cNvPr id="193" name="Google Shape;1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1100" y="1509267"/>
            <a:ext cx="4993496" cy="3564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Impacts N and P?</a:t>
            </a:r>
            <a:endParaRPr/>
          </a:p>
        </p:txBody>
      </p:sp>
      <p:sp>
        <p:nvSpPr>
          <p:cNvPr id="200" name="Google Shape;200;p28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Where do you expect to find high levels of N and P?</a:t>
            </a:r>
            <a:endParaRPr/>
          </a:p>
        </p:txBody>
      </p:sp>
      <p:sp>
        <p:nvSpPr>
          <p:cNvPr id="201" name="Google Shape;201;p28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8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EPA Regions and Groundcover</a:t>
            </a:r>
            <a:endParaRPr/>
          </a:p>
        </p:txBody>
      </p:sp>
      <p:sp>
        <p:nvSpPr>
          <p:cNvPr id="209" name="Google Shape;209;p29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98337"/>
            <a:ext cx="12191998" cy="526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Nutrient Pollution</a:t>
            </a:r>
            <a:endParaRPr/>
          </a:p>
        </p:txBody>
      </p:sp>
      <p:sp>
        <p:nvSpPr>
          <p:cNvPr id="217" name="Google Shape;217;p30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Eutrophication impacts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algae growth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oxygen loss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May lead to loss of pollution-intolerant species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Bioindicators</a:t>
            </a:r>
            <a:endParaRPr/>
          </a:p>
        </p:txBody>
      </p:sp>
      <p:sp>
        <p:nvSpPr>
          <p:cNvPr id="218" name="Google Shape;218;p30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9" name="Google Shape;2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3800" y="396542"/>
            <a:ext cx="3897250" cy="519633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0"/>
          <p:cNvSpPr txBox="1"/>
          <p:nvPr/>
        </p:nvSpPr>
        <p:spPr>
          <a:xfrm>
            <a:off x="5910713" y="5711200"/>
            <a:ext cx="5247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Eutrophication at a waste water outlet in the Potomac River, Washington, D.C. </a:t>
            </a:r>
            <a:r>
              <a:rPr lang="en-US"/>
              <a:t> </a:t>
            </a:r>
            <a:r>
              <a:rPr lang="en-US"/>
              <a:t>Alexandr Trubetskoy / CC BY-SA (https://creativecommons.org/licenses/by-sa/3.0)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are Bioindicators Useful?</a:t>
            </a:r>
            <a:endParaRPr/>
          </a:p>
        </p:txBody>
      </p:sp>
      <p:sp>
        <p:nvSpPr>
          <p:cNvPr id="227" name="Google Shape;227;p31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Community membership is impacted by environment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different tolerances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Lasting impression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Cheap and requires little equipment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Easy to sample</a:t>
            </a:r>
            <a:endParaRPr/>
          </a:p>
        </p:txBody>
      </p:sp>
      <p:sp>
        <p:nvSpPr>
          <p:cNvPr id="228" name="Google Shape;228;p31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2450" y="306493"/>
            <a:ext cx="4068601" cy="2806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1"/>
          <p:cNvSpPr txBox="1"/>
          <p:nvPr/>
        </p:nvSpPr>
        <p:spPr>
          <a:xfrm>
            <a:off x="8554975" y="423725"/>
            <a:ext cx="3000000" cy="7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 Reinbold [</a:t>
            </a:r>
            <a:r>
              <a:rPr lang="en-US"/>
              <a:t>(CC BY-SA 2.0) </a:t>
            </a:r>
            <a:r>
              <a:rPr lang="en-US" sz="1100" u="sng">
                <a:solidFill>
                  <a:schemeClr val="hlink"/>
                </a:solidFill>
                <a:hlinkClick r:id="rId4"/>
              </a:rPr>
              <a:t>https://creativecommons.org/licenses/by-sa/2.0/</a:t>
            </a:r>
            <a:r>
              <a:rPr lang="en-US"/>
              <a:t>]</a:t>
            </a:r>
            <a:endParaRPr/>
          </a:p>
        </p:txBody>
      </p:sp>
      <p:pic>
        <p:nvPicPr>
          <p:cNvPr id="231" name="Google Shape;23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3600" y="2962000"/>
            <a:ext cx="4826724" cy="312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1"/>
          <p:cNvSpPr txBox="1"/>
          <p:nvPr/>
        </p:nvSpPr>
        <p:spPr>
          <a:xfrm>
            <a:off x="7498825" y="6094500"/>
            <a:ext cx="300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Bruce Marlin / CC BY-SA (https://creativecommons.org/licenses/by-sa/2.5)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Stream Surveys</a:t>
            </a:r>
            <a:endParaRPr/>
          </a:p>
        </p:txBody>
      </p:sp>
      <p:sp>
        <p:nvSpPr>
          <p:cNvPr id="239" name="Google Shape;239;p32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EPA charged with monitoring environmental health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Sampled 1392 wadeable streams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Data on 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NTL</a:t>
            </a:r>
            <a:endParaRPr/>
          </a:p>
          <a:p>
            <a:pPr indent="-361950" lvl="2" marL="1371600" rtl="0" algn="l">
              <a:spcBef>
                <a:spcPts val="0"/>
              </a:spcBef>
              <a:spcAft>
                <a:spcPts val="0"/>
              </a:spcAft>
              <a:buSzPts val="2100"/>
              <a:buChar char="■"/>
            </a:pPr>
            <a:r>
              <a:rPr lang="en-US"/>
              <a:t>total nitrogen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PTL</a:t>
            </a:r>
            <a:endParaRPr/>
          </a:p>
          <a:p>
            <a:pPr indent="-361950" lvl="2" marL="1371600" rtl="0" algn="l">
              <a:spcBef>
                <a:spcPts val="0"/>
              </a:spcBef>
              <a:spcAft>
                <a:spcPts val="0"/>
              </a:spcAft>
              <a:buSzPts val="2100"/>
              <a:buChar char="■"/>
            </a:pPr>
            <a:r>
              <a:rPr lang="en-US"/>
              <a:t>total </a:t>
            </a:r>
            <a:r>
              <a:rPr lang="en-US"/>
              <a:t>phosphorus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2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32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Macroinvertebrate MMI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Taxonomic richness 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Taxonomic composition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Taxonomic diversity 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Feeding groups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Habits 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Pollution tolerance – a measure of how many taxa present are pollution tolerant and intolerance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Which of These are Taxonomic? Functional?</a:t>
            </a:r>
            <a:endParaRPr/>
          </a:p>
        </p:txBody>
      </p:sp>
      <p:sp>
        <p:nvSpPr>
          <p:cNvPr id="248" name="Google Shape;248;p33"/>
          <p:cNvSpPr txBox="1"/>
          <p:nvPr>
            <p:ph idx="12" type="sldNum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9" name="Google Shape;249;p33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Macroinvertebrate MMI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Taxonomic richness 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Taxonomic composition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Taxonomic diversity 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Feeding groups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Habits 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-US"/>
              <a:t>Pollution tolerance – a measure of how many taxa present are pollution tolerant and intolerance</a:t>
            </a:r>
            <a:endParaRPr/>
          </a:p>
        </p:txBody>
      </p:sp>
      <p:pic>
        <p:nvPicPr>
          <p:cNvPr id="250" name="Google Shape;2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600" y="3813575"/>
            <a:ext cx="4826724" cy="312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3"/>
          <p:cNvSpPr txBox="1"/>
          <p:nvPr/>
        </p:nvSpPr>
        <p:spPr>
          <a:xfrm>
            <a:off x="5012225" y="6002550"/>
            <a:ext cx="3000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Bruce Marlin / CC BY-SA (https://creativecommons.org/licenses/by-sa/2.5)</a:t>
            </a:r>
            <a:endParaRPr/>
          </a:p>
        </p:txBody>
      </p:sp>
      <p:pic>
        <p:nvPicPr>
          <p:cNvPr id="252" name="Google Shape;25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475" y="1536618"/>
            <a:ext cx="4068601" cy="280667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3"/>
          <p:cNvSpPr txBox="1"/>
          <p:nvPr/>
        </p:nvSpPr>
        <p:spPr>
          <a:xfrm>
            <a:off x="2786975" y="1604575"/>
            <a:ext cx="3000000" cy="7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Matt Reinbold [(CC BY-SA 2.0) </a:t>
            </a:r>
            <a:r>
              <a:rPr lang="en-US" sz="1100" u="sng">
                <a:solidFill>
                  <a:schemeClr val="hlink"/>
                </a:solidFill>
                <a:hlinkClick r:id="rId5"/>
              </a:rPr>
              <a:t>https://creativecommons.org/licenses/by-sa/2.0/</a:t>
            </a:r>
            <a:r>
              <a:rPr lang="en-US"/>
              <a:t>]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/>
          <p:nvPr>
            <p:ph type="title"/>
          </p:nvPr>
        </p:nvSpPr>
        <p:spPr>
          <a:xfrm>
            <a:off x="8549640" y="685800"/>
            <a:ext cx="3200400" cy="173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Characterizing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4"/>
          <p:cNvSpPr txBox="1"/>
          <p:nvPr>
            <p:ph idx="1" type="body"/>
          </p:nvPr>
        </p:nvSpPr>
        <p:spPr>
          <a:xfrm>
            <a:off x="8549640" y="2423160"/>
            <a:ext cx="3200400" cy="3291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Mean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261" name="Google Shape;261;p3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262" name="Google Shape;26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88" y="1041525"/>
            <a:ext cx="7991475" cy="49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