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8" r:id="rId2"/>
    <p:sldId id="277" r:id="rId3"/>
    <p:sldId id="282" r:id="rId4"/>
    <p:sldId id="287" r:id="rId5"/>
    <p:sldId id="284" r:id="rId6"/>
    <p:sldId id="285" r:id="rId7"/>
    <p:sldId id="286" r:id="rId8"/>
    <p:sldId id="297" r:id="rId9"/>
    <p:sldId id="272" r:id="rId10"/>
    <p:sldId id="299" r:id="rId11"/>
    <p:sldId id="278" r:id="rId12"/>
    <p:sldId id="298" r:id="rId13"/>
    <p:sldId id="300" r:id="rId14"/>
    <p:sldId id="310" r:id="rId15"/>
    <p:sldId id="301" r:id="rId16"/>
    <p:sldId id="302" r:id="rId17"/>
    <p:sldId id="303" r:id="rId18"/>
    <p:sldId id="304" r:id="rId19"/>
    <p:sldId id="305" r:id="rId20"/>
    <p:sldId id="306" r:id="rId21"/>
    <p:sldId id="311" r:id="rId22"/>
    <p:sldId id="312" r:id="rId23"/>
    <p:sldId id="313" r:id="rId24"/>
    <p:sldId id="314" r:id="rId25"/>
    <p:sldId id="315" r:id="rId26"/>
    <p:sldId id="259" r:id="rId27"/>
    <p:sldId id="262" r:id="rId28"/>
    <p:sldId id="266" r:id="rId29"/>
    <p:sldId id="265" r:id="rId30"/>
    <p:sldId id="267" r:id="rId31"/>
    <p:sldId id="268" r:id="rId32"/>
    <p:sldId id="269" r:id="rId33"/>
    <p:sldId id="260" r:id="rId34"/>
    <p:sldId id="270" r:id="rId35"/>
    <p:sldId id="271" r:id="rId36"/>
    <p:sldId id="273" r:id="rId37"/>
    <p:sldId id="289" r:id="rId38"/>
    <p:sldId id="290" r:id="rId39"/>
    <p:sldId id="307" r:id="rId40"/>
    <p:sldId id="308" r:id="rId41"/>
    <p:sldId id="309" r:id="rId42"/>
    <p:sldId id="296" r:id="rId43"/>
    <p:sldId id="29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Spera" initials="SS" lastIdx="3" clrIdx="0">
    <p:extLst>
      <p:ext uri="{19B8F6BF-5375-455C-9EA6-DF929625EA0E}">
        <p15:presenceInfo xmlns:p15="http://schemas.microsoft.com/office/powerpoint/2012/main" userId="54e9cd8110fd73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18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11" autoAdjust="0"/>
  </p:normalViewPr>
  <p:slideViewPr>
    <p:cSldViewPr snapToGrid="0" snapToObjects="1">
      <p:cViewPr varScale="1">
        <p:scale>
          <a:sx n="98" d="100"/>
          <a:sy n="98" d="100"/>
        </p:scale>
        <p:origin x="125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solidFill>
                  <a:schemeClr val="bg1"/>
                </a:solidFill>
              </a:rPr>
              <a:t>Fall</a:t>
            </a:r>
            <a:r>
              <a:rPr lang="en-US" baseline="0">
                <a:solidFill>
                  <a:schemeClr val="bg1"/>
                </a:solidFill>
              </a:rPr>
              <a:t> Foliage Trend</a:t>
            </a:r>
            <a:endParaRPr lang="en-US">
              <a:solidFill>
                <a:schemeClr val="bg1"/>
              </a:solidFill>
            </a:endParaRPr>
          </a:p>
        </c:rich>
      </c:tx>
      <c:layout>
        <c:manualLayout>
          <c:xMode val="edge"/>
          <c:yMode val="edge"/>
          <c:x val="0.41700986277221397"/>
          <c:y val="3.7323256413208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0929260444052703"/>
          <c:y val="0.14903519898243781"/>
          <c:w val="0.74259437259699401"/>
          <c:h val="0.74764736117180719"/>
        </c:manualLayout>
      </c:layout>
      <c:scatterChart>
        <c:scatterStyle val="lineMarker"/>
        <c:varyColors val="0"/>
        <c:ser>
          <c:idx val="0"/>
          <c:order val="0"/>
          <c:tx>
            <c:strRef>
              <c:f>'Fill-In-The-Blank'!$B$1</c:f>
              <c:strCache>
                <c:ptCount val="1"/>
                <c:pt idx="0">
                  <c:v>onsetDOY</c:v>
                </c:pt>
              </c:strCache>
            </c:strRef>
          </c:tx>
          <c:spPr>
            <a:ln w="19050" cap="rnd">
              <a:noFill/>
              <a:round/>
            </a:ln>
            <a:effectLst/>
          </c:spPr>
          <c:marker>
            <c:symbol val="circle"/>
            <c:size val="7"/>
            <c:spPr>
              <a:solidFill>
                <a:srgbClr val="7030A0"/>
              </a:solidFill>
              <a:ln w="9525">
                <a:noFill/>
              </a:ln>
              <a:effectLst/>
            </c:spPr>
          </c:marker>
          <c:xVal>
            <c:numRef>
              <c:f>'Fill-In-The-Blank'!$A$2:$A$80</c:f>
              <c:numCache>
                <c:formatCode>General</c:formatCode>
                <c:ptCount val="79"/>
                <c:pt idx="0">
                  <c:v>1936</c:v>
                </c:pt>
                <c:pt idx="1">
                  <c:v>1950</c:v>
                </c:pt>
                <c:pt idx="2">
                  <c:v>1950</c:v>
                </c:pt>
                <c:pt idx="3">
                  <c:v>1950</c:v>
                </c:pt>
                <c:pt idx="4">
                  <c:v>1951</c:v>
                </c:pt>
                <c:pt idx="5">
                  <c:v>1952</c:v>
                </c:pt>
                <c:pt idx="6">
                  <c:v>1952</c:v>
                </c:pt>
                <c:pt idx="7">
                  <c:v>1952</c:v>
                </c:pt>
                <c:pt idx="8">
                  <c:v>1952</c:v>
                </c:pt>
                <c:pt idx="9">
                  <c:v>1955</c:v>
                </c:pt>
                <c:pt idx="10">
                  <c:v>1955</c:v>
                </c:pt>
                <c:pt idx="11">
                  <c:v>1957</c:v>
                </c:pt>
                <c:pt idx="12">
                  <c:v>1958</c:v>
                </c:pt>
                <c:pt idx="13">
                  <c:v>1959</c:v>
                </c:pt>
                <c:pt idx="14">
                  <c:v>1959</c:v>
                </c:pt>
                <c:pt idx="15">
                  <c:v>1959</c:v>
                </c:pt>
                <c:pt idx="16">
                  <c:v>1960</c:v>
                </c:pt>
                <c:pt idx="17">
                  <c:v>1961</c:v>
                </c:pt>
                <c:pt idx="18">
                  <c:v>1961</c:v>
                </c:pt>
                <c:pt idx="19">
                  <c:v>1961</c:v>
                </c:pt>
                <c:pt idx="20">
                  <c:v>1961</c:v>
                </c:pt>
                <c:pt idx="21">
                  <c:v>1962</c:v>
                </c:pt>
                <c:pt idx="22">
                  <c:v>1962</c:v>
                </c:pt>
                <c:pt idx="23">
                  <c:v>1962</c:v>
                </c:pt>
                <c:pt idx="24">
                  <c:v>1962</c:v>
                </c:pt>
                <c:pt idx="25">
                  <c:v>1963</c:v>
                </c:pt>
                <c:pt idx="26">
                  <c:v>1963</c:v>
                </c:pt>
                <c:pt idx="27">
                  <c:v>1964</c:v>
                </c:pt>
                <c:pt idx="28">
                  <c:v>1964</c:v>
                </c:pt>
                <c:pt idx="29">
                  <c:v>1964</c:v>
                </c:pt>
                <c:pt idx="30">
                  <c:v>1965</c:v>
                </c:pt>
                <c:pt idx="31">
                  <c:v>1965</c:v>
                </c:pt>
                <c:pt idx="32">
                  <c:v>1965</c:v>
                </c:pt>
                <c:pt idx="33">
                  <c:v>1966</c:v>
                </c:pt>
                <c:pt idx="34">
                  <c:v>1966</c:v>
                </c:pt>
                <c:pt idx="35">
                  <c:v>1966</c:v>
                </c:pt>
                <c:pt idx="36">
                  <c:v>1966</c:v>
                </c:pt>
                <c:pt idx="37">
                  <c:v>1970</c:v>
                </c:pt>
                <c:pt idx="38">
                  <c:v>1971</c:v>
                </c:pt>
                <c:pt idx="39">
                  <c:v>1971</c:v>
                </c:pt>
                <c:pt idx="40">
                  <c:v>1972</c:v>
                </c:pt>
                <c:pt idx="41">
                  <c:v>1975</c:v>
                </c:pt>
                <c:pt idx="42">
                  <c:v>1976</c:v>
                </c:pt>
                <c:pt idx="43">
                  <c:v>1976</c:v>
                </c:pt>
                <c:pt idx="44">
                  <c:v>1977</c:v>
                </c:pt>
                <c:pt idx="45">
                  <c:v>1980</c:v>
                </c:pt>
                <c:pt idx="46">
                  <c:v>1980</c:v>
                </c:pt>
                <c:pt idx="47">
                  <c:v>1981</c:v>
                </c:pt>
                <c:pt idx="48">
                  <c:v>1985</c:v>
                </c:pt>
                <c:pt idx="49">
                  <c:v>1985</c:v>
                </c:pt>
                <c:pt idx="50">
                  <c:v>1989</c:v>
                </c:pt>
                <c:pt idx="51">
                  <c:v>1989</c:v>
                </c:pt>
                <c:pt idx="52">
                  <c:v>1990</c:v>
                </c:pt>
                <c:pt idx="53">
                  <c:v>1991</c:v>
                </c:pt>
                <c:pt idx="54">
                  <c:v>1992</c:v>
                </c:pt>
                <c:pt idx="55">
                  <c:v>1993</c:v>
                </c:pt>
                <c:pt idx="56">
                  <c:v>1994</c:v>
                </c:pt>
                <c:pt idx="57">
                  <c:v>1995</c:v>
                </c:pt>
                <c:pt idx="58">
                  <c:v>1996</c:v>
                </c:pt>
                <c:pt idx="59">
                  <c:v>1997</c:v>
                </c:pt>
                <c:pt idx="60">
                  <c:v>1998</c:v>
                </c:pt>
                <c:pt idx="61">
                  <c:v>1999</c:v>
                </c:pt>
                <c:pt idx="62">
                  <c:v>2000</c:v>
                </c:pt>
                <c:pt idx="63">
                  <c:v>2001</c:v>
                </c:pt>
                <c:pt idx="64">
                  <c:v>2002</c:v>
                </c:pt>
                <c:pt idx="65">
                  <c:v>2003</c:v>
                </c:pt>
                <c:pt idx="66">
                  <c:v>2004</c:v>
                </c:pt>
                <c:pt idx="67">
                  <c:v>2008</c:v>
                </c:pt>
                <c:pt idx="68">
                  <c:v>2009</c:v>
                </c:pt>
                <c:pt idx="69">
                  <c:v>2010</c:v>
                </c:pt>
                <c:pt idx="70">
                  <c:v>2011</c:v>
                </c:pt>
                <c:pt idx="71">
                  <c:v>2011</c:v>
                </c:pt>
                <c:pt idx="72">
                  <c:v>2012</c:v>
                </c:pt>
                <c:pt idx="73">
                  <c:v>2013</c:v>
                </c:pt>
                <c:pt idx="74">
                  <c:v>2014</c:v>
                </c:pt>
                <c:pt idx="75">
                  <c:v>2015</c:v>
                </c:pt>
                <c:pt idx="76">
                  <c:v>2016</c:v>
                </c:pt>
                <c:pt idx="77">
                  <c:v>2017</c:v>
                </c:pt>
                <c:pt idx="78">
                  <c:v>2018</c:v>
                </c:pt>
              </c:numCache>
            </c:numRef>
          </c:xVal>
          <c:yVal>
            <c:numRef>
              <c:f>'Fill-In-The-Blank'!$B$2:$B$80</c:f>
              <c:numCache>
                <c:formatCode>General</c:formatCode>
                <c:ptCount val="79"/>
                <c:pt idx="5">
                  <c:v>268</c:v>
                </c:pt>
                <c:pt idx="6">
                  <c:v>275</c:v>
                </c:pt>
                <c:pt idx="17">
                  <c:v>271</c:v>
                </c:pt>
                <c:pt idx="21">
                  <c:v>270</c:v>
                </c:pt>
                <c:pt idx="25">
                  <c:v>279</c:v>
                </c:pt>
                <c:pt idx="37">
                  <c:v>274</c:v>
                </c:pt>
                <c:pt idx="38">
                  <c:v>280</c:v>
                </c:pt>
                <c:pt idx="41">
                  <c:v>258</c:v>
                </c:pt>
                <c:pt idx="42">
                  <c:v>281</c:v>
                </c:pt>
                <c:pt idx="44">
                  <c:v>273</c:v>
                </c:pt>
                <c:pt idx="47">
                  <c:v>277</c:v>
                </c:pt>
                <c:pt idx="48">
                  <c:v>274</c:v>
                </c:pt>
                <c:pt idx="66">
                  <c:v>270</c:v>
                </c:pt>
              </c:numCache>
            </c:numRef>
          </c:yVal>
          <c:smooth val="0"/>
          <c:extLst>
            <c:ext xmlns:c16="http://schemas.microsoft.com/office/drawing/2014/chart" uri="{C3380CC4-5D6E-409C-BE32-E72D297353CC}">
              <c16:uniqueId val="{00000000-1445-4FD9-A15E-0A6E719CA7FD}"/>
            </c:ext>
          </c:extLst>
        </c:ser>
        <c:ser>
          <c:idx val="1"/>
          <c:order val="1"/>
          <c:tx>
            <c:strRef>
              <c:f>'Fill-In-The-Blank'!$C$1</c:f>
              <c:strCache>
                <c:ptCount val="1"/>
                <c:pt idx="0">
                  <c:v>peakDOY</c:v>
                </c:pt>
              </c:strCache>
            </c:strRef>
          </c:tx>
          <c:spPr>
            <a:ln w="19050" cap="rnd">
              <a:noFill/>
              <a:round/>
            </a:ln>
            <a:effectLst/>
          </c:spPr>
          <c:marker>
            <c:symbol val="circle"/>
            <c:size val="7"/>
            <c:spPr>
              <a:solidFill>
                <a:srgbClr val="FF0000"/>
              </a:solidFill>
              <a:ln w="9525">
                <a:solidFill>
                  <a:schemeClr val="accent2"/>
                </a:solidFill>
              </a:ln>
              <a:effectLst/>
            </c:spPr>
          </c:marker>
          <c:trendline>
            <c:spPr>
              <a:ln w="25400" cap="rnd">
                <a:solidFill>
                  <a:srgbClr val="FF0000"/>
                </a:solidFill>
                <a:prstDash val="sysDot"/>
              </a:ln>
              <a:effectLst/>
            </c:spPr>
            <c:trendlineType val="linear"/>
            <c:dispRSqr val="1"/>
            <c:dispEq val="1"/>
            <c:trendlineLbl>
              <c:layout>
                <c:manualLayout>
                  <c:x val="6.6699799021321213E-2"/>
                  <c:y val="-0.24277893825008087"/>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trendlineLbl>
          </c:trendline>
          <c:xVal>
            <c:numRef>
              <c:f>'Fill-In-The-Blank'!$A$2:$A$80</c:f>
              <c:numCache>
                <c:formatCode>General</c:formatCode>
                <c:ptCount val="79"/>
                <c:pt idx="0">
                  <c:v>1936</c:v>
                </c:pt>
                <c:pt idx="1">
                  <c:v>1950</c:v>
                </c:pt>
                <c:pt idx="2">
                  <c:v>1950</c:v>
                </c:pt>
                <c:pt idx="3">
                  <c:v>1950</c:v>
                </c:pt>
                <c:pt idx="4">
                  <c:v>1951</c:v>
                </c:pt>
                <c:pt idx="5">
                  <c:v>1952</c:v>
                </c:pt>
                <c:pt idx="6">
                  <c:v>1952</c:v>
                </c:pt>
                <c:pt idx="7">
                  <c:v>1952</c:v>
                </c:pt>
                <c:pt idx="8">
                  <c:v>1952</c:v>
                </c:pt>
                <c:pt idx="9">
                  <c:v>1955</c:v>
                </c:pt>
                <c:pt idx="10">
                  <c:v>1955</c:v>
                </c:pt>
                <c:pt idx="11">
                  <c:v>1957</c:v>
                </c:pt>
                <c:pt idx="12">
                  <c:v>1958</c:v>
                </c:pt>
                <c:pt idx="13">
                  <c:v>1959</c:v>
                </c:pt>
                <c:pt idx="14">
                  <c:v>1959</c:v>
                </c:pt>
                <c:pt idx="15">
                  <c:v>1959</c:v>
                </c:pt>
                <c:pt idx="16">
                  <c:v>1960</c:v>
                </c:pt>
                <c:pt idx="17">
                  <c:v>1961</c:v>
                </c:pt>
                <c:pt idx="18">
                  <c:v>1961</c:v>
                </c:pt>
                <c:pt idx="19">
                  <c:v>1961</c:v>
                </c:pt>
                <c:pt idx="20">
                  <c:v>1961</c:v>
                </c:pt>
                <c:pt idx="21">
                  <c:v>1962</c:v>
                </c:pt>
                <c:pt idx="22">
                  <c:v>1962</c:v>
                </c:pt>
                <c:pt idx="23">
                  <c:v>1962</c:v>
                </c:pt>
                <c:pt idx="24">
                  <c:v>1962</c:v>
                </c:pt>
                <c:pt idx="25">
                  <c:v>1963</c:v>
                </c:pt>
                <c:pt idx="26">
                  <c:v>1963</c:v>
                </c:pt>
                <c:pt idx="27">
                  <c:v>1964</c:v>
                </c:pt>
                <c:pt idx="28">
                  <c:v>1964</c:v>
                </c:pt>
                <c:pt idx="29">
                  <c:v>1964</c:v>
                </c:pt>
                <c:pt idx="30">
                  <c:v>1965</c:v>
                </c:pt>
                <c:pt idx="31">
                  <c:v>1965</c:v>
                </c:pt>
                <c:pt idx="32">
                  <c:v>1965</c:v>
                </c:pt>
                <c:pt idx="33">
                  <c:v>1966</c:v>
                </c:pt>
                <c:pt idx="34">
                  <c:v>1966</c:v>
                </c:pt>
                <c:pt idx="35">
                  <c:v>1966</c:v>
                </c:pt>
                <c:pt idx="36">
                  <c:v>1966</c:v>
                </c:pt>
                <c:pt idx="37">
                  <c:v>1970</c:v>
                </c:pt>
                <c:pt idx="38">
                  <c:v>1971</c:v>
                </c:pt>
                <c:pt idx="39">
                  <c:v>1971</c:v>
                </c:pt>
                <c:pt idx="40">
                  <c:v>1972</c:v>
                </c:pt>
                <c:pt idx="41">
                  <c:v>1975</c:v>
                </c:pt>
                <c:pt idx="42">
                  <c:v>1976</c:v>
                </c:pt>
                <c:pt idx="43">
                  <c:v>1976</c:v>
                </c:pt>
                <c:pt idx="44">
                  <c:v>1977</c:v>
                </c:pt>
                <c:pt idx="45">
                  <c:v>1980</c:v>
                </c:pt>
                <c:pt idx="46">
                  <c:v>1980</c:v>
                </c:pt>
                <c:pt idx="47">
                  <c:v>1981</c:v>
                </c:pt>
                <c:pt idx="48">
                  <c:v>1985</c:v>
                </c:pt>
                <c:pt idx="49">
                  <c:v>1985</c:v>
                </c:pt>
                <c:pt idx="50">
                  <c:v>1989</c:v>
                </c:pt>
                <c:pt idx="51">
                  <c:v>1989</c:v>
                </c:pt>
                <c:pt idx="52">
                  <c:v>1990</c:v>
                </c:pt>
                <c:pt idx="53">
                  <c:v>1991</c:v>
                </c:pt>
                <c:pt idx="54">
                  <c:v>1992</c:v>
                </c:pt>
                <c:pt idx="55">
                  <c:v>1993</c:v>
                </c:pt>
                <c:pt idx="56">
                  <c:v>1994</c:v>
                </c:pt>
                <c:pt idx="57">
                  <c:v>1995</c:v>
                </c:pt>
                <c:pt idx="58">
                  <c:v>1996</c:v>
                </c:pt>
                <c:pt idx="59">
                  <c:v>1997</c:v>
                </c:pt>
                <c:pt idx="60">
                  <c:v>1998</c:v>
                </c:pt>
                <c:pt idx="61">
                  <c:v>1999</c:v>
                </c:pt>
                <c:pt idx="62">
                  <c:v>2000</c:v>
                </c:pt>
                <c:pt idx="63">
                  <c:v>2001</c:v>
                </c:pt>
                <c:pt idx="64">
                  <c:v>2002</c:v>
                </c:pt>
                <c:pt idx="65">
                  <c:v>2003</c:v>
                </c:pt>
                <c:pt idx="66">
                  <c:v>2004</c:v>
                </c:pt>
                <c:pt idx="67">
                  <c:v>2008</c:v>
                </c:pt>
                <c:pt idx="68">
                  <c:v>2009</c:v>
                </c:pt>
                <c:pt idx="69">
                  <c:v>2010</c:v>
                </c:pt>
                <c:pt idx="70">
                  <c:v>2011</c:v>
                </c:pt>
                <c:pt idx="71">
                  <c:v>2011</c:v>
                </c:pt>
                <c:pt idx="72">
                  <c:v>2012</c:v>
                </c:pt>
                <c:pt idx="73">
                  <c:v>2013</c:v>
                </c:pt>
                <c:pt idx="74">
                  <c:v>2014</c:v>
                </c:pt>
                <c:pt idx="75">
                  <c:v>2015</c:v>
                </c:pt>
                <c:pt idx="76">
                  <c:v>2016</c:v>
                </c:pt>
                <c:pt idx="77">
                  <c:v>2017</c:v>
                </c:pt>
                <c:pt idx="78">
                  <c:v>2018</c:v>
                </c:pt>
              </c:numCache>
            </c:numRef>
          </c:xVal>
          <c:yVal>
            <c:numRef>
              <c:f>'Fill-In-The-Blank'!$C$2:$C$80</c:f>
              <c:numCache>
                <c:formatCode>General</c:formatCode>
                <c:ptCount val="79"/>
                <c:pt idx="0">
                  <c:v>277</c:v>
                </c:pt>
                <c:pt idx="1">
                  <c:v>278</c:v>
                </c:pt>
                <c:pt idx="4">
                  <c:v>288</c:v>
                </c:pt>
                <c:pt idx="7">
                  <c:v>282</c:v>
                </c:pt>
                <c:pt idx="8">
                  <c:v>285</c:v>
                </c:pt>
                <c:pt idx="9">
                  <c:v>282</c:v>
                </c:pt>
                <c:pt idx="11">
                  <c:v>276</c:v>
                </c:pt>
                <c:pt idx="12">
                  <c:v>275</c:v>
                </c:pt>
                <c:pt idx="13">
                  <c:v>274</c:v>
                </c:pt>
                <c:pt idx="14">
                  <c:v>281</c:v>
                </c:pt>
                <c:pt idx="18">
                  <c:v>278</c:v>
                </c:pt>
                <c:pt idx="19">
                  <c:v>292</c:v>
                </c:pt>
                <c:pt idx="22">
                  <c:v>273</c:v>
                </c:pt>
                <c:pt idx="26">
                  <c:v>283</c:v>
                </c:pt>
                <c:pt idx="27">
                  <c:v>280</c:v>
                </c:pt>
                <c:pt idx="28">
                  <c:v>281</c:v>
                </c:pt>
                <c:pt idx="30">
                  <c:v>280</c:v>
                </c:pt>
                <c:pt idx="31">
                  <c:v>287</c:v>
                </c:pt>
                <c:pt idx="33">
                  <c:v>278</c:v>
                </c:pt>
                <c:pt idx="34">
                  <c:v>286</c:v>
                </c:pt>
                <c:pt idx="35">
                  <c:v>286</c:v>
                </c:pt>
                <c:pt idx="36">
                  <c:v>286</c:v>
                </c:pt>
                <c:pt idx="39">
                  <c:v>287</c:v>
                </c:pt>
                <c:pt idx="40">
                  <c:v>285</c:v>
                </c:pt>
                <c:pt idx="43">
                  <c:v>287</c:v>
                </c:pt>
                <c:pt idx="45">
                  <c:v>283</c:v>
                </c:pt>
                <c:pt idx="49">
                  <c:v>283</c:v>
                </c:pt>
                <c:pt idx="50">
                  <c:v>283</c:v>
                </c:pt>
                <c:pt idx="51">
                  <c:v>286</c:v>
                </c:pt>
                <c:pt idx="52">
                  <c:v>288</c:v>
                </c:pt>
                <c:pt idx="53">
                  <c:v>282</c:v>
                </c:pt>
                <c:pt idx="54">
                  <c:v>286</c:v>
                </c:pt>
                <c:pt idx="55">
                  <c:v>280</c:v>
                </c:pt>
                <c:pt idx="56">
                  <c:v>278</c:v>
                </c:pt>
                <c:pt idx="57">
                  <c:v>277</c:v>
                </c:pt>
                <c:pt idx="58">
                  <c:v>289</c:v>
                </c:pt>
                <c:pt idx="59">
                  <c:v>288</c:v>
                </c:pt>
                <c:pt idx="60">
                  <c:v>287</c:v>
                </c:pt>
                <c:pt idx="61">
                  <c:v>288</c:v>
                </c:pt>
                <c:pt idx="62">
                  <c:v>287</c:v>
                </c:pt>
                <c:pt idx="63">
                  <c:v>288</c:v>
                </c:pt>
                <c:pt idx="64">
                  <c:v>292</c:v>
                </c:pt>
                <c:pt idx="65">
                  <c:v>288</c:v>
                </c:pt>
                <c:pt idx="67">
                  <c:v>291</c:v>
                </c:pt>
                <c:pt idx="68">
                  <c:v>287</c:v>
                </c:pt>
                <c:pt idx="69">
                  <c:v>289</c:v>
                </c:pt>
                <c:pt idx="70">
                  <c:v>292</c:v>
                </c:pt>
                <c:pt idx="72">
                  <c:v>286</c:v>
                </c:pt>
                <c:pt idx="73">
                  <c:v>296</c:v>
                </c:pt>
                <c:pt idx="74">
                  <c:v>281</c:v>
                </c:pt>
                <c:pt idx="75">
                  <c:v>294</c:v>
                </c:pt>
                <c:pt idx="76">
                  <c:v>288</c:v>
                </c:pt>
                <c:pt idx="77">
                  <c:v>291</c:v>
                </c:pt>
                <c:pt idx="78">
                  <c:v>283</c:v>
                </c:pt>
              </c:numCache>
            </c:numRef>
          </c:yVal>
          <c:smooth val="0"/>
          <c:extLst>
            <c:ext xmlns:c16="http://schemas.microsoft.com/office/drawing/2014/chart" uri="{C3380CC4-5D6E-409C-BE32-E72D297353CC}">
              <c16:uniqueId val="{00000001-1445-4FD9-A15E-0A6E719CA7FD}"/>
            </c:ext>
          </c:extLst>
        </c:ser>
        <c:ser>
          <c:idx val="2"/>
          <c:order val="2"/>
          <c:tx>
            <c:strRef>
              <c:f>'Fill-In-The-Blank'!$D$1</c:f>
              <c:strCache>
                <c:ptCount val="1"/>
                <c:pt idx="0">
                  <c:v>endDOY</c:v>
                </c:pt>
              </c:strCache>
            </c:strRef>
          </c:tx>
          <c:spPr>
            <a:ln w="19050" cap="rnd">
              <a:noFill/>
              <a:round/>
            </a:ln>
            <a:effectLst/>
          </c:spPr>
          <c:marker>
            <c:symbol val="circle"/>
            <c:size val="7"/>
            <c:spPr>
              <a:solidFill>
                <a:srgbClr val="FFFF00"/>
              </a:solidFill>
              <a:ln w="9525">
                <a:solidFill>
                  <a:srgbClr val="FFFF00"/>
                </a:solidFill>
              </a:ln>
              <a:effectLst/>
            </c:spPr>
          </c:marker>
          <c:xVal>
            <c:numRef>
              <c:f>'Fill-In-The-Blank'!$A$2:$A$80</c:f>
              <c:numCache>
                <c:formatCode>General</c:formatCode>
                <c:ptCount val="79"/>
                <c:pt idx="0">
                  <c:v>1936</c:v>
                </c:pt>
                <c:pt idx="1">
                  <c:v>1950</c:v>
                </c:pt>
                <c:pt idx="2">
                  <c:v>1950</c:v>
                </c:pt>
                <c:pt idx="3">
                  <c:v>1950</c:v>
                </c:pt>
                <c:pt idx="4">
                  <c:v>1951</c:v>
                </c:pt>
                <c:pt idx="5">
                  <c:v>1952</c:v>
                </c:pt>
                <c:pt idx="6">
                  <c:v>1952</c:v>
                </c:pt>
                <c:pt idx="7">
                  <c:v>1952</c:v>
                </c:pt>
                <c:pt idx="8">
                  <c:v>1952</c:v>
                </c:pt>
                <c:pt idx="9">
                  <c:v>1955</c:v>
                </c:pt>
                <c:pt idx="10">
                  <c:v>1955</c:v>
                </c:pt>
                <c:pt idx="11">
                  <c:v>1957</c:v>
                </c:pt>
                <c:pt idx="12">
                  <c:v>1958</c:v>
                </c:pt>
                <c:pt idx="13">
                  <c:v>1959</c:v>
                </c:pt>
                <c:pt idx="14">
                  <c:v>1959</c:v>
                </c:pt>
                <c:pt idx="15">
                  <c:v>1959</c:v>
                </c:pt>
                <c:pt idx="16">
                  <c:v>1960</c:v>
                </c:pt>
                <c:pt idx="17">
                  <c:v>1961</c:v>
                </c:pt>
                <c:pt idx="18">
                  <c:v>1961</c:v>
                </c:pt>
                <c:pt idx="19">
                  <c:v>1961</c:v>
                </c:pt>
                <c:pt idx="20">
                  <c:v>1961</c:v>
                </c:pt>
                <c:pt idx="21">
                  <c:v>1962</c:v>
                </c:pt>
                <c:pt idx="22">
                  <c:v>1962</c:v>
                </c:pt>
                <c:pt idx="23">
                  <c:v>1962</c:v>
                </c:pt>
                <c:pt idx="24">
                  <c:v>1962</c:v>
                </c:pt>
                <c:pt idx="25">
                  <c:v>1963</c:v>
                </c:pt>
                <c:pt idx="26">
                  <c:v>1963</c:v>
                </c:pt>
                <c:pt idx="27">
                  <c:v>1964</c:v>
                </c:pt>
                <c:pt idx="28">
                  <c:v>1964</c:v>
                </c:pt>
                <c:pt idx="29">
                  <c:v>1964</c:v>
                </c:pt>
                <c:pt idx="30">
                  <c:v>1965</c:v>
                </c:pt>
                <c:pt idx="31">
                  <c:v>1965</c:v>
                </c:pt>
                <c:pt idx="32">
                  <c:v>1965</c:v>
                </c:pt>
                <c:pt idx="33">
                  <c:v>1966</c:v>
                </c:pt>
                <c:pt idx="34">
                  <c:v>1966</c:v>
                </c:pt>
                <c:pt idx="35">
                  <c:v>1966</c:v>
                </c:pt>
                <c:pt idx="36">
                  <c:v>1966</c:v>
                </c:pt>
                <c:pt idx="37">
                  <c:v>1970</c:v>
                </c:pt>
                <c:pt idx="38">
                  <c:v>1971</c:v>
                </c:pt>
                <c:pt idx="39">
                  <c:v>1971</c:v>
                </c:pt>
                <c:pt idx="40">
                  <c:v>1972</c:v>
                </c:pt>
                <c:pt idx="41">
                  <c:v>1975</c:v>
                </c:pt>
                <c:pt idx="42">
                  <c:v>1976</c:v>
                </c:pt>
                <c:pt idx="43">
                  <c:v>1976</c:v>
                </c:pt>
                <c:pt idx="44">
                  <c:v>1977</c:v>
                </c:pt>
                <c:pt idx="45">
                  <c:v>1980</c:v>
                </c:pt>
                <c:pt idx="46">
                  <c:v>1980</c:v>
                </c:pt>
                <c:pt idx="47">
                  <c:v>1981</c:v>
                </c:pt>
                <c:pt idx="48">
                  <c:v>1985</c:v>
                </c:pt>
                <c:pt idx="49">
                  <c:v>1985</c:v>
                </c:pt>
                <c:pt idx="50">
                  <c:v>1989</c:v>
                </c:pt>
                <c:pt idx="51">
                  <c:v>1989</c:v>
                </c:pt>
                <c:pt idx="52">
                  <c:v>1990</c:v>
                </c:pt>
                <c:pt idx="53">
                  <c:v>1991</c:v>
                </c:pt>
                <c:pt idx="54">
                  <c:v>1992</c:v>
                </c:pt>
                <c:pt idx="55">
                  <c:v>1993</c:v>
                </c:pt>
                <c:pt idx="56">
                  <c:v>1994</c:v>
                </c:pt>
                <c:pt idx="57">
                  <c:v>1995</c:v>
                </c:pt>
                <c:pt idx="58">
                  <c:v>1996</c:v>
                </c:pt>
                <c:pt idx="59">
                  <c:v>1997</c:v>
                </c:pt>
                <c:pt idx="60">
                  <c:v>1998</c:v>
                </c:pt>
                <c:pt idx="61">
                  <c:v>1999</c:v>
                </c:pt>
                <c:pt idx="62">
                  <c:v>2000</c:v>
                </c:pt>
                <c:pt idx="63">
                  <c:v>2001</c:v>
                </c:pt>
                <c:pt idx="64">
                  <c:v>2002</c:v>
                </c:pt>
                <c:pt idx="65">
                  <c:v>2003</c:v>
                </c:pt>
                <c:pt idx="66">
                  <c:v>2004</c:v>
                </c:pt>
                <c:pt idx="67">
                  <c:v>2008</c:v>
                </c:pt>
                <c:pt idx="68">
                  <c:v>2009</c:v>
                </c:pt>
                <c:pt idx="69">
                  <c:v>2010</c:v>
                </c:pt>
                <c:pt idx="70">
                  <c:v>2011</c:v>
                </c:pt>
                <c:pt idx="71">
                  <c:v>2011</c:v>
                </c:pt>
                <c:pt idx="72">
                  <c:v>2012</c:v>
                </c:pt>
                <c:pt idx="73">
                  <c:v>2013</c:v>
                </c:pt>
                <c:pt idx="74">
                  <c:v>2014</c:v>
                </c:pt>
                <c:pt idx="75">
                  <c:v>2015</c:v>
                </c:pt>
                <c:pt idx="76">
                  <c:v>2016</c:v>
                </c:pt>
                <c:pt idx="77">
                  <c:v>2017</c:v>
                </c:pt>
                <c:pt idx="78">
                  <c:v>2018</c:v>
                </c:pt>
              </c:numCache>
            </c:numRef>
          </c:xVal>
          <c:yVal>
            <c:numRef>
              <c:f>'Fill-In-The-Blank'!$D$2:$D$80</c:f>
              <c:numCache>
                <c:formatCode>General</c:formatCode>
                <c:ptCount val="79"/>
                <c:pt idx="2">
                  <c:v>285</c:v>
                </c:pt>
                <c:pt idx="3">
                  <c:v>313</c:v>
                </c:pt>
                <c:pt idx="10">
                  <c:v>286</c:v>
                </c:pt>
                <c:pt idx="15">
                  <c:v>288</c:v>
                </c:pt>
                <c:pt idx="16">
                  <c:v>314</c:v>
                </c:pt>
                <c:pt idx="20">
                  <c:v>306</c:v>
                </c:pt>
                <c:pt idx="23">
                  <c:v>298</c:v>
                </c:pt>
                <c:pt idx="24">
                  <c:v>312</c:v>
                </c:pt>
                <c:pt idx="29">
                  <c:v>295</c:v>
                </c:pt>
                <c:pt idx="32">
                  <c:v>301</c:v>
                </c:pt>
                <c:pt idx="46">
                  <c:v>290</c:v>
                </c:pt>
                <c:pt idx="71">
                  <c:v>297</c:v>
                </c:pt>
              </c:numCache>
            </c:numRef>
          </c:yVal>
          <c:smooth val="0"/>
          <c:extLst>
            <c:ext xmlns:c16="http://schemas.microsoft.com/office/drawing/2014/chart" uri="{C3380CC4-5D6E-409C-BE32-E72D297353CC}">
              <c16:uniqueId val="{00000002-1445-4FD9-A15E-0A6E719CA7FD}"/>
            </c:ext>
          </c:extLst>
        </c:ser>
        <c:dLbls>
          <c:showLegendKey val="0"/>
          <c:showVal val="0"/>
          <c:showCatName val="0"/>
          <c:showSerName val="0"/>
          <c:showPercent val="0"/>
          <c:showBubbleSize val="0"/>
        </c:dLbls>
        <c:axId val="1727609887"/>
        <c:axId val="1725884047"/>
      </c:scatterChart>
      <c:valAx>
        <c:axId val="1727609887"/>
        <c:scaling>
          <c:orientation val="minMax"/>
          <c:max val="2020"/>
          <c:min val="193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725884047"/>
        <c:crosses val="autoZero"/>
        <c:crossBetween val="midCat"/>
      </c:valAx>
      <c:valAx>
        <c:axId val="1725884047"/>
        <c:scaling>
          <c:orientation val="minMax"/>
          <c:max val="300"/>
        </c:scaling>
        <c:delete val="0"/>
        <c:axPos val="l"/>
        <c:title>
          <c:tx>
            <c:rich>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sz="2000" dirty="0" smtClean="0">
                    <a:solidFill>
                      <a:schemeClr val="bg1"/>
                    </a:solidFill>
                  </a:rPr>
                  <a:t>Day</a:t>
                </a:r>
                <a:r>
                  <a:rPr lang="en-US" sz="2000" baseline="0" dirty="0" smtClean="0">
                    <a:solidFill>
                      <a:schemeClr val="bg1"/>
                    </a:solidFill>
                  </a:rPr>
                  <a:t> of Year</a:t>
                </a:r>
                <a:endParaRPr lang="en-US" sz="2000" dirty="0">
                  <a:solidFill>
                    <a:schemeClr val="bg1"/>
                  </a:solidFill>
                </a:endParaRPr>
              </a:p>
            </c:rich>
          </c:tx>
          <c:layout>
            <c:manualLayout>
              <c:xMode val="edge"/>
              <c:yMode val="edge"/>
              <c:x val="9.632344046092662E-3"/>
              <c:y val="0.2778630483519685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727609887"/>
        <c:crosses val="autoZero"/>
        <c:crossBetween val="midCat"/>
      </c:valAx>
      <c:spPr>
        <a:noFill/>
        <a:ln>
          <a:noFill/>
        </a:ln>
        <a:effectLst/>
      </c:spPr>
    </c:plotArea>
    <c:legend>
      <c:legendPos val="b"/>
      <c:layout>
        <c:manualLayout>
          <c:xMode val="edge"/>
          <c:yMode val="edge"/>
          <c:x val="0.84155488256614441"/>
          <c:y val="0.53124832097019137"/>
          <c:w val="0.15677559818701275"/>
          <c:h val="0.350758510282515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B80AD-1445-2E4A-A9A1-BEE7DA645E78}" type="datetimeFigureOut">
              <a:rPr lang="en-US" smtClean="0"/>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361CA-2C92-F349-A152-D543D2186B21}" type="slidenum">
              <a:rPr lang="en-US" smtClean="0"/>
              <a:t>‹#›</a:t>
            </a:fld>
            <a:endParaRPr lang="en-US"/>
          </a:p>
        </p:txBody>
      </p:sp>
    </p:spTree>
    <p:extLst>
      <p:ext uri="{BB962C8B-B14F-4D97-AF65-F5344CB8AC3E}">
        <p14:creationId xmlns:p14="http://schemas.microsoft.com/office/powerpoint/2010/main" val="4431118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xtremepresentation.typepad.com/files/choosing-a-good-chart-09.pdf"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blog.datawrapper.de/dualaxis/" TargetMode="External"/><Relationship Id="rId4" Type="http://schemas.openxmlformats.org/officeDocument/2006/relationships/hyperlink" Target="http://labs.juiceanalytics.com/chartchooser/index.html"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1</a:t>
            </a:fld>
            <a:endParaRPr lang="en-US"/>
          </a:p>
        </p:txBody>
      </p:sp>
    </p:spTree>
    <p:extLst>
      <p:ext uri="{BB962C8B-B14F-4D97-AF65-F5344CB8AC3E}">
        <p14:creationId xmlns:p14="http://schemas.microsoft.com/office/powerpoint/2010/main" val="382969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Line Charts are generally used to depict a trend of data over time.</a:t>
            </a:r>
          </a:p>
          <a:p>
            <a:r>
              <a:rPr lang="en-US" sz="1200" b="0" i="0" kern="1200" dirty="0">
                <a:solidFill>
                  <a:schemeClr val="tx1"/>
                </a:solidFill>
                <a:effectLst/>
                <a:latin typeface="+mn-lt"/>
                <a:ea typeface="+mn-ea"/>
                <a:cs typeface="+mn-cs"/>
              </a:rPr>
              <a:t>The leaner and much more elegant alternative to the pie chart is the bar chart, that is able to express all that the pie says and much more, without making a mess of labels and legends.</a:t>
            </a:r>
          </a:p>
          <a:p>
            <a:r>
              <a:rPr lang="en-US" sz="1200" b="0" i="0" kern="1200" dirty="0">
                <a:solidFill>
                  <a:schemeClr val="tx1"/>
                </a:solidFill>
                <a:effectLst/>
                <a:latin typeface="+mn-lt"/>
                <a:ea typeface="+mn-ea"/>
                <a:cs typeface="+mn-cs"/>
              </a:rPr>
              <a:t>Line charts can display continuous data over time, set against a common scale, and are therefore ideal for showing trends in data at equal intervals or over time. In a line chart, category data is distributed evenly along the horizontal axis, and all value data is distributed evenly along the vertical axis.</a:t>
            </a:r>
          </a:p>
          <a:p>
            <a:r>
              <a:rPr lang="en-US" sz="1200" b="0" i="0" kern="1200" dirty="0">
                <a:solidFill>
                  <a:schemeClr val="tx1"/>
                </a:solidFill>
                <a:effectLst/>
                <a:latin typeface="+mn-lt"/>
                <a:ea typeface="+mn-ea"/>
                <a:cs typeface="+mn-cs"/>
              </a:rPr>
              <a:t>Scatter charts are commonly used for displaying and comparing numeric values, such as scientific, statistical, and engineering data. These charts are useful to show the relationships among the values in several data series, and they can plot two groups of numbers as one series of </a:t>
            </a:r>
            <a:r>
              <a:rPr lang="en-US" sz="1200" b="0" i="0" kern="1200" dirty="0" err="1">
                <a:solidFill>
                  <a:schemeClr val="tx1"/>
                </a:solidFill>
                <a:effectLst/>
                <a:latin typeface="+mn-lt"/>
                <a:ea typeface="+mn-ea"/>
                <a:cs typeface="+mn-cs"/>
              </a:rPr>
              <a:t>xy</a:t>
            </a:r>
            <a:r>
              <a:rPr lang="en-US" sz="1200" b="0" i="0" kern="1200" dirty="0">
                <a:solidFill>
                  <a:schemeClr val="tx1"/>
                </a:solidFill>
                <a:effectLst/>
                <a:latin typeface="+mn-lt"/>
                <a:ea typeface="+mn-ea"/>
                <a:cs typeface="+mn-cs"/>
              </a:rPr>
              <a:t> coordinates.</a:t>
            </a:r>
          </a:p>
          <a:p>
            <a:endParaRPr lang="en-US" sz="1200" b="0" i="0" kern="1200" dirty="0">
              <a:solidFill>
                <a:schemeClr val="tx1"/>
              </a:solidFill>
              <a:effectLst/>
              <a:latin typeface="+mn-lt"/>
              <a:ea typeface="+mn-ea"/>
              <a:cs typeface="+mn-cs"/>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18</a:t>
            </a:fld>
            <a:endParaRPr lang="en-US"/>
          </a:p>
        </p:txBody>
      </p:sp>
    </p:spTree>
    <p:extLst>
      <p:ext uri="{BB962C8B-B14F-4D97-AF65-F5344CB8AC3E}">
        <p14:creationId xmlns:p14="http://schemas.microsoft.com/office/powerpoint/2010/main" val="363947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Line Charts are generally used to depict a trend of data over time.</a:t>
            </a:r>
          </a:p>
          <a:p>
            <a:r>
              <a:rPr lang="en-US" sz="1200" b="0" i="0" kern="1200" dirty="0">
                <a:solidFill>
                  <a:schemeClr val="tx1"/>
                </a:solidFill>
                <a:effectLst/>
                <a:latin typeface="+mn-lt"/>
                <a:ea typeface="+mn-ea"/>
                <a:cs typeface="+mn-cs"/>
              </a:rPr>
              <a:t>The leaner and much more elegant alternative to the pie chart is the bar chart, that is able to express all that the pie says and much more, without making a mess of labels and legends.</a:t>
            </a:r>
          </a:p>
          <a:p>
            <a:r>
              <a:rPr lang="en-US" sz="1200" b="0" i="0" kern="1200" dirty="0">
                <a:solidFill>
                  <a:schemeClr val="tx1"/>
                </a:solidFill>
                <a:effectLst/>
                <a:latin typeface="+mn-lt"/>
                <a:ea typeface="+mn-ea"/>
                <a:cs typeface="+mn-cs"/>
              </a:rPr>
              <a:t>Line charts can display continuous data over time, set against a common scale, and are therefore ideal for showing trends in data at equal intervals or over time. In a line chart, category data is distributed evenly along the horizontal axis, and all value data is distributed evenly along the vertical axis.</a:t>
            </a:r>
          </a:p>
          <a:p>
            <a:r>
              <a:rPr lang="en-US" sz="1200" b="0" i="0" kern="1200" dirty="0">
                <a:solidFill>
                  <a:schemeClr val="tx1"/>
                </a:solidFill>
                <a:effectLst/>
                <a:latin typeface="+mn-lt"/>
                <a:ea typeface="+mn-ea"/>
                <a:cs typeface="+mn-cs"/>
              </a:rPr>
              <a:t>Scatter charts are commonly used for displaying and comparing numeric values, such as scientific, statistical, and engineering data. These charts are useful to show the relationships among the values in several data series, and they can plot two groups of numbers as one series of </a:t>
            </a:r>
            <a:r>
              <a:rPr lang="en-US" sz="1200" b="0" i="0" kern="1200" dirty="0" err="1">
                <a:solidFill>
                  <a:schemeClr val="tx1"/>
                </a:solidFill>
                <a:effectLst/>
                <a:latin typeface="+mn-lt"/>
                <a:ea typeface="+mn-ea"/>
                <a:cs typeface="+mn-cs"/>
              </a:rPr>
              <a:t>xy</a:t>
            </a:r>
            <a:r>
              <a:rPr lang="en-US" sz="1200" b="0" i="0" kern="1200" dirty="0">
                <a:solidFill>
                  <a:schemeClr val="tx1"/>
                </a:solidFill>
                <a:effectLst/>
                <a:latin typeface="+mn-lt"/>
                <a:ea typeface="+mn-ea"/>
                <a:cs typeface="+mn-cs"/>
              </a:rPr>
              <a:t> coordinates.</a:t>
            </a:r>
          </a:p>
          <a:p>
            <a:endParaRPr lang="en-US" sz="1200" b="0" i="0" kern="1200" dirty="0">
              <a:solidFill>
                <a:schemeClr val="tx1"/>
              </a:solidFill>
              <a:effectLst/>
              <a:latin typeface="+mn-lt"/>
              <a:ea typeface="+mn-ea"/>
              <a:cs typeface="+mn-cs"/>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19</a:t>
            </a:fld>
            <a:endParaRPr lang="en-US"/>
          </a:p>
        </p:txBody>
      </p:sp>
    </p:spTree>
    <p:extLst>
      <p:ext uri="{BB962C8B-B14F-4D97-AF65-F5344CB8AC3E}">
        <p14:creationId xmlns:p14="http://schemas.microsoft.com/office/powerpoint/2010/main" val="393172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ask a sample of 3 people from each state about their movie spending. You might observe a difference in those averages (like $14 for the average Kansan and $18 for the average New Yorker). But that difference is not </a:t>
            </a:r>
            <a:r>
              <a:rPr lang="en-US" sz="1200" b="0" i="1" kern="1200" dirty="0" smtClean="0">
                <a:solidFill>
                  <a:schemeClr val="tx1"/>
                </a:solidFill>
                <a:effectLst/>
                <a:latin typeface="+mn-lt"/>
                <a:ea typeface="+mn-ea"/>
                <a:cs typeface="+mn-cs"/>
              </a:rPr>
              <a:t>statistically significant; </a:t>
            </a:r>
            <a:r>
              <a:rPr lang="en-US" sz="1200" b="0" i="0" kern="1200" dirty="0" smtClean="0">
                <a:solidFill>
                  <a:schemeClr val="tx1"/>
                </a:solidFill>
                <a:effectLst/>
                <a:latin typeface="+mn-lt"/>
                <a:ea typeface="+mn-ea"/>
                <a:cs typeface="+mn-cs"/>
              </a:rPr>
              <a:t>it could easily just be random luck of which 3 people you randomly sampled that makes one group appear to spend more money than the other. If instead you ask 300 New Yorkers and 300 Kansans and still see a big difference, that difference is less likely to be caused by the sample being unrepresentative.</a:t>
            </a: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22</a:t>
            </a:fld>
            <a:endParaRPr lang="en-US"/>
          </a:p>
        </p:txBody>
      </p:sp>
    </p:spTree>
    <p:extLst>
      <p:ext uri="{BB962C8B-B14F-4D97-AF65-F5344CB8AC3E}">
        <p14:creationId xmlns:p14="http://schemas.microsoft.com/office/powerpoint/2010/main" val="345427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ask a sample of 3 people from each state about their movie spending. You might observe a difference in those averages (like $14 for the average Kansan and $18 for the average New Yorker). But that difference is not </a:t>
            </a:r>
            <a:r>
              <a:rPr lang="en-US" sz="1200" b="0" i="1" kern="1200" dirty="0" smtClean="0">
                <a:solidFill>
                  <a:schemeClr val="tx1"/>
                </a:solidFill>
                <a:effectLst/>
                <a:latin typeface="+mn-lt"/>
                <a:ea typeface="+mn-ea"/>
                <a:cs typeface="+mn-cs"/>
              </a:rPr>
              <a:t>statistically significant; </a:t>
            </a:r>
            <a:r>
              <a:rPr lang="en-US" sz="1200" b="0" i="0" kern="1200" dirty="0" smtClean="0">
                <a:solidFill>
                  <a:schemeClr val="tx1"/>
                </a:solidFill>
                <a:effectLst/>
                <a:latin typeface="+mn-lt"/>
                <a:ea typeface="+mn-ea"/>
                <a:cs typeface="+mn-cs"/>
              </a:rPr>
              <a:t>it could easily just be random luck of which 3 people you randomly sampled that makes one group appear to spend more money than the other. If instead you ask 300 New Yorkers and 300 Kansans and still see a big difference, that difference is less likely to be caused by the sample being unrepresentative.</a:t>
            </a: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23</a:t>
            </a:fld>
            <a:endParaRPr lang="en-US"/>
          </a:p>
        </p:txBody>
      </p:sp>
    </p:spTree>
    <p:extLst>
      <p:ext uri="{BB962C8B-B14F-4D97-AF65-F5344CB8AC3E}">
        <p14:creationId xmlns:p14="http://schemas.microsoft.com/office/powerpoint/2010/main" val="1921782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t-value will be positive if the first mean is larger than the second and negative if it is smaller. Once you compute the t-value you have to look it up in a table of significance to test whether the ratio is large enough to say that the difference between the groups is not likely to have been a chance finding.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t-value will be positive if the first mean is larger than the second and negative if it is smaller. Once you compute the t-value you have to look it up in a table of significance to test whether the ratio is large enough to say that the difference between the groups is not likely to have been a chance finding. </a:t>
            </a: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24</a:t>
            </a:fld>
            <a:endParaRPr lang="en-US"/>
          </a:p>
        </p:txBody>
      </p:sp>
    </p:spTree>
    <p:extLst>
      <p:ext uri="{BB962C8B-B14F-4D97-AF65-F5344CB8AC3E}">
        <p14:creationId xmlns:p14="http://schemas.microsoft.com/office/powerpoint/2010/main" val="3483315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Or well, not everything, but everything not obvious. So label every axis, as clearly as possible and include units when plotting something that has them, like time, temperature, calories.</a:t>
            </a:r>
          </a:p>
          <a:p>
            <a:r>
              <a:rPr lang="en-US" sz="1200" b="0" i="0" kern="1200" dirty="0">
                <a:solidFill>
                  <a:schemeClr val="tx1"/>
                </a:solidFill>
                <a:effectLst/>
                <a:latin typeface="+mn-lt"/>
                <a:ea typeface="+mn-ea"/>
                <a:cs typeface="+mn-cs"/>
              </a:rPr>
              <a:t>The x axis doesn't get labeled because the tick marks clearly indicate that these are dates. The figure title alludes to the relationship/pattern the graph is attempting to describe. Never title a graph something like views vs. </a:t>
            </a:r>
            <a:r>
              <a:rPr lang="en-US" sz="1200" b="0" i="0" kern="1200" dirty="0" err="1">
                <a:solidFill>
                  <a:schemeClr val="tx1"/>
                </a:solidFill>
                <a:effectLst/>
                <a:latin typeface="+mn-lt"/>
                <a:ea typeface="+mn-ea"/>
                <a:cs typeface="+mn-cs"/>
              </a:rPr>
              <a:t>uniques</a:t>
            </a:r>
            <a:r>
              <a:rPr lang="en-US" sz="1200" b="0" i="0" kern="1200" dirty="0">
                <a:solidFill>
                  <a:schemeClr val="tx1"/>
                </a:solidFill>
                <a:effectLst/>
                <a:latin typeface="+mn-lt"/>
                <a:ea typeface="+mn-ea"/>
                <a:cs typeface="+mn-cs"/>
              </a:rPr>
              <a:t> vs. dates-that's what labels are for. Explain the big picture in the title. And, when labeling all your data, don't let your labels obscure information. Or well, not everything, but everything not obvious. So label every axis, as clearly as possible and include units when plotting something that has them, like time, temperature, calories.</a:t>
            </a:r>
          </a:p>
          <a:p>
            <a:r>
              <a:rPr lang="en-US" sz="1200" b="0" i="0" kern="1200" dirty="0">
                <a:solidFill>
                  <a:schemeClr val="tx1"/>
                </a:solidFill>
                <a:effectLst/>
                <a:latin typeface="+mn-lt"/>
                <a:ea typeface="+mn-ea"/>
                <a:cs typeface="+mn-cs"/>
              </a:rPr>
              <a:t>The x axis doesn't get labeled because the tick marks clearly indicate that these are dates. The figure title alludes to the relationship/pattern the graph is attempting to describe. Never title a graph something like views vs. </a:t>
            </a:r>
            <a:r>
              <a:rPr lang="en-US" sz="1200" b="0" i="0" kern="1200" dirty="0" err="1">
                <a:solidFill>
                  <a:schemeClr val="tx1"/>
                </a:solidFill>
                <a:effectLst/>
                <a:latin typeface="+mn-lt"/>
                <a:ea typeface="+mn-ea"/>
                <a:cs typeface="+mn-cs"/>
              </a:rPr>
              <a:t>uniques</a:t>
            </a:r>
            <a:r>
              <a:rPr lang="en-US" sz="1200" b="0" i="0" kern="1200" dirty="0">
                <a:solidFill>
                  <a:schemeClr val="tx1"/>
                </a:solidFill>
                <a:effectLst/>
                <a:latin typeface="+mn-lt"/>
                <a:ea typeface="+mn-ea"/>
                <a:cs typeface="+mn-cs"/>
              </a:rPr>
              <a:t> vs. dates-that's what labels are for. Explain the big picture in the title. And, when labeling all your data, don't let your labels obscure information.</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9361CA-2C92-F349-A152-D543D2186B21}" type="slidenum">
              <a:rPr lang="en-US" smtClean="0"/>
              <a:t>26</a:t>
            </a:fld>
            <a:endParaRPr lang="en-US"/>
          </a:p>
        </p:txBody>
      </p:sp>
    </p:spTree>
    <p:extLst>
      <p:ext uri="{BB962C8B-B14F-4D97-AF65-F5344CB8AC3E}">
        <p14:creationId xmlns:p14="http://schemas.microsoft.com/office/powerpoint/2010/main" val="1471664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Or well, not everything, but everything not obvious. So label every axis, as clearly as possible and include units when plotting something that has them, like time, temperature, calories.</a:t>
            </a:r>
          </a:p>
          <a:p>
            <a:r>
              <a:rPr lang="en-US" sz="1200" b="0" i="0" kern="1200" dirty="0">
                <a:solidFill>
                  <a:schemeClr val="tx1"/>
                </a:solidFill>
                <a:effectLst/>
                <a:latin typeface="+mn-lt"/>
                <a:ea typeface="+mn-ea"/>
                <a:cs typeface="+mn-cs"/>
              </a:rPr>
              <a:t>The x axis doesn't get labeled because the tick marks clearly indicate that these are dates. The figure title alludes to the relationship/pattern the graph is attempting to describe. Never title a graph something like views vs. </a:t>
            </a:r>
            <a:r>
              <a:rPr lang="en-US" sz="1200" b="0" i="0" kern="1200" dirty="0" err="1">
                <a:solidFill>
                  <a:schemeClr val="tx1"/>
                </a:solidFill>
                <a:effectLst/>
                <a:latin typeface="+mn-lt"/>
                <a:ea typeface="+mn-ea"/>
                <a:cs typeface="+mn-cs"/>
              </a:rPr>
              <a:t>uniques</a:t>
            </a:r>
            <a:r>
              <a:rPr lang="en-US" sz="1200" b="0" i="0" kern="1200" dirty="0">
                <a:solidFill>
                  <a:schemeClr val="tx1"/>
                </a:solidFill>
                <a:effectLst/>
                <a:latin typeface="+mn-lt"/>
                <a:ea typeface="+mn-ea"/>
                <a:cs typeface="+mn-cs"/>
              </a:rPr>
              <a:t> vs. dates-that's what labels are for. Explain the big picture in the title. And, when labeling all your data, don't let your labels obscure information. Or well, not everything, but everything not obvious. So label every axis, as clearly as possible and include units when plotting something that has them, like time, temperature, calories.</a:t>
            </a:r>
          </a:p>
          <a:p>
            <a:r>
              <a:rPr lang="en-US" sz="1200" b="0" i="0" kern="1200" dirty="0">
                <a:solidFill>
                  <a:schemeClr val="tx1"/>
                </a:solidFill>
                <a:effectLst/>
                <a:latin typeface="+mn-lt"/>
                <a:ea typeface="+mn-ea"/>
                <a:cs typeface="+mn-cs"/>
              </a:rPr>
              <a:t>The x axis doesn't get labeled because the tick marks clearly indicate that these are dates. The figure title alludes to the relationship/pattern the graph is attempting to describe. Never title a graph something like views vs. </a:t>
            </a:r>
            <a:r>
              <a:rPr lang="en-US" sz="1200" b="0" i="0" kern="1200" dirty="0" err="1">
                <a:solidFill>
                  <a:schemeClr val="tx1"/>
                </a:solidFill>
                <a:effectLst/>
                <a:latin typeface="+mn-lt"/>
                <a:ea typeface="+mn-ea"/>
                <a:cs typeface="+mn-cs"/>
              </a:rPr>
              <a:t>uniques</a:t>
            </a:r>
            <a:r>
              <a:rPr lang="en-US" sz="1200" b="0" i="0" kern="1200" dirty="0">
                <a:solidFill>
                  <a:schemeClr val="tx1"/>
                </a:solidFill>
                <a:effectLst/>
                <a:latin typeface="+mn-lt"/>
                <a:ea typeface="+mn-ea"/>
                <a:cs typeface="+mn-cs"/>
              </a:rPr>
              <a:t> vs. dates-that's what labels are for. Explain the big picture in the title. And, when labeling all your data, don't let your labels obscure information.</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9361CA-2C92-F349-A152-D543D2186B21}" type="slidenum">
              <a:rPr lang="en-US" smtClean="0"/>
              <a:t>27</a:t>
            </a:fld>
            <a:endParaRPr lang="en-US"/>
          </a:p>
        </p:txBody>
      </p:sp>
    </p:spTree>
    <p:extLst>
      <p:ext uri="{BB962C8B-B14F-4D97-AF65-F5344CB8AC3E}">
        <p14:creationId xmlns:p14="http://schemas.microsoft.com/office/powerpoint/2010/main" val="1384158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28</a:t>
            </a:fld>
            <a:endParaRPr lang="en-US"/>
          </a:p>
        </p:txBody>
      </p:sp>
    </p:spTree>
    <p:extLst>
      <p:ext uri="{BB962C8B-B14F-4D97-AF65-F5344CB8AC3E}">
        <p14:creationId xmlns:p14="http://schemas.microsoft.com/office/powerpoint/2010/main" val="381990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29</a:t>
            </a:fld>
            <a:endParaRPr lang="en-US"/>
          </a:p>
        </p:txBody>
      </p:sp>
    </p:spTree>
    <p:extLst>
      <p:ext uri="{BB962C8B-B14F-4D97-AF65-F5344CB8AC3E}">
        <p14:creationId xmlns:p14="http://schemas.microsoft.com/office/powerpoint/2010/main" val="1693871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Sequential data</a:t>
            </a:r>
            <a:r>
              <a:rPr lang="en-US" sz="1200" b="0" i="0" kern="1200" dirty="0">
                <a:solidFill>
                  <a:schemeClr val="tx1"/>
                </a:solidFill>
                <a:effectLst/>
                <a:latin typeface="+mn-lt"/>
                <a:ea typeface="+mn-ea"/>
                <a:cs typeface="+mn-cs"/>
              </a:rPr>
              <a:t> use colors in the same family (so pale red to dark red or yellows to oranges to reds or the like) and arrange them from lightest/mildest color to most vivid in the order that matches your data. So large value in your data is important? That's red. Small value important? Than that's red.</a:t>
            </a:r>
          </a:p>
          <a:p>
            <a:r>
              <a:rPr lang="en-US" sz="1200" b="1" i="0" kern="1200" dirty="0">
                <a:solidFill>
                  <a:schemeClr val="tx1"/>
                </a:solidFill>
                <a:effectLst/>
                <a:latin typeface="+mn-lt"/>
                <a:ea typeface="+mn-ea"/>
                <a:cs typeface="+mn-cs"/>
              </a:rPr>
              <a:t>Divergent data</a:t>
            </a:r>
            <a:r>
              <a:rPr lang="en-US" sz="1200" b="0" i="0" kern="1200" dirty="0">
                <a:solidFill>
                  <a:schemeClr val="tx1"/>
                </a:solidFill>
                <a:effectLst/>
                <a:latin typeface="+mn-lt"/>
                <a:ea typeface="+mn-ea"/>
                <a:cs typeface="+mn-cs"/>
              </a:rPr>
              <a:t> if your data centers around some neutral central value-like hot and cold temperatures-make that central value a neutral color (like white) and use opposing colors on each side of the neutral (like shades of red for hot and shades of blue for cold).</a:t>
            </a:r>
          </a:p>
          <a:p>
            <a:r>
              <a:rPr lang="en-US" sz="1200" b="1" i="0" kern="1200" dirty="0" err="1">
                <a:solidFill>
                  <a:schemeClr val="tx1"/>
                </a:solidFill>
                <a:effectLst/>
                <a:latin typeface="+mn-lt"/>
                <a:ea typeface="+mn-ea"/>
                <a:cs typeface="+mn-cs"/>
              </a:rPr>
              <a:t>Qualitive</a:t>
            </a:r>
            <a:r>
              <a:rPr lang="en-US" sz="1200" b="1" i="0" kern="1200" dirty="0">
                <a:solidFill>
                  <a:schemeClr val="tx1"/>
                </a:solidFill>
                <a:effectLst/>
                <a:latin typeface="+mn-lt"/>
                <a:ea typeface="+mn-ea"/>
                <a:cs typeface="+mn-cs"/>
              </a:rPr>
              <a:t> data </a:t>
            </a:r>
            <a:r>
              <a:rPr lang="en-US" sz="1200" b="0" i="0" kern="1200" dirty="0">
                <a:solidFill>
                  <a:schemeClr val="tx1"/>
                </a:solidFill>
                <a:effectLst/>
                <a:latin typeface="+mn-lt"/>
                <a:ea typeface="+mn-ea"/>
                <a:cs typeface="+mn-cs"/>
              </a:rPr>
              <a:t>such as whether a town is rural, urban, or suburban, use a map where the shades are different enough from each other that it is really clear that the data points are somewhat independent.</a:t>
            </a:r>
          </a:p>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30</a:t>
            </a:fld>
            <a:endParaRPr lang="en-US"/>
          </a:p>
        </p:txBody>
      </p:sp>
    </p:spTree>
    <p:extLst>
      <p:ext uri="{BB962C8B-B14F-4D97-AF65-F5344CB8AC3E}">
        <p14:creationId xmlns:p14="http://schemas.microsoft.com/office/powerpoint/2010/main" val="165954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Continuous variable:</a:t>
            </a:r>
            <a:r>
              <a:rPr lang="en-US" sz="1200" b="0" i="0" kern="1200" dirty="0">
                <a:solidFill>
                  <a:schemeClr val="tx1"/>
                </a:solidFill>
                <a:effectLst/>
                <a:latin typeface="+mn-lt"/>
                <a:ea typeface="+mn-ea"/>
                <a:cs typeface="+mn-cs"/>
              </a:rPr>
              <a:t> Continuous variables are numeric measurements or observations that can include any number of values within a certain range. (E.g. temperature, time, weight, and concentration).</a:t>
            </a:r>
          </a:p>
          <a:p>
            <a:r>
              <a:rPr lang="en-US" sz="1200" b="1" i="0" kern="1200" dirty="0">
                <a:solidFill>
                  <a:schemeClr val="tx1"/>
                </a:solidFill>
                <a:effectLst/>
                <a:latin typeface="+mn-lt"/>
                <a:ea typeface="+mn-ea"/>
                <a:cs typeface="+mn-cs"/>
              </a:rPr>
              <a:t>Discrete variable:</a:t>
            </a:r>
            <a:r>
              <a:rPr lang="en-US" sz="1200" b="0" i="0" kern="1200" dirty="0">
                <a:solidFill>
                  <a:schemeClr val="tx1"/>
                </a:solidFill>
                <a:effectLst/>
                <a:latin typeface="+mn-lt"/>
                <a:ea typeface="+mn-ea"/>
                <a:cs typeface="+mn-cs"/>
              </a:rPr>
              <a:t> Discrete variables are measured as whole units. (E.g. number of birds in a population, number of students in a class).</a:t>
            </a:r>
          </a:p>
          <a:p>
            <a:r>
              <a:rPr lang="en-US" sz="1200" b="1" i="0" kern="1200" dirty="0">
                <a:solidFill>
                  <a:schemeClr val="tx1"/>
                </a:solidFill>
                <a:effectLst/>
                <a:latin typeface="+mn-lt"/>
                <a:ea typeface="+mn-ea"/>
                <a:cs typeface="+mn-cs"/>
              </a:rPr>
              <a:t>Categorical variable:</a:t>
            </a:r>
            <a:r>
              <a:rPr lang="en-US" sz="1200" b="0" i="0" kern="1200" dirty="0">
                <a:solidFill>
                  <a:schemeClr val="tx1"/>
                </a:solidFill>
                <a:effectLst/>
                <a:latin typeface="+mn-lt"/>
                <a:ea typeface="+mn-ea"/>
                <a:cs typeface="+mn-cs"/>
              </a:rPr>
              <a:t> Categorical variables describe a quality or a characteristic (E.g.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species, sex, blood type)</a:t>
            </a:r>
          </a:p>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2</a:t>
            </a:fld>
            <a:endParaRPr lang="en-US"/>
          </a:p>
        </p:txBody>
      </p:sp>
    </p:spTree>
    <p:extLst>
      <p:ext uri="{BB962C8B-B14F-4D97-AF65-F5344CB8AC3E}">
        <p14:creationId xmlns:p14="http://schemas.microsoft.com/office/powerpoint/2010/main" val="3266079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Sequential data</a:t>
            </a:r>
            <a:r>
              <a:rPr lang="en-US" sz="1200" b="0" i="0" kern="1200" dirty="0">
                <a:solidFill>
                  <a:schemeClr val="tx1"/>
                </a:solidFill>
                <a:effectLst/>
                <a:latin typeface="+mn-lt"/>
                <a:ea typeface="+mn-ea"/>
                <a:cs typeface="+mn-cs"/>
              </a:rPr>
              <a:t> use colors in the same family (so pale red to dark red or yellows to oranges to reds or the like) and arrange them from lightest/mildest color to most vivid in the order that matches your data. So large value in your data is important? That's red. Small value important? Than that's red.</a:t>
            </a:r>
          </a:p>
          <a:p>
            <a:r>
              <a:rPr lang="en-US" sz="1200" b="1" i="0" kern="1200" dirty="0">
                <a:solidFill>
                  <a:schemeClr val="tx1"/>
                </a:solidFill>
                <a:effectLst/>
                <a:latin typeface="+mn-lt"/>
                <a:ea typeface="+mn-ea"/>
                <a:cs typeface="+mn-cs"/>
              </a:rPr>
              <a:t>Divergent data</a:t>
            </a:r>
            <a:r>
              <a:rPr lang="en-US" sz="1200" b="0" i="0" kern="1200" dirty="0">
                <a:solidFill>
                  <a:schemeClr val="tx1"/>
                </a:solidFill>
                <a:effectLst/>
                <a:latin typeface="+mn-lt"/>
                <a:ea typeface="+mn-ea"/>
                <a:cs typeface="+mn-cs"/>
              </a:rPr>
              <a:t> if your data centers around some neutral central value-like hot and cold temperatures-make that central value a neutral color (like white) and use opposing colors on each side of the neutral (like shades of red for hot and shades of blue for cold).</a:t>
            </a:r>
          </a:p>
          <a:p>
            <a:r>
              <a:rPr lang="en-US" sz="1200" b="1" i="0" kern="1200" dirty="0" err="1">
                <a:solidFill>
                  <a:schemeClr val="tx1"/>
                </a:solidFill>
                <a:effectLst/>
                <a:latin typeface="+mn-lt"/>
                <a:ea typeface="+mn-ea"/>
                <a:cs typeface="+mn-cs"/>
              </a:rPr>
              <a:t>Qualitive</a:t>
            </a:r>
            <a:r>
              <a:rPr lang="en-US" sz="1200" b="1" i="0" kern="1200" dirty="0">
                <a:solidFill>
                  <a:schemeClr val="tx1"/>
                </a:solidFill>
                <a:effectLst/>
                <a:latin typeface="+mn-lt"/>
                <a:ea typeface="+mn-ea"/>
                <a:cs typeface="+mn-cs"/>
              </a:rPr>
              <a:t> data </a:t>
            </a:r>
            <a:r>
              <a:rPr lang="en-US" sz="1200" b="0" i="0" kern="1200" dirty="0">
                <a:solidFill>
                  <a:schemeClr val="tx1"/>
                </a:solidFill>
                <a:effectLst/>
                <a:latin typeface="+mn-lt"/>
                <a:ea typeface="+mn-ea"/>
                <a:cs typeface="+mn-cs"/>
              </a:rPr>
              <a:t>such as whether a town is rural, urban, or suburban, use a map where the shades are different enough from each other that it is really clear that the data points are somewhat independent.</a:t>
            </a:r>
          </a:p>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31</a:t>
            </a:fld>
            <a:endParaRPr lang="en-US"/>
          </a:p>
        </p:txBody>
      </p:sp>
    </p:spTree>
    <p:extLst>
      <p:ext uri="{BB962C8B-B14F-4D97-AF65-F5344CB8AC3E}">
        <p14:creationId xmlns:p14="http://schemas.microsoft.com/office/powerpoint/2010/main" val="3141787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Sequential data</a:t>
            </a:r>
            <a:r>
              <a:rPr lang="en-US" sz="1200" b="0" i="0" kern="1200" dirty="0">
                <a:solidFill>
                  <a:schemeClr val="tx1"/>
                </a:solidFill>
                <a:effectLst/>
                <a:latin typeface="+mn-lt"/>
                <a:ea typeface="+mn-ea"/>
                <a:cs typeface="+mn-cs"/>
              </a:rPr>
              <a:t> use colors in the same family (so pale red to dark red or yellows to oranges to reds or the like) and arrange them from lightest/mildest color to most vivid in the order that matches your data. So large value in your data is important? That's red. Small value important? Than that's red.</a:t>
            </a:r>
          </a:p>
          <a:p>
            <a:r>
              <a:rPr lang="en-US" sz="1200" b="1" i="0" kern="1200" dirty="0">
                <a:solidFill>
                  <a:schemeClr val="tx1"/>
                </a:solidFill>
                <a:effectLst/>
                <a:latin typeface="+mn-lt"/>
                <a:ea typeface="+mn-ea"/>
                <a:cs typeface="+mn-cs"/>
              </a:rPr>
              <a:t>Divergent data</a:t>
            </a:r>
            <a:r>
              <a:rPr lang="en-US" sz="1200" b="0" i="0" kern="1200" dirty="0">
                <a:solidFill>
                  <a:schemeClr val="tx1"/>
                </a:solidFill>
                <a:effectLst/>
                <a:latin typeface="+mn-lt"/>
                <a:ea typeface="+mn-ea"/>
                <a:cs typeface="+mn-cs"/>
              </a:rPr>
              <a:t> if your data centers around some neutral central value-like hot and cold temperatures-make that central value a neutral color (like white) and use opposing colors on each side of the neutral (like shades of red for hot and shades of blue for cold).</a:t>
            </a:r>
          </a:p>
          <a:p>
            <a:r>
              <a:rPr lang="en-US" sz="1200" b="1" i="0" kern="1200" dirty="0" err="1">
                <a:solidFill>
                  <a:schemeClr val="tx1"/>
                </a:solidFill>
                <a:effectLst/>
                <a:latin typeface="+mn-lt"/>
                <a:ea typeface="+mn-ea"/>
                <a:cs typeface="+mn-cs"/>
              </a:rPr>
              <a:t>Qualitive</a:t>
            </a:r>
            <a:r>
              <a:rPr lang="en-US" sz="1200" b="1" i="0" kern="1200" dirty="0">
                <a:solidFill>
                  <a:schemeClr val="tx1"/>
                </a:solidFill>
                <a:effectLst/>
                <a:latin typeface="+mn-lt"/>
                <a:ea typeface="+mn-ea"/>
                <a:cs typeface="+mn-cs"/>
              </a:rPr>
              <a:t> data </a:t>
            </a:r>
            <a:r>
              <a:rPr lang="en-US" sz="1200" b="0" i="0" kern="1200" dirty="0">
                <a:solidFill>
                  <a:schemeClr val="tx1"/>
                </a:solidFill>
                <a:effectLst/>
                <a:latin typeface="+mn-lt"/>
                <a:ea typeface="+mn-ea"/>
                <a:cs typeface="+mn-cs"/>
              </a:rPr>
              <a:t>such as whether a town is rural, urban, or suburban, use a map where the shades are different enough from each other that it is really clear that the data points are somewhat independent.</a:t>
            </a:r>
          </a:p>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32</a:t>
            </a:fld>
            <a:endParaRPr lang="en-US"/>
          </a:p>
        </p:txBody>
      </p:sp>
    </p:spTree>
    <p:extLst>
      <p:ext uri="{BB962C8B-B14F-4D97-AF65-F5344CB8AC3E}">
        <p14:creationId xmlns:p14="http://schemas.microsoft.com/office/powerpoint/2010/main" val="2266964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There's no hard and fast rule for choosing the correct type. My adviser's suggestion is to think about the questions the visualization is supposed to answer and then work backward from there.</a:t>
            </a: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33</a:t>
            </a:fld>
            <a:endParaRPr lang="en-US"/>
          </a:p>
        </p:txBody>
      </p:sp>
    </p:spTree>
    <p:extLst>
      <p:ext uri="{BB962C8B-B14F-4D97-AF65-F5344CB8AC3E}">
        <p14:creationId xmlns:p14="http://schemas.microsoft.com/office/powerpoint/2010/main" val="3456456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There's no hard and fast rule for choosing the correct type. My adviser's suggestion is to think about the questions the visualization is supposed to answer and then work backward from there.</a:t>
            </a: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34</a:t>
            </a:fld>
            <a:endParaRPr lang="en-US"/>
          </a:p>
        </p:txBody>
      </p:sp>
    </p:spTree>
    <p:extLst>
      <p:ext uri="{BB962C8B-B14F-4D97-AF65-F5344CB8AC3E}">
        <p14:creationId xmlns:p14="http://schemas.microsoft.com/office/powerpoint/2010/main" val="255611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There's no hard and fast rule for choosing the correct type. My adviser's suggestion is to think about the questions the visualization is supposed to answer and then work backward from there.</a:t>
            </a:r>
          </a:p>
          <a:p>
            <a:r>
              <a:rPr lang="en-US" sz="1200" b="0" i="0" kern="1200" dirty="0">
                <a:solidFill>
                  <a:schemeClr val="tx1"/>
                </a:solidFill>
                <a:effectLst/>
                <a:latin typeface="+mn-lt"/>
                <a:ea typeface="+mn-ea"/>
                <a:cs typeface="+mn-cs"/>
              </a:rPr>
              <a:t>Pie charts are rarely used in scientific articles, but they can be useful when communicating with the public. You should check the requirements of your assignment with your lecturer for guidance on how to display your data.</a:t>
            </a: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35</a:t>
            </a:fld>
            <a:endParaRPr lang="en-US"/>
          </a:p>
        </p:txBody>
      </p:sp>
    </p:spTree>
    <p:extLst>
      <p:ext uri="{BB962C8B-B14F-4D97-AF65-F5344CB8AC3E}">
        <p14:creationId xmlns:p14="http://schemas.microsoft.com/office/powerpoint/2010/main" val="491782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https://extremepresentation.typepad.com/files/choosing-a-good-chart-09.pdf</a:t>
            </a:r>
            <a:endParaRPr lang="en-US" dirty="0"/>
          </a:p>
          <a:p>
            <a:r>
              <a:rPr lang="en-US" dirty="0">
                <a:hlinkClick r:id="rId4"/>
              </a:rPr>
              <a:t>http://labs.juiceanalytics.com/chartchooser/index.html</a:t>
            </a:r>
            <a:endParaRPr lang="en-US" dirty="0"/>
          </a:p>
          <a:p>
            <a:endParaRPr lang="en-US" dirty="0"/>
          </a:p>
          <a:p>
            <a:r>
              <a:rPr lang="en-US" dirty="0">
                <a:hlinkClick r:id="rId5"/>
              </a:rPr>
              <a:t>https://blog.datawrapper.de/dualaxis/</a:t>
            </a: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36</a:t>
            </a:fld>
            <a:endParaRPr lang="en-US"/>
          </a:p>
        </p:txBody>
      </p:sp>
    </p:spTree>
    <p:extLst>
      <p:ext uri="{BB962C8B-B14F-4D97-AF65-F5344CB8AC3E}">
        <p14:creationId xmlns:p14="http://schemas.microsoft.com/office/powerpoint/2010/main" val="3825640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41</a:t>
            </a:fld>
            <a:endParaRPr lang="en-US"/>
          </a:p>
        </p:txBody>
      </p:sp>
    </p:spTree>
    <p:extLst>
      <p:ext uri="{BB962C8B-B14F-4D97-AF65-F5344CB8AC3E}">
        <p14:creationId xmlns:p14="http://schemas.microsoft.com/office/powerpoint/2010/main" val="251213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Continuous variable:</a:t>
            </a:r>
            <a:r>
              <a:rPr lang="en-US" sz="1200" b="0" i="0" kern="1200" dirty="0">
                <a:solidFill>
                  <a:schemeClr val="tx1"/>
                </a:solidFill>
                <a:effectLst/>
                <a:latin typeface="+mn-lt"/>
                <a:ea typeface="+mn-ea"/>
                <a:cs typeface="+mn-cs"/>
              </a:rPr>
              <a:t> Continuous variables are numeric measurements or observations that can include any number of values within a certain range. (E.g. temperature, time, weight, and concentration).</a:t>
            </a:r>
          </a:p>
          <a:p>
            <a:r>
              <a:rPr lang="en-US" sz="1200" b="1" i="0" kern="1200" dirty="0">
                <a:solidFill>
                  <a:schemeClr val="tx1"/>
                </a:solidFill>
                <a:effectLst/>
                <a:latin typeface="+mn-lt"/>
                <a:ea typeface="+mn-ea"/>
                <a:cs typeface="+mn-cs"/>
              </a:rPr>
              <a:t>Discrete variable:</a:t>
            </a:r>
            <a:r>
              <a:rPr lang="en-US" sz="1200" b="0" i="0" kern="1200" dirty="0">
                <a:solidFill>
                  <a:schemeClr val="tx1"/>
                </a:solidFill>
                <a:effectLst/>
                <a:latin typeface="+mn-lt"/>
                <a:ea typeface="+mn-ea"/>
                <a:cs typeface="+mn-cs"/>
              </a:rPr>
              <a:t> Discrete variables are measured as whole units. (E.g. number of birds in a population, number of students in a class).</a:t>
            </a:r>
          </a:p>
          <a:p>
            <a:r>
              <a:rPr lang="en-US" sz="1200" b="1" i="0" kern="1200" dirty="0">
                <a:solidFill>
                  <a:schemeClr val="tx1"/>
                </a:solidFill>
                <a:effectLst/>
                <a:latin typeface="+mn-lt"/>
                <a:ea typeface="+mn-ea"/>
                <a:cs typeface="+mn-cs"/>
              </a:rPr>
              <a:t>Categorical variable:</a:t>
            </a:r>
            <a:r>
              <a:rPr lang="en-US" sz="1200" b="0" i="0" kern="1200" dirty="0">
                <a:solidFill>
                  <a:schemeClr val="tx1"/>
                </a:solidFill>
                <a:effectLst/>
                <a:latin typeface="+mn-lt"/>
                <a:ea typeface="+mn-ea"/>
                <a:cs typeface="+mn-cs"/>
              </a:rPr>
              <a:t> Categorical variables describe a quality or a characteristic (E.g.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species, sex, blood type)</a:t>
            </a:r>
          </a:p>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3</a:t>
            </a:fld>
            <a:endParaRPr lang="en-US"/>
          </a:p>
        </p:txBody>
      </p:sp>
    </p:spTree>
    <p:extLst>
      <p:ext uri="{BB962C8B-B14F-4D97-AF65-F5344CB8AC3E}">
        <p14:creationId xmlns:p14="http://schemas.microsoft.com/office/powerpoint/2010/main" val="5957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Continuous variable:</a:t>
            </a:r>
            <a:r>
              <a:rPr lang="en-US" sz="1200" b="0" i="0" kern="1200" dirty="0">
                <a:solidFill>
                  <a:schemeClr val="tx1"/>
                </a:solidFill>
                <a:effectLst/>
                <a:latin typeface="+mn-lt"/>
                <a:ea typeface="+mn-ea"/>
                <a:cs typeface="+mn-cs"/>
              </a:rPr>
              <a:t> Continuous variables are numeric measurements or observations that can include any number of values within a certain range. (E.g. temperature, time, weight, and concentration).</a:t>
            </a:r>
          </a:p>
          <a:p>
            <a:r>
              <a:rPr lang="en-US" sz="1200" b="1" i="0" kern="1200" dirty="0">
                <a:solidFill>
                  <a:schemeClr val="tx1"/>
                </a:solidFill>
                <a:effectLst/>
                <a:latin typeface="+mn-lt"/>
                <a:ea typeface="+mn-ea"/>
                <a:cs typeface="+mn-cs"/>
              </a:rPr>
              <a:t>Discrete variable:</a:t>
            </a:r>
            <a:r>
              <a:rPr lang="en-US" sz="1200" b="0" i="0" kern="1200" dirty="0">
                <a:solidFill>
                  <a:schemeClr val="tx1"/>
                </a:solidFill>
                <a:effectLst/>
                <a:latin typeface="+mn-lt"/>
                <a:ea typeface="+mn-ea"/>
                <a:cs typeface="+mn-cs"/>
              </a:rPr>
              <a:t> Discrete variables are measured as whole units. (E.g. number of birds in a population, number of students in a class).</a:t>
            </a:r>
          </a:p>
          <a:p>
            <a:r>
              <a:rPr lang="en-US" sz="1200" b="1" i="0" kern="1200" dirty="0">
                <a:solidFill>
                  <a:schemeClr val="tx1"/>
                </a:solidFill>
                <a:effectLst/>
                <a:latin typeface="+mn-lt"/>
                <a:ea typeface="+mn-ea"/>
                <a:cs typeface="+mn-cs"/>
              </a:rPr>
              <a:t>Categorical variable:</a:t>
            </a:r>
            <a:r>
              <a:rPr lang="en-US" sz="1200" b="0" i="0" kern="1200" dirty="0">
                <a:solidFill>
                  <a:schemeClr val="tx1"/>
                </a:solidFill>
                <a:effectLst/>
                <a:latin typeface="+mn-lt"/>
                <a:ea typeface="+mn-ea"/>
                <a:cs typeface="+mn-cs"/>
              </a:rPr>
              <a:t> Categorical variables describe a quality or a characteristic (E.g.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species, sex, blood type)</a:t>
            </a:r>
          </a:p>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4</a:t>
            </a:fld>
            <a:endParaRPr lang="en-US"/>
          </a:p>
        </p:txBody>
      </p:sp>
    </p:spTree>
    <p:extLst>
      <p:ext uri="{BB962C8B-B14F-4D97-AF65-F5344CB8AC3E}">
        <p14:creationId xmlns:p14="http://schemas.microsoft.com/office/powerpoint/2010/main" val="290913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Continuous variable:</a:t>
            </a:r>
            <a:r>
              <a:rPr lang="en-US" sz="1200" b="0" i="0" kern="1200" dirty="0">
                <a:solidFill>
                  <a:schemeClr val="tx1"/>
                </a:solidFill>
                <a:effectLst/>
                <a:latin typeface="+mn-lt"/>
                <a:ea typeface="+mn-ea"/>
                <a:cs typeface="+mn-cs"/>
              </a:rPr>
              <a:t> Continuous variables are numeric measurements or observations that can include any number of values within a certain range. (E.g. temperature, time, weight, and concentration).</a:t>
            </a:r>
          </a:p>
          <a:p>
            <a:r>
              <a:rPr lang="en-US" sz="1200" b="1" i="0" kern="1200" dirty="0">
                <a:solidFill>
                  <a:schemeClr val="tx1"/>
                </a:solidFill>
                <a:effectLst/>
                <a:latin typeface="+mn-lt"/>
                <a:ea typeface="+mn-ea"/>
                <a:cs typeface="+mn-cs"/>
              </a:rPr>
              <a:t>Discrete variable:</a:t>
            </a:r>
            <a:r>
              <a:rPr lang="en-US" sz="1200" b="0" i="0" kern="1200" dirty="0">
                <a:solidFill>
                  <a:schemeClr val="tx1"/>
                </a:solidFill>
                <a:effectLst/>
                <a:latin typeface="+mn-lt"/>
                <a:ea typeface="+mn-ea"/>
                <a:cs typeface="+mn-cs"/>
              </a:rPr>
              <a:t> Discrete variables are measured as whole units. (E.g. number of birds in a population, number of students in a class).</a:t>
            </a:r>
          </a:p>
          <a:p>
            <a:r>
              <a:rPr lang="en-US" sz="1200" b="1" i="0" kern="1200" dirty="0">
                <a:solidFill>
                  <a:schemeClr val="tx1"/>
                </a:solidFill>
                <a:effectLst/>
                <a:latin typeface="+mn-lt"/>
                <a:ea typeface="+mn-ea"/>
                <a:cs typeface="+mn-cs"/>
              </a:rPr>
              <a:t>Categorical variable:</a:t>
            </a:r>
            <a:r>
              <a:rPr lang="en-US" sz="1200" b="0" i="0" kern="1200" dirty="0">
                <a:solidFill>
                  <a:schemeClr val="tx1"/>
                </a:solidFill>
                <a:effectLst/>
                <a:latin typeface="+mn-lt"/>
                <a:ea typeface="+mn-ea"/>
                <a:cs typeface="+mn-cs"/>
              </a:rPr>
              <a:t> Categorical variables describe a quality or a characteristic (E.g.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species, sex, blood type)</a:t>
            </a:r>
          </a:p>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5</a:t>
            </a:fld>
            <a:endParaRPr lang="en-US"/>
          </a:p>
        </p:txBody>
      </p:sp>
    </p:spTree>
    <p:extLst>
      <p:ext uri="{BB962C8B-B14F-4D97-AF65-F5344CB8AC3E}">
        <p14:creationId xmlns:p14="http://schemas.microsoft.com/office/powerpoint/2010/main" val="373958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Zip code, categorical</a:t>
            </a:r>
          </a:p>
          <a:p>
            <a:r>
              <a:rPr lang="en-US" dirty="0"/>
              <a:t>Family size – </a:t>
            </a:r>
            <a:r>
              <a:rPr lang="en-US" dirty="0" err="1"/>
              <a:t>quantative</a:t>
            </a:r>
            <a:endParaRPr lang="en-US" dirty="0"/>
          </a:p>
          <a:p>
            <a:r>
              <a:rPr lang="en-US" dirty="0"/>
              <a:t>Annual income</a:t>
            </a:r>
            <a:r>
              <a:rPr lang="en-US" baseline="0" dirty="0"/>
              <a:t> - quantitative</a:t>
            </a: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6</a:t>
            </a:fld>
            <a:endParaRPr lang="en-US"/>
          </a:p>
        </p:txBody>
      </p:sp>
    </p:spTree>
    <p:extLst>
      <p:ext uri="{BB962C8B-B14F-4D97-AF65-F5344CB8AC3E}">
        <p14:creationId xmlns:p14="http://schemas.microsoft.com/office/powerpoint/2010/main" val="156645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Line Charts are generally used to depict a trend of data over time.</a:t>
            </a:r>
          </a:p>
          <a:p>
            <a:r>
              <a:rPr lang="en-US" sz="1200" b="0" i="0" kern="1200" dirty="0">
                <a:solidFill>
                  <a:schemeClr val="tx1"/>
                </a:solidFill>
                <a:effectLst/>
                <a:latin typeface="+mn-lt"/>
                <a:ea typeface="+mn-ea"/>
                <a:cs typeface="+mn-cs"/>
              </a:rPr>
              <a:t>The leaner and much more elegant alternative to the pie chart is the bar chart, that is able to express all that the pie says and much more, without making a mess of labels and legends.</a:t>
            </a:r>
          </a:p>
          <a:p>
            <a:r>
              <a:rPr lang="en-US" sz="1200" b="0" i="0" kern="1200" dirty="0">
                <a:solidFill>
                  <a:schemeClr val="tx1"/>
                </a:solidFill>
                <a:effectLst/>
                <a:latin typeface="+mn-lt"/>
                <a:ea typeface="+mn-ea"/>
                <a:cs typeface="+mn-cs"/>
              </a:rPr>
              <a:t>Line charts can display continuous data over time, set against a common scale, and are therefore ideal for showing trends in data at equal intervals or over time. In a line chart, category data is distributed evenly along the horizontal axis, and all value data is distributed evenly along the vertical axis.</a:t>
            </a:r>
          </a:p>
          <a:p>
            <a:r>
              <a:rPr lang="en-US" sz="1200" b="0" i="0" kern="1200" dirty="0">
                <a:solidFill>
                  <a:schemeClr val="tx1"/>
                </a:solidFill>
                <a:effectLst/>
                <a:latin typeface="+mn-lt"/>
                <a:ea typeface="+mn-ea"/>
                <a:cs typeface="+mn-cs"/>
              </a:rPr>
              <a:t>Scatter charts are commonly used for displaying and comparing numeric values, such as scientific, statistical, and engineering data. These charts are useful to show the relationships among the values in several data series, and they can plot two groups of numbers as one series of </a:t>
            </a:r>
            <a:r>
              <a:rPr lang="en-US" sz="1200" b="0" i="0" kern="1200" dirty="0" err="1">
                <a:solidFill>
                  <a:schemeClr val="tx1"/>
                </a:solidFill>
                <a:effectLst/>
                <a:latin typeface="+mn-lt"/>
                <a:ea typeface="+mn-ea"/>
                <a:cs typeface="+mn-cs"/>
              </a:rPr>
              <a:t>xy</a:t>
            </a:r>
            <a:r>
              <a:rPr lang="en-US" sz="1200" b="0" i="0" kern="1200" dirty="0">
                <a:solidFill>
                  <a:schemeClr val="tx1"/>
                </a:solidFill>
                <a:effectLst/>
                <a:latin typeface="+mn-lt"/>
                <a:ea typeface="+mn-ea"/>
                <a:cs typeface="+mn-cs"/>
              </a:rPr>
              <a:t> coordinates.</a:t>
            </a:r>
          </a:p>
          <a:p>
            <a:endParaRPr lang="en-US" sz="1200" b="0" i="0" kern="1200" dirty="0">
              <a:solidFill>
                <a:schemeClr val="tx1"/>
              </a:solidFill>
              <a:effectLst/>
              <a:latin typeface="+mn-lt"/>
              <a:ea typeface="+mn-ea"/>
              <a:cs typeface="+mn-cs"/>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13</a:t>
            </a:fld>
            <a:endParaRPr lang="en-US"/>
          </a:p>
        </p:txBody>
      </p:sp>
    </p:spTree>
    <p:extLst>
      <p:ext uri="{BB962C8B-B14F-4D97-AF65-F5344CB8AC3E}">
        <p14:creationId xmlns:p14="http://schemas.microsoft.com/office/powerpoint/2010/main" val="309831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R-squared values range from 0 to 1 and are commonly stated as percentages from 0% to 100%. </a:t>
            </a:r>
          </a:p>
          <a:p>
            <a:r>
              <a:rPr lang="en-US" sz="1200" b="0" i="0" kern="1200" dirty="0" smtClean="0">
                <a:solidFill>
                  <a:schemeClr val="tx1"/>
                </a:solidFill>
                <a:effectLst/>
                <a:latin typeface="+mn-lt"/>
                <a:ea typeface="+mn-ea"/>
                <a:cs typeface="+mn-cs"/>
              </a:rPr>
              <a:t>R-squared = Explained variation / Total variation</a:t>
            </a:r>
          </a:p>
          <a:p>
            <a:r>
              <a:rPr lang="en-US" sz="1200" b="0" i="0" kern="1200" dirty="0" smtClean="0">
                <a:solidFill>
                  <a:schemeClr val="tx1"/>
                </a:solidFill>
                <a:effectLst/>
                <a:latin typeface="+mn-lt"/>
                <a:ea typeface="+mn-ea"/>
                <a:cs typeface="+mn-cs"/>
              </a:rPr>
              <a:t>0% indicates that the model explains none of the variability of the response data around its mean.</a:t>
            </a:r>
          </a:p>
          <a:p>
            <a:r>
              <a:rPr lang="en-US" sz="1200" b="0" i="0" kern="1200" dirty="0" smtClean="0">
                <a:solidFill>
                  <a:schemeClr val="tx1"/>
                </a:solidFill>
                <a:effectLst/>
                <a:latin typeface="+mn-lt"/>
                <a:ea typeface="+mn-ea"/>
                <a:cs typeface="+mn-cs"/>
              </a:rPr>
              <a:t>100% indicates that the model explains all the variability of the response data around its mean.</a:t>
            </a:r>
          </a:p>
          <a:p>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15</a:t>
            </a:fld>
            <a:endParaRPr lang="en-US"/>
          </a:p>
        </p:txBody>
      </p:sp>
    </p:spTree>
    <p:extLst>
      <p:ext uri="{BB962C8B-B14F-4D97-AF65-F5344CB8AC3E}">
        <p14:creationId xmlns:p14="http://schemas.microsoft.com/office/powerpoint/2010/main" val="34926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Line Charts are generally used to depict a trend of data over time.</a:t>
            </a:r>
          </a:p>
          <a:p>
            <a:r>
              <a:rPr lang="en-US" sz="1200" b="0" i="0" kern="1200" dirty="0">
                <a:solidFill>
                  <a:schemeClr val="tx1"/>
                </a:solidFill>
                <a:effectLst/>
                <a:latin typeface="+mn-lt"/>
                <a:ea typeface="+mn-ea"/>
                <a:cs typeface="+mn-cs"/>
              </a:rPr>
              <a:t>The leaner and much more elegant alternative to the pie chart is the bar chart, that is able to express all that the pie says and much more, without making a mess of labels and legends.</a:t>
            </a:r>
          </a:p>
          <a:p>
            <a:r>
              <a:rPr lang="en-US" sz="1200" b="0" i="0" kern="1200" dirty="0">
                <a:solidFill>
                  <a:schemeClr val="tx1"/>
                </a:solidFill>
                <a:effectLst/>
                <a:latin typeface="+mn-lt"/>
                <a:ea typeface="+mn-ea"/>
                <a:cs typeface="+mn-cs"/>
              </a:rPr>
              <a:t>Line charts can display continuous data over time, set against a common scale, and are therefore ideal for showing trends in data at equal intervals or over time. In a line chart, category data is distributed evenly along the horizontal axis, and all value data is distributed evenly along the vertical axis.</a:t>
            </a:r>
          </a:p>
          <a:p>
            <a:r>
              <a:rPr lang="en-US" sz="1200" b="0" i="0" kern="1200" dirty="0">
                <a:solidFill>
                  <a:schemeClr val="tx1"/>
                </a:solidFill>
                <a:effectLst/>
                <a:latin typeface="+mn-lt"/>
                <a:ea typeface="+mn-ea"/>
                <a:cs typeface="+mn-cs"/>
              </a:rPr>
              <a:t>Scatter charts are commonly used for displaying and comparing numeric values, such as scientific, statistical, and engineering data. These charts are useful to show the relationships among the values in several data series, and they can plot two groups of numbers as one series of </a:t>
            </a:r>
            <a:r>
              <a:rPr lang="en-US" sz="1200" b="0" i="0" kern="1200" dirty="0" err="1">
                <a:solidFill>
                  <a:schemeClr val="tx1"/>
                </a:solidFill>
                <a:effectLst/>
                <a:latin typeface="+mn-lt"/>
                <a:ea typeface="+mn-ea"/>
                <a:cs typeface="+mn-cs"/>
              </a:rPr>
              <a:t>xy</a:t>
            </a:r>
            <a:r>
              <a:rPr lang="en-US" sz="1200" b="0" i="0" kern="1200" dirty="0">
                <a:solidFill>
                  <a:schemeClr val="tx1"/>
                </a:solidFill>
                <a:effectLst/>
                <a:latin typeface="+mn-lt"/>
                <a:ea typeface="+mn-ea"/>
                <a:cs typeface="+mn-cs"/>
              </a:rPr>
              <a:t> coordinates.</a:t>
            </a:r>
          </a:p>
          <a:p>
            <a:endParaRPr lang="en-US" sz="1200" b="0" i="0" kern="1200" dirty="0">
              <a:solidFill>
                <a:schemeClr val="tx1"/>
              </a:solidFill>
              <a:effectLst/>
              <a:latin typeface="+mn-lt"/>
              <a:ea typeface="+mn-ea"/>
              <a:cs typeface="+mn-cs"/>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2E9361CA-2C92-F349-A152-D543D2186B21}" type="slidenum">
              <a:rPr lang="en-US" smtClean="0"/>
              <a:t>17</a:t>
            </a:fld>
            <a:endParaRPr lang="en-US"/>
          </a:p>
        </p:txBody>
      </p:sp>
    </p:spTree>
    <p:extLst>
      <p:ext uri="{BB962C8B-B14F-4D97-AF65-F5344CB8AC3E}">
        <p14:creationId xmlns:p14="http://schemas.microsoft.com/office/powerpoint/2010/main" val="141490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787DF1-3D87-F54F-8E1C-0ECC8CB1A6A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241146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87DF1-3D87-F54F-8E1C-0ECC8CB1A6A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331847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87DF1-3D87-F54F-8E1C-0ECC8CB1A6A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396236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87DF1-3D87-F54F-8E1C-0ECC8CB1A6A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35424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87DF1-3D87-F54F-8E1C-0ECC8CB1A6A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329728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787DF1-3D87-F54F-8E1C-0ECC8CB1A6AC}"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169279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787DF1-3D87-F54F-8E1C-0ECC8CB1A6AC}"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367408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787DF1-3D87-F54F-8E1C-0ECC8CB1A6AC}"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377667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87DF1-3D87-F54F-8E1C-0ECC8CB1A6AC}"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49022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787DF1-3D87-F54F-8E1C-0ECC8CB1A6AC}"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192665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787DF1-3D87-F54F-8E1C-0ECC8CB1A6AC}"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D6382-9225-2249-BBFB-FE0F6DFB35F4}" type="slidenum">
              <a:rPr lang="en-US" smtClean="0"/>
              <a:t>‹#›</a:t>
            </a:fld>
            <a:endParaRPr lang="en-US"/>
          </a:p>
        </p:txBody>
      </p:sp>
    </p:spTree>
    <p:extLst>
      <p:ext uri="{BB962C8B-B14F-4D97-AF65-F5344CB8AC3E}">
        <p14:creationId xmlns:p14="http://schemas.microsoft.com/office/powerpoint/2010/main" val="152722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87DF1-3D87-F54F-8E1C-0ECC8CB1A6AC}" type="datetimeFigureOut">
              <a:rPr lang="en-US" smtClean="0"/>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D6382-9225-2249-BBFB-FE0F6DFB35F4}" type="slidenum">
              <a:rPr lang="en-US" smtClean="0"/>
              <a:t>‹#›</a:t>
            </a:fld>
            <a:endParaRPr lang="en-US"/>
          </a:p>
        </p:txBody>
      </p:sp>
    </p:spTree>
    <p:extLst>
      <p:ext uri="{BB962C8B-B14F-4D97-AF65-F5344CB8AC3E}">
        <p14:creationId xmlns:p14="http://schemas.microsoft.com/office/powerpoint/2010/main" val="822655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hackerspace.kinja.com/5-rules-for-making-graphs-160570636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s://hackerspace.kinja.com/5-rules-for-making-graphs-160570636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solidFill>
                  <a:schemeClr val="bg1"/>
                </a:solidFill>
              </a:rPr>
              <a:t>Data &amp; Graphing</a:t>
            </a:r>
          </a:p>
        </p:txBody>
      </p:sp>
    </p:spTree>
    <p:extLst>
      <p:ext uri="{BB962C8B-B14F-4D97-AF65-F5344CB8AC3E}">
        <p14:creationId xmlns:p14="http://schemas.microsoft.com/office/powerpoint/2010/main" val="166465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Before you make a graph, consider:</a:t>
            </a:r>
          </a:p>
        </p:txBody>
      </p:sp>
      <p:sp>
        <p:nvSpPr>
          <p:cNvPr id="3" name="Content Placeholder 2"/>
          <p:cNvSpPr>
            <a:spLocks noGrp="1"/>
          </p:cNvSpPr>
          <p:nvPr>
            <p:ph idx="1"/>
          </p:nvPr>
        </p:nvSpPr>
        <p:spPr/>
        <p:txBody>
          <a:bodyPr/>
          <a:lstStyle/>
          <a:p>
            <a:pPr marL="514350" indent="-514350">
              <a:buAutoNum type="arabicPeriod"/>
            </a:pPr>
            <a:r>
              <a:rPr lang="en-US" dirty="0">
                <a:solidFill>
                  <a:schemeClr val="bg1"/>
                </a:solidFill>
              </a:rPr>
              <a:t>Do I need a graph?	</a:t>
            </a:r>
          </a:p>
          <a:p>
            <a:pPr marL="914400" lvl="1" indent="-514350">
              <a:buAutoNum type="arabicPeriod"/>
            </a:pPr>
            <a:r>
              <a:rPr lang="en-US" dirty="0">
                <a:solidFill>
                  <a:schemeClr val="bg1"/>
                </a:solidFill>
              </a:rPr>
              <a:t>Will a sentence or table suffice?</a:t>
            </a:r>
          </a:p>
          <a:p>
            <a:pPr marL="514350" indent="-514350">
              <a:buAutoNum type="arabicPeriod"/>
            </a:pPr>
            <a:r>
              <a:rPr lang="en-US" dirty="0"/>
              <a:t>What types of variables do I have?</a:t>
            </a:r>
          </a:p>
          <a:p>
            <a:pPr marL="914400" lvl="1" indent="-514350">
              <a:buAutoNum type="arabicPeriod"/>
            </a:pPr>
            <a:r>
              <a:rPr lang="en-US" dirty="0"/>
              <a:t>Determines which type of graph and what statistics I might run.</a:t>
            </a:r>
          </a:p>
          <a:p>
            <a:pPr marL="514350" indent="-514350">
              <a:buAutoNum type="arabicPeriod"/>
            </a:pPr>
            <a:r>
              <a:rPr lang="en-US" dirty="0"/>
              <a:t>What is my message?</a:t>
            </a:r>
          </a:p>
          <a:p>
            <a:pPr marL="914400" lvl="1" indent="-514350">
              <a:buAutoNum type="arabicPeriod"/>
            </a:pPr>
            <a:r>
              <a:rPr lang="en-US" dirty="0"/>
              <a:t>What do you want your graph to show?</a:t>
            </a:r>
          </a:p>
        </p:txBody>
      </p:sp>
    </p:spTree>
    <p:extLst>
      <p:ext uri="{BB962C8B-B14F-4D97-AF65-F5344CB8AC3E}">
        <p14:creationId xmlns:p14="http://schemas.microsoft.com/office/powerpoint/2010/main" val="390378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Before you make a graph, consider:</a:t>
            </a:r>
          </a:p>
        </p:txBody>
      </p:sp>
      <p:sp>
        <p:nvSpPr>
          <p:cNvPr id="3" name="Content Placeholder 2"/>
          <p:cNvSpPr>
            <a:spLocks noGrp="1"/>
          </p:cNvSpPr>
          <p:nvPr>
            <p:ph idx="1"/>
          </p:nvPr>
        </p:nvSpPr>
        <p:spPr/>
        <p:txBody>
          <a:bodyPr/>
          <a:lstStyle/>
          <a:p>
            <a:pPr marL="514350" indent="-514350">
              <a:buAutoNum type="arabicPeriod"/>
            </a:pPr>
            <a:r>
              <a:rPr lang="en-US" dirty="0">
                <a:solidFill>
                  <a:schemeClr val="bg1"/>
                </a:solidFill>
              </a:rPr>
              <a:t>Do I need a graph?	</a:t>
            </a:r>
          </a:p>
          <a:p>
            <a:pPr marL="914400" lvl="1" indent="-514350">
              <a:buAutoNum type="arabicPeriod"/>
            </a:pPr>
            <a:r>
              <a:rPr lang="en-US" dirty="0">
                <a:solidFill>
                  <a:schemeClr val="bg1"/>
                </a:solidFill>
              </a:rPr>
              <a:t>Will a sentence or table suffice?</a:t>
            </a:r>
          </a:p>
          <a:p>
            <a:pPr marL="514350" indent="-514350">
              <a:buAutoNum type="arabicPeriod"/>
            </a:pPr>
            <a:r>
              <a:rPr lang="en-US" dirty="0">
                <a:solidFill>
                  <a:schemeClr val="bg1"/>
                </a:solidFill>
              </a:rPr>
              <a:t>What types of variables do I have?</a:t>
            </a:r>
          </a:p>
          <a:p>
            <a:pPr marL="914400" lvl="1" indent="-514350">
              <a:buAutoNum type="arabicPeriod"/>
            </a:pPr>
            <a:r>
              <a:rPr lang="en-US" dirty="0">
                <a:solidFill>
                  <a:schemeClr val="bg1"/>
                </a:solidFill>
              </a:rPr>
              <a:t>Determines which type of graph and what statistics I might run.</a:t>
            </a:r>
          </a:p>
          <a:p>
            <a:pPr marL="514350" indent="-514350">
              <a:buAutoNum type="arabicPeriod"/>
            </a:pPr>
            <a:r>
              <a:rPr lang="en-US" dirty="0"/>
              <a:t>What is my message?</a:t>
            </a:r>
          </a:p>
          <a:p>
            <a:pPr marL="914400" lvl="1" indent="-514350">
              <a:buAutoNum type="arabicPeriod"/>
            </a:pPr>
            <a:r>
              <a:rPr lang="en-US" dirty="0"/>
              <a:t>What do you want your graph to show?</a:t>
            </a:r>
          </a:p>
        </p:txBody>
      </p:sp>
    </p:spTree>
    <p:extLst>
      <p:ext uri="{BB962C8B-B14F-4D97-AF65-F5344CB8AC3E}">
        <p14:creationId xmlns:p14="http://schemas.microsoft.com/office/powerpoint/2010/main" val="159639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Before you make a graph, consider:</a:t>
            </a:r>
          </a:p>
        </p:txBody>
      </p:sp>
      <p:sp>
        <p:nvSpPr>
          <p:cNvPr id="3" name="Content Placeholder 2"/>
          <p:cNvSpPr>
            <a:spLocks noGrp="1"/>
          </p:cNvSpPr>
          <p:nvPr>
            <p:ph idx="1"/>
          </p:nvPr>
        </p:nvSpPr>
        <p:spPr/>
        <p:txBody>
          <a:bodyPr/>
          <a:lstStyle/>
          <a:p>
            <a:pPr marL="514350" indent="-514350">
              <a:buAutoNum type="arabicPeriod"/>
            </a:pPr>
            <a:r>
              <a:rPr lang="en-US" dirty="0">
                <a:solidFill>
                  <a:schemeClr val="bg1"/>
                </a:solidFill>
              </a:rPr>
              <a:t>Do I need a graph?	</a:t>
            </a:r>
          </a:p>
          <a:p>
            <a:pPr marL="914400" lvl="1" indent="-514350">
              <a:buAutoNum type="arabicPeriod"/>
            </a:pPr>
            <a:r>
              <a:rPr lang="en-US" dirty="0">
                <a:solidFill>
                  <a:schemeClr val="bg1"/>
                </a:solidFill>
              </a:rPr>
              <a:t>Will a sentence or table suffice?</a:t>
            </a:r>
          </a:p>
          <a:p>
            <a:pPr marL="514350" indent="-514350">
              <a:buAutoNum type="arabicPeriod"/>
            </a:pPr>
            <a:r>
              <a:rPr lang="en-US" dirty="0">
                <a:solidFill>
                  <a:schemeClr val="bg1"/>
                </a:solidFill>
              </a:rPr>
              <a:t>What types of variables do I have?</a:t>
            </a:r>
          </a:p>
          <a:p>
            <a:pPr marL="914400" lvl="1" indent="-514350">
              <a:buAutoNum type="arabicPeriod"/>
            </a:pPr>
            <a:r>
              <a:rPr lang="en-US" b="1" dirty="0">
                <a:solidFill>
                  <a:schemeClr val="bg1"/>
                </a:solidFill>
              </a:rPr>
              <a:t>Determines which type of graph and what statistics I might run.</a:t>
            </a:r>
          </a:p>
          <a:p>
            <a:pPr marL="514350" indent="-514350">
              <a:buAutoNum type="arabicPeriod"/>
            </a:pPr>
            <a:r>
              <a:rPr lang="en-US" dirty="0">
                <a:solidFill>
                  <a:schemeClr val="bg1"/>
                </a:solidFill>
              </a:rPr>
              <a:t>What is my message?</a:t>
            </a:r>
          </a:p>
          <a:p>
            <a:pPr marL="914400" lvl="1" indent="-514350">
              <a:buAutoNum type="arabicPeriod"/>
            </a:pPr>
            <a:r>
              <a:rPr lang="en-US" dirty="0">
                <a:solidFill>
                  <a:schemeClr val="bg1"/>
                </a:solidFill>
              </a:rPr>
              <a:t>What do you want your graph to show?</a:t>
            </a:r>
          </a:p>
        </p:txBody>
      </p:sp>
    </p:spTree>
    <p:extLst>
      <p:ext uri="{BB962C8B-B14F-4D97-AF65-F5344CB8AC3E}">
        <p14:creationId xmlns:p14="http://schemas.microsoft.com/office/powerpoint/2010/main" val="178704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050" y="280335"/>
            <a:ext cx="8239328" cy="1938992"/>
          </a:xfrm>
          <a:prstGeom prst="rect">
            <a:avLst/>
          </a:prstGeom>
        </p:spPr>
        <p:txBody>
          <a:bodyPr wrap="square">
            <a:spAutoFit/>
          </a:bodyPr>
          <a:lstStyle/>
          <a:p>
            <a:pPr fontAlgn="base">
              <a:buFont typeface="Arial" panose="020B0604020202020204" pitchFamily="34" charset="0"/>
              <a:buChar char="•"/>
            </a:pPr>
            <a:r>
              <a:rPr lang="en-US" sz="2400" b="1" dirty="0">
                <a:solidFill>
                  <a:schemeClr val="bg1"/>
                </a:solidFill>
                <a:latin typeface="+mj-lt"/>
              </a:rPr>
              <a:t>Scatter (XY) plots –</a:t>
            </a:r>
            <a:r>
              <a:rPr lang="en-US" sz="2400" dirty="0">
                <a:solidFill>
                  <a:schemeClr val="bg1"/>
                </a:solidFill>
                <a:latin typeface="+mj-lt"/>
              </a:rPr>
              <a:t> Scatter plots are used for </a:t>
            </a:r>
            <a:r>
              <a:rPr lang="en-US" sz="2400" b="1" u="sng" dirty="0">
                <a:solidFill>
                  <a:srgbClr val="00B0F0"/>
                </a:solidFill>
                <a:latin typeface="+mj-lt"/>
              </a:rPr>
              <a:t>examining relationships between two types of data</a:t>
            </a:r>
            <a:r>
              <a:rPr lang="en-US" sz="2400" dirty="0">
                <a:solidFill>
                  <a:schemeClr val="bg1"/>
                </a:solidFill>
                <a:latin typeface="+mj-lt"/>
              </a:rPr>
              <a:t>. </a:t>
            </a:r>
            <a:r>
              <a:rPr lang="en-US" sz="2400" dirty="0" smtClean="0">
                <a:solidFill>
                  <a:schemeClr val="bg1"/>
                </a:solidFill>
                <a:latin typeface="+mj-lt"/>
              </a:rPr>
              <a:t>The </a:t>
            </a:r>
            <a:r>
              <a:rPr lang="en-US" sz="2400" dirty="0">
                <a:solidFill>
                  <a:schemeClr val="bg1"/>
                </a:solidFill>
                <a:latin typeface="+mj-lt"/>
              </a:rPr>
              <a:t>dots are not normally connected in a scatter plot, though a ‘best-fit’ or regression line may be drawn through the points to illustrate the relationship. </a:t>
            </a:r>
            <a:endParaRPr lang="en-US" sz="2400" dirty="0">
              <a:solidFill>
                <a:srgbClr val="4A4A4A"/>
              </a:solidFill>
              <a:latin typeface="+mj-lt"/>
            </a:endParaRPr>
          </a:p>
        </p:txBody>
      </p:sp>
      <p:pic>
        <p:nvPicPr>
          <p:cNvPr id="4" name="Picture 3">
            <a:extLst>
              <a:ext uri="{FF2B5EF4-FFF2-40B4-BE49-F238E27FC236}">
                <a16:creationId xmlns:a16="http://schemas.microsoft.com/office/drawing/2014/main" id="{1A8E44FE-09F5-4DF3-B0CD-A506EBB8338B}"/>
              </a:ext>
            </a:extLst>
          </p:cNvPr>
          <p:cNvPicPr>
            <a:picLocks noChangeAspect="1"/>
          </p:cNvPicPr>
          <p:nvPr/>
        </p:nvPicPr>
        <p:blipFill rotWithShape="1">
          <a:blip r:embed="rId3"/>
          <a:srcRect l="17289" t="31983" r="40841" b="10522"/>
          <a:stretch/>
        </p:blipFill>
        <p:spPr>
          <a:xfrm>
            <a:off x="3418540" y="2746261"/>
            <a:ext cx="5265811" cy="3916719"/>
          </a:xfrm>
          <a:prstGeom prst="rect">
            <a:avLst/>
          </a:prstGeom>
        </p:spPr>
      </p:pic>
      <p:sp>
        <p:nvSpPr>
          <p:cNvPr id="2" name="TextBox 1">
            <a:extLst>
              <a:ext uri="{FF2B5EF4-FFF2-40B4-BE49-F238E27FC236}">
                <a16:creationId xmlns:a16="http://schemas.microsoft.com/office/drawing/2014/main" id="{C324C61D-DE71-4AFF-81D9-D26D708A85D8}"/>
              </a:ext>
            </a:extLst>
          </p:cNvPr>
          <p:cNvSpPr txBox="1"/>
          <p:nvPr/>
        </p:nvSpPr>
        <p:spPr>
          <a:xfrm>
            <a:off x="811077" y="3817749"/>
            <a:ext cx="2174929" cy="1754326"/>
          </a:xfrm>
          <a:prstGeom prst="rect">
            <a:avLst/>
          </a:prstGeom>
          <a:noFill/>
        </p:spPr>
        <p:txBody>
          <a:bodyPr wrap="square" rtlCol="0">
            <a:spAutoFit/>
          </a:bodyPr>
          <a:lstStyle/>
          <a:p>
            <a:r>
              <a:rPr lang="en-US" sz="3600" dirty="0">
                <a:solidFill>
                  <a:schemeClr val="bg1"/>
                </a:solidFill>
              </a:rPr>
              <a:t>Add a trendline! (R</a:t>
            </a:r>
            <a:r>
              <a:rPr lang="en-US" sz="3600" baseline="30000" dirty="0">
                <a:solidFill>
                  <a:schemeClr val="bg1"/>
                </a:solidFill>
              </a:rPr>
              <a:t>2</a:t>
            </a:r>
            <a:r>
              <a:rPr lang="en-US" sz="3600" dirty="0">
                <a:solidFill>
                  <a:schemeClr val="bg1"/>
                </a:solidFill>
              </a:rPr>
              <a:t>)</a:t>
            </a:r>
          </a:p>
        </p:txBody>
      </p:sp>
    </p:spTree>
    <p:extLst>
      <p:ext uri="{BB962C8B-B14F-4D97-AF65-F5344CB8AC3E}">
        <p14:creationId xmlns:p14="http://schemas.microsoft.com/office/powerpoint/2010/main" val="66878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865" y="230171"/>
            <a:ext cx="8558011" cy="2585323"/>
          </a:xfrm>
          <a:prstGeom prst="rect">
            <a:avLst/>
          </a:prstGeom>
        </p:spPr>
        <p:txBody>
          <a:bodyPr wrap="square">
            <a:spAutoFit/>
          </a:bodyPr>
          <a:lstStyle/>
          <a:p>
            <a:r>
              <a:rPr lang="en-US" dirty="0">
                <a:solidFill>
                  <a:schemeClr val="bg1"/>
                </a:solidFill>
              </a:rPr>
              <a:t>R-squared values range from 0 to 1 and are commonly stated as percentages </a:t>
            </a:r>
          </a:p>
          <a:p>
            <a:endParaRPr lang="en-US" dirty="0" smtClean="0">
              <a:solidFill>
                <a:schemeClr val="bg1"/>
              </a:solidFill>
            </a:endParaRPr>
          </a:p>
          <a:p>
            <a:r>
              <a:rPr lang="en-US" dirty="0" smtClean="0">
                <a:solidFill>
                  <a:schemeClr val="bg1"/>
                </a:solidFill>
              </a:rPr>
              <a:t>R-squared </a:t>
            </a:r>
            <a:r>
              <a:rPr lang="en-US" dirty="0">
                <a:solidFill>
                  <a:schemeClr val="bg1"/>
                </a:solidFill>
              </a:rPr>
              <a:t>= Explained variation / Total </a:t>
            </a:r>
            <a:r>
              <a:rPr lang="en-US" dirty="0" smtClean="0">
                <a:solidFill>
                  <a:schemeClr val="bg1"/>
                </a:solidFill>
              </a:rPr>
              <a:t>variation</a:t>
            </a:r>
          </a:p>
          <a:p>
            <a:endParaRPr lang="en-US" dirty="0">
              <a:solidFill>
                <a:schemeClr val="bg1"/>
              </a:solidFill>
            </a:endParaRPr>
          </a:p>
          <a:p>
            <a:r>
              <a:rPr lang="en-US" dirty="0">
                <a:solidFill>
                  <a:schemeClr val="bg1"/>
                </a:solidFill>
              </a:rPr>
              <a:t>0% indicates that the model explains none of the variability of the response data around its mean</a:t>
            </a:r>
            <a:r>
              <a:rPr lang="en-US" dirty="0" smtClean="0">
                <a:solidFill>
                  <a:schemeClr val="bg1"/>
                </a:solidFill>
              </a:rPr>
              <a:t>.</a:t>
            </a:r>
          </a:p>
          <a:p>
            <a:endParaRPr lang="en-US" dirty="0">
              <a:solidFill>
                <a:schemeClr val="bg1"/>
              </a:solidFill>
            </a:endParaRPr>
          </a:p>
          <a:p>
            <a:r>
              <a:rPr lang="en-US" dirty="0">
                <a:solidFill>
                  <a:schemeClr val="bg1"/>
                </a:solidFill>
              </a:rPr>
              <a:t>100% indicates that the model explains all the variability of the response data around its mean.</a:t>
            </a:r>
          </a:p>
        </p:txBody>
      </p:sp>
      <p:graphicFrame>
        <p:nvGraphicFramePr>
          <p:cNvPr id="5" name="Chart 4">
            <a:extLst>
              <a:ext uri="{FF2B5EF4-FFF2-40B4-BE49-F238E27FC236}">
                <a16:creationId xmlns:a16="http://schemas.microsoft.com/office/drawing/2014/main" id="{FA38FE6E-8F1C-4FC1-B437-FBA0570AC4FD}"/>
              </a:ext>
            </a:extLst>
          </p:cNvPr>
          <p:cNvGraphicFramePr>
            <a:graphicFrameLocks/>
          </p:cNvGraphicFramePr>
          <p:nvPr>
            <p:extLst>
              <p:ext uri="{D42A27DB-BD31-4B8C-83A1-F6EECF244321}">
                <p14:modId xmlns:p14="http://schemas.microsoft.com/office/powerpoint/2010/main" val="2810647931"/>
              </p:ext>
            </p:extLst>
          </p:nvPr>
        </p:nvGraphicFramePr>
        <p:xfrm>
          <a:off x="605306" y="3074832"/>
          <a:ext cx="8422784" cy="3647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112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a:extLst>
              <a:ext uri="{FF2B5EF4-FFF2-40B4-BE49-F238E27FC236}">
                <a16:creationId xmlns:a16="http://schemas.microsoft.com/office/drawing/2014/main" id="{2F977E65-3CF6-4E70-9915-A174366DF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22" y="901387"/>
            <a:ext cx="7394854" cy="522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ot that displays the linear regression model for density and electron mobility.">
            <a:extLst>
              <a:ext uri="{FF2B5EF4-FFF2-40B4-BE49-F238E27FC236}">
                <a16:creationId xmlns:a16="http://schemas.microsoft.com/office/drawing/2014/main" id="{B7BA2530-08D5-41E6-BAE1-E0A6D092F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4" y="70223"/>
            <a:ext cx="5486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lot that displays the nonlinear regression model for density and electron mobility.">
            <a:extLst>
              <a:ext uri="{FF2B5EF4-FFF2-40B4-BE49-F238E27FC236}">
                <a16:creationId xmlns:a16="http://schemas.microsoft.com/office/drawing/2014/main" id="{E1868E70-F31C-4694-9D95-4643BA6B3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950" y="3021104"/>
            <a:ext cx="5446061" cy="363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03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050" y="280335"/>
            <a:ext cx="8239328" cy="1754326"/>
          </a:xfrm>
          <a:prstGeom prst="rect">
            <a:avLst/>
          </a:prstGeom>
        </p:spPr>
        <p:txBody>
          <a:bodyPr wrap="square">
            <a:spAutoFit/>
          </a:bodyPr>
          <a:lstStyle/>
          <a:p>
            <a:pPr fontAlgn="base"/>
            <a:r>
              <a:rPr lang="en-US" b="1" dirty="0">
                <a:solidFill>
                  <a:schemeClr val="bg1"/>
                </a:solidFill>
                <a:latin typeface="Lato"/>
              </a:rPr>
              <a:t>Line Graphs –</a:t>
            </a:r>
            <a:r>
              <a:rPr lang="en-US" dirty="0">
                <a:solidFill>
                  <a:schemeClr val="bg1"/>
                </a:solidFill>
                <a:latin typeface="Lato"/>
              </a:rPr>
              <a:t> </a:t>
            </a:r>
            <a:r>
              <a:rPr lang="en-US" b="1" dirty="0">
                <a:solidFill>
                  <a:schemeClr val="bg1"/>
                </a:solidFill>
                <a:latin typeface="Lato"/>
              </a:rPr>
              <a:t>are generally used to depict a trend of data over time.</a:t>
            </a:r>
          </a:p>
          <a:p>
            <a:pPr fontAlgn="base"/>
            <a:r>
              <a:rPr lang="en-US" b="1" dirty="0">
                <a:solidFill>
                  <a:schemeClr val="bg1"/>
                </a:solidFill>
                <a:latin typeface="Lato"/>
              </a:rPr>
              <a:t> </a:t>
            </a:r>
          </a:p>
          <a:p>
            <a:pPr fontAlgn="base"/>
            <a:r>
              <a:rPr lang="en-US" b="1" dirty="0">
                <a:solidFill>
                  <a:schemeClr val="bg1"/>
                </a:solidFill>
                <a:latin typeface="Lato"/>
              </a:rPr>
              <a:t>**OR In a line chart, category data is distributed evenly along the horizontal axis, and all value data is distributed evenly along the vertical axis.</a:t>
            </a:r>
          </a:p>
          <a:p>
            <a:pPr fontAlgn="base"/>
            <a:endParaRPr lang="en-US" b="1" dirty="0">
              <a:solidFill>
                <a:schemeClr val="bg1"/>
              </a:solidFill>
              <a:latin typeface="Lato"/>
            </a:endParaRPr>
          </a:p>
          <a:p>
            <a:pPr fontAlgn="base"/>
            <a:endParaRPr lang="en-US" b="0" i="0" dirty="0">
              <a:solidFill>
                <a:schemeClr val="bg1"/>
              </a:solidFill>
              <a:effectLst/>
              <a:latin typeface="Lato"/>
            </a:endParaRPr>
          </a:p>
        </p:txBody>
      </p:sp>
      <p:pic>
        <p:nvPicPr>
          <p:cNvPr id="4098" name="Picture 2" descr="Graph showing atmospheric carbon dioxide concentrations at Mauna Loa Observatory rising at an accelerating pace, by a total of nearly 100 parts per million, between 1958 and May 2019">
            <a:extLst>
              <a:ext uri="{FF2B5EF4-FFF2-40B4-BE49-F238E27FC236}">
                <a16:creationId xmlns:a16="http://schemas.microsoft.com/office/drawing/2014/main" id="{1A4821AE-74BE-43A3-A966-B5D5A8ECD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165" y="1822851"/>
            <a:ext cx="6006171" cy="450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6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050" y="280335"/>
            <a:ext cx="8239328" cy="1200329"/>
          </a:xfrm>
          <a:prstGeom prst="rect">
            <a:avLst/>
          </a:prstGeom>
        </p:spPr>
        <p:txBody>
          <a:bodyPr wrap="square">
            <a:spAutoFit/>
          </a:bodyPr>
          <a:lstStyle/>
          <a:p>
            <a:pPr fontAlgn="base"/>
            <a:r>
              <a:rPr lang="en-US" b="1" dirty="0">
                <a:solidFill>
                  <a:schemeClr val="bg1"/>
                </a:solidFill>
                <a:latin typeface="Lato"/>
              </a:rPr>
              <a:t>Bar Graphs (Columns) –</a:t>
            </a:r>
            <a:r>
              <a:rPr lang="en-US" dirty="0">
                <a:solidFill>
                  <a:schemeClr val="bg1"/>
                </a:solidFill>
                <a:latin typeface="Lato"/>
              </a:rPr>
              <a:t> Bar graphs are used for making comparisons between discrete cases or to look for trends, such as over space or time. Bar graphs are appropriately used when one of the axes — usually the X — is discontinuous, evenly spaced (e.g., dates) or non-numeric (e.g., station codes).</a:t>
            </a:r>
            <a:endParaRPr lang="en-US" b="0" i="0" dirty="0">
              <a:solidFill>
                <a:schemeClr val="bg1"/>
              </a:solidFill>
              <a:effectLst/>
              <a:latin typeface="Lato"/>
            </a:endParaRPr>
          </a:p>
        </p:txBody>
      </p:sp>
      <p:pic>
        <p:nvPicPr>
          <p:cNvPr id="3" name="Content Placeholder 3">
            <a:extLst>
              <a:ext uri="{FF2B5EF4-FFF2-40B4-BE49-F238E27FC236}">
                <a16:creationId xmlns:a16="http://schemas.microsoft.com/office/drawing/2014/main" id="{EF2064B9-6B66-4E96-AA68-62EE02B94570}"/>
              </a:ext>
            </a:extLst>
          </p:cNvPr>
          <p:cNvPicPr>
            <a:picLocks noGrp="1" noChangeAspect="1"/>
          </p:cNvPicPr>
          <p:nvPr>
            <p:ph idx="1"/>
          </p:nvPr>
        </p:nvPicPr>
        <p:blipFill rotWithShape="1">
          <a:blip r:embed="rId3"/>
          <a:srcRect l="28723" t="34914" r="31441" b="17515"/>
          <a:stretch/>
        </p:blipFill>
        <p:spPr>
          <a:xfrm>
            <a:off x="1083875" y="1889246"/>
            <a:ext cx="6976250" cy="4512826"/>
          </a:xfrm>
          <a:prstGeom prst="rect">
            <a:avLst/>
          </a:prstGeom>
        </p:spPr>
      </p:pic>
    </p:spTree>
    <p:extLst>
      <p:ext uri="{BB962C8B-B14F-4D97-AF65-F5344CB8AC3E}">
        <p14:creationId xmlns:p14="http://schemas.microsoft.com/office/powerpoint/2010/main" val="328785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050" y="280335"/>
            <a:ext cx="8239328" cy="1200329"/>
          </a:xfrm>
          <a:prstGeom prst="rect">
            <a:avLst/>
          </a:prstGeom>
        </p:spPr>
        <p:txBody>
          <a:bodyPr wrap="square">
            <a:spAutoFit/>
          </a:bodyPr>
          <a:lstStyle/>
          <a:p>
            <a:pPr fontAlgn="base"/>
            <a:r>
              <a:rPr lang="en-US" b="1" dirty="0">
                <a:solidFill>
                  <a:schemeClr val="bg1"/>
                </a:solidFill>
                <a:latin typeface="Lato"/>
              </a:rPr>
              <a:t>Bar Graphs (Columns) –</a:t>
            </a:r>
            <a:r>
              <a:rPr lang="en-US" dirty="0">
                <a:solidFill>
                  <a:schemeClr val="bg1"/>
                </a:solidFill>
                <a:latin typeface="Lato"/>
              </a:rPr>
              <a:t> Bar graphs are used for making comparisons between categories or to look for trends, such as over space or time. Bar graphs are appropriately used when one of the axes — usually the X — is discontinuous, evenly spaced (e.g., dates) or categorical.</a:t>
            </a:r>
            <a:endParaRPr lang="en-US" b="0" i="0" dirty="0">
              <a:solidFill>
                <a:schemeClr val="bg1"/>
              </a:solidFill>
              <a:effectLst/>
              <a:latin typeface="Lato"/>
            </a:endParaRPr>
          </a:p>
        </p:txBody>
      </p:sp>
      <p:sp>
        <p:nvSpPr>
          <p:cNvPr id="4" name="Content Placeholder 3">
            <a:extLst>
              <a:ext uri="{FF2B5EF4-FFF2-40B4-BE49-F238E27FC236}">
                <a16:creationId xmlns:a16="http://schemas.microsoft.com/office/drawing/2014/main" id="{8BE18E74-2DC8-487D-B8D0-D435FEB8AC22}"/>
              </a:ext>
            </a:extLst>
          </p:cNvPr>
          <p:cNvSpPr>
            <a:spLocks noGrp="1"/>
          </p:cNvSpPr>
          <p:nvPr>
            <p:ph idx="1"/>
          </p:nvPr>
        </p:nvSpPr>
        <p:spPr/>
        <p:txBody>
          <a:bodyPr/>
          <a:lstStyle/>
          <a:p>
            <a:endParaRPr lang="en-US"/>
          </a:p>
        </p:txBody>
      </p:sp>
      <p:pic>
        <p:nvPicPr>
          <p:cNvPr id="5122" name="Picture 2" descr="Bar chart of service rating that uses ordinal data.">
            <a:extLst>
              <a:ext uri="{FF2B5EF4-FFF2-40B4-BE49-F238E27FC236}">
                <a16:creationId xmlns:a16="http://schemas.microsoft.com/office/drawing/2014/main" id="{FE61E93A-4F0E-438C-AA8B-1FC0A2DFB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88" y="1600200"/>
            <a:ext cx="7254689" cy="483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70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Types of data</a:t>
            </a:r>
          </a:p>
        </p:txBody>
      </p:sp>
      <p:sp>
        <p:nvSpPr>
          <p:cNvPr id="3" name="Content Placeholder 2"/>
          <p:cNvSpPr>
            <a:spLocks noGrp="1"/>
          </p:cNvSpPr>
          <p:nvPr>
            <p:ph idx="1"/>
          </p:nvPr>
        </p:nvSpPr>
        <p:spPr/>
        <p:txBody>
          <a:bodyPr/>
          <a:lstStyle/>
          <a:p>
            <a:r>
              <a:rPr lang="en-US" dirty="0">
                <a:solidFill>
                  <a:schemeClr val="bg1"/>
                </a:solidFill>
              </a:rPr>
              <a:t>Quantitative</a:t>
            </a:r>
          </a:p>
          <a:p>
            <a:pPr lvl="1"/>
            <a:r>
              <a:rPr lang="en-US" dirty="0">
                <a:solidFill>
                  <a:schemeClr val="bg1"/>
                </a:solidFill>
              </a:rPr>
              <a:t>Continuous, discrete</a:t>
            </a:r>
          </a:p>
          <a:p>
            <a:r>
              <a:rPr lang="en-US" dirty="0">
                <a:solidFill>
                  <a:schemeClr val="bg1"/>
                </a:solidFill>
              </a:rPr>
              <a:t>Qualitative</a:t>
            </a:r>
          </a:p>
          <a:p>
            <a:pPr lvl="1"/>
            <a:r>
              <a:rPr lang="en-US" dirty="0">
                <a:solidFill>
                  <a:schemeClr val="bg1"/>
                </a:solidFill>
              </a:rPr>
              <a:t>Categorical, Ordinal</a:t>
            </a:r>
          </a:p>
        </p:txBody>
      </p:sp>
    </p:spTree>
    <p:extLst>
      <p:ext uri="{BB962C8B-B14F-4D97-AF65-F5344CB8AC3E}">
        <p14:creationId xmlns:p14="http://schemas.microsoft.com/office/powerpoint/2010/main" val="326359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6397-2D7D-447C-B3F6-90D4D5F06964}"/>
              </a:ext>
            </a:extLst>
          </p:cNvPr>
          <p:cNvSpPr>
            <a:spLocks noGrp="1"/>
          </p:cNvSpPr>
          <p:nvPr>
            <p:ph type="title"/>
          </p:nvPr>
        </p:nvSpPr>
        <p:spPr/>
        <p:txBody>
          <a:bodyPr/>
          <a:lstStyle/>
          <a:p>
            <a:pPr algn="l"/>
            <a:r>
              <a:rPr lang="en-US" dirty="0">
                <a:solidFill>
                  <a:schemeClr val="bg1"/>
                </a:solidFill>
              </a:rPr>
              <a:t>Box plots (and t-test)</a:t>
            </a:r>
          </a:p>
        </p:txBody>
      </p:sp>
      <p:sp>
        <p:nvSpPr>
          <p:cNvPr id="3" name="Content Placeholder 2">
            <a:extLst>
              <a:ext uri="{FF2B5EF4-FFF2-40B4-BE49-F238E27FC236}">
                <a16:creationId xmlns:a16="http://schemas.microsoft.com/office/drawing/2014/main" id="{37D4D901-23F5-4E33-A4C7-36980DB7E72D}"/>
              </a:ext>
            </a:extLst>
          </p:cNvPr>
          <p:cNvSpPr>
            <a:spLocks noGrp="1"/>
          </p:cNvSpPr>
          <p:nvPr>
            <p:ph idx="1"/>
          </p:nvPr>
        </p:nvSpPr>
        <p:spPr/>
        <p:txBody>
          <a:bodyPr/>
          <a:lstStyle/>
          <a:p>
            <a:r>
              <a:rPr lang="en-US" dirty="0">
                <a:solidFill>
                  <a:schemeClr val="bg1"/>
                </a:solidFill>
              </a:rPr>
              <a:t>*continuous data broken into categories</a:t>
            </a:r>
          </a:p>
        </p:txBody>
      </p:sp>
      <p:pic>
        <p:nvPicPr>
          <p:cNvPr id="6146" name="Picture 2" descr="Boxplot of continuous data in groups.">
            <a:extLst>
              <a:ext uri="{FF2B5EF4-FFF2-40B4-BE49-F238E27FC236}">
                <a16:creationId xmlns:a16="http://schemas.microsoft.com/office/drawing/2014/main" id="{80978B92-71D1-4696-800B-BA780C6CE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17" y="2401046"/>
            <a:ext cx="5990666" cy="399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44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T-test</a:t>
            </a:r>
            <a:endParaRPr lang="en-US" dirty="0">
              <a:solidFill>
                <a:schemeClr val="bg1"/>
              </a:solidFill>
            </a:endParaRPr>
          </a:p>
        </p:txBody>
      </p:sp>
      <p:sp>
        <p:nvSpPr>
          <p:cNvPr id="3" name="Content Placeholder 2"/>
          <p:cNvSpPr>
            <a:spLocks noGrp="1"/>
          </p:cNvSpPr>
          <p:nvPr>
            <p:ph idx="1"/>
          </p:nvPr>
        </p:nvSpPr>
        <p:spPr>
          <a:xfrm>
            <a:off x="457200" y="1600200"/>
            <a:ext cx="7708006" cy="3345287"/>
          </a:xfrm>
        </p:spPr>
        <p:txBody>
          <a:bodyPr>
            <a:noAutofit/>
          </a:bodyPr>
          <a:lstStyle/>
          <a:p>
            <a:pPr marL="0" indent="0">
              <a:buNone/>
            </a:pPr>
            <a:r>
              <a:rPr lang="en-US" sz="2000" dirty="0" smtClean="0">
                <a:solidFill>
                  <a:schemeClr val="bg1"/>
                </a:solidFill>
              </a:rPr>
              <a:t>A statistical </a:t>
            </a:r>
            <a:r>
              <a:rPr lang="en-US" sz="2000" dirty="0">
                <a:solidFill>
                  <a:schemeClr val="bg1"/>
                </a:solidFill>
              </a:rPr>
              <a:t>test that determines whether there is a statistically significant difference between the means in two unrelated groups</a:t>
            </a:r>
            <a:r>
              <a:rPr lang="en-US" sz="2000" dirty="0" smtClean="0">
                <a:solidFill>
                  <a:schemeClr val="bg1"/>
                </a:solidFill>
              </a:rPr>
              <a:t>.</a:t>
            </a:r>
          </a:p>
          <a:p>
            <a:pPr marL="0" indent="0">
              <a:buNone/>
            </a:pPr>
            <a:endParaRPr lang="en-US" sz="2000" dirty="0">
              <a:solidFill>
                <a:schemeClr val="bg1"/>
              </a:solidFill>
            </a:endParaRPr>
          </a:p>
          <a:p>
            <a:pPr marL="0" indent="0">
              <a:buNone/>
            </a:pPr>
            <a:r>
              <a:rPr lang="en-US" sz="2000" dirty="0">
                <a:solidFill>
                  <a:schemeClr val="bg1"/>
                </a:solidFill>
              </a:rPr>
              <a:t>A t-test’s statistical significance indicates whether or not the difference between two groups’ averages most likely reflects a “real” difference in the population from which the groups were sampled.</a:t>
            </a:r>
            <a:endParaRPr lang="en-US" sz="2000" dirty="0">
              <a:solidFill>
                <a:schemeClr val="bg1"/>
              </a:solidFill>
            </a:endParaRPr>
          </a:p>
        </p:txBody>
      </p:sp>
    </p:spTree>
    <p:extLst>
      <p:ext uri="{BB962C8B-B14F-4D97-AF65-F5344CB8AC3E}">
        <p14:creationId xmlns:p14="http://schemas.microsoft.com/office/powerpoint/2010/main" val="89453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T-test</a:t>
            </a:r>
            <a:endParaRPr lang="en-US" dirty="0">
              <a:solidFill>
                <a:schemeClr val="bg1"/>
              </a:solidFill>
            </a:endParaRPr>
          </a:p>
        </p:txBody>
      </p:sp>
      <p:pic>
        <p:nvPicPr>
          <p:cNvPr id="2050" name="Picture 2" descr="Statistical Significance (T-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118" y="1961524"/>
            <a:ext cx="4474380" cy="38330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846873"/>
            <a:ext cx="4572000" cy="923330"/>
          </a:xfrm>
          <a:prstGeom prst="rect">
            <a:avLst/>
          </a:prstGeom>
        </p:spPr>
        <p:txBody>
          <a:bodyPr>
            <a:spAutoFit/>
          </a:bodyPr>
          <a:lstStyle/>
          <a:p>
            <a:r>
              <a:rPr lang="en-US" dirty="0" smtClean="0">
                <a:solidFill>
                  <a:schemeClr val="bg1"/>
                </a:solidFill>
                <a:latin typeface="Whitney SSm A"/>
              </a:rPr>
              <a:t>Interested in </a:t>
            </a:r>
            <a:r>
              <a:rPr lang="en-US" dirty="0">
                <a:solidFill>
                  <a:schemeClr val="bg1"/>
                </a:solidFill>
                <a:latin typeface="Whitney SSm A"/>
              </a:rPr>
              <a:t>whether the average New Yorker spends more than the average Kansan per month on movies.</a:t>
            </a:r>
            <a:endParaRPr lang="en-US" dirty="0">
              <a:solidFill>
                <a:schemeClr val="bg1"/>
              </a:solidFill>
            </a:endParaRPr>
          </a:p>
        </p:txBody>
      </p:sp>
    </p:spTree>
    <p:extLst>
      <p:ext uri="{BB962C8B-B14F-4D97-AF65-F5344CB8AC3E}">
        <p14:creationId xmlns:p14="http://schemas.microsoft.com/office/powerpoint/2010/main" val="23924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T-test</a:t>
            </a:r>
            <a:endParaRPr lang="en-US" dirty="0">
              <a:solidFill>
                <a:schemeClr val="bg1"/>
              </a:solidFill>
            </a:endParaRPr>
          </a:p>
        </p:txBody>
      </p:sp>
      <p:pic>
        <p:nvPicPr>
          <p:cNvPr id="3074" name="Picture 2" descr="https://socialresearchmethods.net/kb/Assets/images/stat_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55" y="1330584"/>
            <a:ext cx="4880064" cy="3285830"/>
          </a:xfrm>
          <a:prstGeom prst="rect">
            <a:avLst/>
          </a:prstGeom>
          <a:solidFill>
            <a:schemeClr val="bg1"/>
          </a:solidFill>
        </p:spPr>
      </p:pic>
    </p:spTree>
    <p:extLst>
      <p:ext uri="{BB962C8B-B14F-4D97-AF65-F5344CB8AC3E}">
        <p14:creationId xmlns:p14="http://schemas.microsoft.com/office/powerpoint/2010/main" val="74569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T-test</a:t>
            </a:r>
            <a:endParaRPr lang="en-US" dirty="0">
              <a:solidFill>
                <a:schemeClr val="bg1"/>
              </a:solidFill>
            </a:endParaRPr>
          </a:p>
        </p:txBody>
      </p:sp>
      <p:pic>
        <p:nvPicPr>
          <p:cNvPr id="3074" name="Picture 2" descr="https://socialresearchmethods.net/kb/Assets/images/stat_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55" y="1330584"/>
            <a:ext cx="4880064" cy="3285830"/>
          </a:xfrm>
          <a:prstGeom prst="rect">
            <a:avLst/>
          </a:prstGeom>
          <a:solidFill>
            <a:schemeClr val="bg1"/>
          </a:solidFill>
        </p:spPr>
      </p:pic>
      <p:pic>
        <p:nvPicPr>
          <p:cNvPr id="3076" name="Picture 4" descr="https://socialresearchmethods.net/kb/Assets/images/stat_t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181" y="3990975"/>
            <a:ext cx="4333875" cy="2867025"/>
          </a:xfrm>
          <a:prstGeom prst="rect">
            <a:avLst/>
          </a:prstGeom>
          <a:solidFill>
            <a:schemeClr val="bg1"/>
          </a:solidFill>
        </p:spPr>
      </p:pic>
    </p:spTree>
    <p:extLst>
      <p:ext uri="{BB962C8B-B14F-4D97-AF65-F5344CB8AC3E}">
        <p14:creationId xmlns:p14="http://schemas.microsoft.com/office/powerpoint/2010/main" val="3568436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6076" r="67234" b="37612"/>
          <a:stretch/>
        </p:blipFill>
        <p:spPr>
          <a:xfrm>
            <a:off x="1760705" y="1702972"/>
            <a:ext cx="5257795" cy="3277589"/>
          </a:xfrm>
          <a:prstGeom prst="rect">
            <a:avLst/>
          </a:prstGeom>
        </p:spPr>
      </p:pic>
    </p:spTree>
    <p:extLst>
      <p:ext uri="{BB962C8B-B14F-4D97-AF65-F5344CB8AC3E}">
        <p14:creationId xmlns:p14="http://schemas.microsoft.com/office/powerpoint/2010/main" val="678195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On making ‘good’ graphs</a:t>
            </a:r>
          </a:p>
        </p:txBody>
      </p:sp>
      <p:sp>
        <p:nvSpPr>
          <p:cNvPr id="3" name="Content Placeholder 2"/>
          <p:cNvSpPr>
            <a:spLocks noGrp="1"/>
          </p:cNvSpPr>
          <p:nvPr>
            <p:ph idx="1"/>
          </p:nvPr>
        </p:nvSpPr>
        <p:spPr/>
        <p:txBody>
          <a:bodyPr/>
          <a:lstStyle/>
          <a:p>
            <a:pPr marL="0" indent="0">
              <a:buNone/>
            </a:pPr>
            <a:r>
              <a:rPr lang="en-US" dirty="0">
                <a:solidFill>
                  <a:schemeClr val="bg1"/>
                </a:solidFill>
              </a:rPr>
              <a:t>1. Label everything</a:t>
            </a:r>
          </a:p>
        </p:txBody>
      </p:sp>
      <p:sp>
        <p:nvSpPr>
          <p:cNvPr id="4" name="TextBox 3"/>
          <p:cNvSpPr txBox="1"/>
          <p:nvPr/>
        </p:nvSpPr>
        <p:spPr>
          <a:xfrm>
            <a:off x="2439946" y="6488668"/>
            <a:ext cx="6995185" cy="369332"/>
          </a:xfrm>
          <a:prstGeom prst="rect">
            <a:avLst/>
          </a:prstGeom>
          <a:noFill/>
        </p:spPr>
        <p:txBody>
          <a:bodyPr wrap="none" rtlCol="0">
            <a:spAutoFit/>
          </a:bodyPr>
          <a:lstStyle/>
          <a:p>
            <a:r>
              <a:rPr lang="en-US" dirty="0">
                <a:hlinkClick r:id="rId3"/>
              </a:rPr>
              <a:t> https://hackerspace.kinja.com/5-rules-for-making-graphs-1605706367</a:t>
            </a:r>
            <a:endParaRPr lang="en-US" dirty="0"/>
          </a:p>
        </p:txBody>
      </p:sp>
      <p:sp>
        <p:nvSpPr>
          <p:cNvPr id="5" name="AutoShape 2" descr="Illustration for article titled 5 Rules For Making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4"/>
          <a:srcRect l="20994" t="26256" r="44370" b="48507"/>
          <a:stretch/>
        </p:blipFill>
        <p:spPr>
          <a:xfrm>
            <a:off x="757061" y="2604581"/>
            <a:ext cx="7450100" cy="2940496"/>
          </a:xfrm>
          <a:prstGeom prst="rect">
            <a:avLst/>
          </a:prstGeom>
        </p:spPr>
      </p:pic>
    </p:spTree>
    <p:extLst>
      <p:ext uri="{BB962C8B-B14F-4D97-AF65-F5344CB8AC3E}">
        <p14:creationId xmlns:p14="http://schemas.microsoft.com/office/powerpoint/2010/main" val="248034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On making ‘good’ graphs</a:t>
            </a:r>
          </a:p>
        </p:txBody>
      </p:sp>
      <p:sp>
        <p:nvSpPr>
          <p:cNvPr id="3" name="Content Placeholder 2"/>
          <p:cNvSpPr>
            <a:spLocks noGrp="1"/>
          </p:cNvSpPr>
          <p:nvPr>
            <p:ph idx="1"/>
          </p:nvPr>
        </p:nvSpPr>
        <p:spPr/>
        <p:txBody>
          <a:bodyPr/>
          <a:lstStyle/>
          <a:p>
            <a:pPr marL="0" indent="0">
              <a:buNone/>
            </a:pPr>
            <a:r>
              <a:rPr lang="en-US" dirty="0">
                <a:solidFill>
                  <a:schemeClr val="bg1"/>
                </a:solidFill>
              </a:rPr>
              <a:t>1. Label everything</a:t>
            </a:r>
          </a:p>
        </p:txBody>
      </p:sp>
      <p:sp>
        <p:nvSpPr>
          <p:cNvPr id="4" name="TextBox 3"/>
          <p:cNvSpPr txBox="1"/>
          <p:nvPr/>
        </p:nvSpPr>
        <p:spPr>
          <a:xfrm>
            <a:off x="2439946" y="6488668"/>
            <a:ext cx="6995185" cy="369332"/>
          </a:xfrm>
          <a:prstGeom prst="rect">
            <a:avLst/>
          </a:prstGeom>
          <a:noFill/>
        </p:spPr>
        <p:txBody>
          <a:bodyPr wrap="none" rtlCol="0">
            <a:spAutoFit/>
          </a:bodyPr>
          <a:lstStyle/>
          <a:p>
            <a:r>
              <a:rPr lang="en-US" dirty="0">
                <a:hlinkClick r:id="rId3"/>
              </a:rPr>
              <a:t> https://hackerspace.kinja.com/5-rules-for-making-graphs-1605706367</a:t>
            </a:r>
            <a:endParaRPr lang="en-US" dirty="0"/>
          </a:p>
        </p:txBody>
      </p:sp>
      <p:sp>
        <p:nvSpPr>
          <p:cNvPr id="5" name="AutoShape 2" descr="Illustration for article titled 5 Rules For Making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4"/>
          <a:srcRect l="20994" t="26256" r="44370" b="48507"/>
          <a:stretch/>
        </p:blipFill>
        <p:spPr>
          <a:xfrm>
            <a:off x="757061" y="2604581"/>
            <a:ext cx="7450100" cy="2940496"/>
          </a:xfrm>
          <a:prstGeom prst="rect">
            <a:avLst/>
          </a:prstGeom>
        </p:spPr>
      </p:pic>
      <p:pic>
        <p:nvPicPr>
          <p:cNvPr id="7" name="Picture 6"/>
          <p:cNvPicPr>
            <a:picLocks noChangeAspect="1"/>
          </p:cNvPicPr>
          <p:nvPr/>
        </p:nvPicPr>
        <p:blipFill rotWithShape="1">
          <a:blip r:embed="rId4"/>
          <a:srcRect l="20994" t="58665" r="44370" b="14839"/>
          <a:stretch/>
        </p:blipFill>
        <p:spPr>
          <a:xfrm>
            <a:off x="648204" y="2577830"/>
            <a:ext cx="7558957" cy="3132305"/>
          </a:xfrm>
          <a:prstGeom prst="rect">
            <a:avLst/>
          </a:prstGeom>
        </p:spPr>
      </p:pic>
    </p:spTree>
    <p:extLst>
      <p:ext uri="{BB962C8B-B14F-4D97-AF65-F5344CB8AC3E}">
        <p14:creationId xmlns:p14="http://schemas.microsoft.com/office/powerpoint/2010/main" val="300340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dirty="0">
                <a:solidFill>
                  <a:schemeClr val="bg1"/>
                </a:solidFill>
              </a:rPr>
              <a:t>2. Work with the numbers</a:t>
            </a:r>
            <a:endParaRPr lang="en-US" dirty="0"/>
          </a:p>
        </p:txBody>
      </p:sp>
      <p:sp>
        <p:nvSpPr>
          <p:cNvPr id="6" name="Content Placeholder 2"/>
          <p:cNvSpPr txBox="1">
            <a:spLocks/>
          </p:cNvSpPr>
          <p:nvPr/>
        </p:nvSpPr>
        <p:spPr>
          <a:xfrm>
            <a:off x="457200" y="46855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chemeClr val="bg1"/>
              </a:solidFill>
            </a:endParaRPr>
          </a:p>
        </p:txBody>
      </p:sp>
      <p:sp>
        <p:nvSpPr>
          <p:cNvPr id="7" name="AutoShape 2" descr="Illustration for article titled 5 Rules For Making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srcRect l="20647" t="28456" r="45072" b="26415"/>
          <a:stretch/>
        </p:blipFill>
        <p:spPr>
          <a:xfrm>
            <a:off x="307975" y="2490281"/>
            <a:ext cx="4256294" cy="3035029"/>
          </a:xfrm>
          <a:prstGeom prst="rect">
            <a:avLst/>
          </a:prstGeom>
        </p:spPr>
      </p:pic>
    </p:spTree>
    <p:extLst>
      <p:ext uri="{BB962C8B-B14F-4D97-AF65-F5344CB8AC3E}">
        <p14:creationId xmlns:p14="http://schemas.microsoft.com/office/powerpoint/2010/main" val="121214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llustration for article titled 5 Rules For Making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srcRect l="20647" t="28456" r="45072" b="26415"/>
          <a:stretch/>
        </p:blipFill>
        <p:spPr>
          <a:xfrm>
            <a:off x="307975" y="2490281"/>
            <a:ext cx="4256294" cy="3035029"/>
          </a:xfrm>
          <a:prstGeom prst="rect">
            <a:avLst/>
          </a:prstGeom>
        </p:spPr>
      </p:pic>
      <p:pic>
        <p:nvPicPr>
          <p:cNvPr id="8" name="Picture 7"/>
          <p:cNvPicPr>
            <a:picLocks noChangeAspect="1"/>
          </p:cNvPicPr>
          <p:nvPr/>
        </p:nvPicPr>
        <p:blipFill rotWithShape="1">
          <a:blip r:embed="rId4"/>
          <a:srcRect l="20901" t="39599" r="44359" b="12001"/>
          <a:stretch/>
        </p:blipFill>
        <p:spPr>
          <a:xfrm>
            <a:off x="4777279" y="2490280"/>
            <a:ext cx="4021726" cy="3035029"/>
          </a:xfrm>
          <a:prstGeom prst="rect">
            <a:avLst/>
          </a:prstGeom>
        </p:spPr>
      </p:pic>
      <p:sp>
        <p:nvSpPr>
          <p:cNvPr id="11" name="Title 4"/>
          <p:cNvSpPr>
            <a:spLocks noGrp="1"/>
          </p:cNvSpPr>
          <p:nvPr>
            <p:ph type="title"/>
          </p:nvPr>
        </p:nvSpPr>
        <p:spPr>
          <a:xfrm>
            <a:off x="457200" y="274638"/>
            <a:ext cx="8229600" cy="1143000"/>
          </a:xfrm>
        </p:spPr>
        <p:txBody>
          <a:bodyPr>
            <a:normAutofit/>
          </a:bodyPr>
          <a:lstStyle/>
          <a:p>
            <a:pPr algn="l"/>
            <a:r>
              <a:rPr lang="en-US" dirty="0">
                <a:solidFill>
                  <a:schemeClr val="bg1"/>
                </a:solidFill>
              </a:rPr>
              <a:t>2. Work with the numbers</a:t>
            </a:r>
            <a:endParaRPr lang="en-US" dirty="0"/>
          </a:p>
        </p:txBody>
      </p:sp>
    </p:spTree>
    <p:extLst>
      <p:ext uri="{BB962C8B-B14F-4D97-AF65-F5344CB8AC3E}">
        <p14:creationId xmlns:p14="http://schemas.microsoft.com/office/powerpoint/2010/main" val="189264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Types of data</a:t>
            </a:r>
          </a:p>
        </p:txBody>
      </p:sp>
      <p:sp>
        <p:nvSpPr>
          <p:cNvPr id="3" name="Content Placeholder 2"/>
          <p:cNvSpPr>
            <a:spLocks noGrp="1"/>
          </p:cNvSpPr>
          <p:nvPr>
            <p:ph idx="1"/>
          </p:nvPr>
        </p:nvSpPr>
        <p:spPr/>
        <p:txBody>
          <a:bodyPr/>
          <a:lstStyle/>
          <a:p>
            <a:pPr marL="0" indent="0">
              <a:buNone/>
            </a:pPr>
            <a:r>
              <a:rPr lang="en-US" b="1" dirty="0">
                <a:solidFill>
                  <a:schemeClr val="bg1"/>
                </a:solidFill>
              </a:rPr>
              <a:t>Continuous variables: </a:t>
            </a:r>
            <a:r>
              <a:rPr lang="en-US" dirty="0">
                <a:solidFill>
                  <a:schemeClr val="bg1"/>
                </a:solidFill>
              </a:rPr>
              <a:t>numeric measurements or observations that can include any number of values within a certain range. (E.g. temperature, time, albedo, energy, weight, and concentration).</a:t>
            </a:r>
          </a:p>
          <a:p>
            <a:pPr marL="0" indent="0">
              <a:buNone/>
            </a:pPr>
            <a:endParaRPr lang="en-US" dirty="0">
              <a:solidFill>
                <a:schemeClr val="bg1"/>
              </a:solidFill>
            </a:endParaRPr>
          </a:p>
        </p:txBody>
      </p:sp>
    </p:spTree>
    <p:extLst>
      <p:ext uri="{BB962C8B-B14F-4D97-AF65-F5344CB8AC3E}">
        <p14:creationId xmlns:p14="http://schemas.microsoft.com/office/powerpoint/2010/main" val="2065554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dirty="0">
                <a:solidFill>
                  <a:schemeClr val="bg1"/>
                </a:solidFill>
              </a:rPr>
              <a:t>3. Choose colors carefully</a:t>
            </a:r>
            <a:endParaRPr lang="en-US" dirty="0"/>
          </a:p>
        </p:txBody>
      </p:sp>
      <p:sp>
        <p:nvSpPr>
          <p:cNvPr id="7" name="AutoShape 2" descr="Illustration for article titled 5 Rules For Making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a:srcRect l="23296" t="10444" r="23020" b="22861"/>
          <a:stretch/>
        </p:blipFill>
        <p:spPr>
          <a:xfrm>
            <a:off x="1028031" y="1531938"/>
            <a:ext cx="7047120" cy="4742402"/>
          </a:xfrm>
          <a:prstGeom prst="rect">
            <a:avLst/>
          </a:prstGeom>
        </p:spPr>
      </p:pic>
    </p:spTree>
    <p:extLst>
      <p:ext uri="{BB962C8B-B14F-4D97-AF65-F5344CB8AC3E}">
        <p14:creationId xmlns:p14="http://schemas.microsoft.com/office/powerpoint/2010/main" val="3030307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dirty="0">
                <a:solidFill>
                  <a:schemeClr val="bg1"/>
                </a:solidFill>
              </a:rPr>
              <a:t>3. Choose colors carefully</a:t>
            </a:r>
            <a:endParaRPr lang="en-US" dirty="0"/>
          </a:p>
        </p:txBody>
      </p:sp>
      <p:sp>
        <p:nvSpPr>
          <p:cNvPr id="7" name="AutoShape 2" descr="Illustration for article titled 5 Rules For Making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a:srcRect l="23296" t="10444" r="23020" b="22861"/>
          <a:stretch/>
        </p:blipFill>
        <p:spPr>
          <a:xfrm>
            <a:off x="1028031" y="1531938"/>
            <a:ext cx="7047120" cy="4742402"/>
          </a:xfrm>
          <a:prstGeom prst="rect">
            <a:avLst/>
          </a:prstGeom>
        </p:spPr>
      </p:pic>
      <p:pic>
        <p:nvPicPr>
          <p:cNvPr id="8" name="Picture 7"/>
          <p:cNvPicPr>
            <a:picLocks noChangeAspect="1"/>
          </p:cNvPicPr>
          <p:nvPr/>
        </p:nvPicPr>
        <p:blipFill rotWithShape="1">
          <a:blip r:embed="rId4"/>
          <a:srcRect l="22978" t="10615" r="22943" b="22111"/>
          <a:stretch/>
        </p:blipFill>
        <p:spPr>
          <a:xfrm>
            <a:off x="964232" y="1531938"/>
            <a:ext cx="7110919" cy="4791478"/>
          </a:xfrm>
          <a:prstGeom prst="rect">
            <a:avLst/>
          </a:prstGeom>
        </p:spPr>
      </p:pic>
    </p:spTree>
    <p:extLst>
      <p:ext uri="{BB962C8B-B14F-4D97-AF65-F5344CB8AC3E}">
        <p14:creationId xmlns:p14="http://schemas.microsoft.com/office/powerpoint/2010/main" val="3505309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dirty="0">
                <a:solidFill>
                  <a:schemeClr val="bg1"/>
                </a:solidFill>
              </a:rPr>
              <a:t>3. Choose colors carefully</a:t>
            </a:r>
            <a:endParaRPr lang="en-US" dirty="0"/>
          </a:p>
        </p:txBody>
      </p:sp>
      <p:sp>
        <p:nvSpPr>
          <p:cNvPr id="7" name="AutoShape 2" descr="Illustration for article titled 5 Rules For Making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a:srcRect l="23296" t="10444" r="23020" b="22861"/>
          <a:stretch/>
        </p:blipFill>
        <p:spPr>
          <a:xfrm>
            <a:off x="1028031" y="1531938"/>
            <a:ext cx="7047120" cy="4742402"/>
          </a:xfrm>
          <a:prstGeom prst="rect">
            <a:avLst/>
          </a:prstGeom>
        </p:spPr>
      </p:pic>
      <p:pic>
        <p:nvPicPr>
          <p:cNvPr id="8" name="Picture 7"/>
          <p:cNvPicPr>
            <a:picLocks noChangeAspect="1"/>
          </p:cNvPicPr>
          <p:nvPr/>
        </p:nvPicPr>
        <p:blipFill rotWithShape="1">
          <a:blip r:embed="rId4"/>
          <a:srcRect l="22978" t="10615" r="22943" b="22111"/>
          <a:stretch/>
        </p:blipFill>
        <p:spPr>
          <a:xfrm>
            <a:off x="964232" y="1531938"/>
            <a:ext cx="7110919" cy="4791478"/>
          </a:xfrm>
          <a:prstGeom prst="rect">
            <a:avLst/>
          </a:prstGeom>
        </p:spPr>
      </p:pic>
      <p:pic>
        <p:nvPicPr>
          <p:cNvPr id="9" name="Picture 8"/>
          <p:cNvPicPr>
            <a:picLocks noChangeAspect="1"/>
          </p:cNvPicPr>
          <p:nvPr/>
        </p:nvPicPr>
        <p:blipFill rotWithShape="1">
          <a:blip r:embed="rId5"/>
          <a:srcRect l="22884" t="10465" r="23106" b="22260"/>
          <a:stretch/>
        </p:blipFill>
        <p:spPr>
          <a:xfrm>
            <a:off x="964231" y="1531938"/>
            <a:ext cx="7110919" cy="4797728"/>
          </a:xfrm>
          <a:prstGeom prst="rect">
            <a:avLst/>
          </a:prstGeom>
        </p:spPr>
      </p:pic>
    </p:spTree>
    <p:extLst>
      <p:ext uri="{BB962C8B-B14F-4D97-AF65-F5344CB8AC3E}">
        <p14:creationId xmlns:p14="http://schemas.microsoft.com/office/powerpoint/2010/main" val="883909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bg1"/>
                </a:solidFill>
              </a:rPr>
              <a:t>4. Use the Correct ‘Graph’ Type</a:t>
            </a:r>
          </a:p>
        </p:txBody>
      </p:sp>
      <p:sp>
        <p:nvSpPr>
          <p:cNvPr id="4" name="AutoShape 2" descr="Illustration for article titled 5 Rules For Making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srcRect l="21363" t="40981" r="45349" b="9407"/>
          <a:stretch/>
        </p:blipFill>
        <p:spPr>
          <a:xfrm>
            <a:off x="155575" y="2682233"/>
            <a:ext cx="2976664" cy="2403089"/>
          </a:xfrm>
          <a:prstGeom prst="rect">
            <a:avLst/>
          </a:prstGeom>
        </p:spPr>
      </p:pic>
      <p:sp>
        <p:nvSpPr>
          <p:cNvPr id="6" name="AutoShape 4" descr="Illustration for article titled 5 Rules For Making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07258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bg1"/>
                </a:solidFill>
              </a:rPr>
              <a:t>4. Use the Correct ‘Graph’ Type</a:t>
            </a:r>
          </a:p>
        </p:txBody>
      </p:sp>
      <p:sp>
        <p:nvSpPr>
          <p:cNvPr id="4" name="AutoShape 2" descr="Illustration for article titled 5 Rules For Making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srcRect l="21363" t="40981" r="45349" b="9407"/>
          <a:stretch/>
        </p:blipFill>
        <p:spPr>
          <a:xfrm>
            <a:off x="155575" y="2682233"/>
            <a:ext cx="2976664" cy="2403089"/>
          </a:xfrm>
          <a:prstGeom prst="rect">
            <a:avLst/>
          </a:prstGeom>
        </p:spPr>
      </p:pic>
      <p:sp>
        <p:nvSpPr>
          <p:cNvPr id="6" name="AutoShape 4" descr="Illustration for article titled 5 Rules For Making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4"/>
          <a:srcRect l="21347" t="28673" r="44651" b="19015"/>
          <a:stretch/>
        </p:blipFill>
        <p:spPr>
          <a:xfrm>
            <a:off x="3326792" y="2750683"/>
            <a:ext cx="2883708" cy="2403089"/>
          </a:xfrm>
          <a:prstGeom prst="rect">
            <a:avLst/>
          </a:prstGeom>
        </p:spPr>
      </p:pic>
    </p:spTree>
    <p:extLst>
      <p:ext uri="{BB962C8B-B14F-4D97-AF65-F5344CB8AC3E}">
        <p14:creationId xmlns:p14="http://schemas.microsoft.com/office/powerpoint/2010/main" val="243027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bg1"/>
                </a:solidFill>
              </a:rPr>
              <a:t>4. Use the Correct ‘Graph’ Type</a:t>
            </a:r>
          </a:p>
        </p:txBody>
      </p:sp>
      <p:sp>
        <p:nvSpPr>
          <p:cNvPr id="4" name="AutoShape 2" descr="Illustration for article titled 5 Rules For Making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srcRect l="21363" t="40981" r="45349" b="9407"/>
          <a:stretch/>
        </p:blipFill>
        <p:spPr>
          <a:xfrm>
            <a:off x="155575" y="2682233"/>
            <a:ext cx="2976664" cy="2403089"/>
          </a:xfrm>
          <a:prstGeom prst="rect">
            <a:avLst/>
          </a:prstGeom>
        </p:spPr>
      </p:pic>
      <p:sp>
        <p:nvSpPr>
          <p:cNvPr id="6" name="AutoShape 4" descr="Illustration for article titled 5 Rules For Making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4"/>
          <a:srcRect l="21347" t="28673" r="44651" b="19015"/>
          <a:stretch/>
        </p:blipFill>
        <p:spPr>
          <a:xfrm>
            <a:off x="3326792" y="2750683"/>
            <a:ext cx="2883708" cy="2403089"/>
          </a:xfrm>
          <a:prstGeom prst="rect">
            <a:avLst/>
          </a:prstGeom>
        </p:spPr>
      </p:pic>
      <p:pic>
        <p:nvPicPr>
          <p:cNvPr id="9" name="Picture 8"/>
          <p:cNvPicPr>
            <a:picLocks noChangeAspect="1"/>
          </p:cNvPicPr>
          <p:nvPr/>
        </p:nvPicPr>
        <p:blipFill rotWithShape="1">
          <a:blip r:embed="rId5"/>
          <a:srcRect l="20735" t="13314" r="46760" b="32543"/>
          <a:stretch/>
        </p:blipFill>
        <p:spPr>
          <a:xfrm>
            <a:off x="6405053" y="2819133"/>
            <a:ext cx="2587557" cy="2334639"/>
          </a:xfrm>
          <a:prstGeom prst="rect">
            <a:avLst/>
          </a:prstGeom>
        </p:spPr>
      </p:pic>
    </p:spTree>
    <p:extLst>
      <p:ext uri="{BB962C8B-B14F-4D97-AF65-F5344CB8AC3E}">
        <p14:creationId xmlns:p14="http://schemas.microsoft.com/office/powerpoint/2010/main" val="1583614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4161" t="19353" r="22959" b="6835"/>
          <a:stretch/>
        </p:blipFill>
        <p:spPr>
          <a:xfrm>
            <a:off x="632298" y="389104"/>
            <a:ext cx="8122595" cy="6141473"/>
          </a:xfrm>
          <a:prstGeom prst="rect">
            <a:avLst/>
          </a:prstGeom>
        </p:spPr>
      </p:pic>
    </p:spTree>
    <p:extLst>
      <p:ext uri="{BB962C8B-B14F-4D97-AF65-F5344CB8AC3E}">
        <p14:creationId xmlns:p14="http://schemas.microsoft.com/office/powerpoint/2010/main" val="2467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EDBE-1B63-464A-9317-8B629DCF68E9}"/>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92CA475F-DA49-4DAB-AA27-E1F8836C338D}"/>
              </a:ext>
            </a:extLst>
          </p:cNvPr>
          <p:cNvPicPr>
            <a:picLocks noGrp="1" noChangeAspect="1"/>
          </p:cNvPicPr>
          <p:nvPr>
            <p:ph idx="1"/>
          </p:nvPr>
        </p:nvPicPr>
        <p:blipFill>
          <a:blip r:embed="rId2"/>
          <a:stretch>
            <a:fillRect/>
          </a:stretch>
        </p:blipFill>
        <p:spPr>
          <a:xfrm>
            <a:off x="457200" y="2241001"/>
            <a:ext cx="8229600" cy="3244361"/>
          </a:xfrm>
        </p:spPr>
      </p:pic>
    </p:spTree>
    <p:extLst>
      <p:ext uri="{BB962C8B-B14F-4D97-AF65-F5344CB8AC3E}">
        <p14:creationId xmlns:p14="http://schemas.microsoft.com/office/powerpoint/2010/main" val="1168085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75AF-F457-4745-94A2-AC26447EE18F}"/>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2ED2734C-9B48-4C3D-BA5D-17BFC116AF26}"/>
              </a:ext>
            </a:extLst>
          </p:cNvPr>
          <p:cNvPicPr>
            <a:picLocks noGrp="1" noChangeAspect="1"/>
          </p:cNvPicPr>
          <p:nvPr>
            <p:ph idx="1"/>
          </p:nvPr>
        </p:nvPicPr>
        <p:blipFill>
          <a:blip r:embed="rId2"/>
          <a:stretch>
            <a:fillRect/>
          </a:stretch>
        </p:blipFill>
        <p:spPr>
          <a:xfrm>
            <a:off x="457200" y="2241001"/>
            <a:ext cx="8229600" cy="3244361"/>
          </a:xfrm>
        </p:spPr>
      </p:pic>
    </p:spTree>
    <p:extLst>
      <p:ext uri="{BB962C8B-B14F-4D97-AF65-F5344CB8AC3E}">
        <p14:creationId xmlns:p14="http://schemas.microsoft.com/office/powerpoint/2010/main" val="1591967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5484" t="28149" r="46455" b="12059"/>
          <a:stretch/>
        </p:blipFill>
        <p:spPr>
          <a:xfrm>
            <a:off x="2052534" y="1653703"/>
            <a:ext cx="4513636" cy="3840795"/>
          </a:xfrm>
          <a:prstGeom prst="rect">
            <a:avLst/>
          </a:prstGeom>
        </p:spPr>
      </p:pic>
      <p:sp>
        <p:nvSpPr>
          <p:cNvPr id="7" name="TextBox 6"/>
          <p:cNvSpPr txBox="1"/>
          <p:nvPr/>
        </p:nvSpPr>
        <p:spPr>
          <a:xfrm>
            <a:off x="87548" y="6201720"/>
            <a:ext cx="3638145" cy="584775"/>
          </a:xfrm>
          <a:prstGeom prst="rect">
            <a:avLst/>
          </a:prstGeom>
          <a:noFill/>
        </p:spPr>
        <p:txBody>
          <a:bodyPr wrap="square" rtlCol="0">
            <a:spAutoFit/>
          </a:bodyPr>
          <a:lstStyle/>
          <a:p>
            <a:r>
              <a:rPr lang="en-US" sz="3200" dirty="0">
                <a:solidFill>
                  <a:schemeClr val="bg1"/>
                </a:solidFill>
              </a:rPr>
              <a:t>@</a:t>
            </a:r>
            <a:r>
              <a:rPr lang="en-US" sz="3200" dirty="0" err="1">
                <a:solidFill>
                  <a:schemeClr val="bg1"/>
                </a:solidFill>
              </a:rPr>
              <a:t>michellerial</a:t>
            </a:r>
            <a:endParaRPr lang="en-US" sz="3200" dirty="0">
              <a:solidFill>
                <a:schemeClr val="bg1"/>
              </a:solidFill>
            </a:endParaRPr>
          </a:p>
        </p:txBody>
      </p:sp>
    </p:spTree>
    <p:extLst>
      <p:ext uri="{BB962C8B-B14F-4D97-AF65-F5344CB8AC3E}">
        <p14:creationId xmlns:p14="http://schemas.microsoft.com/office/powerpoint/2010/main" val="218638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Types of data</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bg1"/>
                </a:solidFill>
              </a:rPr>
              <a:t>Continuous variables: </a:t>
            </a:r>
            <a:r>
              <a:rPr lang="en-US" dirty="0">
                <a:solidFill>
                  <a:schemeClr val="bg1"/>
                </a:solidFill>
              </a:rPr>
              <a:t>numeric measurements or observations that can include any number of values within a certain range. (E.g. temperature, time, albedo, energy, weight, and concentration).</a:t>
            </a:r>
          </a:p>
          <a:p>
            <a:pPr marL="0" indent="0">
              <a:buNone/>
            </a:pPr>
            <a:r>
              <a:rPr lang="en-US" dirty="0">
                <a:solidFill>
                  <a:schemeClr val="bg1"/>
                </a:solidFill>
              </a:rPr>
              <a:t>	</a:t>
            </a:r>
            <a:r>
              <a:rPr lang="en-US" b="1" dirty="0">
                <a:solidFill>
                  <a:srgbClr val="EE1897"/>
                </a:solidFill>
              </a:rPr>
              <a:t>Discrete variable:</a:t>
            </a:r>
            <a:r>
              <a:rPr lang="en-US" dirty="0">
                <a:solidFill>
                  <a:srgbClr val="EE1897"/>
                </a:solidFill>
              </a:rPr>
              <a:t> Discrete variables are 	measured as whole units. (E.g. number of 	birds in a population, number of students in a 	class).</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062098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14544" t="23843" r="44921" b="5936"/>
          <a:stretch/>
        </p:blipFill>
        <p:spPr>
          <a:xfrm>
            <a:off x="1906621" y="1225685"/>
            <a:ext cx="4415288" cy="4143092"/>
          </a:xfrm>
          <a:prstGeom prst="rect">
            <a:avLst/>
          </a:prstGeom>
        </p:spPr>
      </p:pic>
      <p:sp>
        <p:nvSpPr>
          <p:cNvPr id="5" name="TextBox 4"/>
          <p:cNvSpPr txBox="1"/>
          <p:nvPr/>
        </p:nvSpPr>
        <p:spPr>
          <a:xfrm>
            <a:off x="87548" y="6201720"/>
            <a:ext cx="3638145" cy="584775"/>
          </a:xfrm>
          <a:prstGeom prst="rect">
            <a:avLst/>
          </a:prstGeom>
          <a:noFill/>
        </p:spPr>
        <p:txBody>
          <a:bodyPr wrap="square" rtlCol="0">
            <a:spAutoFit/>
          </a:bodyPr>
          <a:lstStyle/>
          <a:p>
            <a:r>
              <a:rPr lang="en-US" sz="3200" dirty="0">
                <a:solidFill>
                  <a:schemeClr val="bg1"/>
                </a:solidFill>
              </a:rPr>
              <a:t>@</a:t>
            </a:r>
            <a:r>
              <a:rPr lang="en-US" sz="3200" dirty="0" err="1">
                <a:solidFill>
                  <a:schemeClr val="bg1"/>
                </a:solidFill>
              </a:rPr>
              <a:t>michellerial</a:t>
            </a:r>
            <a:endParaRPr lang="en-US" sz="3200" dirty="0">
              <a:solidFill>
                <a:schemeClr val="bg1"/>
              </a:solidFill>
            </a:endParaRPr>
          </a:p>
        </p:txBody>
      </p:sp>
    </p:spTree>
    <p:extLst>
      <p:ext uri="{BB962C8B-B14F-4D97-AF65-F5344CB8AC3E}">
        <p14:creationId xmlns:p14="http://schemas.microsoft.com/office/powerpoint/2010/main" val="3407630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srcRect l="18796" t="23008" r="45585" b="7209"/>
          <a:stretch/>
        </p:blipFill>
        <p:spPr>
          <a:xfrm>
            <a:off x="2188723" y="846138"/>
            <a:ext cx="4912469" cy="5213233"/>
          </a:xfrm>
          <a:prstGeom prst="rect">
            <a:avLst/>
          </a:prstGeom>
        </p:spPr>
      </p:pic>
      <p:sp>
        <p:nvSpPr>
          <p:cNvPr id="5" name="TextBox 4"/>
          <p:cNvSpPr txBox="1"/>
          <p:nvPr/>
        </p:nvSpPr>
        <p:spPr>
          <a:xfrm>
            <a:off x="87548" y="6201720"/>
            <a:ext cx="3638145" cy="584775"/>
          </a:xfrm>
          <a:prstGeom prst="rect">
            <a:avLst/>
          </a:prstGeom>
          <a:noFill/>
        </p:spPr>
        <p:txBody>
          <a:bodyPr wrap="square" rtlCol="0">
            <a:spAutoFit/>
          </a:bodyPr>
          <a:lstStyle/>
          <a:p>
            <a:r>
              <a:rPr lang="en-US" sz="3200" dirty="0">
                <a:solidFill>
                  <a:schemeClr val="bg1"/>
                </a:solidFill>
              </a:rPr>
              <a:t>@</a:t>
            </a:r>
            <a:r>
              <a:rPr lang="en-US" sz="3200" dirty="0" err="1">
                <a:solidFill>
                  <a:schemeClr val="bg1"/>
                </a:solidFill>
              </a:rPr>
              <a:t>michellerial</a:t>
            </a:r>
            <a:endParaRPr lang="en-US" sz="3200" dirty="0">
              <a:solidFill>
                <a:schemeClr val="bg1"/>
              </a:solidFill>
            </a:endParaRPr>
          </a:p>
        </p:txBody>
      </p:sp>
    </p:spTree>
    <p:extLst>
      <p:ext uri="{BB962C8B-B14F-4D97-AF65-F5344CB8AC3E}">
        <p14:creationId xmlns:p14="http://schemas.microsoft.com/office/powerpoint/2010/main" val="554086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FE31C-EFA1-4116-841E-1BB4241D14B1}"/>
              </a:ext>
            </a:extLst>
          </p:cNvPr>
          <p:cNvSpPr>
            <a:spLocks noGrp="1"/>
          </p:cNvSpPr>
          <p:nvPr>
            <p:ph type="title"/>
          </p:nvPr>
        </p:nvSpPr>
        <p:spPr/>
        <p:txBody>
          <a:bodyPr/>
          <a:lstStyle/>
          <a:p>
            <a:r>
              <a:rPr lang="en-US" dirty="0">
                <a:solidFill>
                  <a:schemeClr val="bg1"/>
                </a:solidFill>
              </a:rPr>
              <a:t>What type of graph? </a:t>
            </a:r>
          </a:p>
        </p:txBody>
      </p:sp>
      <p:sp>
        <p:nvSpPr>
          <p:cNvPr id="3" name="Content Placeholder 2">
            <a:extLst>
              <a:ext uri="{FF2B5EF4-FFF2-40B4-BE49-F238E27FC236}">
                <a16:creationId xmlns:a16="http://schemas.microsoft.com/office/drawing/2014/main" id="{E8937A70-4A8E-4483-92B4-7C25FAF1511D}"/>
              </a:ext>
            </a:extLst>
          </p:cNvPr>
          <p:cNvSpPr>
            <a:spLocks noGrp="1"/>
          </p:cNvSpPr>
          <p:nvPr>
            <p:ph idx="1"/>
          </p:nvPr>
        </p:nvSpPr>
        <p:spPr/>
        <p:txBody>
          <a:bodyPr/>
          <a:lstStyle/>
          <a:p>
            <a:r>
              <a:rPr lang="en-US" dirty="0">
                <a:solidFill>
                  <a:schemeClr val="bg1"/>
                </a:solidFill>
              </a:rPr>
              <a:t>Graph between albedo &amp; variable of interest?</a:t>
            </a:r>
          </a:p>
          <a:p>
            <a:r>
              <a:rPr lang="en-US" dirty="0">
                <a:solidFill>
                  <a:schemeClr val="bg1"/>
                </a:solidFill>
              </a:rPr>
              <a:t>Graph of albedo and temperature?</a:t>
            </a:r>
          </a:p>
          <a:p>
            <a:r>
              <a:rPr lang="en-US" dirty="0">
                <a:solidFill>
                  <a:schemeClr val="bg1"/>
                </a:solidFill>
              </a:rPr>
              <a:t>Graph of energy emitted and albedo?</a:t>
            </a:r>
          </a:p>
        </p:txBody>
      </p:sp>
    </p:spTree>
    <p:extLst>
      <p:ext uri="{BB962C8B-B14F-4D97-AF65-F5344CB8AC3E}">
        <p14:creationId xmlns:p14="http://schemas.microsoft.com/office/powerpoint/2010/main" val="3780411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28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Types of data</a:t>
            </a:r>
          </a:p>
        </p:txBody>
      </p:sp>
      <p:sp>
        <p:nvSpPr>
          <p:cNvPr id="3" name="Content Placeholder 2"/>
          <p:cNvSpPr>
            <a:spLocks noGrp="1"/>
          </p:cNvSpPr>
          <p:nvPr>
            <p:ph idx="1"/>
          </p:nvPr>
        </p:nvSpPr>
        <p:spPr/>
        <p:txBody>
          <a:bodyPr/>
          <a:lstStyle/>
          <a:p>
            <a:r>
              <a:rPr lang="en-US" b="1" dirty="0">
                <a:solidFill>
                  <a:schemeClr val="bg1"/>
                </a:solidFill>
              </a:rPr>
              <a:t>Categorical variable:</a:t>
            </a:r>
            <a:r>
              <a:rPr lang="en-US" dirty="0">
                <a:solidFill>
                  <a:schemeClr val="bg1"/>
                </a:solidFill>
              </a:rPr>
              <a:t> describe a quality or a characteristic (E.g. Color, species, sex, blood type, location a tick is found)</a:t>
            </a:r>
          </a:p>
          <a:p>
            <a:pPr marL="0" indent="0">
              <a:buNone/>
            </a:pPr>
            <a:endParaRPr lang="en-US" dirty="0">
              <a:solidFill>
                <a:schemeClr val="bg1"/>
              </a:solidFill>
            </a:endParaRPr>
          </a:p>
        </p:txBody>
      </p:sp>
    </p:spTree>
    <p:extLst>
      <p:ext uri="{BB962C8B-B14F-4D97-AF65-F5344CB8AC3E}">
        <p14:creationId xmlns:p14="http://schemas.microsoft.com/office/powerpoint/2010/main" val="358758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78" y="4652085"/>
            <a:ext cx="8229600" cy="1143000"/>
          </a:xfrm>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8571857"/>
              </p:ext>
            </p:extLst>
          </p:nvPr>
        </p:nvGraphicFramePr>
        <p:xfrm>
          <a:off x="457200" y="1487035"/>
          <a:ext cx="8229600" cy="25958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538668973"/>
                    </a:ext>
                  </a:extLst>
                </a:gridCol>
                <a:gridCol w="1645920">
                  <a:extLst>
                    <a:ext uri="{9D8B030D-6E8A-4147-A177-3AD203B41FA5}">
                      <a16:colId xmlns:a16="http://schemas.microsoft.com/office/drawing/2014/main" val="1866524488"/>
                    </a:ext>
                  </a:extLst>
                </a:gridCol>
                <a:gridCol w="1645920">
                  <a:extLst>
                    <a:ext uri="{9D8B030D-6E8A-4147-A177-3AD203B41FA5}">
                      <a16:colId xmlns:a16="http://schemas.microsoft.com/office/drawing/2014/main" val="2483323194"/>
                    </a:ext>
                  </a:extLst>
                </a:gridCol>
                <a:gridCol w="1433857">
                  <a:extLst>
                    <a:ext uri="{9D8B030D-6E8A-4147-A177-3AD203B41FA5}">
                      <a16:colId xmlns:a16="http://schemas.microsoft.com/office/drawing/2014/main" val="3657358033"/>
                    </a:ext>
                  </a:extLst>
                </a:gridCol>
                <a:gridCol w="1857983">
                  <a:extLst>
                    <a:ext uri="{9D8B030D-6E8A-4147-A177-3AD203B41FA5}">
                      <a16:colId xmlns:a16="http://schemas.microsoft.com/office/drawing/2014/main" val="1437906633"/>
                    </a:ext>
                  </a:extLst>
                </a:gridCol>
              </a:tblGrid>
              <a:tr h="370840">
                <a:tc>
                  <a:txBody>
                    <a:bodyPr/>
                    <a:lstStyle/>
                    <a:p>
                      <a:endParaRPr lang="en-US" dirty="0"/>
                    </a:p>
                  </a:txBody>
                  <a:tcPr/>
                </a:tc>
                <a:tc>
                  <a:txBody>
                    <a:bodyPr/>
                    <a:lstStyle/>
                    <a:p>
                      <a:r>
                        <a:rPr lang="en-US" dirty="0"/>
                        <a:t>State</a:t>
                      </a:r>
                    </a:p>
                  </a:txBody>
                  <a:tcPr/>
                </a:tc>
                <a:tc>
                  <a:txBody>
                    <a:bodyPr/>
                    <a:lstStyle/>
                    <a:p>
                      <a:r>
                        <a:rPr lang="en-US" dirty="0" err="1"/>
                        <a:t>zipcode</a:t>
                      </a:r>
                      <a:endParaRPr lang="en-US" dirty="0"/>
                    </a:p>
                  </a:txBody>
                  <a:tcPr/>
                </a:tc>
                <a:tc>
                  <a:txBody>
                    <a:bodyPr/>
                    <a:lstStyle/>
                    <a:p>
                      <a:r>
                        <a:rPr lang="en-US" dirty="0" err="1"/>
                        <a:t>Family_size</a:t>
                      </a:r>
                      <a:endParaRPr lang="en-US" dirty="0"/>
                    </a:p>
                  </a:txBody>
                  <a:tcPr/>
                </a:tc>
                <a:tc>
                  <a:txBody>
                    <a:bodyPr/>
                    <a:lstStyle/>
                    <a:p>
                      <a:r>
                        <a:rPr lang="en-US" dirty="0" err="1"/>
                        <a:t>Annual_income</a:t>
                      </a:r>
                      <a:endParaRPr lang="en-US" dirty="0"/>
                    </a:p>
                  </a:txBody>
                  <a:tcPr/>
                </a:tc>
                <a:extLst>
                  <a:ext uri="{0D108BD9-81ED-4DB2-BD59-A6C34878D82A}">
                    <a16:rowId xmlns:a16="http://schemas.microsoft.com/office/drawing/2014/main" val="2141661428"/>
                  </a:ext>
                </a:extLst>
              </a:tr>
              <a:tr h="370840">
                <a:tc>
                  <a:txBody>
                    <a:bodyPr/>
                    <a:lstStyle/>
                    <a:p>
                      <a:r>
                        <a:rPr lang="en-US" dirty="0"/>
                        <a:t>1</a:t>
                      </a:r>
                    </a:p>
                  </a:txBody>
                  <a:tcPr/>
                </a:tc>
                <a:tc>
                  <a:txBody>
                    <a:bodyPr/>
                    <a:lstStyle/>
                    <a:p>
                      <a:r>
                        <a:rPr lang="en-US" dirty="0"/>
                        <a:t>Florida</a:t>
                      </a:r>
                    </a:p>
                  </a:txBody>
                  <a:tcPr/>
                </a:tc>
                <a:tc>
                  <a:txBody>
                    <a:bodyPr/>
                    <a:lstStyle/>
                    <a:p>
                      <a:r>
                        <a:rPr lang="en-US" dirty="0"/>
                        <a:t>32716</a:t>
                      </a:r>
                    </a:p>
                  </a:txBody>
                  <a:tcPr/>
                </a:tc>
                <a:tc>
                  <a:txBody>
                    <a:bodyPr/>
                    <a:lstStyle/>
                    <a:p>
                      <a:r>
                        <a:rPr lang="en-US" dirty="0"/>
                        <a:t>8</a:t>
                      </a:r>
                    </a:p>
                  </a:txBody>
                  <a:tcPr/>
                </a:tc>
                <a:tc>
                  <a:txBody>
                    <a:bodyPr/>
                    <a:lstStyle/>
                    <a:p>
                      <a:r>
                        <a:rPr lang="en-US" dirty="0"/>
                        <a:t>20000</a:t>
                      </a:r>
                    </a:p>
                  </a:txBody>
                  <a:tcPr/>
                </a:tc>
                <a:extLst>
                  <a:ext uri="{0D108BD9-81ED-4DB2-BD59-A6C34878D82A}">
                    <a16:rowId xmlns:a16="http://schemas.microsoft.com/office/drawing/2014/main" val="3658638824"/>
                  </a:ext>
                </a:extLst>
              </a:tr>
              <a:tr h="370840">
                <a:tc>
                  <a:txBody>
                    <a:bodyPr/>
                    <a:lstStyle/>
                    <a:p>
                      <a:r>
                        <a:rPr lang="en-US" dirty="0"/>
                        <a:t>2</a:t>
                      </a:r>
                    </a:p>
                  </a:txBody>
                  <a:tcPr/>
                </a:tc>
                <a:tc>
                  <a:txBody>
                    <a:bodyPr/>
                    <a:lstStyle/>
                    <a:p>
                      <a:r>
                        <a:rPr lang="en-US" dirty="0"/>
                        <a:t>Alabama</a:t>
                      </a:r>
                    </a:p>
                  </a:txBody>
                  <a:tcPr/>
                </a:tc>
                <a:tc>
                  <a:txBody>
                    <a:bodyPr/>
                    <a:lstStyle/>
                    <a:p>
                      <a:r>
                        <a:rPr lang="en-US" dirty="0"/>
                        <a:t>35236</a:t>
                      </a:r>
                    </a:p>
                  </a:txBody>
                  <a:tcPr/>
                </a:tc>
                <a:tc>
                  <a:txBody>
                    <a:bodyPr/>
                    <a:lstStyle/>
                    <a:p>
                      <a:r>
                        <a:rPr lang="en-US" dirty="0"/>
                        <a:t>5</a:t>
                      </a:r>
                    </a:p>
                  </a:txBody>
                  <a:tcPr/>
                </a:tc>
                <a:tc>
                  <a:txBody>
                    <a:bodyPr/>
                    <a:lstStyle/>
                    <a:p>
                      <a:r>
                        <a:rPr lang="en-US" dirty="0"/>
                        <a:t>80000</a:t>
                      </a:r>
                    </a:p>
                  </a:txBody>
                  <a:tcPr/>
                </a:tc>
                <a:extLst>
                  <a:ext uri="{0D108BD9-81ED-4DB2-BD59-A6C34878D82A}">
                    <a16:rowId xmlns:a16="http://schemas.microsoft.com/office/drawing/2014/main" val="2037974596"/>
                  </a:ext>
                </a:extLst>
              </a:tr>
              <a:tr h="370840">
                <a:tc>
                  <a:txBody>
                    <a:bodyPr/>
                    <a:lstStyle/>
                    <a:p>
                      <a:r>
                        <a:rPr lang="en-US" dirty="0"/>
                        <a:t>3</a:t>
                      </a:r>
                    </a:p>
                  </a:txBody>
                  <a:tcPr/>
                </a:tc>
                <a:tc>
                  <a:txBody>
                    <a:bodyPr/>
                    <a:lstStyle/>
                    <a:p>
                      <a:r>
                        <a:rPr lang="en-US" dirty="0"/>
                        <a:t>Florida</a:t>
                      </a:r>
                    </a:p>
                  </a:txBody>
                  <a:tcPr/>
                </a:tc>
                <a:tc>
                  <a:txBody>
                    <a:bodyPr/>
                    <a:lstStyle/>
                    <a:p>
                      <a:r>
                        <a:rPr lang="en-US" dirty="0"/>
                        <a:t>32116</a:t>
                      </a:r>
                    </a:p>
                  </a:txBody>
                  <a:tcPr/>
                </a:tc>
                <a:tc>
                  <a:txBody>
                    <a:bodyPr/>
                    <a:lstStyle/>
                    <a:p>
                      <a:r>
                        <a:rPr lang="en-US" dirty="0"/>
                        <a:t>6</a:t>
                      </a:r>
                    </a:p>
                  </a:txBody>
                  <a:tcPr/>
                </a:tc>
                <a:tc>
                  <a:txBody>
                    <a:bodyPr/>
                    <a:lstStyle/>
                    <a:p>
                      <a:r>
                        <a:rPr lang="en-US" dirty="0"/>
                        <a:t>1350000</a:t>
                      </a:r>
                    </a:p>
                  </a:txBody>
                  <a:tcPr/>
                </a:tc>
                <a:extLst>
                  <a:ext uri="{0D108BD9-81ED-4DB2-BD59-A6C34878D82A}">
                    <a16:rowId xmlns:a16="http://schemas.microsoft.com/office/drawing/2014/main" val="337019265"/>
                  </a:ext>
                </a:extLst>
              </a:tr>
              <a:tr h="370840">
                <a:tc>
                  <a:txBody>
                    <a:bodyPr/>
                    <a:lstStyle/>
                    <a:p>
                      <a:r>
                        <a:rPr lang="en-US" dirty="0"/>
                        <a:t>4</a:t>
                      </a:r>
                    </a:p>
                  </a:txBody>
                  <a:tcPr/>
                </a:tc>
                <a:tc>
                  <a:txBody>
                    <a:bodyPr/>
                    <a:lstStyle/>
                    <a:p>
                      <a:r>
                        <a:rPr lang="en-US" dirty="0"/>
                        <a:t>Florida</a:t>
                      </a:r>
                    </a:p>
                  </a:txBody>
                  <a:tcPr/>
                </a:tc>
                <a:tc>
                  <a:txBody>
                    <a:bodyPr/>
                    <a:lstStyle/>
                    <a:p>
                      <a:r>
                        <a:rPr lang="en-US" dirty="0"/>
                        <a:t>33679</a:t>
                      </a:r>
                    </a:p>
                  </a:txBody>
                  <a:tcPr/>
                </a:tc>
                <a:tc>
                  <a:txBody>
                    <a:bodyPr/>
                    <a:lstStyle/>
                    <a:p>
                      <a:r>
                        <a:rPr lang="en-US" dirty="0"/>
                        <a:t>5</a:t>
                      </a:r>
                    </a:p>
                  </a:txBody>
                  <a:tcPr/>
                </a:tc>
                <a:tc>
                  <a:txBody>
                    <a:bodyPr/>
                    <a:lstStyle/>
                    <a:p>
                      <a:r>
                        <a:rPr lang="en-US" dirty="0"/>
                        <a:t>2100000</a:t>
                      </a:r>
                    </a:p>
                  </a:txBody>
                  <a:tcPr/>
                </a:tc>
                <a:extLst>
                  <a:ext uri="{0D108BD9-81ED-4DB2-BD59-A6C34878D82A}">
                    <a16:rowId xmlns:a16="http://schemas.microsoft.com/office/drawing/2014/main" val="3262552549"/>
                  </a:ext>
                </a:extLst>
              </a:tr>
              <a:tr h="370840">
                <a:tc>
                  <a:txBody>
                    <a:bodyPr/>
                    <a:lstStyle/>
                    <a:p>
                      <a:r>
                        <a:rPr lang="en-US" dirty="0"/>
                        <a:t>5</a:t>
                      </a:r>
                    </a:p>
                  </a:txBody>
                  <a:tcPr/>
                </a:tc>
                <a:tc>
                  <a:txBody>
                    <a:bodyPr/>
                    <a:lstStyle/>
                    <a:p>
                      <a:r>
                        <a:rPr lang="en-US" dirty="0"/>
                        <a:t>Alabama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36374</a:t>
                      </a:r>
                    </a:p>
                  </a:txBody>
                  <a:tcPr/>
                </a:tc>
                <a:tc>
                  <a:txBody>
                    <a:bodyPr/>
                    <a:lstStyle/>
                    <a:p>
                      <a:r>
                        <a:rPr lang="en-US" dirty="0"/>
                        <a:t>4</a:t>
                      </a:r>
                    </a:p>
                  </a:txBody>
                  <a:tcPr/>
                </a:tc>
                <a:tc>
                  <a:txBody>
                    <a:bodyPr/>
                    <a:lstStyle/>
                    <a:p>
                      <a:r>
                        <a:rPr lang="en-US" dirty="0"/>
                        <a:t>2100000</a:t>
                      </a:r>
                    </a:p>
                  </a:txBody>
                  <a:tcPr/>
                </a:tc>
                <a:extLst>
                  <a:ext uri="{0D108BD9-81ED-4DB2-BD59-A6C34878D82A}">
                    <a16:rowId xmlns:a16="http://schemas.microsoft.com/office/drawing/2014/main" val="983387932"/>
                  </a:ext>
                </a:extLst>
              </a:tr>
              <a:tr h="370840">
                <a:tc>
                  <a:txBody>
                    <a:bodyPr/>
                    <a:lstStyle/>
                    <a:p>
                      <a:r>
                        <a:rPr lang="en-US" dirty="0"/>
                        <a:t>6</a:t>
                      </a:r>
                    </a:p>
                  </a:txBody>
                  <a:tcPr/>
                </a:tc>
                <a:tc>
                  <a:txBody>
                    <a:bodyPr/>
                    <a:lstStyle/>
                    <a:p>
                      <a:r>
                        <a:rPr lang="en-US" dirty="0"/>
                        <a:t>California</a:t>
                      </a:r>
                    </a:p>
                  </a:txBody>
                  <a:tcPr/>
                </a:tc>
                <a:tc>
                  <a:txBody>
                    <a:bodyPr/>
                    <a:lstStyle/>
                    <a:p>
                      <a:r>
                        <a:rPr lang="en-US" dirty="0"/>
                        <a:t>94565</a:t>
                      </a:r>
                    </a:p>
                  </a:txBody>
                  <a:tcPr/>
                </a:tc>
                <a:tc>
                  <a:txBody>
                    <a:bodyPr/>
                    <a:lstStyle/>
                    <a:p>
                      <a:r>
                        <a:rPr lang="en-US" dirty="0"/>
                        <a:t>1</a:t>
                      </a:r>
                    </a:p>
                  </a:txBody>
                  <a:tcPr/>
                </a:tc>
                <a:tc>
                  <a:txBody>
                    <a:bodyPr/>
                    <a:lstStyle/>
                    <a:p>
                      <a:r>
                        <a:rPr lang="en-US" dirty="0"/>
                        <a:t>2300000</a:t>
                      </a:r>
                    </a:p>
                  </a:txBody>
                  <a:tcPr/>
                </a:tc>
                <a:extLst>
                  <a:ext uri="{0D108BD9-81ED-4DB2-BD59-A6C34878D82A}">
                    <a16:rowId xmlns:a16="http://schemas.microsoft.com/office/drawing/2014/main" val="918830604"/>
                  </a:ext>
                </a:extLst>
              </a:tr>
            </a:tbl>
          </a:graphicData>
        </a:graphic>
      </p:graphicFrame>
    </p:spTree>
    <p:extLst>
      <p:ext uri="{BB962C8B-B14F-4D97-AF65-F5344CB8AC3E}">
        <p14:creationId xmlns:p14="http://schemas.microsoft.com/office/powerpoint/2010/main" val="175203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67" y="683200"/>
            <a:ext cx="8229600" cy="1143000"/>
          </a:xfrm>
        </p:spPr>
        <p:txBody>
          <a:bodyPr>
            <a:normAutofit/>
          </a:bodyPr>
          <a:lstStyle/>
          <a:p>
            <a:pPr algn="l"/>
            <a:r>
              <a:rPr lang="en-US" sz="1400" i="1" dirty="0">
                <a:solidFill>
                  <a:schemeClr val="bg1"/>
                </a:solidFill>
              </a:rPr>
              <a:t>Consumer Reports </a:t>
            </a:r>
            <a:r>
              <a:rPr lang="en-US" sz="1400" dirty="0">
                <a:solidFill>
                  <a:schemeClr val="bg1"/>
                </a:solidFill>
              </a:rPr>
              <a:t>analyzed a dataset of 77 breakfast cereals. Here is a part of the dataset.</a:t>
            </a:r>
          </a:p>
        </p:txBody>
      </p:sp>
      <p:pic>
        <p:nvPicPr>
          <p:cNvPr id="10242" name="Picture 2" descr="Data set of seven breakfast cereals that shows manufacturer, where on the grocery store shelf they are located, their target (adult of child), and percentage of calories, sodium and fat per serv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735" y="2178523"/>
            <a:ext cx="8437065" cy="259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0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Graphing</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779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bg1"/>
                </a:solidFill>
              </a:rPr>
              <a:t>Independent value on x-axis</a:t>
            </a:r>
          </a:p>
          <a:p>
            <a:r>
              <a:rPr lang="en-US" dirty="0">
                <a:solidFill>
                  <a:schemeClr val="bg1"/>
                </a:solidFill>
              </a:rPr>
              <a:t>Dependent value on y-axis</a:t>
            </a:r>
          </a:p>
          <a:p>
            <a:endParaRPr lang="en-US" dirty="0">
              <a:solidFill>
                <a:schemeClr val="bg1"/>
              </a:solidFill>
            </a:endParaRPr>
          </a:p>
          <a:p>
            <a:r>
              <a:rPr lang="en-US" dirty="0">
                <a:solidFill>
                  <a:schemeClr val="bg1"/>
                </a:solidFill>
              </a:rPr>
              <a:t>Not always clear</a:t>
            </a:r>
          </a:p>
          <a:p>
            <a:r>
              <a:rPr lang="en-US" dirty="0">
                <a:solidFill>
                  <a:schemeClr val="bg1"/>
                </a:solidFill>
              </a:rPr>
              <a:t>TIME *always* on x-axis</a:t>
            </a:r>
          </a:p>
        </p:txBody>
      </p:sp>
    </p:spTree>
    <p:extLst>
      <p:ext uri="{BB962C8B-B14F-4D97-AF65-F5344CB8AC3E}">
        <p14:creationId xmlns:p14="http://schemas.microsoft.com/office/powerpoint/2010/main" val="1720163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35052</TotalTime>
  <Words>3396</Words>
  <Application>Microsoft Office PowerPoint</Application>
  <PresentationFormat>On-screen Show (4:3)</PresentationFormat>
  <Paragraphs>219</Paragraphs>
  <Slides>43</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Lato</vt:lpstr>
      <vt:lpstr>Whitney SSm A</vt:lpstr>
      <vt:lpstr>Office Theme</vt:lpstr>
      <vt:lpstr>Data &amp; Graphing</vt:lpstr>
      <vt:lpstr>Types of data</vt:lpstr>
      <vt:lpstr>Types of data</vt:lpstr>
      <vt:lpstr>Types of data</vt:lpstr>
      <vt:lpstr>Types of data</vt:lpstr>
      <vt:lpstr>PowerPoint Presentation</vt:lpstr>
      <vt:lpstr>Consumer Reports analyzed a dataset of 77 breakfast cereals. Here is a part of the dataset.</vt:lpstr>
      <vt:lpstr>Graphing</vt:lpstr>
      <vt:lpstr>PowerPoint Presentation</vt:lpstr>
      <vt:lpstr>Before you make a graph, consider:</vt:lpstr>
      <vt:lpstr>Before you make a graph, consider:</vt:lpstr>
      <vt:lpstr>Before you make a graph,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Box plots (and t-test)</vt:lpstr>
      <vt:lpstr>T-test</vt:lpstr>
      <vt:lpstr>T-test</vt:lpstr>
      <vt:lpstr>T-test</vt:lpstr>
      <vt:lpstr>T-test</vt:lpstr>
      <vt:lpstr>PowerPoint Presentation</vt:lpstr>
      <vt:lpstr>On making ‘good’ graphs</vt:lpstr>
      <vt:lpstr>On making ‘good’ graphs</vt:lpstr>
      <vt:lpstr>2. Work with the numbers</vt:lpstr>
      <vt:lpstr>2. Work with the numbers</vt:lpstr>
      <vt:lpstr>3. Choose colors carefully</vt:lpstr>
      <vt:lpstr>3. Choose colors carefully</vt:lpstr>
      <vt:lpstr>3. Choose colors carefully</vt:lpstr>
      <vt:lpstr>4. Use the Correct ‘Graph’ Type</vt:lpstr>
      <vt:lpstr>4. Use the Correct ‘Graph’ Type</vt:lpstr>
      <vt:lpstr>4. Use the Correct ‘Graph’ Type</vt:lpstr>
      <vt:lpstr>PowerPoint Presentation</vt:lpstr>
      <vt:lpstr>PowerPoint Presentation</vt:lpstr>
      <vt:lpstr>PowerPoint Presentation</vt:lpstr>
      <vt:lpstr>PowerPoint Presentation</vt:lpstr>
      <vt:lpstr>PowerPoint Presentation</vt:lpstr>
      <vt:lpstr>PowerPoint Presentation</vt:lpstr>
      <vt:lpstr>What type of graph? </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Past and Present</dc:title>
  <dc:creator>Stephanie Spera</dc:creator>
  <cp:lastModifiedBy>Spera, Stephanie</cp:lastModifiedBy>
  <cp:revision>169</cp:revision>
  <dcterms:created xsi:type="dcterms:W3CDTF">2016-01-14T19:16:42Z</dcterms:created>
  <dcterms:modified xsi:type="dcterms:W3CDTF">2020-01-30T13:21:23Z</dcterms:modified>
</cp:coreProperties>
</file>