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90"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259" r:id="rId17"/>
    <p:sldId id="277" r:id="rId18"/>
    <p:sldId id="276" r:id="rId19"/>
    <p:sldId id="261" r:id="rId20"/>
    <p:sldId id="270" r:id="rId21"/>
    <p:sldId id="275" r:id="rId22"/>
    <p:sldId id="278" r:id="rId23"/>
    <p:sldId id="268" r:id="rId24"/>
    <p:sldId id="269" r:id="rId25"/>
    <p:sldId id="260" r:id="rId26"/>
    <p:sldId id="266" r:id="rId27"/>
    <p:sldId id="307" r:id="rId28"/>
    <p:sldId id="280" r:id="rId29"/>
    <p:sldId id="281" r:id="rId30"/>
    <p:sldId id="282" r:id="rId31"/>
    <p:sldId id="292" r:id="rId32"/>
    <p:sldId id="291"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88" d="100"/>
          <a:sy n="88" d="100"/>
        </p:scale>
        <p:origin x="4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E2635-51E8-4E09-AA0C-BE0CF16AC01F}"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16B92-7354-4FE5-A77E-6FBC5872A0E3}" type="slidenum">
              <a:rPr lang="en-US" smtClean="0"/>
              <a:t>‹#›</a:t>
            </a:fld>
            <a:endParaRPr lang="en-US"/>
          </a:p>
        </p:txBody>
      </p:sp>
    </p:spTree>
    <p:extLst>
      <p:ext uri="{BB962C8B-B14F-4D97-AF65-F5344CB8AC3E}">
        <p14:creationId xmlns:p14="http://schemas.microsoft.com/office/powerpoint/2010/main" val="205159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28A12C-9803-4B8E-B06E-2F90B5B74B69}"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59061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 curve plot that measures energy reflected from an object across a spectrum of wavelength</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Remote sensing is based on the measurement of reflected or emitted radiation from different bodies. Objects having different surface features reflect or absorb the sun's radiation in different ways.</a:t>
            </a:r>
            <a:endParaRPr lang="en-US" dirty="0"/>
          </a:p>
        </p:txBody>
      </p:sp>
      <p:sp>
        <p:nvSpPr>
          <p:cNvPr id="4" name="Slide Number Placeholder 3"/>
          <p:cNvSpPr>
            <a:spLocks noGrp="1"/>
          </p:cNvSpPr>
          <p:nvPr>
            <p:ph type="sldNum" sz="quarter" idx="10"/>
          </p:nvPr>
        </p:nvSpPr>
        <p:spPr/>
        <p:txBody>
          <a:bodyPr/>
          <a:lstStyle/>
          <a:p>
            <a:fld id="{84571F01-081B-4B17-A1BA-71A549349DDF}" type="slidenum">
              <a:rPr lang="en-US" smtClean="0"/>
              <a:t>7</a:t>
            </a:fld>
            <a:endParaRPr lang="en-US"/>
          </a:p>
        </p:txBody>
      </p:sp>
    </p:spTree>
    <p:extLst>
      <p:ext uri="{BB962C8B-B14F-4D97-AF65-F5344CB8AC3E}">
        <p14:creationId xmlns:p14="http://schemas.microsoft.com/office/powerpoint/2010/main" val="192189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Resolution Trade-Off</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different spatial, temporal and spectral resolutions are the limiting factor for the utilization of the satellite image data for different applications.</a:t>
            </a:r>
          </a:p>
          <a:p>
            <a:r>
              <a:rPr lang="en-US" sz="1200" b="0" i="0" kern="1200" dirty="0">
                <a:solidFill>
                  <a:schemeClr val="tx1"/>
                </a:solidFill>
                <a:effectLst/>
                <a:latin typeface="+mn-lt"/>
                <a:ea typeface="+mn-ea"/>
                <a:cs typeface="+mn-cs"/>
              </a:rPr>
              <a:t>Unfortunately, because of technical constraints, satellite remote sensing systems can only offer the following relationship between spatial and spectral resolution: a high spatial resolution is associated with a low spectral resolution and vice versa.</a:t>
            </a:r>
          </a:p>
          <a:p>
            <a:endParaRPr lang="en-US" dirty="0"/>
          </a:p>
        </p:txBody>
      </p:sp>
      <p:sp>
        <p:nvSpPr>
          <p:cNvPr id="4" name="Slide Number Placeholder 3"/>
          <p:cNvSpPr>
            <a:spLocks noGrp="1"/>
          </p:cNvSpPr>
          <p:nvPr>
            <p:ph type="sldNum" sz="quarter" idx="10"/>
          </p:nvPr>
        </p:nvSpPr>
        <p:spPr/>
        <p:txBody>
          <a:bodyPr/>
          <a:lstStyle/>
          <a:p>
            <a:fld id="{84571F01-081B-4B17-A1BA-71A549349DDF}" type="slidenum">
              <a:rPr lang="en-US" smtClean="0"/>
              <a:t>9</a:t>
            </a:fld>
            <a:endParaRPr lang="en-US"/>
          </a:p>
        </p:txBody>
      </p:sp>
    </p:spTree>
    <p:extLst>
      <p:ext uri="{BB962C8B-B14F-4D97-AF65-F5344CB8AC3E}">
        <p14:creationId xmlns:p14="http://schemas.microsoft.com/office/powerpoint/2010/main" val="76325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71F01-081B-4B17-A1BA-71A549349DDF}" type="slidenum">
              <a:rPr lang="en-US" smtClean="0"/>
              <a:t>12</a:t>
            </a:fld>
            <a:endParaRPr lang="en-US"/>
          </a:p>
        </p:txBody>
      </p:sp>
    </p:spTree>
    <p:extLst>
      <p:ext uri="{BB962C8B-B14F-4D97-AF65-F5344CB8AC3E}">
        <p14:creationId xmlns:p14="http://schemas.microsoft.com/office/powerpoint/2010/main" val="379576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3A4D89-6129-4916-87BD-639F7AA754C9}"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2103197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1" y="758952"/>
            <a:ext cx="10058400" cy="3566160"/>
          </a:xfrm>
        </p:spPr>
        <p:txBody>
          <a:bodyPr anchor="b">
            <a:normAutofit/>
          </a:bodyPr>
          <a:lstStyle>
            <a:lvl1pPr algn="l">
              <a:lnSpc>
                <a:spcPct val="85000"/>
              </a:lnSpc>
              <a:defRPr sz="7993"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2"/>
            <a:ext cx="10058400" cy="1143000"/>
          </a:xfrm>
        </p:spPr>
        <p:txBody>
          <a:bodyPr lIns="91440" rIns="91440">
            <a:normAutofit/>
          </a:bodyPr>
          <a:lstStyle>
            <a:lvl1pPr marL="0" indent="0" algn="l">
              <a:buNone/>
              <a:defRPr sz="2398" cap="all" spc="199" baseline="0">
                <a:solidFill>
                  <a:schemeClr val="tx2"/>
                </a:solidFill>
                <a:latin typeface="+mj-lt"/>
              </a:defRPr>
            </a:lvl1pPr>
            <a:lvl2pPr marL="456836" indent="0" algn="ctr">
              <a:buNone/>
              <a:defRPr sz="2398"/>
            </a:lvl2pPr>
            <a:lvl3pPr marL="913671" indent="0" algn="ctr">
              <a:buNone/>
              <a:defRPr sz="2398"/>
            </a:lvl3pPr>
            <a:lvl4pPr marL="1370507" indent="0" algn="ctr">
              <a:buNone/>
              <a:defRPr sz="1999"/>
            </a:lvl4pPr>
            <a:lvl5pPr marL="1827343" indent="0" algn="ctr">
              <a:buNone/>
              <a:defRPr sz="1999"/>
            </a:lvl5pPr>
            <a:lvl6pPr marL="2284178" indent="0" algn="ctr">
              <a:buNone/>
              <a:defRPr sz="1999"/>
            </a:lvl6pPr>
            <a:lvl7pPr marL="2741013" indent="0" algn="ctr">
              <a:buNone/>
              <a:defRPr sz="1999"/>
            </a:lvl7pPr>
            <a:lvl8pPr marL="3197849" indent="0" algn="ctr">
              <a:buNone/>
              <a:defRPr sz="1999"/>
            </a:lvl8pPr>
            <a:lvl9pPr marL="3654684"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868C6F-898D-4AD3-991F-9CE4D9B710D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F9EDE-C07B-42FD-8ECA-297782A0568C}"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97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868C6F-898D-4AD3-991F-9CE4D9B710D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208984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868C6F-898D-4AD3-991F-9CE4D9B710D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149791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1" y="274641"/>
            <a:ext cx="10972800" cy="1143000"/>
          </a:xfrm>
          <a:prstGeom prst="rect">
            <a:avLst/>
          </a:prstGeom>
          <a:noFill/>
          <a:ln>
            <a:noFill/>
          </a:ln>
        </p:spPr>
        <p:txBody>
          <a:bodyPr lIns="100726" tIns="100726" rIns="100726" bIns="100726" anchor="b" anchorCtr="0"/>
          <a:lstStyle>
            <a:lvl1pPr algn="l" rtl="0">
              <a:spcBef>
                <a:spcPts val="0"/>
              </a:spcBef>
              <a:buSzPct val="100000"/>
              <a:buFont typeface="Arial"/>
              <a:buNone/>
              <a:defRPr sz="3627" b="1">
                <a:solidFill>
                  <a:schemeClr val="dk1"/>
                </a:solidFill>
                <a:latin typeface="Arial"/>
                <a:ea typeface="Arial"/>
                <a:cs typeface="Arial"/>
                <a:sym typeface="Arial"/>
              </a:defRPr>
            </a:lvl1pPr>
            <a:lvl2pPr algn="l" rtl="0">
              <a:spcBef>
                <a:spcPts val="0"/>
              </a:spcBef>
              <a:buSzPct val="100000"/>
              <a:buFont typeface="Arial"/>
              <a:buNone/>
              <a:defRPr sz="3627" b="1">
                <a:solidFill>
                  <a:schemeClr val="dk1"/>
                </a:solidFill>
                <a:latin typeface="Arial"/>
                <a:ea typeface="Arial"/>
                <a:cs typeface="Arial"/>
                <a:sym typeface="Arial"/>
              </a:defRPr>
            </a:lvl2pPr>
            <a:lvl3pPr algn="l" rtl="0">
              <a:spcBef>
                <a:spcPts val="0"/>
              </a:spcBef>
              <a:buSzPct val="100000"/>
              <a:buFont typeface="Arial"/>
              <a:buNone/>
              <a:defRPr sz="3627" b="1">
                <a:solidFill>
                  <a:schemeClr val="dk1"/>
                </a:solidFill>
                <a:latin typeface="Arial"/>
                <a:ea typeface="Arial"/>
                <a:cs typeface="Arial"/>
                <a:sym typeface="Arial"/>
              </a:defRPr>
            </a:lvl3pPr>
            <a:lvl4pPr algn="l" rtl="0">
              <a:spcBef>
                <a:spcPts val="0"/>
              </a:spcBef>
              <a:buSzPct val="100000"/>
              <a:buFont typeface="Arial"/>
              <a:buNone/>
              <a:defRPr sz="3627" b="1">
                <a:solidFill>
                  <a:schemeClr val="dk1"/>
                </a:solidFill>
                <a:latin typeface="Arial"/>
                <a:ea typeface="Arial"/>
                <a:cs typeface="Arial"/>
                <a:sym typeface="Arial"/>
              </a:defRPr>
            </a:lvl4pPr>
            <a:lvl5pPr algn="l" rtl="0">
              <a:spcBef>
                <a:spcPts val="0"/>
              </a:spcBef>
              <a:buSzPct val="100000"/>
              <a:buFont typeface="Arial"/>
              <a:buNone/>
              <a:defRPr sz="3627" b="1">
                <a:solidFill>
                  <a:schemeClr val="dk1"/>
                </a:solidFill>
                <a:latin typeface="Arial"/>
                <a:ea typeface="Arial"/>
                <a:cs typeface="Arial"/>
                <a:sym typeface="Arial"/>
              </a:defRPr>
            </a:lvl5pPr>
            <a:lvl6pPr algn="l" rtl="0">
              <a:spcBef>
                <a:spcPts val="0"/>
              </a:spcBef>
              <a:buSzPct val="100000"/>
              <a:buFont typeface="Arial"/>
              <a:buNone/>
              <a:defRPr sz="3627" b="1">
                <a:solidFill>
                  <a:schemeClr val="dk1"/>
                </a:solidFill>
                <a:latin typeface="Arial"/>
                <a:ea typeface="Arial"/>
                <a:cs typeface="Arial"/>
                <a:sym typeface="Arial"/>
              </a:defRPr>
            </a:lvl6pPr>
            <a:lvl7pPr algn="l" rtl="0">
              <a:spcBef>
                <a:spcPts val="0"/>
              </a:spcBef>
              <a:buSzPct val="100000"/>
              <a:buFont typeface="Arial"/>
              <a:buNone/>
              <a:defRPr sz="3627" b="1">
                <a:solidFill>
                  <a:schemeClr val="dk1"/>
                </a:solidFill>
                <a:latin typeface="Arial"/>
                <a:ea typeface="Arial"/>
                <a:cs typeface="Arial"/>
                <a:sym typeface="Arial"/>
              </a:defRPr>
            </a:lvl7pPr>
            <a:lvl8pPr algn="l" rtl="0">
              <a:spcBef>
                <a:spcPts val="0"/>
              </a:spcBef>
              <a:buSzPct val="100000"/>
              <a:buFont typeface="Arial"/>
              <a:buNone/>
              <a:defRPr sz="3627" b="1">
                <a:solidFill>
                  <a:schemeClr val="dk1"/>
                </a:solidFill>
                <a:latin typeface="Arial"/>
                <a:ea typeface="Arial"/>
                <a:cs typeface="Arial"/>
                <a:sym typeface="Arial"/>
              </a:defRPr>
            </a:lvl8pPr>
            <a:lvl9pPr algn="l" rtl="0">
              <a:spcBef>
                <a:spcPts val="0"/>
              </a:spcBef>
              <a:buSzPct val="100000"/>
              <a:buFont typeface="Arial"/>
              <a:buNone/>
              <a:defRPr sz="3627" b="1">
                <a:solidFill>
                  <a:schemeClr val="dk1"/>
                </a:solidFill>
                <a:latin typeface="Arial"/>
                <a:ea typeface="Arial"/>
                <a:cs typeface="Arial"/>
                <a:sym typeface="Arial"/>
              </a:defRPr>
            </a:lvl9pPr>
          </a:lstStyle>
          <a:p>
            <a:r>
              <a:rPr lang="en-US" smtClean="0"/>
              <a:t>Click to edit Master title style</a:t>
            </a:r>
            <a:endParaRPr/>
          </a:p>
        </p:txBody>
      </p:sp>
      <p:sp>
        <p:nvSpPr>
          <p:cNvPr id="12" name="Shape 12"/>
          <p:cNvSpPr txBox="1">
            <a:spLocks noGrp="1"/>
          </p:cNvSpPr>
          <p:nvPr>
            <p:ph type="body" idx="1"/>
          </p:nvPr>
        </p:nvSpPr>
        <p:spPr>
          <a:xfrm>
            <a:off x="609601" y="1600200"/>
            <a:ext cx="10972800" cy="4967574"/>
          </a:xfrm>
          <a:prstGeom prst="rect">
            <a:avLst/>
          </a:prstGeom>
          <a:noFill/>
          <a:ln>
            <a:noFill/>
          </a:ln>
        </p:spPr>
        <p:txBody>
          <a:bodyPr lIns="100726" tIns="100726" rIns="100726" bIns="100726" anchor="t" anchorCtr="0"/>
          <a:lstStyle>
            <a:lvl1pPr rtl="0">
              <a:defRPr/>
            </a:lvl1pPr>
            <a:lvl2pPr marL="742248" indent="-285480" rtl="0">
              <a:defRPr/>
            </a:lvl2pPr>
            <a:lvl3pPr marL="1141921" indent="-228385" rtl="0">
              <a:defRPr/>
            </a:lvl3pPr>
            <a:lvl4pPr marL="1598687" indent="-228385" rtl="0">
              <a:defRPr/>
            </a:lvl4pPr>
            <a:lvl5pPr rtl="0">
              <a:defRPr sz="1814"/>
            </a:lvl5pPr>
            <a:lvl6pPr rtl="0">
              <a:defRPr sz="1814"/>
            </a:lvl6pPr>
            <a:lvl7pPr rtl="0">
              <a:defRPr sz="1814"/>
            </a:lvl7pPr>
            <a:lvl8pPr rtl="0">
              <a:defRPr sz="1814"/>
            </a:lvl8pPr>
            <a:lvl9pPr rtl="0">
              <a:defRPr sz="1814"/>
            </a:lvl9pPr>
          </a:lstStyle>
          <a:p>
            <a:pPr lvl="0"/>
            <a:r>
              <a:rPr lang="en-US" smtClean="0"/>
              <a:t>Edit Master text styles</a:t>
            </a:r>
          </a:p>
        </p:txBody>
      </p:sp>
    </p:spTree>
    <p:extLst>
      <p:ext uri="{BB962C8B-B14F-4D97-AF65-F5344CB8AC3E}">
        <p14:creationId xmlns:p14="http://schemas.microsoft.com/office/powerpoint/2010/main" val="128337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29"/>
            <a:ext cx="10968959" cy="219335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59" cy="219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fld id="{FA868C6F-898D-4AD3-991F-9CE4D9B710DD}" type="datetimeFigureOut">
              <a:rPr lang="en-US" smtClean="0"/>
              <a:t>6/10/2020</a:t>
            </a:fld>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1CDF9EDE-C07B-42FD-8ECA-297782A0568C}" type="slidenum">
              <a:rPr lang="en-US" smtClean="0"/>
              <a:t>‹#›</a:t>
            </a:fld>
            <a:endParaRPr lang="en-US"/>
          </a:p>
        </p:txBody>
      </p:sp>
    </p:spTree>
    <p:extLst>
      <p:ext uri="{BB962C8B-B14F-4D97-AF65-F5344CB8AC3E}">
        <p14:creationId xmlns:p14="http://schemas.microsoft.com/office/powerpoint/2010/main" val="303328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868C6F-898D-4AD3-991F-9CE4D9B710D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322560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758952"/>
            <a:ext cx="10058400" cy="3566160"/>
          </a:xfrm>
        </p:spPr>
        <p:txBody>
          <a:bodyPr anchor="b" anchorCtr="0">
            <a:normAutofit/>
          </a:bodyPr>
          <a:lstStyle>
            <a:lvl1pPr>
              <a:lnSpc>
                <a:spcPct val="85000"/>
              </a:lnSpc>
              <a:defRPr sz="7993"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1" y="4453129"/>
            <a:ext cx="10058400" cy="1143000"/>
          </a:xfrm>
        </p:spPr>
        <p:txBody>
          <a:bodyPr lIns="91440" rIns="91440" anchor="t" anchorCtr="0">
            <a:normAutofit/>
          </a:bodyPr>
          <a:lstStyle>
            <a:lvl1pPr marL="0" indent="0">
              <a:buNone/>
              <a:defRPr sz="2398" cap="all" spc="199" baseline="0">
                <a:solidFill>
                  <a:schemeClr val="tx2"/>
                </a:solidFill>
                <a:latin typeface="+mj-lt"/>
              </a:defRPr>
            </a:lvl1pPr>
            <a:lvl2pPr marL="456836" indent="0">
              <a:buNone/>
              <a:defRPr sz="1798">
                <a:solidFill>
                  <a:schemeClr val="tx1">
                    <a:tint val="75000"/>
                  </a:schemeClr>
                </a:solidFill>
              </a:defRPr>
            </a:lvl2pPr>
            <a:lvl3pPr marL="913671" indent="0">
              <a:buNone/>
              <a:defRPr sz="1599">
                <a:solidFill>
                  <a:schemeClr val="tx1">
                    <a:tint val="75000"/>
                  </a:schemeClr>
                </a:solidFill>
              </a:defRPr>
            </a:lvl3pPr>
            <a:lvl4pPr marL="1370507" indent="0">
              <a:buNone/>
              <a:defRPr sz="1399">
                <a:solidFill>
                  <a:schemeClr val="tx1">
                    <a:tint val="75000"/>
                  </a:schemeClr>
                </a:solidFill>
              </a:defRPr>
            </a:lvl4pPr>
            <a:lvl5pPr marL="1827343" indent="0">
              <a:buNone/>
              <a:defRPr sz="1399">
                <a:solidFill>
                  <a:schemeClr val="tx1">
                    <a:tint val="75000"/>
                  </a:schemeClr>
                </a:solidFill>
              </a:defRPr>
            </a:lvl5pPr>
            <a:lvl6pPr marL="2284178" indent="0">
              <a:buNone/>
              <a:defRPr sz="1399">
                <a:solidFill>
                  <a:schemeClr val="tx1">
                    <a:tint val="75000"/>
                  </a:schemeClr>
                </a:solidFill>
              </a:defRPr>
            </a:lvl6pPr>
            <a:lvl7pPr marL="2741013" indent="0">
              <a:buNone/>
              <a:defRPr sz="1399">
                <a:solidFill>
                  <a:schemeClr val="tx1">
                    <a:tint val="75000"/>
                  </a:schemeClr>
                </a:solidFill>
              </a:defRPr>
            </a:lvl7pPr>
            <a:lvl8pPr marL="3197849" indent="0">
              <a:buNone/>
              <a:defRPr sz="1399">
                <a:solidFill>
                  <a:schemeClr val="tx1">
                    <a:tint val="75000"/>
                  </a:schemeClr>
                </a:solidFill>
              </a:defRPr>
            </a:lvl8pPr>
            <a:lvl9pPr marL="3654684" indent="0">
              <a:buNone/>
              <a:defRPr sz="1399">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868C6F-898D-4AD3-991F-9CE4D9B710DD}" type="datetimeFigureOut">
              <a:rPr lang="en-US" smtClean="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F9EDE-C07B-42FD-8ECA-297782A0568C}"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61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1" y="286605"/>
            <a:ext cx="10058400" cy="79305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6"/>
            <a:ext cx="4937761"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1"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868C6F-898D-4AD3-991F-9CE4D9B710DD}"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35200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1" y="286605"/>
            <a:ext cx="10058400" cy="7239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1" cy="736282"/>
          </a:xfrm>
        </p:spPr>
        <p:txBody>
          <a:bodyPr lIns="91440" rIns="91440" anchor="ctr">
            <a:normAutofit/>
          </a:bodyPr>
          <a:lstStyle>
            <a:lvl1pPr marL="0" indent="0">
              <a:buNone/>
              <a:defRPr sz="1999" b="0" cap="all" baseline="0">
                <a:solidFill>
                  <a:schemeClr val="tx2"/>
                </a:solidFill>
              </a:defRPr>
            </a:lvl1pPr>
            <a:lvl2pPr marL="456836" indent="0">
              <a:buNone/>
              <a:defRPr sz="1999" b="1"/>
            </a:lvl2pPr>
            <a:lvl3pPr marL="913671" indent="0">
              <a:buNone/>
              <a:defRPr sz="1798" b="1"/>
            </a:lvl3pPr>
            <a:lvl4pPr marL="1370507" indent="0">
              <a:buNone/>
              <a:defRPr sz="1599" b="1"/>
            </a:lvl4pPr>
            <a:lvl5pPr marL="1827343" indent="0">
              <a:buNone/>
              <a:defRPr sz="1599" b="1"/>
            </a:lvl5pPr>
            <a:lvl6pPr marL="2284178" indent="0">
              <a:buNone/>
              <a:defRPr sz="1599" b="1"/>
            </a:lvl6pPr>
            <a:lvl7pPr marL="2741013" indent="0">
              <a:buNone/>
              <a:defRPr sz="1599" b="1"/>
            </a:lvl7pPr>
            <a:lvl8pPr marL="3197849" indent="0">
              <a:buNone/>
              <a:defRPr sz="1599" b="1"/>
            </a:lvl8pPr>
            <a:lvl9pPr marL="3654684" indent="0">
              <a:buNone/>
              <a:defRPr sz="1599" b="1"/>
            </a:lvl9pPr>
          </a:lstStyle>
          <a:p>
            <a:pPr lvl="0"/>
            <a:r>
              <a:rPr lang="en-US" smtClean="0"/>
              <a:t>Edit Master text styles</a:t>
            </a:r>
          </a:p>
        </p:txBody>
      </p:sp>
      <p:sp>
        <p:nvSpPr>
          <p:cNvPr id="4" name="Content Placeholder 3"/>
          <p:cNvSpPr>
            <a:spLocks noGrp="1"/>
          </p:cNvSpPr>
          <p:nvPr>
            <p:ph sz="half" idx="2"/>
          </p:nvPr>
        </p:nvSpPr>
        <p:spPr>
          <a:xfrm>
            <a:off x="1097280" y="2582335"/>
            <a:ext cx="4937761"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1" cy="736282"/>
          </a:xfrm>
        </p:spPr>
        <p:txBody>
          <a:bodyPr lIns="91440" rIns="91440" anchor="ctr">
            <a:normAutofit/>
          </a:bodyPr>
          <a:lstStyle>
            <a:lvl1pPr marL="0" indent="0">
              <a:buNone/>
              <a:defRPr sz="1999" b="0" cap="all" baseline="0">
                <a:solidFill>
                  <a:schemeClr val="tx2"/>
                </a:solidFill>
              </a:defRPr>
            </a:lvl1pPr>
            <a:lvl2pPr marL="456836" indent="0">
              <a:buNone/>
              <a:defRPr sz="1999" b="1"/>
            </a:lvl2pPr>
            <a:lvl3pPr marL="913671" indent="0">
              <a:buNone/>
              <a:defRPr sz="1798" b="1"/>
            </a:lvl3pPr>
            <a:lvl4pPr marL="1370507" indent="0">
              <a:buNone/>
              <a:defRPr sz="1599" b="1"/>
            </a:lvl4pPr>
            <a:lvl5pPr marL="1827343" indent="0">
              <a:buNone/>
              <a:defRPr sz="1599" b="1"/>
            </a:lvl5pPr>
            <a:lvl6pPr marL="2284178" indent="0">
              <a:buNone/>
              <a:defRPr sz="1599" b="1"/>
            </a:lvl6pPr>
            <a:lvl7pPr marL="2741013" indent="0">
              <a:buNone/>
              <a:defRPr sz="1599" b="1"/>
            </a:lvl7pPr>
            <a:lvl8pPr marL="3197849" indent="0">
              <a:buNone/>
              <a:defRPr sz="1599" b="1"/>
            </a:lvl8pPr>
            <a:lvl9pPr marL="3654684" indent="0">
              <a:buNone/>
              <a:defRPr sz="1599" b="1"/>
            </a:lvl9pPr>
          </a:lstStyle>
          <a:p>
            <a:pPr lvl="0"/>
            <a:r>
              <a:rPr lang="en-US" smtClean="0"/>
              <a:t>Edit Master text styles</a:t>
            </a:r>
          </a:p>
        </p:txBody>
      </p:sp>
      <p:sp>
        <p:nvSpPr>
          <p:cNvPr id="6" name="Content Placeholder 5"/>
          <p:cNvSpPr>
            <a:spLocks noGrp="1"/>
          </p:cNvSpPr>
          <p:nvPr>
            <p:ph sz="quarter" idx="4"/>
          </p:nvPr>
        </p:nvSpPr>
        <p:spPr>
          <a:xfrm>
            <a:off x="6217920" y="2582334"/>
            <a:ext cx="4937761"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868C6F-898D-4AD3-991F-9CE4D9B710DD}" type="datetimeFigureOut">
              <a:rPr lang="en-US" smtClean="0"/>
              <a:t>6/10/2020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428771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868C6F-898D-4AD3-991F-9CE4D9B710DD}" type="datetimeFigureOut">
              <a:rPr lang="en-US" smtClean="0"/>
              <a:t>6/10/2020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166688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868C6F-898D-4AD3-991F-9CE4D9B710DD}" type="datetimeFigureOut">
              <a:rPr lang="en-US" smtClean="0"/>
              <a:t>6/10/2020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31627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0"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597"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499">
                <a:solidFill>
                  <a:srgbClr val="FFFFFF"/>
                </a:solidFill>
              </a:defRPr>
            </a:lvl1pPr>
            <a:lvl2pPr marL="456836" indent="0">
              <a:buNone/>
              <a:defRPr sz="1199"/>
            </a:lvl2pPr>
            <a:lvl3pPr marL="913671" indent="0">
              <a:buNone/>
              <a:defRPr sz="999"/>
            </a:lvl3pPr>
            <a:lvl4pPr marL="1370507" indent="0">
              <a:buNone/>
              <a:defRPr sz="900"/>
            </a:lvl4pPr>
            <a:lvl5pPr marL="1827343" indent="0">
              <a:buNone/>
              <a:defRPr sz="900"/>
            </a:lvl5pPr>
            <a:lvl6pPr marL="2284178" indent="0">
              <a:buNone/>
              <a:defRPr sz="900"/>
            </a:lvl6pPr>
            <a:lvl7pPr marL="2741013" indent="0">
              <a:buNone/>
              <a:defRPr sz="900"/>
            </a:lvl7pPr>
            <a:lvl8pPr marL="3197849" indent="0">
              <a:buNone/>
              <a:defRPr sz="900"/>
            </a:lvl8pPr>
            <a:lvl9pPr marL="3654684"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FA868C6F-898D-4AD3-991F-9CE4D9B710DD}" type="datetimeFigureOut">
              <a:rPr lang="en-US" smtClean="0"/>
              <a:t>6/10/2020</a:t>
            </a:fld>
            <a:endParaRPr lang="en-US"/>
          </a:p>
        </p:txBody>
      </p:sp>
      <p:sp>
        <p:nvSpPr>
          <p:cNvPr id="6" name="Footer Placeholder 5"/>
          <p:cNvSpPr>
            <a:spLocks noGrp="1"/>
          </p:cNvSpPr>
          <p:nvPr>
            <p:ph type="ftr" sz="quarter" idx="11"/>
          </p:nvPr>
        </p:nvSpPr>
        <p:spPr>
          <a:xfrm>
            <a:off x="4800601"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CDF9EDE-C07B-42FD-8ECA-297782A0568C}" type="slidenum">
              <a:rPr lang="en-US" smtClean="0"/>
              <a:t>‹#›</a:t>
            </a:fld>
            <a:endParaRPr lang="en-US"/>
          </a:p>
        </p:txBody>
      </p:sp>
    </p:spTree>
    <p:extLst>
      <p:ext uri="{BB962C8B-B14F-4D97-AF65-F5344CB8AC3E}">
        <p14:creationId xmlns:p14="http://schemas.microsoft.com/office/powerpoint/2010/main" val="171685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597"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 y="1"/>
            <a:ext cx="12191985" cy="4915076"/>
          </a:xfrm>
          <a:solidFill>
            <a:schemeClr val="bg2">
              <a:lumMod val="90000"/>
            </a:schemeClr>
          </a:solidFill>
        </p:spPr>
        <p:txBody>
          <a:bodyPr lIns="457200" tIns="457200" anchor="t"/>
          <a:lstStyle>
            <a:lvl1pPr marL="0" indent="0">
              <a:buNone/>
              <a:defRPr sz="3197"/>
            </a:lvl1pPr>
            <a:lvl2pPr marL="456836" indent="0">
              <a:buNone/>
              <a:defRPr sz="2797"/>
            </a:lvl2pPr>
            <a:lvl3pPr marL="913671" indent="0">
              <a:buNone/>
              <a:defRPr sz="2398"/>
            </a:lvl3pPr>
            <a:lvl4pPr marL="1370507" indent="0">
              <a:buNone/>
              <a:defRPr sz="1999"/>
            </a:lvl4pPr>
            <a:lvl5pPr marL="1827343" indent="0">
              <a:buNone/>
              <a:defRPr sz="1999"/>
            </a:lvl5pPr>
            <a:lvl6pPr marL="2284178" indent="0">
              <a:buNone/>
              <a:defRPr sz="1999"/>
            </a:lvl6pPr>
            <a:lvl7pPr marL="2741013" indent="0">
              <a:buNone/>
              <a:defRPr sz="1999"/>
            </a:lvl7pPr>
            <a:lvl8pPr marL="3197849" indent="0">
              <a:buNone/>
              <a:defRPr sz="1999"/>
            </a:lvl8pPr>
            <a:lvl9pPr marL="3654684"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5"/>
            <a:ext cx="10119360" cy="594360"/>
          </a:xfrm>
        </p:spPr>
        <p:txBody>
          <a:bodyPr lIns="91440" tIns="0" rIns="91440" bIns="0">
            <a:normAutofit/>
          </a:bodyPr>
          <a:lstStyle>
            <a:lvl1pPr marL="0" indent="0">
              <a:spcBef>
                <a:spcPts val="0"/>
              </a:spcBef>
              <a:spcAft>
                <a:spcPts val="599"/>
              </a:spcAft>
              <a:buNone/>
              <a:defRPr sz="1499">
                <a:solidFill>
                  <a:srgbClr val="FFFFFF"/>
                </a:solidFill>
              </a:defRPr>
            </a:lvl1pPr>
            <a:lvl2pPr marL="456836" indent="0">
              <a:buNone/>
              <a:defRPr sz="1199"/>
            </a:lvl2pPr>
            <a:lvl3pPr marL="913671" indent="0">
              <a:buNone/>
              <a:defRPr sz="999"/>
            </a:lvl3pPr>
            <a:lvl4pPr marL="1370507" indent="0">
              <a:buNone/>
              <a:defRPr sz="900"/>
            </a:lvl4pPr>
            <a:lvl5pPr marL="1827343" indent="0">
              <a:buNone/>
              <a:defRPr sz="900"/>
            </a:lvl5pPr>
            <a:lvl6pPr marL="2284178" indent="0">
              <a:buNone/>
              <a:defRPr sz="900"/>
            </a:lvl6pPr>
            <a:lvl7pPr marL="2741013" indent="0">
              <a:buNone/>
              <a:defRPr sz="900"/>
            </a:lvl7pPr>
            <a:lvl8pPr marL="3197849" indent="0">
              <a:buNone/>
              <a:defRPr sz="900"/>
            </a:lvl8pPr>
            <a:lvl9pPr marL="3654684"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A868C6F-898D-4AD3-991F-9CE4D9B710DD}" type="datetimeFigureOut">
              <a:rPr lang="en-US" smtClean="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DF9EDE-C07B-42FD-8ECA-297782A0568C}" type="slidenum">
              <a:rPr lang="en-US" smtClean="0"/>
              <a:t>‹#›</a:t>
            </a:fld>
            <a:endParaRPr lang="en-US"/>
          </a:p>
        </p:txBody>
      </p:sp>
    </p:spTree>
    <p:extLst>
      <p:ext uri="{BB962C8B-B14F-4D97-AF65-F5344CB8AC3E}">
        <p14:creationId xmlns:p14="http://schemas.microsoft.com/office/powerpoint/2010/main" val="108163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1" y="286605"/>
            <a:ext cx="10058400" cy="65485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146145"/>
            <a:ext cx="10058401" cy="4722949"/>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7"/>
            <a:ext cx="2472270" cy="365125"/>
          </a:xfrm>
          <a:prstGeom prst="rect">
            <a:avLst/>
          </a:prstGeom>
        </p:spPr>
        <p:txBody>
          <a:bodyPr vert="horz" lIns="91440" tIns="45720" rIns="91440" bIns="45720" rtlCol="0" anchor="ctr"/>
          <a:lstStyle>
            <a:lvl1pPr algn="l">
              <a:defRPr sz="900">
                <a:solidFill>
                  <a:srgbClr val="FFFFFF"/>
                </a:solidFill>
              </a:defRPr>
            </a:lvl1pPr>
          </a:lstStyle>
          <a:p>
            <a:fld id="{FA868C6F-898D-4AD3-991F-9CE4D9B710DD}" type="datetimeFigureOut">
              <a:rPr lang="en-US" smtClean="0"/>
              <a:t>6/10/2020</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49">
                <a:solidFill>
                  <a:srgbClr val="FFFFFF"/>
                </a:solidFill>
              </a:defRPr>
            </a:lvl1pPr>
          </a:lstStyle>
          <a:p>
            <a:fld id="{1CDF9EDE-C07B-42FD-8ECA-297782A0568C}" type="slidenum">
              <a:rPr lang="en-US" smtClean="0"/>
              <a:t>‹#›</a:t>
            </a:fld>
            <a:endParaRPr lang="en-US"/>
          </a:p>
        </p:txBody>
      </p:sp>
      <p:cxnSp>
        <p:nvCxnSpPr>
          <p:cNvPr id="10" name="Straight Connector 9"/>
          <p:cNvCxnSpPr/>
          <p:nvPr/>
        </p:nvCxnSpPr>
        <p:spPr>
          <a:xfrm>
            <a:off x="1097279" y="1079660"/>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77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3671" rtl="0" eaLnBrk="1" latinLnBrk="0" hangingPunct="1">
        <a:lnSpc>
          <a:spcPct val="85000"/>
        </a:lnSpc>
        <a:spcBef>
          <a:spcPct val="0"/>
        </a:spcBef>
        <a:buNone/>
        <a:defRPr sz="4796" kern="1200" spc="-50" baseline="0">
          <a:solidFill>
            <a:schemeClr val="tx1">
              <a:lumMod val="75000"/>
              <a:lumOff val="25000"/>
            </a:schemeClr>
          </a:solidFill>
          <a:latin typeface="+mj-lt"/>
          <a:ea typeface="+mj-ea"/>
          <a:cs typeface="+mj-cs"/>
        </a:defRPr>
      </a:lvl1pPr>
    </p:titleStyle>
    <p:bodyStyle>
      <a:lvl1pPr marL="91367" indent="-91367" algn="l" defTabSz="913671" rtl="0" eaLnBrk="1" latinLnBrk="0" hangingPunct="1">
        <a:lnSpc>
          <a:spcPct val="90000"/>
        </a:lnSpc>
        <a:spcBef>
          <a:spcPts val="1199"/>
        </a:spcBef>
        <a:spcAft>
          <a:spcPts val="199"/>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741" indent="-182734" algn="l" defTabSz="913671" rtl="0" eaLnBrk="1" latinLnBrk="0" hangingPunct="1">
        <a:lnSpc>
          <a:spcPct val="90000"/>
        </a:lnSpc>
        <a:spcBef>
          <a:spcPts val="199"/>
        </a:spcBef>
        <a:spcAft>
          <a:spcPts val="400"/>
        </a:spcAft>
        <a:buClr>
          <a:schemeClr val="accent1"/>
        </a:buClr>
        <a:buFont typeface="Calibri" pitchFamily="34" charset="0"/>
        <a:buChar char="◦"/>
        <a:defRPr sz="1798" kern="1200">
          <a:solidFill>
            <a:schemeClr val="tx1">
              <a:lumMod val="75000"/>
              <a:lumOff val="25000"/>
            </a:schemeClr>
          </a:solidFill>
          <a:latin typeface="+mn-lt"/>
          <a:ea typeface="+mn-ea"/>
          <a:cs typeface="+mn-cs"/>
        </a:defRPr>
      </a:lvl2pPr>
      <a:lvl3pPr marL="566476" indent="-182734"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3pPr>
      <a:lvl4pPr marL="749210" indent="-182734"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4pPr>
      <a:lvl5pPr marL="931945" indent="-182734"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5pPr>
      <a:lvl6pPr marL="1099123" indent="-228417"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6pPr>
      <a:lvl7pPr marL="1298964" indent="-228417"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7pPr>
      <a:lvl8pPr marL="1498804" indent="-228417"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8pPr>
      <a:lvl9pPr marL="1698645" indent="-228417" algn="l" defTabSz="913671" rtl="0" eaLnBrk="1" latinLnBrk="0" hangingPunct="1">
        <a:lnSpc>
          <a:spcPct val="90000"/>
        </a:lnSpc>
        <a:spcBef>
          <a:spcPts val="199"/>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9pPr>
    </p:bodyStyle>
    <p:otherStyle>
      <a:defPPr>
        <a:defRPr lang="en-US"/>
      </a:defPPr>
      <a:lvl1pPr marL="0" algn="l" defTabSz="913671" rtl="0" eaLnBrk="1" latinLnBrk="0" hangingPunct="1">
        <a:defRPr sz="1798" kern="1200">
          <a:solidFill>
            <a:schemeClr val="tx1"/>
          </a:solidFill>
          <a:latin typeface="+mn-lt"/>
          <a:ea typeface="+mn-ea"/>
          <a:cs typeface="+mn-cs"/>
        </a:defRPr>
      </a:lvl1pPr>
      <a:lvl2pPr marL="456836" algn="l" defTabSz="913671" rtl="0" eaLnBrk="1" latinLnBrk="0" hangingPunct="1">
        <a:defRPr sz="1798" kern="1200">
          <a:solidFill>
            <a:schemeClr val="tx1"/>
          </a:solidFill>
          <a:latin typeface="+mn-lt"/>
          <a:ea typeface="+mn-ea"/>
          <a:cs typeface="+mn-cs"/>
        </a:defRPr>
      </a:lvl2pPr>
      <a:lvl3pPr marL="913671" algn="l" defTabSz="913671" rtl="0" eaLnBrk="1" latinLnBrk="0" hangingPunct="1">
        <a:defRPr sz="1798" kern="1200">
          <a:solidFill>
            <a:schemeClr val="tx1"/>
          </a:solidFill>
          <a:latin typeface="+mn-lt"/>
          <a:ea typeface="+mn-ea"/>
          <a:cs typeface="+mn-cs"/>
        </a:defRPr>
      </a:lvl3pPr>
      <a:lvl4pPr marL="1370507" algn="l" defTabSz="913671" rtl="0" eaLnBrk="1" latinLnBrk="0" hangingPunct="1">
        <a:defRPr sz="1798" kern="1200">
          <a:solidFill>
            <a:schemeClr val="tx1"/>
          </a:solidFill>
          <a:latin typeface="+mn-lt"/>
          <a:ea typeface="+mn-ea"/>
          <a:cs typeface="+mn-cs"/>
        </a:defRPr>
      </a:lvl4pPr>
      <a:lvl5pPr marL="1827343" algn="l" defTabSz="913671" rtl="0" eaLnBrk="1" latinLnBrk="0" hangingPunct="1">
        <a:defRPr sz="1798" kern="1200">
          <a:solidFill>
            <a:schemeClr val="tx1"/>
          </a:solidFill>
          <a:latin typeface="+mn-lt"/>
          <a:ea typeface="+mn-ea"/>
          <a:cs typeface="+mn-cs"/>
        </a:defRPr>
      </a:lvl5pPr>
      <a:lvl6pPr marL="2284178" algn="l" defTabSz="913671" rtl="0" eaLnBrk="1" latinLnBrk="0" hangingPunct="1">
        <a:defRPr sz="1798" kern="1200">
          <a:solidFill>
            <a:schemeClr val="tx1"/>
          </a:solidFill>
          <a:latin typeface="+mn-lt"/>
          <a:ea typeface="+mn-ea"/>
          <a:cs typeface="+mn-cs"/>
        </a:defRPr>
      </a:lvl6pPr>
      <a:lvl7pPr marL="2741013" algn="l" defTabSz="913671" rtl="0" eaLnBrk="1" latinLnBrk="0" hangingPunct="1">
        <a:defRPr sz="1798" kern="1200">
          <a:solidFill>
            <a:schemeClr val="tx1"/>
          </a:solidFill>
          <a:latin typeface="+mn-lt"/>
          <a:ea typeface="+mn-ea"/>
          <a:cs typeface="+mn-cs"/>
        </a:defRPr>
      </a:lvl7pPr>
      <a:lvl8pPr marL="3197849" algn="l" defTabSz="913671" rtl="0" eaLnBrk="1" latinLnBrk="0" hangingPunct="1">
        <a:defRPr sz="1798" kern="1200">
          <a:solidFill>
            <a:schemeClr val="tx1"/>
          </a:solidFill>
          <a:latin typeface="+mn-lt"/>
          <a:ea typeface="+mn-ea"/>
          <a:cs typeface="+mn-cs"/>
        </a:defRPr>
      </a:lvl8pPr>
      <a:lvl9pPr marL="3654684" algn="l" defTabSz="913671"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Remote sensing data processing – NEON airborne data</a:t>
            </a:r>
            <a:endParaRPr lang="en-US" dirty="0"/>
          </a:p>
        </p:txBody>
      </p:sp>
      <p:sp>
        <p:nvSpPr>
          <p:cNvPr id="6" name="Text Placeholder 5"/>
          <p:cNvSpPr>
            <a:spLocks noGrp="1"/>
          </p:cNvSpPr>
          <p:nvPr>
            <p:ph type="body" sz="half" idx="2"/>
          </p:nvPr>
        </p:nvSpPr>
        <p:spPr/>
        <p:txBody>
          <a:bodyPr/>
          <a:lstStyle/>
          <a:p>
            <a:endParaRPr lang="en-US" dirty="0"/>
          </a:p>
        </p:txBody>
      </p:sp>
      <p:pic>
        <p:nvPicPr>
          <p:cNvPr id="4098" name="Picture 2" descr="Image result for NEON airborne data"/>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230" b="471"/>
          <a:stretch/>
        </p:blipFill>
        <p:spPr bwMode="auto">
          <a:xfrm>
            <a:off x="1847656" y="0"/>
            <a:ext cx="9582343" cy="4874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national ecological observatory networ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64" y="421106"/>
            <a:ext cx="2653841" cy="7165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7" y="158930"/>
            <a:ext cx="2951313" cy="1074507"/>
          </a:xfrm>
          <a:prstGeom prst="rect">
            <a:avLst/>
          </a:prstGeom>
        </p:spPr>
      </p:pic>
    </p:spTree>
    <p:extLst>
      <p:ext uri="{BB962C8B-B14F-4D97-AF65-F5344CB8AC3E}">
        <p14:creationId xmlns:p14="http://schemas.microsoft.com/office/powerpoint/2010/main" val="203449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A302C69E-B16E-4F70-9C7C-27E8180DC78D}"/>
              </a:ext>
            </a:extLst>
          </p:cNvPr>
          <p:cNvCxnSpPr/>
          <p:nvPr/>
        </p:nvCxnSpPr>
        <p:spPr>
          <a:xfrm>
            <a:off x="1234213" y="5053902"/>
            <a:ext cx="962613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A7E6F0-1DC4-4CF5-8A48-FA8127492CEB}"/>
              </a:ext>
            </a:extLst>
          </p:cNvPr>
          <p:cNvSpPr>
            <a:spLocks noGrp="1"/>
          </p:cNvSpPr>
          <p:nvPr>
            <p:ph type="title"/>
          </p:nvPr>
        </p:nvSpPr>
        <p:spPr>
          <a:xfrm>
            <a:off x="1097281" y="286605"/>
            <a:ext cx="10058400" cy="800323"/>
          </a:xfrm>
        </p:spPr>
        <p:txBody>
          <a:bodyPr>
            <a:normAutofit/>
          </a:bodyPr>
          <a:lstStyle/>
          <a:p>
            <a:r>
              <a:rPr lang="en-US" sz="4000" dirty="0"/>
              <a:t>Temporal resolution</a:t>
            </a:r>
          </a:p>
        </p:txBody>
      </p:sp>
      <p:sp>
        <p:nvSpPr>
          <p:cNvPr id="3" name="Rectangle 2">
            <a:extLst>
              <a:ext uri="{FF2B5EF4-FFF2-40B4-BE49-F238E27FC236}">
                <a16:creationId xmlns:a16="http://schemas.microsoft.com/office/drawing/2014/main" id="{95DD0356-8B2B-411A-B8E1-C211320D2860}"/>
              </a:ext>
            </a:extLst>
          </p:cNvPr>
          <p:cNvSpPr/>
          <p:nvPr/>
        </p:nvSpPr>
        <p:spPr>
          <a:xfrm>
            <a:off x="1097281" y="2322629"/>
            <a:ext cx="8175792" cy="830997"/>
          </a:xfrm>
          <a:prstGeom prst="rect">
            <a:avLst/>
          </a:prstGeom>
        </p:spPr>
        <p:txBody>
          <a:bodyPr wrap="square">
            <a:spAutoFit/>
          </a:bodyPr>
          <a:lstStyle/>
          <a:p>
            <a:r>
              <a:rPr lang="en-US" sz="2400" b="1" dirty="0"/>
              <a:t>It depends on the revisit period, which refers to the length of time it takes for a satellite to complete one entire orbit cycle</a:t>
            </a:r>
          </a:p>
        </p:txBody>
      </p:sp>
      <p:sp>
        <p:nvSpPr>
          <p:cNvPr id="4" name="Rectangle 3">
            <a:extLst>
              <a:ext uri="{FF2B5EF4-FFF2-40B4-BE49-F238E27FC236}">
                <a16:creationId xmlns:a16="http://schemas.microsoft.com/office/drawing/2014/main" id="{DDA4B909-6D47-4959-B7E2-7B68AEE17765}"/>
              </a:ext>
            </a:extLst>
          </p:cNvPr>
          <p:cNvSpPr/>
          <p:nvPr/>
        </p:nvSpPr>
        <p:spPr>
          <a:xfrm>
            <a:off x="1097281" y="1348702"/>
            <a:ext cx="8063340" cy="830997"/>
          </a:xfrm>
          <a:prstGeom prst="rect">
            <a:avLst/>
          </a:prstGeom>
        </p:spPr>
        <p:txBody>
          <a:bodyPr wrap="square">
            <a:spAutoFit/>
          </a:bodyPr>
          <a:lstStyle/>
          <a:p>
            <a:r>
              <a:rPr lang="en-US" sz="2400" b="1" dirty="0"/>
              <a:t>Temporal resolution describes how often data are obtained for the same area or object</a:t>
            </a:r>
          </a:p>
        </p:txBody>
      </p:sp>
      <p:sp>
        <p:nvSpPr>
          <p:cNvPr id="7" name="Oval 6">
            <a:extLst>
              <a:ext uri="{FF2B5EF4-FFF2-40B4-BE49-F238E27FC236}">
                <a16:creationId xmlns:a16="http://schemas.microsoft.com/office/drawing/2014/main" id="{96CB7ECA-C13D-462E-A38B-ED19E203F872}"/>
              </a:ext>
            </a:extLst>
          </p:cNvPr>
          <p:cNvSpPr/>
          <p:nvPr/>
        </p:nvSpPr>
        <p:spPr>
          <a:xfrm>
            <a:off x="2497748" y="4958307"/>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C5B137-769D-4849-A0AC-13A834A85C21}"/>
              </a:ext>
            </a:extLst>
          </p:cNvPr>
          <p:cNvSpPr/>
          <p:nvPr/>
        </p:nvSpPr>
        <p:spPr>
          <a:xfrm>
            <a:off x="4693693" y="4958307"/>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6B93EA-6418-4397-8876-C358797F40D9}"/>
              </a:ext>
            </a:extLst>
          </p:cNvPr>
          <p:cNvSpPr/>
          <p:nvPr/>
        </p:nvSpPr>
        <p:spPr>
          <a:xfrm>
            <a:off x="6889639" y="4958307"/>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9E485A-F75A-4CE4-A743-D346E8E69C76}"/>
              </a:ext>
            </a:extLst>
          </p:cNvPr>
          <p:cNvSpPr/>
          <p:nvPr/>
        </p:nvSpPr>
        <p:spPr>
          <a:xfrm>
            <a:off x="9085585" y="4958306"/>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4D1566-59A6-4C86-80FB-4707DD86B1A2}"/>
              </a:ext>
            </a:extLst>
          </p:cNvPr>
          <p:cNvSpPr/>
          <p:nvPr/>
        </p:nvSpPr>
        <p:spPr>
          <a:xfrm>
            <a:off x="1791167" y="3395515"/>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 6, 2018</a:t>
            </a:r>
          </a:p>
        </p:txBody>
      </p:sp>
      <p:sp>
        <p:nvSpPr>
          <p:cNvPr id="12" name="Rectangle: Rounded Corners 11">
            <a:extLst>
              <a:ext uri="{FF2B5EF4-FFF2-40B4-BE49-F238E27FC236}">
                <a16:creationId xmlns:a16="http://schemas.microsoft.com/office/drawing/2014/main" id="{8932BAF4-A68E-4F9F-BC8E-EF2634F27611}"/>
              </a:ext>
            </a:extLst>
          </p:cNvPr>
          <p:cNvSpPr/>
          <p:nvPr/>
        </p:nvSpPr>
        <p:spPr>
          <a:xfrm>
            <a:off x="3974641" y="3395482"/>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 22, 2018</a:t>
            </a:r>
          </a:p>
        </p:txBody>
      </p:sp>
      <p:sp>
        <p:nvSpPr>
          <p:cNvPr id="13" name="Rectangle: Rounded Corners 12">
            <a:extLst>
              <a:ext uri="{FF2B5EF4-FFF2-40B4-BE49-F238E27FC236}">
                <a16:creationId xmlns:a16="http://schemas.microsoft.com/office/drawing/2014/main" id="{AD8452B5-482F-4468-AD63-165FFBBB4F48}"/>
              </a:ext>
            </a:extLst>
          </p:cNvPr>
          <p:cNvSpPr/>
          <p:nvPr/>
        </p:nvSpPr>
        <p:spPr>
          <a:xfrm>
            <a:off x="6170587" y="3395481"/>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Apr 7, 2018</a:t>
            </a:r>
          </a:p>
        </p:txBody>
      </p:sp>
      <p:sp>
        <p:nvSpPr>
          <p:cNvPr id="14" name="Rectangle: Rounded Corners 13">
            <a:extLst>
              <a:ext uri="{FF2B5EF4-FFF2-40B4-BE49-F238E27FC236}">
                <a16:creationId xmlns:a16="http://schemas.microsoft.com/office/drawing/2014/main" id="{9C730EA9-D1F5-4F4A-A11B-5A741595D001}"/>
              </a:ext>
            </a:extLst>
          </p:cNvPr>
          <p:cNvSpPr/>
          <p:nvPr/>
        </p:nvSpPr>
        <p:spPr>
          <a:xfrm>
            <a:off x="8366533" y="3391291"/>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Apr 23, 2018</a:t>
            </a:r>
          </a:p>
        </p:txBody>
      </p:sp>
      <p:cxnSp>
        <p:nvCxnSpPr>
          <p:cNvPr id="16" name="Straight Arrow Connector 15">
            <a:extLst>
              <a:ext uri="{FF2B5EF4-FFF2-40B4-BE49-F238E27FC236}">
                <a16:creationId xmlns:a16="http://schemas.microsoft.com/office/drawing/2014/main" id="{0AA711E1-E519-4159-8E8E-09324ED174D6}"/>
              </a:ext>
            </a:extLst>
          </p:cNvPr>
          <p:cNvCxnSpPr>
            <a:stCxn id="11" idx="2"/>
            <a:endCxn id="7" idx="0"/>
          </p:cNvCxnSpPr>
          <p:nvPr/>
        </p:nvCxnSpPr>
        <p:spPr>
          <a:xfrm flipH="1">
            <a:off x="2593345" y="3786148"/>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082839-EBD4-43ED-9C4A-1F6C59BFA7E0}"/>
              </a:ext>
            </a:extLst>
          </p:cNvPr>
          <p:cNvCxnSpPr/>
          <p:nvPr/>
        </p:nvCxnSpPr>
        <p:spPr>
          <a:xfrm flipH="1">
            <a:off x="4783054" y="3786147"/>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ABC4CE-3E23-4CCB-A872-D26D4AD3BDE7}"/>
              </a:ext>
            </a:extLst>
          </p:cNvPr>
          <p:cNvCxnSpPr/>
          <p:nvPr/>
        </p:nvCxnSpPr>
        <p:spPr>
          <a:xfrm flipH="1">
            <a:off x="6978999" y="3786147"/>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6F8386-7939-4899-A66A-05A5FC200750}"/>
              </a:ext>
            </a:extLst>
          </p:cNvPr>
          <p:cNvCxnSpPr/>
          <p:nvPr/>
        </p:nvCxnSpPr>
        <p:spPr>
          <a:xfrm flipH="1">
            <a:off x="9177019" y="3786147"/>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32CBEF-37CA-4BF7-A1DA-DE7FCDEC19E9}"/>
              </a:ext>
            </a:extLst>
          </p:cNvPr>
          <p:cNvCxnSpPr/>
          <p:nvPr/>
        </p:nvCxnSpPr>
        <p:spPr>
          <a:xfrm>
            <a:off x="2688941" y="4372226"/>
            <a:ext cx="2004752" cy="0"/>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EDB082-DF78-43E4-8CCF-CFE0C2E34B63}"/>
              </a:ext>
            </a:extLst>
          </p:cNvPr>
          <p:cNvSpPr txBox="1"/>
          <p:nvPr/>
        </p:nvSpPr>
        <p:spPr>
          <a:xfrm>
            <a:off x="3228922" y="4017804"/>
            <a:ext cx="1055716" cy="400110"/>
          </a:xfrm>
          <a:prstGeom prst="rect">
            <a:avLst/>
          </a:prstGeom>
          <a:noFill/>
        </p:spPr>
        <p:txBody>
          <a:bodyPr wrap="square" rtlCol="0">
            <a:spAutoFit/>
          </a:bodyPr>
          <a:lstStyle/>
          <a:p>
            <a:r>
              <a:rPr lang="en-US" sz="2000" b="1" dirty="0">
                <a:solidFill>
                  <a:srgbClr val="002060"/>
                </a:solidFill>
              </a:rPr>
              <a:t>16 days</a:t>
            </a:r>
          </a:p>
        </p:txBody>
      </p:sp>
      <p:pic>
        <p:nvPicPr>
          <p:cNvPr id="1028" name="Picture 4" descr="Image result for remote sensing image time series">
            <a:extLst>
              <a:ext uri="{FF2B5EF4-FFF2-40B4-BE49-F238E27FC236}">
                <a16:creationId xmlns:a16="http://schemas.microsoft.com/office/drawing/2014/main" id="{516BB2BF-0418-4AC2-BD28-DADDC5D4E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3073" y="1435353"/>
            <a:ext cx="1904647" cy="17182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D761DC7-AC1C-44B2-9787-A4B0C8D50EA1}"/>
              </a:ext>
            </a:extLst>
          </p:cNvPr>
          <p:cNvSpPr txBox="1"/>
          <p:nvPr/>
        </p:nvSpPr>
        <p:spPr>
          <a:xfrm rot="19125166">
            <a:off x="9089260" y="1301526"/>
            <a:ext cx="719050" cy="369332"/>
          </a:xfrm>
          <a:prstGeom prst="rect">
            <a:avLst/>
          </a:prstGeom>
          <a:solidFill>
            <a:schemeClr val="bg1"/>
          </a:solidFill>
        </p:spPr>
        <p:txBody>
          <a:bodyPr wrap="square" rtlCol="0">
            <a:spAutoFit/>
          </a:bodyPr>
          <a:lstStyle/>
          <a:p>
            <a:r>
              <a:rPr lang="en-US" dirty="0"/>
              <a:t>time</a:t>
            </a:r>
          </a:p>
        </p:txBody>
      </p:sp>
      <p:cxnSp>
        <p:nvCxnSpPr>
          <p:cNvPr id="25" name="Straight Arrow Connector 24">
            <a:extLst>
              <a:ext uri="{FF2B5EF4-FFF2-40B4-BE49-F238E27FC236}">
                <a16:creationId xmlns:a16="http://schemas.microsoft.com/office/drawing/2014/main" id="{8E3B7476-E868-457F-8435-A90665E5B2BE}"/>
              </a:ext>
            </a:extLst>
          </p:cNvPr>
          <p:cNvCxnSpPr/>
          <p:nvPr/>
        </p:nvCxnSpPr>
        <p:spPr>
          <a:xfrm flipV="1">
            <a:off x="9204265" y="1372082"/>
            <a:ext cx="592945" cy="5133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Related image">
            <a:extLst>
              <a:ext uri="{FF2B5EF4-FFF2-40B4-BE49-F238E27FC236}">
                <a16:creationId xmlns:a16="http://schemas.microsoft.com/office/drawing/2014/main" id="{0E6659EE-85F2-4C78-8BED-1CEB52B89E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937" y="5273237"/>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Related image">
            <a:extLst>
              <a:ext uri="{FF2B5EF4-FFF2-40B4-BE49-F238E27FC236}">
                <a16:creationId xmlns:a16="http://schemas.microsoft.com/office/drawing/2014/main" id="{0EFEDDDF-440F-4508-BD45-BB061862D4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176" y="527055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Related image">
            <a:extLst>
              <a:ext uri="{FF2B5EF4-FFF2-40B4-BE49-F238E27FC236}">
                <a16:creationId xmlns:a16="http://schemas.microsoft.com/office/drawing/2014/main" id="{A541F81D-140B-4D7A-A598-F552A7E26B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121" y="527055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Related image">
            <a:extLst>
              <a:ext uri="{FF2B5EF4-FFF2-40B4-BE49-F238E27FC236}">
                <a16:creationId xmlns:a16="http://schemas.microsoft.com/office/drawing/2014/main" id="{1C996BA5-170C-40C3-8207-C37AD16AA8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5387" y="5270550"/>
            <a:ext cx="1437755" cy="143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81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descr="Related image">
            <a:extLst>
              <a:ext uri="{FF2B5EF4-FFF2-40B4-BE49-F238E27FC236}">
                <a16:creationId xmlns:a16="http://schemas.microsoft.com/office/drawing/2014/main" id="{459926D6-FE31-4DE2-BAA4-CAEFF0780E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9884"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elated image">
            <a:extLst>
              <a:ext uri="{FF2B5EF4-FFF2-40B4-BE49-F238E27FC236}">
                <a16:creationId xmlns:a16="http://schemas.microsoft.com/office/drawing/2014/main" id="{B63024E6-0100-42AF-A8C4-3ADDA138B4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8124"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elated image">
            <a:extLst>
              <a:ext uri="{FF2B5EF4-FFF2-40B4-BE49-F238E27FC236}">
                <a16:creationId xmlns:a16="http://schemas.microsoft.com/office/drawing/2014/main" id="{8246A592-582B-440F-A4CD-0B15464F21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9537"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Related image">
            <a:extLst>
              <a:ext uri="{FF2B5EF4-FFF2-40B4-BE49-F238E27FC236}">
                <a16:creationId xmlns:a16="http://schemas.microsoft.com/office/drawing/2014/main" id="{F00508A4-EB98-4F94-A64D-8E0A50636E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0950"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Related image">
            <a:extLst>
              <a:ext uri="{FF2B5EF4-FFF2-40B4-BE49-F238E27FC236}">
                <a16:creationId xmlns:a16="http://schemas.microsoft.com/office/drawing/2014/main" id="{9143314F-0954-4934-9FD8-DD2E427B69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363"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Related image">
            <a:extLst>
              <a:ext uri="{FF2B5EF4-FFF2-40B4-BE49-F238E27FC236}">
                <a16:creationId xmlns:a16="http://schemas.microsoft.com/office/drawing/2014/main" id="{AC5357C6-93D0-4407-9906-B4A646FF24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776"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Related image">
            <a:extLst>
              <a:ext uri="{FF2B5EF4-FFF2-40B4-BE49-F238E27FC236}">
                <a16:creationId xmlns:a16="http://schemas.microsoft.com/office/drawing/2014/main" id="{68A82E64-3EFA-4B0F-9EF3-FDD8286405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189"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Related image">
            <a:extLst>
              <a:ext uri="{FF2B5EF4-FFF2-40B4-BE49-F238E27FC236}">
                <a16:creationId xmlns:a16="http://schemas.microsoft.com/office/drawing/2014/main" id="{43629706-78EA-4343-A945-9CA01F6579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9021" y="4776667"/>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Related image">
            <a:extLst>
              <a:ext uri="{FF2B5EF4-FFF2-40B4-BE49-F238E27FC236}">
                <a16:creationId xmlns:a16="http://schemas.microsoft.com/office/drawing/2014/main" id="{25587141-1E76-49E3-AB70-02C73BBB8B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5448"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elated image">
            <a:extLst>
              <a:ext uri="{FF2B5EF4-FFF2-40B4-BE49-F238E27FC236}">
                <a16:creationId xmlns:a16="http://schemas.microsoft.com/office/drawing/2014/main" id="{980183A0-0C8D-48B1-8415-AC65365163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3688"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lated image">
            <a:extLst>
              <a:ext uri="{FF2B5EF4-FFF2-40B4-BE49-F238E27FC236}">
                <a16:creationId xmlns:a16="http://schemas.microsoft.com/office/drawing/2014/main" id="{9D632D36-13C8-4AA9-B713-4E537C8F1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5101"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Related image">
            <a:extLst>
              <a:ext uri="{FF2B5EF4-FFF2-40B4-BE49-F238E27FC236}">
                <a16:creationId xmlns:a16="http://schemas.microsoft.com/office/drawing/2014/main" id="{AB642618-FEEB-4FE6-A99B-A05EE7F3B8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6514" y="4768606"/>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Related image">
            <a:extLst>
              <a:ext uri="{FF2B5EF4-FFF2-40B4-BE49-F238E27FC236}">
                <a16:creationId xmlns:a16="http://schemas.microsoft.com/office/drawing/2014/main" id="{93AA84ED-7050-4989-BF9A-035B026CB0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7927"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Related image">
            <a:extLst>
              <a:ext uri="{FF2B5EF4-FFF2-40B4-BE49-F238E27FC236}">
                <a16:creationId xmlns:a16="http://schemas.microsoft.com/office/drawing/2014/main" id="{2E5C67D9-E58D-4E26-8623-B497425174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9340"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Related image">
            <a:extLst>
              <a:ext uri="{FF2B5EF4-FFF2-40B4-BE49-F238E27FC236}">
                <a16:creationId xmlns:a16="http://schemas.microsoft.com/office/drawing/2014/main" id="{C26D9DB0-C6CE-4422-A8B2-D5EB71B5A9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0753"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Related image">
            <a:extLst>
              <a:ext uri="{FF2B5EF4-FFF2-40B4-BE49-F238E27FC236}">
                <a16:creationId xmlns:a16="http://schemas.microsoft.com/office/drawing/2014/main" id="{F07C6B7F-211C-4C03-AED6-277DF40B9D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585"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Related image">
            <a:extLst>
              <a:ext uri="{FF2B5EF4-FFF2-40B4-BE49-F238E27FC236}">
                <a16:creationId xmlns:a16="http://schemas.microsoft.com/office/drawing/2014/main" id="{EC253D14-0B1E-47FA-B267-C37F5FAF6A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0377"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elated image">
            <a:extLst>
              <a:ext uri="{FF2B5EF4-FFF2-40B4-BE49-F238E27FC236}">
                <a16:creationId xmlns:a16="http://schemas.microsoft.com/office/drawing/2014/main" id="{B9FA41B8-6CB0-423C-9157-31940BAA42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617"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Related image">
            <a:extLst>
              <a:ext uri="{FF2B5EF4-FFF2-40B4-BE49-F238E27FC236}">
                <a16:creationId xmlns:a16="http://schemas.microsoft.com/office/drawing/2014/main" id="{14FE7410-D0DD-48CF-A751-45EBF8474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0030"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Related image">
            <a:extLst>
              <a:ext uri="{FF2B5EF4-FFF2-40B4-BE49-F238E27FC236}">
                <a16:creationId xmlns:a16="http://schemas.microsoft.com/office/drawing/2014/main" id="{66F3E387-FCE5-4D03-A1B3-00E69A304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443" y="4768606"/>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Related image">
            <a:extLst>
              <a:ext uri="{FF2B5EF4-FFF2-40B4-BE49-F238E27FC236}">
                <a16:creationId xmlns:a16="http://schemas.microsoft.com/office/drawing/2014/main" id="{500ED431-CC21-4D0A-816E-996698BD2A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856"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Related image">
            <a:extLst>
              <a:ext uri="{FF2B5EF4-FFF2-40B4-BE49-F238E27FC236}">
                <a16:creationId xmlns:a16="http://schemas.microsoft.com/office/drawing/2014/main" id="{97F81CE9-86DC-4797-83A0-2169B6ADB9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4269"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Related image">
            <a:extLst>
              <a:ext uri="{FF2B5EF4-FFF2-40B4-BE49-F238E27FC236}">
                <a16:creationId xmlns:a16="http://schemas.microsoft.com/office/drawing/2014/main" id="{0597B3EE-49FC-48C5-B72F-B93DE75B45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682"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Related image">
            <a:extLst>
              <a:ext uri="{FF2B5EF4-FFF2-40B4-BE49-F238E27FC236}">
                <a16:creationId xmlns:a16="http://schemas.microsoft.com/office/drawing/2014/main" id="{632704BB-091C-4043-8A95-EE1950A645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9514"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A302C69E-B16E-4F70-9C7C-27E8180DC78D}"/>
              </a:ext>
            </a:extLst>
          </p:cNvPr>
          <p:cNvCxnSpPr/>
          <p:nvPr/>
        </p:nvCxnSpPr>
        <p:spPr>
          <a:xfrm>
            <a:off x="1429630" y="2946546"/>
            <a:ext cx="962613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A7E6F0-1DC4-4CF5-8A48-FA8127492CEB}"/>
              </a:ext>
            </a:extLst>
          </p:cNvPr>
          <p:cNvSpPr>
            <a:spLocks noGrp="1"/>
          </p:cNvSpPr>
          <p:nvPr>
            <p:ph type="title"/>
          </p:nvPr>
        </p:nvSpPr>
        <p:spPr>
          <a:xfrm>
            <a:off x="1097281" y="286605"/>
            <a:ext cx="10058400" cy="800323"/>
          </a:xfrm>
        </p:spPr>
        <p:txBody>
          <a:bodyPr>
            <a:normAutofit/>
          </a:bodyPr>
          <a:lstStyle/>
          <a:p>
            <a:r>
              <a:rPr lang="en-US" sz="4000" dirty="0"/>
              <a:t>Temporal resolution</a:t>
            </a:r>
          </a:p>
        </p:txBody>
      </p:sp>
      <p:sp>
        <p:nvSpPr>
          <p:cNvPr id="7" name="Oval 6">
            <a:extLst>
              <a:ext uri="{FF2B5EF4-FFF2-40B4-BE49-F238E27FC236}">
                <a16:creationId xmlns:a16="http://schemas.microsoft.com/office/drawing/2014/main" id="{96CB7ECA-C13D-462E-A38B-ED19E203F872}"/>
              </a:ext>
            </a:extLst>
          </p:cNvPr>
          <p:cNvSpPr/>
          <p:nvPr/>
        </p:nvSpPr>
        <p:spPr>
          <a:xfrm>
            <a:off x="2693165" y="2850951"/>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C5B137-769D-4849-A0AC-13A834A85C21}"/>
              </a:ext>
            </a:extLst>
          </p:cNvPr>
          <p:cNvSpPr/>
          <p:nvPr/>
        </p:nvSpPr>
        <p:spPr>
          <a:xfrm>
            <a:off x="4889110" y="2850951"/>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6B93EA-6418-4397-8876-C358797F40D9}"/>
              </a:ext>
            </a:extLst>
          </p:cNvPr>
          <p:cNvSpPr/>
          <p:nvPr/>
        </p:nvSpPr>
        <p:spPr>
          <a:xfrm>
            <a:off x="7085056" y="2850951"/>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9E485A-F75A-4CE4-A743-D346E8E69C76}"/>
              </a:ext>
            </a:extLst>
          </p:cNvPr>
          <p:cNvSpPr/>
          <p:nvPr/>
        </p:nvSpPr>
        <p:spPr>
          <a:xfrm>
            <a:off x="9281002" y="2850950"/>
            <a:ext cx="191193" cy="19119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4D1566-59A6-4C86-80FB-4707DD86B1A2}"/>
              </a:ext>
            </a:extLst>
          </p:cNvPr>
          <p:cNvSpPr/>
          <p:nvPr/>
        </p:nvSpPr>
        <p:spPr>
          <a:xfrm>
            <a:off x="1986584" y="1288159"/>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 6, 2018</a:t>
            </a:r>
          </a:p>
        </p:txBody>
      </p:sp>
      <p:sp>
        <p:nvSpPr>
          <p:cNvPr id="12" name="Rectangle: Rounded Corners 11">
            <a:extLst>
              <a:ext uri="{FF2B5EF4-FFF2-40B4-BE49-F238E27FC236}">
                <a16:creationId xmlns:a16="http://schemas.microsoft.com/office/drawing/2014/main" id="{8932BAF4-A68E-4F9F-BC8E-EF2634F27611}"/>
              </a:ext>
            </a:extLst>
          </p:cNvPr>
          <p:cNvSpPr/>
          <p:nvPr/>
        </p:nvSpPr>
        <p:spPr>
          <a:xfrm>
            <a:off x="4170058" y="1288126"/>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 22, 2018</a:t>
            </a:r>
          </a:p>
        </p:txBody>
      </p:sp>
      <p:sp>
        <p:nvSpPr>
          <p:cNvPr id="13" name="Rectangle: Rounded Corners 12">
            <a:extLst>
              <a:ext uri="{FF2B5EF4-FFF2-40B4-BE49-F238E27FC236}">
                <a16:creationId xmlns:a16="http://schemas.microsoft.com/office/drawing/2014/main" id="{AD8452B5-482F-4468-AD63-165FFBBB4F48}"/>
              </a:ext>
            </a:extLst>
          </p:cNvPr>
          <p:cNvSpPr/>
          <p:nvPr/>
        </p:nvSpPr>
        <p:spPr>
          <a:xfrm>
            <a:off x="6366004" y="1288125"/>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Apr 7, 2018</a:t>
            </a:r>
          </a:p>
        </p:txBody>
      </p:sp>
      <p:sp>
        <p:nvSpPr>
          <p:cNvPr id="14" name="Rectangle: Rounded Corners 13">
            <a:extLst>
              <a:ext uri="{FF2B5EF4-FFF2-40B4-BE49-F238E27FC236}">
                <a16:creationId xmlns:a16="http://schemas.microsoft.com/office/drawing/2014/main" id="{9C730EA9-D1F5-4F4A-A11B-5A741595D001}"/>
              </a:ext>
            </a:extLst>
          </p:cNvPr>
          <p:cNvSpPr/>
          <p:nvPr/>
        </p:nvSpPr>
        <p:spPr>
          <a:xfrm>
            <a:off x="8561950" y="1283935"/>
            <a:ext cx="1629295" cy="3906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Apr 23, 2018</a:t>
            </a:r>
          </a:p>
        </p:txBody>
      </p:sp>
      <p:cxnSp>
        <p:nvCxnSpPr>
          <p:cNvPr id="16" name="Straight Arrow Connector 15">
            <a:extLst>
              <a:ext uri="{FF2B5EF4-FFF2-40B4-BE49-F238E27FC236}">
                <a16:creationId xmlns:a16="http://schemas.microsoft.com/office/drawing/2014/main" id="{0AA711E1-E519-4159-8E8E-09324ED174D6}"/>
              </a:ext>
            </a:extLst>
          </p:cNvPr>
          <p:cNvCxnSpPr>
            <a:stCxn id="11" idx="2"/>
            <a:endCxn id="7" idx="0"/>
          </p:cNvCxnSpPr>
          <p:nvPr/>
        </p:nvCxnSpPr>
        <p:spPr>
          <a:xfrm flipH="1">
            <a:off x="2788762" y="1678792"/>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082839-EBD4-43ED-9C4A-1F6C59BFA7E0}"/>
              </a:ext>
            </a:extLst>
          </p:cNvPr>
          <p:cNvCxnSpPr/>
          <p:nvPr/>
        </p:nvCxnSpPr>
        <p:spPr>
          <a:xfrm flipH="1">
            <a:off x="4978471" y="1678791"/>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ABC4CE-3E23-4CCB-A872-D26D4AD3BDE7}"/>
              </a:ext>
            </a:extLst>
          </p:cNvPr>
          <p:cNvCxnSpPr/>
          <p:nvPr/>
        </p:nvCxnSpPr>
        <p:spPr>
          <a:xfrm flipH="1">
            <a:off x="7174416" y="1678791"/>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6F8386-7939-4899-A66A-05A5FC200750}"/>
              </a:ext>
            </a:extLst>
          </p:cNvPr>
          <p:cNvCxnSpPr/>
          <p:nvPr/>
        </p:nvCxnSpPr>
        <p:spPr>
          <a:xfrm flipH="1">
            <a:off x="9372436" y="1678791"/>
            <a:ext cx="12470" cy="1172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32CBEF-37CA-4BF7-A1DA-DE7FCDEC19E9}"/>
              </a:ext>
            </a:extLst>
          </p:cNvPr>
          <p:cNvCxnSpPr/>
          <p:nvPr/>
        </p:nvCxnSpPr>
        <p:spPr>
          <a:xfrm>
            <a:off x="2884358" y="2264870"/>
            <a:ext cx="2004752" cy="0"/>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EDB082-DF78-43E4-8CCF-CFE0C2E34B63}"/>
              </a:ext>
            </a:extLst>
          </p:cNvPr>
          <p:cNvSpPr txBox="1"/>
          <p:nvPr/>
        </p:nvSpPr>
        <p:spPr>
          <a:xfrm>
            <a:off x="3424339" y="1910448"/>
            <a:ext cx="1055716" cy="400110"/>
          </a:xfrm>
          <a:prstGeom prst="rect">
            <a:avLst/>
          </a:prstGeom>
          <a:noFill/>
        </p:spPr>
        <p:txBody>
          <a:bodyPr wrap="square" rtlCol="0">
            <a:spAutoFit/>
          </a:bodyPr>
          <a:lstStyle/>
          <a:p>
            <a:r>
              <a:rPr lang="en-US" sz="2000" b="1" dirty="0">
                <a:solidFill>
                  <a:srgbClr val="002060"/>
                </a:solidFill>
              </a:rPr>
              <a:t>16 days</a:t>
            </a:r>
          </a:p>
        </p:txBody>
      </p:sp>
      <p:pic>
        <p:nvPicPr>
          <p:cNvPr id="20" name="Picture 6" descr="Related image">
            <a:extLst>
              <a:ext uri="{FF2B5EF4-FFF2-40B4-BE49-F238E27FC236}">
                <a16:creationId xmlns:a16="http://schemas.microsoft.com/office/drawing/2014/main" id="{9D34C2D7-410B-401F-9618-639BE17ABE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354" y="3140425"/>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lated image">
            <a:extLst>
              <a:ext uri="{FF2B5EF4-FFF2-40B4-BE49-F238E27FC236}">
                <a16:creationId xmlns:a16="http://schemas.microsoft.com/office/drawing/2014/main" id="{50D524C6-A401-4D54-9CBB-F881FAC8C0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593" y="3137738"/>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a:extLst>
              <a:ext uri="{FF2B5EF4-FFF2-40B4-BE49-F238E27FC236}">
                <a16:creationId xmlns:a16="http://schemas.microsoft.com/office/drawing/2014/main" id="{0D48E315-E7EB-44BF-A304-2E5337BD86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5538" y="3137738"/>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lated image">
            <a:extLst>
              <a:ext uri="{FF2B5EF4-FFF2-40B4-BE49-F238E27FC236}">
                <a16:creationId xmlns:a16="http://schemas.microsoft.com/office/drawing/2014/main" id="{C74EEBA4-0A53-4563-B9E0-AF5D611422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0804" y="3137738"/>
            <a:ext cx="1437755" cy="14377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FF972CE-2263-4B8D-B804-522609B8DEF8}"/>
              </a:ext>
            </a:extLst>
          </p:cNvPr>
          <p:cNvSpPr txBox="1"/>
          <p:nvPr/>
        </p:nvSpPr>
        <p:spPr>
          <a:xfrm>
            <a:off x="766985" y="3656560"/>
            <a:ext cx="1055716" cy="400110"/>
          </a:xfrm>
          <a:prstGeom prst="rect">
            <a:avLst/>
          </a:prstGeom>
          <a:noFill/>
        </p:spPr>
        <p:txBody>
          <a:bodyPr wrap="square" rtlCol="0">
            <a:spAutoFit/>
          </a:bodyPr>
          <a:lstStyle/>
          <a:p>
            <a:r>
              <a:rPr lang="en-US" sz="2000" b="1" dirty="0">
                <a:solidFill>
                  <a:srgbClr val="002060"/>
                </a:solidFill>
              </a:rPr>
              <a:t>16 days</a:t>
            </a:r>
          </a:p>
        </p:txBody>
      </p:sp>
      <p:pic>
        <p:nvPicPr>
          <p:cNvPr id="31" name="Picture 6" descr="Related image">
            <a:extLst>
              <a:ext uri="{FF2B5EF4-FFF2-40B4-BE49-F238E27FC236}">
                <a16:creationId xmlns:a16="http://schemas.microsoft.com/office/drawing/2014/main" id="{98BEC21F-2A13-4FF5-A6EC-ADCA427E7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685"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1BD4E63-63DD-4CD2-A2FC-8EB2CFFB8E14}"/>
              </a:ext>
            </a:extLst>
          </p:cNvPr>
          <p:cNvSpPr txBox="1"/>
          <p:nvPr/>
        </p:nvSpPr>
        <p:spPr>
          <a:xfrm>
            <a:off x="754515" y="5290115"/>
            <a:ext cx="1055716" cy="400110"/>
          </a:xfrm>
          <a:prstGeom prst="rect">
            <a:avLst/>
          </a:prstGeom>
          <a:noFill/>
        </p:spPr>
        <p:txBody>
          <a:bodyPr wrap="square" rtlCol="0">
            <a:spAutoFit/>
          </a:bodyPr>
          <a:lstStyle/>
          <a:p>
            <a:r>
              <a:rPr lang="en-US" sz="2000" b="1" dirty="0">
                <a:solidFill>
                  <a:srgbClr val="002060"/>
                </a:solidFill>
              </a:rPr>
              <a:t>1 day</a:t>
            </a:r>
          </a:p>
        </p:txBody>
      </p:sp>
      <p:pic>
        <p:nvPicPr>
          <p:cNvPr id="36" name="Picture 6" descr="Related image">
            <a:extLst>
              <a:ext uri="{FF2B5EF4-FFF2-40B4-BE49-F238E27FC236}">
                <a16:creationId xmlns:a16="http://schemas.microsoft.com/office/drawing/2014/main" id="{3CD425FE-EC3E-44F5-B81A-9A07509214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7925"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Related image">
            <a:extLst>
              <a:ext uri="{FF2B5EF4-FFF2-40B4-BE49-F238E27FC236}">
                <a16:creationId xmlns:a16="http://schemas.microsoft.com/office/drawing/2014/main" id="{7810498A-CC01-4F22-9A67-649FDF7F6F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9338"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Related image">
            <a:extLst>
              <a:ext uri="{FF2B5EF4-FFF2-40B4-BE49-F238E27FC236}">
                <a16:creationId xmlns:a16="http://schemas.microsoft.com/office/drawing/2014/main" id="{8C51315B-9016-4A88-84AC-2EA5E44A72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0751" y="4768606"/>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a:extLst>
              <a:ext uri="{FF2B5EF4-FFF2-40B4-BE49-F238E27FC236}">
                <a16:creationId xmlns:a16="http://schemas.microsoft.com/office/drawing/2014/main" id="{4DC734CD-1E2C-4FB5-A8D6-95881541F9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4"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Related image">
            <a:extLst>
              <a:ext uri="{FF2B5EF4-FFF2-40B4-BE49-F238E27FC236}">
                <a16:creationId xmlns:a16="http://schemas.microsoft.com/office/drawing/2014/main" id="{C2310210-785B-4CCA-A054-19DFD0AECA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577"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Related image">
            <a:extLst>
              <a:ext uri="{FF2B5EF4-FFF2-40B4-BE49-F238E27FC236}">
                <a16:creationId xmlns:a16="http://schemas.microsoft.com/office/drawing/2014/main" id="{25E7CB7D-713E-4A63-9CEF-C971E5EF32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4990" y="4771293"/>
            <a:ext cx="1437755" cy="143775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Related image">
            <a:extLst>
              <a:ext uri="{FF2B5EF4-FFF2-40B4-BE49-F238E27FC236}">
                <a16:creationId xmlns:a16="http://schemas.microsoft.com/office/drawing/2014/main" id="{72056F6F-88E4-4216-96F7-F3163882EA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8822" y="4773980"/>
            <a:ext cx="1437755" cy="143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99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Related image">
            <a:extLst>
              <a:ext uri="{FF2B5EF4-FFF2-40B4-BE49-F238E27FC236}">
                <a16:creationId xmlns:a16="http://schemas.microsoft.com/office/drawing/2014/main" id="{4A96B932-8B41-4B29-BA2A-8682C9AC64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390" y="1141526"/>
            <a:ext cx="10248181" cy="51561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10F186-B038-491F-ABA4-305334909985}"/>
              </a:ext>
            </a:extLst>
          </p:cNvPr>
          <p:cNvSpPr/>
          <p:nvPr/>
        </p:nvSpPr>
        <p:spPr>
          <a:xfrm>
            <a:off x="2199735" y="1846051"/>
            <a:ext cx="8557404" cy="3372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35CC14-D2DD-461C-83E6-EA69B6FDE41C}"/>
              </a:ext>
            </a:extLst>
          </p:cNvPr>
          <p:cNvSpPr>
            <a:spLocks noGrp="1"/>
          </p:cNvSpPr>
          <p:nvPr>
            <p:ph type="title"/>
          </p:nvPr>
        </p:nvSpPr>
        <p:spPr>
          <a:xfrm>
            <a:off x="1097281" y="286605"/>
            <a:ext cx="10058400" cy="791697"/>
          </a:xfrm>
        </p:spPr>
        <p:txBody>
          <a:bodyPr>
            <a:normAutofit/>
          </a:bodyPr>
          <a:lstStyle/>
          <a:p>
            <a:r>
              <a:rPr lang="en-US" sz="4000" dirty="0"/>
              <a:t>Spectral reflectance </a:t>
            </a:r>
            <a:r>
              <a:rPr lang="en-US" sz="4000" dirty="0" smtClean="0"/>
              <a:t>curves/bands</a:t>
            </a:r>
            <a:endParaRPr lang="en-US" sz="4000" dirty="0"/>
          </a:p>
        </p:txBody>
      </p:sp>
      <p:sp>
        <p:nvSpPr>
          <p:cNvPr id="6" name="Freeform: Shape 5">
            <a:extLst>
              <a:ext uri="{FF2B5EF4-FFF2-40B4-BE49-F238E27FC236}">
                <a16:creationId xmlns:a16="http://schemas.microsoft.com/office/drawing/2014/main" id="{8291586E-06B0-435F-A241-33714B81373D}"/>
              </a:ext>
            </a:extLst>
          </p:cNvPr>
          <p:cNvSpPr/>
          <p:nvPr/>
        </p:nvSpPr>
        <p:spPr>
          <a:xfrm>
            <a:off x="2182483" y="2152829"/>
            <a:ext cx="8358996" cy="2134499"/>
          </a:xfrm>
          <a:custGeom>
            <a:avLst/>
            <a:gdLst>
              <a:gd name="connsiteX0" fmla="*/ 0 w 8358996"/>
              <a:gd name="connsiteY0" fmla="*/ 2134499 h 2134499"/>
              <a:gd name="connsiteX1" fmla="*/ 353683 w 8358996"/>
              <a:gd name="connsiteY1" fmla="*/ 1996477 h 2134499"/>
              <a:gd name="connsiteX2" fmla="*/ 802257 w 8358996"/>
              <a:gd name="connsiteY2" fmla="*/ 1668673 h 2134499"/>
              <a:gd name="connsiteX3" fmla="*/ 1061049 w 8358996"/>
              <a:gd name="connsiteY3" fmla="*/ 1418507 h 2134499"/>
              <a:gd name="connsiteX4" fmla="*/ 1475117 w 8358996"/>
              <a:gd name="connsiteY4" fmla="*/ 1211473 h 2134499"/>
              <a:gd name="connsiteX5" fmla="*/ 2018581 w 8358996"/>
              <a:gd name="connsiteY5" fmla="*/ 944054 h 2134499"/>
              <a:gd name="connsiteX6" fmla="*/ 2587925 w 8358996"/>
              <a:gd name="connsiteY6" fmla="*/ 711141 h 2134499"/>
              <a:gd name="connsiteX7" fmla="*/ 2872596 w 8358996"/>
              <a:gd name="connsiteY7" fmla="*/ 642129 h 2134499"/>
              <a:gd name="connsiteX8" fmla="*/ 3502325 w 8358996"/>
              <a:gd name="connsiteY8" fmla="*/ 357458 h 2134499"/>
              <a:gd name="connsiteX9" fmla="*/ 3769743 w 8358996"/>
              <a:gd name="connsiteY9" fmla="*/ 374711 h 2134499"/>
              <a:gd name="connsiteX10" fmla="*/ 3899140 w 8358996"/>
              <a:gd name="connsiteY10" fmla="*/ 469601 h 2134499"/>
              <a:gd name="connsiteX11" fmla="*/ 4088921 w 8358996"/>
              <a:gd name="connsiteY11" fmla="*/ 443722 h 2134499"/>
              <a:gd name="connsiteX12" fmla="*/ 4304581 w 8358996"/>
              <a:gd name="connsiteY12" fmla="*/ 245314 h 2134499"/>
              <a:gd name="connsiteX13" fmla="*/ 4632385 w 8358996"/>
              <a:gd name="connsiteY13" fmla="*/ 124545 h 2134499"/>
              <a:gd name="connsiteX14" fmla="*/ 5201728 w 8358996"/>
              <a:gd name="connsiteY14" fmla="*/ 46907 h 2134499"/>
              <a:gd name="connsiteX15" fmla="*/ 5753819 w 8358996"/>
              <a:gd name="connsiteY15" fmla="*/ 12401 h 2134499"/>
              <a:gd name="connsiteX16" fmla="*/ 6055743 w 8358996"/>
              <a:gd name="connsiteY16" fmla="*/ 262567 h 2134499"/>
              <a:gd name="connsiteX17" fmla="*/ 6193766 w 8358996"/>
              <a:gd name="connsiteY17" fmla="*/ 314326 h 2134499"/>
              <a:gd name="connsiteX18" fmla="*/ 6418053 w 8358996"/>
              <a:gd name="connsiteY18" fmla="*/ 90039 h 2134499"/>
              <a:gd name="connsiteX19" fmla="*/ 6685472 w 8358996"/>
              <a:gd name="connsiteY19" fmla="*/ 21028 h 2134499"/>
              <a:gd name="connsiteX20" fmla="*/ 6978770 w 8358996"/>
              <a:gd name="connsiteY20" fmla="*/ 90039 h 2134499"/>
              <a:gd name="connsiteX21" fmla="*/ 7116792 w 8358996"/>
              <a:gd name="connsiteY21" fmla="*/ 167677 h 2134499"/>
              <a:gd name="connsiteX22" fmla="*/ 7358332 w 8358996"/>
              <a:gd name="connsiteY22" fmla="*/ 46907 h 2134499"/>
              <a:gd name="connsiteX23" fmla="*/ 7901796 w 8358996"/>
              <a:gd name="connsiteY23" fmla="*/ 167677 h 2134499"/>
              <a:gd name="connsiteX24" fmla="*/ 8238226 w 8358996"/>
              <a:gd name="connsiteY24" fmla="*/ 262567 h 2134499"/>
              <a:gd name="connsiteX25" fmla="*/ 8358996 w 8358996"/>
              <a:gd name="connsiteY25" fmla="*/ 253941 h 213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58996" h="2134499">
                <a:moveTo>
                  <a:pt x="0" y="2134499"/>
                </a:moveTo>
                <a:cubicBezTo>
                  <a:pt x="109987" y="2104307"/>
                  <a:pt x="219974" y="2074115"/>
                  <a:pt x="353683" y="1996477"/>
                </a:cubicBezTo>
                <a:cubicBezTo>
                  <a:pt x="487392" y="1918839"/>
                  <a:pt x="684363" y="1765001"/>
                  <a:pt x="802257" y="1668673"/>
                </a:cubicBezTo>
                <a:cubicBezTo>
                  <a:pt x="920151" y="1572345"/>
                  <a:pt x="948906" y="1494707"/>
                  <a:pt x="1061049" y="1418507"/>
                </a:cubicBezTo>
                <a:cubicBezTo>
                  <a:pt x="1173192" y="1342307"/>
                  <a:pt x="1475117" y="1211473"/>
                  <a:pt x="1475117" y="1211473"/>
                </a:cubicBezTo>
                <a:cubicBezTo>
                  <a:pt x="1634706" y="1132397"/>
                  <a:pt x="1833113" y="1027443"/>
                  <a:pt x="2018581" y="944054"/>
                </a:cubicBezTo>
                <a:cubicBezTo>
                  <a:pt x="2204049" y="860665"/>
                  <a:pt x="2445589" y="761462"/>
                  <a:pt x="2587925" y="711141"/>
                </a:cubicBezTo>
                <a:cubicBezTo>
                  <a:pt x="2730261" y="660820"/>
                  <a:pt x="2720196" y="701076"/>
                  <a:pt x="2872596" y="642129"/>
                </a:cubicBezTo>
                <a:cubicBezTo>
                  <a:pt x="3024996" y="583182"/>
                  <a:pt x="3352801" y="402028"/>
                  <a:pt x="3502325" y="357458"/>
                </a:cubicBezTo>
                <a:cubicBezTo>
                  <a:pt x="3651849" y="312888"/>
                  <a:pt x="3703607" y="356020"/>
                  <a:pt x="3769743" y="374711"/>
                </a:cubicBezTo>
                <a:cubicBezTo>
                  <a:pt x="3835879" y="393402"/>
                  <a:pt x="3845944" y="458099"/>
                  <a:pt x="3899140" y="469601"/>
                </a:cubicBezTo>
                <a:cubicBezTo>
                  <a:pt x="3952336" y="481103"/>
                  <a:pt x="4021348" y="481103"/>
                  <a:pt x="4088921" y="443722"/>
                </a:cubicBezTo>
                <a:cubicBezTo>
                  <a:pt x="4156494" y="406341"/>
                  <a:pt x="4214004" y="298510"/>
                  <a:pt x="4304581" y="245314"/>
                </a:cubicBezTo>
                <a:cubicBezTo>
                  <a:pt x="4395158" y="192118"/>
                  <a:pt x="4482861" y="157613"/>
                  <a:pt x="4632385" y="124545"/>
                </a:cubicBezTo>
                <a:cubicBezTo>
                  <a:pt x="4781909" y="91477"/>
                  <a:pt x="5014822" y="65598"/>
                  <a:pt x="5201728" y="46907"/>
                </a:cubicBezTo>
                <a:cubicBezTo>
                  <a:pt x="5388634" y="28216"/>
                  <a:pt x="5611483" y="-23542"/>
                  <a:pt x="5753819" y="12401"/>
                </a:cubicBezTo>
                <a:cubicBezTo>
                  <a:pt x="5896155" y="48344"/>
                  <a:pt x="5982419" y="212246"/>
                  <a:pt x="6055743" y="262567"/>
                </a:cubicBezTo>
                <a:cubicBezTo>
                  <a:pt x="6129067" y="312888"/>
                  <a:pt x="6133381" y="343081"/>
                  <a:pt x="6193766" y="314326"/>
                </a:cubicBezTo>
                <a:cubicBezTo>
                  <a:pt x="6254151" y="285571"/>
                  <a:pt x="6336102" y="138922"/>
                  <a:pt x="6418053" y="90039"/>
                </a:cubicBezTo>
                <a:cubicBezTo>
                  <a:pt x="6500004" y="41156"/>
                  <a:pt x="6592019" y="21028"/>
                  <a:pt x="6685472" y="21028"/>
                </a:cubicBezTo>
                <a:cubicBezTo>
                  <a:pt x="6778925" y="21028"/>
                  <a:pt x="6906883" y="65597"/>
                  <a:pt x="6978770" y="90039"/>
                </a:cubicBezTo>
                <a:cubicBezTo>
                  <a:pt x="7050657" y="114480"/>
                  <a:pt x="7053532" y="174866"/>
                  <a:pt x="7116792" y="167677"/>
                </a:cubicBezTo>
                <a:cubicBezTo>
                  <a:pt x="7180052" y="160488"/>
                  <a:pt x="7227498" y="46907"/>
                  <a:pt x="7358332" y="46907"/>
                </a:cubicBezTo>
                <a:cubicBezTo>
                  <a:pt x="7489166" y="46907"/>
                  <a:pt x="7755147" y="131734"/>
                  <a:pt x="7901796" y="167677"/>
                </a:cubicBezTo>
                <a:cubicBezTo>
                  <a:pt x="8048445" y="203620"/>
                  <a:pt x="8162026" y="248190"/>
                  <a:pt x="8238226" y="262567"/>
                </a:cubicBezTo>
                <a:cubicBezTo>
                  <a:pt x="8314426" y="276944"/>
                  <a:pt x="8336711" y="265442"/>
                  <a:pt x="8358996" y="253941"/>
                </a:cubicBezTo>
              </a:path>
            </a:pathLst>
          </a:custGeom>
          <a:noFill/>
          <a:ln w="57150">
            <a:solidFill>
              <a:srgbClr val="9D6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32258D-7DDE-47EB-9B03-A53B7A6B1EA5}"/>
              </a:ext>
            </a:extLst>
          </p:cNvPr>
          <p:cNvSpPr txBox="1"/>
          <p:nvPr/>
        </p:nvSpPr>
        <p:spPr>
          <a:xfrm>
            <a:off x="6478437" y="3598666"/>
            <a:ext cx="1570007" cy="830997"/>
          </a:xfrm>
          <a:prstGeom prst="rect">
            <a:avLst/>
          </a:prstGeom>
          <a:noFill/>
        </p:spPr>
        <p:txBody>
          <a:bodyPr wrap="square" rtlCol="0">
            <a:spAutoFit/>
          </a:bodyPr>
          <a:lstStyle/>
          <a:p>
            <a:r>
              <a:rPr lang="en-US" sz="2400" b="1" dirty="0">
                <a:solidFill>
                  <a:srgbClr val="00B050"/>
                </a:solidFill>
              </a:rPr>
              <a:t>Green vegetation</a:t>
            </a:r>
          </a:p>
        </p:txBody>
      </p:sp>
      <p:sp>
        <p:nvSpPr>
          <p:cNvPr id="12" name="TextBox 11">
            <a:extLst>
              <a:ext uri="{FF2B5EF4-FFF2-40B4-BE49-F238E27FC236}">
                <a16:creationId xmlns:a16="http://schemas.microsoft.com/office/drawing/2014/main" id="{F7326788-CFFA-4906-83F4-0E91375D5A4A}"/>
              </a:ext>
            </a:extLst>
          </p:cNvPr>
          <p:cNvSpPr txBox="1"/>
          <p:nvPr/>
        </p:nvSpPr>
        <p:spPr>
          <a:xfrm>
            <a:off x="7263440" y="2235333"/>
            <a:ext cx="1570007" cy="461665"/>
          </a:xfrm>
          <a:prstGeom prst="rect">
            <a:avLst/>
          </a:prstGeom>
          <a:noFill/>
        </p:spPr>
        <p:txBody>
          <a:bodyPr wrap="square" rtlCol="0">
            <a:spAutoFit/>
          </a:bodyPr>
          <a:lstStyle/>
          <a:p>
            <a:r>
              <a:rPr lang="en-US" sz="2400" b="1" dirty="0">
                <a:solidFill>
                  <a:srgbClr val="9D681B"/>
                </a:solidFill>
              </a:rPr>
              <a:t>Soil</a:t>
            </a:r>
          </a:p>
        </p:txBody>
      </p:sp>
      <p:sp>
        <p:nvSpPr>
          <p:cNvPr id="13" name="TextBox 12">
            <a:extLst>
              <a:ext uri="{FF2B5EF4-FFF2-40B4-BE49-F238E27FC236}">
                <a16:creationId xmlns:a16="http://schemas.microsoft.com/office/drawing/2014/main" id="{13E8DD02-AE62-4CAC-B1D8-BA4871A2BFCB}"/>
              </a:ext>
            </a:extLst>
          </p:cNvPr>
          <p:cNvSpPr txBox="1"/>
          <p:nvPr/>
        </p:nvSpPr>
        <p:spPr>
          <a:xfrm>
            <a:off x="3370052" y="4472644"/>
            <a:ext cx="1570007" cy="461665"/>
          </a:xfrm>
          <a:prstGeom prst="rect">
            <a:avLst/>
          </a:prstGeom>
          <a:noFill/>
        </p:spPr>
        <p:txBody>
          <a:bodyPr wrap="square" rtlCol="0">
            <a:spAutoFit/>
          </a:bodyPr>
          <a:lstStyle/>
          <a:p>
            <a:r>
              <a:rPr lang="en-US" sz="2400" b="1" dirty="0">
                <a:solidFill>
                  <a:srgbClr val="0070C0"/>
                </a:solidFill>
              </a:rPr>
              <a:t>Water</a:t>
            </a:r>
          </a:p>
        </p:txBody>
      </p:sp>
      <p:sp>
        <p:nvSpPr>
          <p:cNvPr id="4" name="Rectangle 3">
            <a:extLst>
              <a:ext uri="{FF2B5EF4-FFF2-40B4-BE49-F238E27FC236}">
                <a16:creationId xmlns:a16="http://schemas.microsoft.com/office/drawing/2014/main" id="{E5759ACA-F1E1-4283-A219-B5BF86FF7A48}"/>
              </a:ext>
            </a:extLst>
          </p:cNvPr>
          <p:cNvSpPr/>
          <p:nvPr/>
        </p:nvSpPr>
        <p:spPr>
          <a:xfrm>
            <a:off x="2387031" y="1816248"/>
            <a:ext cx="73011"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68E5C56-08A7-4C62-B61E-E9B719474E42}"/>
              </a:ext>
            </a:extLst>
          </p:cNvPr>
          <p:cNvSpPr/>
          <p:nvPr/>
        </p:nvSpPr>
        <p:spPr>
          <a:xfrm>
            <a:off x="2734861" y="1816248"/>
            <a:ext cx="73011"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592BC2-6C69-406B-BE11-E1CEAF6EC0F3}"/>
              </a:ext>
            </a:extLst>
          </p:cNvPr>
          <p:cNvSpPr/>
          <p:nvPr/>
        </p:nvSpPr>
        <p:spPr>
          <a:xfrm>
            <a:off x="3147351" y="1802869"/>
            <a:ext cx="157290"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0CBC07-C089-4250-AEF2-DCBB26757B05}"/>
              </a:ext>
            </a:extLst>
          </p:cNvPr>
          <p:cNvSpPr/>
          <p:nvPr/>
        </p:nvSpPr>
        <p:spPr>
          <a:xfrm>
            <a:off x="3973332" y="1794761"/>
            <a:ext cx="94562"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D4A486-B1EF-400A-AD91-F581432BE768}"/>
              </a:ext>
            </a:extLst>
          </p:cNvPr>
          <p:cNvSpPr/>
          <p:nvPr/>
        </p:nvSpPr>
        <p:spPr>
          <a:xfrm>
            <a:off x="5528548" y="1807337"/>
            <a:ext cx="74786"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0A470F-3BF4-429F-8E20-2AC1980F262B}"/>
              </a:ext>
            </a:extLst>
          </p:cNvPr>
          <p:cNvSpPr/>
          <p:nvPr/>
        </p:nvSpPr>
        <p:spPr>
          <a:xfrm>
            <a:off x="7066757" y="1807337"/>
            <a:ext cx="94562"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285ADD0-D69D-4C5F-9E35-A43AA862A3D6}"/>
              </a:ext>
            </a:extLst>
          </p:cNvPr>
          <p:cNvSpPr/>
          <p:nvPr/>
        </p:nvSpPr>
        <p:spPr>
          <a:xfrm>
            <a:off x="9048981" y="1816247"/>
            <a:ext cx="157290" cy="3432531"/>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D66B06-4660-423D-82AA-391D1FAF295E}"/>
              </a:ext>
            </a:extLst>
          </p:cNvPr>
          <p:cNvSpPr/>
          <p:nvPr/>
        </p:nvSpPr>
        <p:spPr>
          <a:xfrm>
            <a:off x="2211185" y="4312730"/>
            <a:ext cx="1396539" cy="915975"/>
          </a:xfrm>
          <a:custGeom>
            <a:avLst/>
            <a:gdLst>
              <a:gd name="connsiteX0" fmla="*/ 0 w 1396539"/>
              <a:gd name="connsiteY0" fmla="*/ 300834 h 915975"/>
              <a:gd name="connsiteX1" fmla="*/ 216131 w 1396539"/>
              <a:gd name="connsiteY1" fmla="*/ 68077 h 915975"/>
              <a:gd name="connsiteX2" fmla="*/ 374073 w 1396539"/>
              <a:gd name="connsiteY2" fmla="*/ 1575 h 915975"/>
              <a:gd name="connsiteX3" fmla="*/ 631768 w 1396539"/>
              <a:gd name="connsiteY3" fmla="*/ 117954 h 915975"/>
              <a:gd name="connsiteX4" fmla="*/ 980902 w 1396539"/>
              <a:gd name="connsiteY4" fmla="*/ 400586 h 915975"/>
              <a:gd name="connsiteX5" fmla="*/ 1396539 w 1396539"/>
              <a:gd name="connsiteY5" fmla="*/ 915975 h 9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539" h="915975">
                <a:moveTo>
                  <a:pt x="0" y="300834"/>
                </a:moveTo>
                <a:cubicBezTo>
                  <a:pt x="76892" y="209394"/>
                  <a:pt x="153785" y="117954"/>
                  <a:pt x="216131" y="68077"/>
                </a:cubicBezTo>
                <a:cubicBezTo>
                  <a:pt x="278477" y="18200"/>
                  <a:pt x="304800" y="-6738"/>
                  <a:pt x="374073" y="1575"/>
                </a:cubicBezTo>
                <a:cubicBezTo>
                  <a:pt x="443346" y="9888"/>
                  <a:pt x="530630" y="51452"/>
                  <a:pt x="631768" y="117954"/>
                </a:cubicBezTo>
                <a:cubicBezTo>
                  <a:pt x="732906" y="184456"/>
                  <a:pt x="853440" y="267583"/>
                  <a:pt x="980902" y="400586"/>
                </a:cubicBezTo>
                <a:cubicBezTo>
                  <a:pt x="1108364" y="533589"/>
                  <a:pt x="1252451" y="724782"/>
                  <a:pt x="1396539" y="91597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D8ACC9F-D989-4202-BDEB-90729223D177}"/>
              </a:ext>
            </a:extLst>
          </p:cNvPr>
          <p:cNvSpPr/>
          <p:nvPr/>
        </p:nvSpPr>
        <p:spPr>
          <a:xfrm>
            <a:off x="2194560" y="2192256"/>
            <a:ext cx="8429105" cy="2712253"/>
          </a:xfrm>
          <a:custGeom>
            <a:avLst/>
            <a:gdLst>
              <a:gd name="connsiteX0" fmla="*/ 0 w 8429105"/>
              <a:gd name="connsiteY0" fmla="*/ 2712253 h 2712253"/>
              <a:gd name="connsiteX1" fmla="*/ 257695 w 8429105"/>
              <a:gd name="connsiteY1" fmla="*/ 2346493 h 2712253"/>
              <a:gd name="connsiteX2" fmla="*/ 415636 w 8429105"/>
              <a:gd name="connsiteY2" fmla="*/ 2163613 h 2712253"/>
              <a:gd name="connsiteX3" fmla="*/ 565265 w 8429105"/>
              <a:gd name="connsiteY3" fmla="*/ 2063860 h 2712253"/>
              <a:gd name="connsiteX4" fmla="*/ 706582 w 8429105"/>
              <a:gd name="connsiteY4" fmla="*/ 2122049 h 2712253"/>
              <a:gd name="connsiteX5" fmla="*/ 856211 w 8429105"/>
              <a:gd name="connsiteY5" fmla="*/ 2388057 h 2712253"/>
              <a:gd name="connsiteX6" fmla="*/ 914400 w 8429105"/>
              <a:gd name="connsiteY6" fmla="*/ 2537686 h 2712253"/>
              <a:gd name="connsiteX7" fmla="*/ 997527 w 8429105"/>
              <a:gd name="connsiteY7" fmla="*/ 2504435 h 2712253"/>
              <a:gd name="connsiteX8" fmla="*/ 1180407 w 8429105"/>
              <a:gd name="connsiteY8" fmla="*/ 1623286 h 2712253"/>
              <a:gd name="connsiteX9" fmla="*/ 1346662 w 8429105"/>
              <a:gd name="connsiteY9" fmla="*/ 517693 h 2712253"/>
              <a:gd name="connsiteX10" fmla="*/ 1454727 w 8429105"/>
              <a:gd name="connsiteY10" fmla="*/ 151933 h 2712253"/>
              <a:gd name="connsiteX11" fmla="*/ 1837113 w 8429105"/>
              <a:gd name="connsiteY11" fmla="*/ 93744 h 2712253"/>
              <a:gd name="connsiteX12" fmla="*/ 1870364 w 8429105"/>
              <a:gd name="connsiteY12" fmla="*/ 93744 h 2712253"/>
              <a:gd name="connsiteX13" fmla="*/ 2194560 w 8429105"/>
              <a:gd name="connsiteY13" fmla="*/ 135308 h 2712253"/>
              <a:gd name="connsiteX14" fmla="*/ 2460567 w 8429105"/>
              <a:gd name="connsiteY14" fmla="*/ 18929 h 2712253"/>
              <a:gd name="connsiteX15" fmla="*/ 2618509 w 8429105"/>
              <a:gd name="connsiteY15" fmla="*/ 18929 h 2712253"/>
              <a:gd name="connsiteX16" fmla="*/ 3158836 w 8429105"/>
              <a:gd name="connsiteY16" fmla="*/ 201809 h 2712253"/>
              <a:gd name="connsiteX17" fmla="*/ 3483033 w 8429105"/>
              <a:gd name="connsiteY17" fmla="*/ 235060 h 2712253"/>
              <a:gd name="connsiteX18" fmla="*/ 3724102 w 8429105"/>
              <a:gd name="connsiteY18" fmla="*/ 417940 h 2712253"/>
              <a:gd name="connsiteX19" fmla="*/ 3882044 w 8429105"/>
              <a:gd name="connsiteY19" fmla="*/ 1116209 h 2712253"/>
              <a:gd name="connsiteX20" fmla="*/ 3998422 w 8429105"/>
              <a:gd name="connsiteY20" fmla="*/ 1648224 h 2712253"/>
              <a:gd name="connsiteX21" fmla="*/ 4164676 w 8429105"/>
              <a:gd name="connsiteY21" fmla="*/ 1698100 h 2712253"/>
              <a:gd name="connsiteX22" fmla="*/ 4322618 w 8429105"/>
              <a:gd name="connsiteY22" fmla="*/ 1523533 h 2712253"/>
              <a:gd name="connsiteX23" fmla="*/ 4463935 w 8429105"/>
              <a:gd name="connsiteY23" fmla="*/ 1282464 h 2712253"/>
              <a:gd name="connsiteX24" fmla="*/ 4796444 w 8429105"/>
              <a:gd name="connsiteY24" fmla="*/ 875140 h 2712253"/>
              <a:gd name="connsiteX25" fmla="*/ 5004262 w 8429105"/>
              <a:gd name="connsiteY25" fmla="*/ 758762 h 2712253"/>
              <a:gd name="connsiteX26" fmla="*/ 5004262 w 8429105"/>
              <a:gd name="connsiteY26" fmla="*/ 758762 h 2712253"/>
              <a:gd name="connsiteX27" fmla="*/ 5203767 w 8429105"/>
              <a:gd name="connsiteY27" fmla="*/ 825264 h 2712253"/>
              <a:gd name="connsiteX28" fmla="*/ 5320145 w 8429105"/>
              <a:gd name="connsiteY28" fmla="*/ 949955 h 2712253"/>
              <a:gd name="connsiteX29" fmla="*/ 5486400 w 8429105"/>
              <a:gd name="connsiteY29" fmla="*/ 991519 h 2712253"/>
              <a:gd name="connsiteX30" fmla="*/ 5694218 w 8429105"/>
              <a:gd name="connsiteY30" fmla="*/ 1249213 h 2712253"/>
              <a:gd name="connsiteX31" fmla="*/ 5818909 w 8429105"/>
              <a:gd name="connsiteY31" fmla="*/ 1781228 h 2712253"/>
              <a:gd name="connsiteX32" fmla="*/ 5976851 w 8429105"/>
              <a:gd name="connsiteY32" fmla="*/ 2363119 h 2712253"/>
              <a:gd name="connsiteX33" fmla="*/ 6168044 w 8429105"/>
              <a:gd name="connsiteY33" fmla="*/ 2479497 h 2712253"/>
              <a:gd name="connsiteX34" fmla="*/ 6550429 w 8429105"/>
              <a:gd name="connsiteY34" fmla="*/ 2138675 h 2712253"/>
              <a:gd name="connsiteX35" fmla="*/ 6916189 w 8429105"/>
              <a:gd name="connsiteY35" fmla="*/ 1764602 h 2712253"/>
              <a:gd name="connsiteX36" fmla="*/ 7240385 w 8429105"/>
              <a:gd name="connsiteY36" fmla="*/ 1723039 h 2712253"/>
              <a:gd name="connsiteX37" fmla="*/ 7656022 w 8429105"/>
              <a:gd name="connsiteY37" fmla="*/ 2030609 h 2712253"/>
              <a:gd name="connsiteX38" fmla="*/ 8429105 w 8429105"/>
              <a:gd name="connsiteY38" fmla="*/ 2521060 h 271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29105" h="2712253">
                <a:moveTo>
                  <a:pt x="0" y="2712253"/>
                </a:moveTo>
                <a:cubicBezTo>
                  <a:pt x="94211" y="2575093"/>
                  <a:pt x="188422" y="2437933"/>
                  <a:pt x="257695" y="2346493"/>
                </a:cubicBezTo>
                <a:cubicBezTo>
                  <a:pt x="326968" y="2255053"/>
                  <a:pt x="364374" y="2210718"/>
                  <a:pt x="415636" y="2163613"/>
                </a:cubicBezTo>
                <a:cubicBezTo>
                  <a:pt x="466898" y="2116507"/>
                  <a:pt x="516774" y="2070787"/>
                  <a:pt x="565265" y="2063860"/>
                </a:cubicBezTo>
                <a:cubicBezTo>
                  <a:pt x="613756" y="2056933"/>
                  <a:pt x="658091" y="2068016"/>
                  <a:pt x="706582" y="2122049"/>
                </a:cubicBezTo>
                <a:cubicBezTo>
                  <a:pt x="755073" y="2176082"/>
                  <a:pt x="821575" y="2318784"/>
                  <a:pt x="856211" y="2388057"/>
                </a:cubicBezTo>
                <a:cubicBezTo>
                  <a:pt x="890847" y="2457330"/>
                  <a:pt x="890847" y="2518290"/>
                  <a:pt x="914400" y="2537686"/>
                </a:cubicBezTo>
                <a:cubicBezTo>
                  <a:pt x="937953" y="2557082"/>
                  <a:pt x="953193" y="2656835"/>
                  <a:pt x="997527" y="2504435"/>
                </a:cubicBezTo>
                <a:cubicBezTo>
                  <a:pt x="1041861" y="2352035"/>
                  <a:pt x="1122218" y="1954409"/>
                  <a:pt x="1180407" y="1623286"/>
                </a:cubicBezTo>
                <a:cubicBezTo>
                  <a:pt x="1238596" y="1292163"/>
                  <a:pt x="1300942" y="762918"/>
                  <a:pt x="1346662" y="517693"/>
                </a:cubicBezTo>
                <a:cubicBezTo>
                  <a:pt x="1392382" y="272468"/>
                  <a:pt x="1372985" y="222591"/>
                  <a:pt x="1454727" y="151933"/>
                </a:cubicBezTo>
                <a:cubicBezTo>
                  <a:pt x="1536469" y="81275"/>
                  <a:pt x="1837113" y="93744"/>
                  <a:pt x="1837113" y="93744"/>
                </a:cubicBezTo>
                <a:cubicBezTo>
                  <a:pt x="1906386" y="84046"/>
                  <a:pt x="1810789" y="86817"/>
                  <a:pt x="1870364" y="93744"/>
                </a:cubicBezTo>
                <a:cubicBezTo>
                  <a:pt x="1929939" y="100671"/>
                  <a:pt x="2096193" y="147777"/>
                  <a:pt x="2194560" y="135308"/>
                </a:cubicBezTo>
                <a:cubicBezTo>
                  <a:pt x="2292927" y="122839"/>
                  <a:pt x="2389909" y="38325"/>
                  <a:pt x="2460567" y="18929"/>
                </a:cubicBezTo>
                <a:cubicBezTo>
                  <a:pt x="2531225" y="-468"/>
                  <a:pt x="2502131" y="-11551"/>
                  <a:pt x="2618509" y="18929"/>
                </a:cubicBezTo>
                <a:cubicBezTo>
                  <a:pt x="2734887" y="49409"/>
                  <a:pt x="3014749" y="165787"/>
                  <a:pt x="3158836" y="201809"/>
                </a:cubicBezTo>
                <a:cubicBezTo>
                  <a:pt x="3302923" y="237831"/>
                  <a:pt x="3388822" y="199038"/>
                  <a:pt x="3483033" y="235060"/>
                </a:cubicBezTo>
                <a:cubicBezTo>
                  <a:pt x="3577244" y="271082"/>
                  <a:pt x="3657600" y="271082"/>
                  <a:pt x="3724102" y="417940"/>
                </a:cubicBezTo>
                <a:cubicBezTo>
                  <a:pt x="3790604" y="564798"/>
                  <a:pt x="3836324" y="911162"/>
                  <a:pt x="3882044" y="1116209"/>
                </a:cubicBezTo>
                <a:cubicBezTo>
                  <a:pt x="3927764" y="1321256"/>
                  <a:pt x="3951317" y="1551242"/>
                  <a:pt x="3998422" y="1648224"/>
                </a:cubicBezTo>
                <a:cubicBezTo>
                  <a:pt x="4045527" y="1745206"/>
                  <a:pt x="4110643" y="1718882"/>
                  <a:pt x="4164676" y="1698100"/>
                </a:cubicBezTo>
                <a:cubicBezTo>
                  <a:pt x="4218709" y="1677318"/>
                  <a:pt x="4272742" y="1592806"/>
                  <a:pt x="4322618" y="1523533"/>
                </a:cubicBezTo>
                <a:cubicBezTo>
                  <a:pt x="4372494" y="1454260"/>
                  <a:pt x="4384964" y="1390529"/>
                  <a:pt x="4463935" y="1282464"/>
                </a:cubicBezTo>
                <a:cubicBezTo>
                  <a:pt x="4542906" y="1174399"/>
                  <a:pt x="4706390" y="962424"/>
                  <a:pt x="4796444" y="875140"/>
                </a:cubicBezTo>
                <a:cubicBezTo>
                  <a:pt x="4886499" y="787856"/>
                  <a:pt x="5004262" y="758762"/>
                  <a:pt x="5004262" y="758762"/>
                </a:cubicBezTo>
                <a:lnTo>
                  <a:pt x="5004262" y="758762"/>
                </a:lnTo>
                <a:cubicBezTo>
                  <a:pt x="5037513" y="769846"/>
                  <a:pt x="5151120" y="793399"/>
                  <a:pt x="5203767" y="825264"/>
                </a:cubicBezTo>
                <a:cubicBezTo>
                  <a:pt x="5256414" y="857129"/>
                  <a:pt x="5273040" y="922246"/>
                  <a:pt x="5320145" y="949955"/>
                </a:cubicBezTo>
                <a:cubicBezTo>
                  <a:pt x="5367251" y="977664"/>
                  <a:pt x="5424055" y="941643"/>
                  <a:pt x="5486400" y="991519"/>
                </a:cubicBezTo>
                <a:cubicBezTo>
                  <a:pt x="5548745" y="1041395"/>
                  <a:pt x="5638800" y="1117595"/>
                  <a:pt x="5694218" y="1249213"/>
                </a:cubicBezTo>
                <a:cubicBezTo>
                  <a:pt x="5749636" y="1380831"/>
                  <a:pt x="5771803" y="1595577"/>
                  <a:pt x="5818909" y="1781228"/>
                </a:cubicBezTo>
                <a:cubicBezTo>
                  <a:pt x="5866015" y="1966879"/>
                  <a:pt x="5918662" y="2246741"/>
                  <a:pt x="5976851" y="2363119"/>
                </a:cubicBezTo>
                <a:cubicBezTo>
                  <a:pt x="6035040" y="2479497"/>
                  <a:pt x="6072448" y="2516904"/>
                  <a:pt x="6168044" y="2479497"/>
                </a:cubicBezTo>
                <a:cubicBezTo>
                  <a:pt x="6263640" y="2442090"/>
                  <a:pt x="6425738" y="2257824"/>
                  <a:pt x="6550429" y="2138675"/>
                </a:cubicBezTo>
                <a:cubicBezTo>
                  <a:pt x="6675120" y="2019526"/>
                  <a:pt x="6801196" y="1833875"/>
                  <a:pt x="6916189" y="1764602"/>
                </a:cubicBezTo>
                <a:cubicBezTo>
                  <a:pt x="7031182" y="1695329"/>
                  <a:pt x="7117080" y="1678705"/>
                  <a:pt x="7240385" y="1723039"/>
                </a:cubicBezTo>
                <a:cubicBezTo>
                  <a:pt x="7363690" y="1767373"/>
                  <a:pt x="7457902" y="1897606"/>
                  <a:pt x="7656022" y="2030609"/>
                </a:cubicBezTo>
                <a:cubicBezTo>
                  <a:pt x="7854142" y="2163612"/>
                  <a:pt x="8141623" y="2342336"/>
                  <a:pt x="8429105" y="252106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Related image">
            <a:extLst>
              <a:ext uri="{FF2B5EF4-FFF2-40B4-BE49-F238E27FC236}">
                <a16:creationId xmlns:a16="http://schemas.microsoft.com/office/drawing/2014/main" id="{6DC75550-4A97-4D37-A85F-A123681A81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7" t="77499" r="10097" b="11485"/>
          <a:stretch/>
        </p:blipFill>
        <p:spPr bwMode="auto">
          <a:xfrm>
            <a:off x="2194561" y="1802869"/>
            <a:ext cx="1413164" cy="26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7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D40F18-DFA2-410E-BA8E-61EA8A9992A0}"/>
              </a:ext>
            </a:extLst>
          </p:cNvPr>
          <p:cNvSpPr/>
          <p:nvPr/>
        </p:nvSpPr>
        <p:spPr>
          <a:xfrm>
            <a:off x="8501593" y="3055400"/>
            <a:ext cx="2733370" cy="87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Discontinuous reflectance bands</a:t>
            </a:r>
            <a:endParaRPr lang="en-US" sz="2400" dirty="0"/>
          </a:p>
        </p:txBody>
      </p:sp>
      <p:pic>
        <p:nvPicPr>
          <p:cNvPr id="9" name="Picture 2" descr="Related image">
            <a:extLst>
              <a:ext uri="{FF2B5EF4-FFF2-40B4-BE49-F238E27FC236}">
                <a16:creationId xmlns:a16="http://schemas.microsoft.com/office/drawing/2014/main" id="{E9B4BBF5-4CB9-43C6-BC7A-C80894AC5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47" t="67572" r="48158" b="4592"/>
          <a:stretch/>
        </p:blipFill>
        <p:spPr bwMode="auto">
          <a:xfrm>
            <a:off x="8803024" y="3801584"/>
            <a:ext cx="2244539" cy="24094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E82DF3-68A2-42B5-AB3F-F1ECE4106A0E}"/>
              </a:ext>
            </a:extLst>
          </p:cNvPr>
          <p:cNvSpPr>
            <a:spLocks noGrp="1"/>
          </p:cNvSpPr>
          <p:nvPr>
            <p:ph type="title"/>
          </p:nvPr>
        </p:nvSpPr>
        <p:spPr>
          <a:xfrm>
            <a:off x="1097281" y="286605"/>
            <a:ext cx="10058400" cy="766452"/>
          </a:xfrm>
        </p:spPr>
        <p:txBody>
          <a:bodyPr>
            <a:normAutofit fontScale="90000"/>
          </a:bodyPr>
          <a:lstStyle/>
          <a:p>
            <a:r>
              <a:rPr lang="en-US" sz="4000" dirty="0" smtClean="0"/>
              <a:t>Spectral resolution - Hyperspectral </a:t>
            </a:r>
            <a:r>
              <a:rPr lang="en-US" sz="4000" dirty="0"/>
              <a:t>vs. Multispectral</a:t>
            </a:r>
          </a:p>
        </p:txBody>
      </p:sp>
      <p:sp>
        <p:nvSpPr>
          <p:cNvPr id="6" name="Rectangle 5">
            <a:extLst>
              <a:ext uri="{FF2B5EF4-FFF2-40B4-BE49-F238E27FC236}">
                <a16:creationId xmlns:a16="http://schemas.microsoft.com/office/drawing/2014/main" id="{CCFE9B9C-83D9-44B2-A227-585BF6662289}"/>
              </a:ext>
            </a:extLst>
          </p:cNvPr>
          <p:cNvSpPr/>
          <p:nvPr/>
        </p:nvSpPr>
        <p:spPr>
          <a:xfrm>
            <a:off x="3224006" y="3055401"/>
            <a:ext cx="2889849" cy="87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Continuous reflectance curves</a:t>
            </a:r>
            <a:endParaRPr lang="en-US" sz="2400" dirty="0"/>
          </a:p>
        </p:txBody>
      </p:sp>
      <p:pic>
        <p:nvPicPr>
          <p:cNvPr id="7" name="Picture 2" descr="Related image">
            <a:extLst>
              <a:ext uri="{FF2B5EF4-FFF2-40B4-BE49-F238E27FC236}">
                <a16:creationId xmlns:a16="http://schemas.microsoft.com/office/drawing/2014/main" id="{FD8E74D9-CD46-4F7D-8850-7039F66AD3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127" t="12323" r="48278" b="59841"/>
          <a:stretch/>
        </p:blipFill>
        <p:spPr bwMode="auto">
          <a:xfrm>
            <a:off x="3546662" y="3801584"/>
            <a:ext cx="2244539" cy="2409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a:extLst>
              <a:ext uri="{FF2B5EF4-FFF2-40B4-BE49-F238E27FC236}">
                <a16:creationId xmlns:a16="http://schemas.microsoft.com/office/drawing/2014/main" id="{81461007-5A9F-40B3-ADFE-483F104664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859" r="77995"/>
          <a:stretch/>
        </p:blipFill>
        <p:spPr bwMode="auto">
          <a:xfrm>
            <a:off x="6113855" y="1413332"/>
            <a:ext cx="2501660" cy="274459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A0E2D431-F902-4F3C-99D1-80615DEAC2E4}"/>
              </a:ext>
            </a:extLst>
          </p:cNvPr>
          <p:cNvSpPr/>
          <p:nvPr/>
        </p:nvSpPr>
        <p:spPr>
          <a:xfrm rot="2659124">
            <a:off x="7957635" y="3854674"/>
            <a:ext cx="672860" cy="560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621AA784-C3D1-4E58-9DFF-0E0CCF410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995" b="57210"/>
          <a:stretch/>
        </p:blipFill>
        <p:spPr bwMode="auto">
          <a:xfrm>
            <a:off x="1043795" y="1258441"/>
            <a:ext cx="2380891" cy="278444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C50919F-EEC3-4A78-95D6-67F1B23F1E19}"/>
              </a:ext>
            </a:extLst>
          </p:cNvPr>
          <p:cNvSpPr/>
          <p:nvPr/>
        </p:nvSpPr>
        <p:spPr>
          <a:xfrm rot="2659124">
            <a:off x="2721400" y="3917216"/>
            <a:ext cx="672860" cy="560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438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03_24_Fig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5205" y="1511968"/>
            <a:ext cx="85344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Remote sensing terminology</a:t>
            </a:r>
            <a:endParaRPr lang="en-US" dirty="0"/>
          </a:p>
        </p:txBody>
      </p:sp>
      <p:pic>
        <p:nvPicPr>
          <p:cNvPr id="5" name="Picture 4" descr="Image result for remote sensing image time series">
            <a:extLst>
              <a:ext uri="{FF2B5EF4-FFF2-40B4-BE49-F238E27FC236}">
                <a16:creationId xmlns:a16="http://schemas.microsoft.com/office/drawing/2014/main" id="{516BB2BF-0418-4AC2-BD28-DADDC5D4E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94" y="2855079"/>
            <a:ext cx="1904647" cy="17182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761DC7-AC1C-44B2-9787-A4B0C8D50EA1}"/>
              </a:ext>
            </a:extLst>
          </p:cNvPr>
          <p:cNvSpPr txBox="1"/>
          <p:nvPr/>
        </p:nvSpPr>
        <p:spPr>
          <a:xfrm rot="19125166">
            <a:off x="372381" y="2721252"/>
            <a:ext cx="719050" cy="369332"/>
          </a:xfrm>
          <a:prstGeom prst="rect">
            <a:avLst/>
          </a:prstGeom>
          <a:solidFill>
            <a:schemeClr val="bg1"/>
          </a:solidFill>
        </p:spPr>
        <p:txBody>
          <a:bodyPr wrap="square" rtlCol="0">
            <a:spAutoFit/>
          </a:bodyPr>
          <a:lstStyle/>
          <a:p>
            <a:r>
              <a:rPr lang="en-US" dirty="0"/>
              <a:t>time</a:t>
            </a:r>
          </a:p>
        </p:txBody>
      </p:sp>
      <p:cxnSp>
        <p:nvCxnSpPr>
          <p:cNvPr id="7" name="Straight Arrow Connector 6">
            <a:extLst>
              <a:ext uri="{FF2B5EF4-FFF2-40B4-BE49-F238E27FC236}">
                <a16:creationId xmlns:a16="http://schemas.microsoft.com/office/drawing/2014/main" id="{8E3B7476-E868-457F-8435-A90665E5B2BE}"/>
              </a:ext>
            </a:extLst>
          </p:cNvPr>
          <p:cNvCxnSpPr/>
          <p:nvPr/>
        </p:nvCxnSpPr>
        <p:spPr>
          <a:xfrm flipV="1">
            <a:off x="487386" y="2791808"/>
            <a:ext cx="592945" cy="5133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614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B968-42DF-4ED5-82D5-E3A8F1299512}"/>
              </a:ext>
            </a:extLst>
          </p:cNvPr>
          <p:cNvSpPr>
            <a:spLocks noGrp="1"/>
          </p:cNvSpPr>
          <p:nvPr>
            <p:ph type="title"/>
          </p:nvPr>
        </p:nvSpPr>
        <p:spPr>
          <a:xfrm>
            <a:off x="1097281" y="286605"/>
            <a:ext cx="10058400" cy="802362"/>
          </a:xfrm>
        </p:spPr>
        <p:txBody>
          <a:bodyPr>
            <a:normAutofit/>
          </a:bodyPr>
          <a:lstStyle/>
          <a:p>
            <a:r>
              <a:rPr lang="en-US" sz="4000" dirty="0"/>
              <a:t>Comparisons of common satellites</a:t>
            </a:r>
          </a:p>
        </p:txBody>
      </p:sp>
      <p:graphicFrame>
        <p:nvGraphicFramePr>
          <p:cNvPr id="3" name="Table 2">
            <a:extLst>
              <a:ext uri="{FF2B5EF4-FFF2-40B4-BE49-F238E27FC236}">
                <a16:creationId xmlns:a16="http://schemas.microsoft.com/office/drawing/2014/main" id="{F258507F-0748-4889-A1E6-C99FD82C847E}"/>
              </a:ext>
            </a:extLst>
          </p:cNvPr>
          <p:cNvGraphicFramePr>
            <a:graphicFrameLocks noGrp="1"/>
          </p:cNvGraphicFramePr>
          <p:nvPr>
            <p:extLst/>
          </p:nvPr>
        </p:nvGraphicFramePr>
        <p:xfrm>
          <a:off x="839587" y="1737821"/>
          <a:ext cx="10573788" cy="3657600"/>
        </p:xfrm>
        <a:graphic>
          <a:graphicData uri="http://schemas.openxmlformats.org/drawingml/2006/table">
            <a:tbl>
              <a:tblPr firstRow="1" bandRow="1">
                <a:tableStyleId>{5C22544A-7EE6-4342-B048-85BDC9FD1C3A}</a:tableStyleId>
              </a:tblPr>
              <a:tblGrid>
                <a:gridCol w="2446538">
                  <a:extLst>
                    <a:ext uri="{9D8B030D-6E8A-4147-A177-3AD203B41FA5}">
                      <a16:colId xmlns:a16="http://schemas.microsoft.com/office/drawing/2014/main" val="3361409403"/>
                    </a:ext>
                  </a:extLst>
                </a:gridCol>
                <a:gridCol w="2740605">
                  <a:extLst>
                    <a:ext uri="{9D8B030D-6E8A-4147-A177-3AD203B41FA5}">
                      <a16:colId xmlns:a16="http://schemas.microsoft.com/office/drawing/2014/main" val="290126802"/>
                    </a:ext>
                  </a:extLst>
                </a:gridCol>
                <a:gridCol w="2743198">
                  <a:extLst>
                    <a:ext uri="{9D8B030D-6E8A-4147-A177-3AD203B41FA5}">
                      <a16:colId xmlns:a16="http://schemas.microsoft.com/office/drawing/2014/main" val="2397386476"/>
                    </a:ext>
                  </a:extLst>
                </a:gridCol>
                <a:gridCol w="2643447">
                  <a:extLst>
                    <a:ext uri="{9D8B030D-6E8A-4147-A177-3AD203B41FA5}">
                      <a16:colId xmlns:a16="http://schemas.microsoft.com/office/drawing/2014/main" val="2482961209"/>
                    </a:ext>
                  </a:extLst>
                </a:gridCol>
              </a:tblGrid>
              <a:tr h="370840">
                <a:tc>
                  <a:txBody>
                    <a:bodyPr/>
                    <a:lstStyle/>
                    <a:p>
                      <a:pPr algn="ctr"/>
                      <a:r>
                        <a:rPr lang="en-US" sz="2400" dirty="0">
                          <a:solidFill>
                            <a:schemeClr val="tx1"/>
                          </a:solidFill>
                        </a:rPr>
                        <a:t>Satellites</a:t>
                      </a:r>
                    </a:p>
                  </a:txBody>
                  <a:tcPr/>
                </a:tc>
                <a:tc>
                  <a:txBody>
                    <a:bodyPr/>
                    <a:lstStyle/>
                    <a:p>
                      <a:pPr algn="ctr"/>
                      <a:r>
                        <a:rPr lang="en-US" sz="2400" dirty="0">
                          <a:solidFill>
                            <a:schemeClr val="tx1"/>
                          </a:solidFill>
                        </a:rPr>
                        <a:t>Spatial resolution</a:t>
                      </a:r>
                    </a:p>
                  </a:txBody>
                  <a:tcPr/>
                </a:tc>
                <a:tc>
                  <a:txBody>
                    <a:bodyPr/>
                    <a:lstStyle/>
                    <a:p>
                      <a:pPr algn="ctr"/>
                      <a:r>
                        <a:rPr lang="en-US" sz="2400" dirty="0">
                          <a:solidFill>
                            <a:schemeClr val="tx1"/>
                          </a:solidFill>
                        </a:rPr>
                        <a:t>Temporal resolution</a:t>
                      </a:r>
                    </a:p>
                  </a:txBody>
                  <a:tcPr/>
                </a:tc>
                <a:tc>
                  <a:txBody>
                    <a:bodyPr/>
                    <a:lstStyle/>
                    <a:p>
                      <a:pPr algn="ctr"/>
                      <a:r>
                        <a:rPr lang="en-US" sz="2400" dirty="0">
                          <a:solidFill>
                            <a:schemeClr val="tx1"/>
                          </a:solidFill>
                        </a:rPr>
                        <a:t>Spectral resolution</a:t>
                      </a:r>
                    </a:p>
                  </a:txBody>
                  <a:tcPr/>
                </a:tc>
                <a:extLst>
                  <a:ext uri="{0D108BD9-81ED-4DB2-BD59-A6C34878D82A}">
                    <a16:rowId xmlns:a16="http://schemas.microsoft.com/office/drawing/2014/main" val="2396552773"/>
                  </a:ext>
                </a:extLst>
              </a:tr>
              <a:tr h="370840">
                <a:tc>
                  <a:txBody>
                    <a:bodyPr/>
                    <a:lstStyle/>
                    <a:p>
                      <a:pPr marL="0" marR="0" lvl="0" indent="0" algn="l" defTabSz="913671" rtl="0" eaLnBrk="1" fontAlgn="auto" latinLnBrk="0" hangingPunct="1">
                        <a:lnSpc>
                          <a:spcPct val="100000"/>
                        </a:lnSpc>
                        <a:spcBef>
                          <a:spcPts val="0"/>
                        </a:spcBef>
                        <a:spcAft>
                          <a:spcPts val="0"/>
                        </a:spcAft>
                        <a:buClrTx/>
                        <a:buSzTx/>
                        <a:buFontTx/>
                        <a:buNone/>
                        <a:tabLst/>
                        <a:defRPr/>
                      </a:pPr>
                      <a:r>
                        <a:rPr lang="en-US" sz="2400" dirty="0"/>
                        <a:t>AVHRR</a:t>
                      </a:r>
                    </a:p>
                  </a:txBody>
                  <a:tcPr/>
                </a:tc>
                <a:tc>
                  <a:txBody>
                    <a:bodyPr/>
                    <a:lstStyle/>
                    <a:p>
                      <a:r>
                        <a:rPr lang="en-US" sz="2400" dirty="0"/>
                        <a:t>1 km</a:t>
                      </a:r>
                    </a:p>
                  </a:txBody>
                  <a:tcPr/>
                </a:tc>
                <a:tc>
                  <a:txBody>
                    <a:bodyPr/>
                    <a:lstStyle/>
                    <a:p>
                      <a:r>
                        <a:rPr lang="en-US" sz="2400" dirty="0"/>
                        <a:t>1 day </a:t>
                      </a:r>
                    </a:p>
                  </a:txBody>
                  <a:tcPr/>
                </a:tc>
                <a:tc>
                  <a:txBody>
                    <a:bodyPr/>
                    <a:lstStyle/>
                    <a:p>
                      <a:r>
                        <a:rPr lang="en-US" sz="2400" dirty="0"/>
                        <a:t>2 bands</a:t>
                      </a:r>
                    </a:p>
                  </a:txBody>
                  <a:tcPr/>
                </a:tc>
                <a:extLst>
                  <a:ext uri="{0D108BD9-81ED-4DB2-BD59-A6C34878D82A}">
                    <a16:rowId xmlns:a16="http://schemas.microsoft.com/office/drawing/2014/main" val="720020045"/>
                  </a:ext>
                </a:extLst>
              </a:tr>
              <a:tr h="370840">
                <a:tc>
                  <a:txBody>
                    <a:bodyPr/>
                    <a:lstStyle/>
                    <a:p>
                      <a:r>
                        <a:rPr lang="en-US" sz="2400" dirty="0"/>
                        <a:t>GOES</a:t>
                      </a:r>
                    </a:p>
                  </a:txBody>
                  <a:tcPr/>
                </a:tc>
                <a:tc>
                  <a:txBody>
                    <a:bodyPr/>
                    <a:lstStyle/>
                    <a:p>
                      <a:r>
                        <a:rPr lang="en-US" sz="2400" dirty="0"/>
                        <a:t>700 m</a:t>
                      </a:r>
                    </a:p>
                  </a:txBody>
                  <a:tcPr/>
                </a:tc>
                <a:tc>
                  <a:txBody>
                    <a:bodyPr/>
                    <a:lstStyle/>
                    <a:p>
                      <a:r>
                        <a:rPr lang="en-US" sz="2400" dirty="0"/>
                        <a:t>15 minutes</a:t>
                      </a:r>
                    </a:p>
                  </a:txBody>
                  <a:tcPr/>
                </a:tc>
                <a:tc>
                  <a:txBody>
                    <a:bodyPr/>
                    <a:lstStyle/>
                    <a:p>
                      <a:r>
                        <a:rPr lang="en-US" sz="2400" dirty="0"/>
                        <a:t>1 band</a:t>
                      </a:r>
                    </a:p>
                  </a:txBody>
                  <a:tcPr/>
                </a:tc>
                <a:extLst>
                  <a:ext uri="{0D108BD9-81ED-4DB2-BD59-A6C34878D82A}">
                    <a16:rowId xmlns:a16="http://schemas.microsoft.com/office/drawing/2014/main" val="3458447823"/>
                  </a:ext>
                </a:extLst>
              </a:tr>
              <a:tr h="370840">
                <a:tc>
                  <a:txBody>
                    <a:bodyPr/>
                    <a:lstStyle/>
                    <a:p>
                      <a:r>
                        <a:rPr lang="en-US" sz="2400" dirty="0"/>
                        <a:t>MODIS</a:t>
                      </a:r>
                    </a:p>
                  </a:txBody>
                  <a:tcPr/>
                </a:tc>
                <a:tc>
                  <a:txBody>
                    <a:bodyPr/>
                    <a:lstStyle/>
                    <a:p>
                      <a:r>
                        <a:rPr lang="en-US" sz="2400" dirty="0"/>
                        <a:t>1 km/500 m/250 m</a:t>
                      </a:r>
                    </a:p>
                  </a:txBody>
                  <a:tcPr/>
                </a:tc>
                <a:tc>
                  <a:txBody>
                    <a:bodyPr/>
                    <a:lstStyle/>
                    <a:p>
                      <a:r>
                        <a:rPr lang="en-US" sz="2400" dirty="0"/>
                        <a:t>1 day</a:t>
                      </a:r>
                    </a:p>
                  </a:txBody>
                  <a:tcPr/>
                </a:tc>
                <a:tc>
                  <a:txBody>
                    <a:bodyPr/>
                    <a:lstStyle/>
                    <a:p>
                      <a:r>
                        <a:rPr lang="en-US" sz="2400" dirty="0"/>
                        <a:t>36 bands</a:t>
                      </a:r>
                    </a:p>
                  </a:txBody>
                  <a:tcPr/>
                </a:tc>
                <a:extLst>
                  <a:ext uri="{0D108BD9-81ED-4DB2-BD59-A6C34878D82A}">
                    <a16:rowId xmlns:a16="http://schemas.microsoft.com/office/drawing/2014/main" val="142702382"/>
                  </a:ext>
                </a:extLst>
              </a:tr>
              <a:tr h="370840">
                <a:tc>
                  <a:txBody>
                    <a:bodyPr/>
                    <a:lstStyle/>
                    <a:p>
                      <a:pPr marL="0" marR="0" lvl="0" indent="0" algn="l" defTabSz="913671" rtl="0" eaLnBrk="1" fontAlgn="auto" latinLnBrk="0" hangingPunct="1">
                        <a:lnSpc>
                          <a:spcPct val="100000"/>
                        </a:lnSpc>
                        <a:spcBef>
                          <a:spcPts val="0"/>
                        </a:spcBef>
                        <a:spcAft>
                          <a:spcPts val="0"/>
                        </a:spcAft>
                        <a:buClrTx/>
                        <a:buSzTx/>
                        <a:buFontTx/>
                        <a:buNone/>
                        <a:tabLst/>
                        <a:defRPr/>
                      </a:pPr>
                      <a:r>
                        <a:rPr lang="en-US" sz="2400" dirty="0"/>
                        <a:t>Landsat TM</a:t>
                      </a:r>
                    </a:p>
                  </a:txBody>
                  <a:tcPr/>
                </a:tc>
                <a:tc>
                  <a:txBody>
                    <a:bodyPr/>
                    <a:lstStyle/>
                    <a:p>
                      <a:r>
                        <a:rPr lang="en-US" sz="2400" dirty="0"/>
                        <a:t>30-60 m</a:t>
                      </a:r>
                    </a:p>
                  </a:txBody>
                  <a:tcPr/>
                </a:tc>
                <a:tc>
                  <a:txBody>
                    <a:bodyPr/>
                    <a:lstStyle/>
                    <a:p>
                      <a:r>
                        <a:rPr lang="en-US" sz="2400" dirty="0"/>
                        <a:t>16 days</a:t>
                      </a:r>
                    </a:p>
                  </a:txBody>
                  <a:tcPr/>
                </a:tc>
                <a:tc>
                  <a:txBody>
                    <a:bodyPr/>
                    <a:lstStyle/>
                    <a:p>
                      <a:r>
                        <a:rPr lang="en-US" sz="2400" dirty="0"/>
                        <a:t>6 bands</a:t>
                      </a:r>
                    </a:p>
                  </a:txBody>
                  <a:tcPr/>
                </a:tc>
                <a:extLst>
                  <a:ext uri="{0D108BD9-81ED-4DB2-BD59-A6C34878D82A}">
                    <a16:rowId xmlns:a16="http://schemas.microsoft.com/office/drawing/2014/main" val="1813920630"/>
                  </a:ext>
                </a:extLst>
              </a:tr>
              <a:tr h="370840">
                <a:tc>
                  <a:txBody>
                    <a:bodyPr/>
                    <a:lstStyle/>
                    <a:p>
                      <a:r>
                        <a:rPr lang="en-US" sz="2400" dirty="0"/>
                        <a:t>Sentinel-2</a:t>
                      </a:r>
                    </a:p>
                  </a:txBody>
                  <a:tcPr/>
                </a:tc>
                <a:tc>
                  <a:txBody>
                    <a:bodyPr/>
                    <a:lstStyle/>
                    <a:p>
                      <a:r>
                        <a:rPr lang="en-US" sz="2400" dirty="0"/>
                        <a:t>10-60 m</a:t>
                      </a:r>
                    </a:p>
                  </a:txBody>
                  <a:tcPr/>
                </a:tc>
                <a:tc>
                  <a:txBody>
                    <a:bodyPr/>
                    <a:lstStyle/>
                    <a:p>
                      <a:r>
                        <a:rPr lang="en-US" sz="2400" dirty="0"/>
                        <a:t>5 days</a:t>
                      </a:r>
                    </a:p>
                  </a:txBody>
                  <a:tcPr/>
                </a:tc>
                <a:tc>
                  <a:txBody>
                    <a:bodyPr/>
                    <a:lstStyle/>
                    <a:p>
                      <a:r>
                        <a:rPr lang="en-US" sz="2400" dirty="0"/>
                        <a:t>13 bands</a:t>
                      </a:r>
                    </a:p>
                  </a:txBody>
                  <a:tcPr/>
                </a:tc>
                <a:extLst>
                  <a:ext uri="{0D108BD9-81ED-4DB2-BD59-A6C34878D82A}">
                    <a16:rowId xmlns:a16="http://schemas.microsoft.com/office/drawing/2014/main" val="3702076817"/>
                  </a:ext>
                </a:extLst>
              </a:tr>
              <a:tr h="370840">
                <a:tc>
                  <a:txBody>
                    <a:bodyPr/>
                    <a:lstStyle/>
                    <a:p>
                      <a:r>
                        <a:rPr lang="en-US" sz="2400" dirty="0"/>
                        <a:t>SPOT-5</a:t>
                      </a:r>
                    </a:p>
                  </a:txBody>
                  <a:tcPr/>
                </a:tc>
                <a:tc>
                  <a:txBody>
                    <a:bodyPr/>
                    <a:lstStyle/>
                    <a:p>
                      <a:r>
                        <a:rPr lang="en-US" sz="2400" dirty="0"/>
                        <a:t>2.5-5 m</a:t>
                      </a:r>
                    </a:p>
                  </a:txBody>
                  <a:tcPr/>
                </a:tc>
                <a:tc>
                  <a:txBody>
                    <a:bodyPr/>
                    <a:lstStyle/>
                    <a:p>
                      <a:r>
                        <a:rPr lang="en-US" sz="2400" dirty="0"/>
                        <a:t>2-3 days</a:t>
                      </a:r>
                    </a:p>
                  </a:txBody>
                  <a:tcPr/>
                </a:tc>
                <a:tc>
                  <a:txBody>
                    <a:bodyPr/>
                    <a:lstStyle/>
                    <a:p>
                      <a:r>
                        <a:rPr lang="en-US" sz="2400" dirty="0"/>
                        <a:t>5 bands</a:t>
                      </a:r>
                    </a:p>
                  </a:txBody>
                  <a:tcPr/>
                </a:tc>
                <a:extLst>
                  <a:ext uri="{0D108BD9-81ED-4DB2-BD59-A6C34878D82A}">
                    <a16:rowId xmlns:a16="http://schemas.microsoft.com/office/drawing/2014/main" val="3630354955"/>
                  </a:ext>
                </a:extLst>
              </a:tr>
              <a:tr h="370840">
                <a:tc>
                  <a:txBody>
                    <a:bodyPr/>
                    <a:lstStyle/>
                    <a:p>
                      <a:r>
                        <a:rPr lang="en-US" sz="2400" dirty="0"/>
                        <a:t>WorldView-2</a:t>
                      </a:r>
                    </a:p>
                  </a:txBody>
                  <a:tcPr/>
                </a:tc>
                <a:tc>
                  <a:txBody>
                    <a:bodyPr/>
                    <a:lstStyle/>
                    <a:p>
                      <a:r>
                        <a:rPr lang="en-US" sz="2400" dirty="0"/>
                        <a:t>0.46 m</a:t>
                      </a:r>
                    </a:p>
                  </a:txBody>
                  <a:tcPr/>
                </a:tc>
                <a:tc>
                  <a:txBody>
                    <a:bodyPr/>
                    <a:lstStyle/>
                    <a:p>
                      <a:r>
                        <a:rPr lang="en-US" sz="2400" dirty="0"/>
                        <a:t>1-3 days</a:t>
                      </a:r>
                    </a:p>
                  </a:txBody>
                  <a:tcPr/>
                </a:tc>
                <a:tc>
                  <a:txBody>
                    <a:bodyPr/>
                    <a:lstStyle/>
                    <a:p>
                      <a:r>
                        <a:rPr lang="en-US" sz="2400" dirty="0"/>
                        <a:t>8 bands</a:t>
                      </a:r>
                    </a:p>
                  </a:txBody>
                  <a:tcPr/>
                </a:tc>
                <a:extLst>
                  <a:ext uri="{0D108BD9-81ED-4DB2-BD59-A6C34878D82A}">
                    <a16:rowId xmlns:a16="http://schemas.microsoft.com/office/drawing/2014/main" val="3209841769"/>
                  </a:ext>
                </a:extLst>
              </a:tr>
            </a:tbl>
          </a:graphicData>
        </a:graphic>
      </p:graphicFrame>
    </p:spTree>
    <p:extLst>
      <p:ext uri="{BB962C8B-B14F-4D97-AF65-F5344CB8AC3E}">
        <p14:creationId xmlns:p14="http://schemas.microsoft.com/office/powerpoint/2010/main" val="682579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Satellite remote sensing data sources</a:t>
            </a:r>
            <a:endParaRPr lang="en-US" dirty="0"/>
          </a:p>
        </p:txBody>
      </p:sp>
      <p:sp>
        <p:nvSpPr>
          <p:cNvPr id="5" name="Rectangle 4"/>
          <p:cNvSpPr/>
          <p:nvPr/>
        </p:nvSpPr>
        <p:spPr>
          <a:xfrm>
            <a:off x="4487780" y="1521995"/>
            <a:ext cx="3267369" cy="400110"/>
          </a:xfrm>
          <a:prstGeom prst="rect">
            <a:avLst/>
          </a:prstGeom>
        </p:spPr>
        <p:txBody>
          <a:bodyPr wrap="none">
            <a:spAutoFit/>
          </a:bodyPr>
          <a:lstStyle/>
          <a:p>
            <a:r>
              <a:rPr lang="en-US" sz="2000" dirty="0"/>
              <a:t>https://neo.sci.gsfc.nasa.gov/</a:t>
            </a:r>
          </a:p>
        </p:txBody>
      </p:sp>
      <p:pic>
        <p:nvPicPr>
          <p:cNvPr id="6" name="Picture 5"/>
          <p:cNvPicPr>
            <a:picLocks noChangeAspect="1"/>
          </p:cNvPicPr>
          <p:nvPr/>
        </p:nvPicPr>
        <p:blipFill>
          <a:blip r:embed="rId2"/>
          <a:stretch>
            <a:fillRect/>
          </a:stretch>
        </p:blipFill>
        <p:spPr>
          <a:xfrm>
            <a:off x="7688975" y="1198355"/>
            <a:ext cx="3055225" cy="642766"/>
          </a:xfrm>
          <a:prstGeom prst="rect">
            <a:avLst/>
          </a:prstGeom>
        </p:spPr>
      </p:pic>
      <p:sp>
        <p:nvSpPr>
          <p:cNvPr id="7" name="TextBox 6"/>
          <p:cNvSpPr txBox="1"/>
          <p:nvPr/>
        </p:nvSpPr>
        <p:spPr>
          <a:xfrm>
            <a:off x="1161047" y="1521995"/>
            <a:ext cx="3176337"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NASA Earth Observations</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a:t>NASA's Land Processes Distributed Active Archive Center</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Landsat satellite data</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MODIS satellite data</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USGS Earth Explorer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NOAA Digital Coast</a:t>
            </a:r>
            <a:endParaRPr lang="en-US" sz="2000" dirty="0"/>
          </a:p>
        </p:txBody>
      </p:sp>
      <p:sp>
        <p:nvSpPr>
          <p:cNvPr id="9" name="Rectangle 8"/>
          <p:cNvSpPr/>
          <p:nvPr/>
        </p:nvSpPr>
        <p:spPr>
          <a:xfrm>
            <a:off x="4487779" y="4592948"/>
            <a:ext cx="3116109" cy="369332"/>
          </a:xfrm>
          <a:prstGeom prst="rect">
            <a:avLst/>
          </a:prstGeom>
        </p:spPr>
        <p:txBody>
          <a:bodyPr wrap="none">
            <a:spAutoFit/>
          </a:bodyPr>
          <a:lstStyle/>
          <a:p>
            <a:r>
              <a:rPr lang="en-US" dirty="0"/>
              <a:t>https://earthexplorer.usgs.gov/</a:t>
            </a:r>
          </a:p>
        </p:txBody>
      </p:sp>
      <p:sp>
        <p:nvSpPr>
          <p:cNvPr id="11" name="Rectangle 10"/>
          <p:cNvSpPr/>
          <p:nvPr/>
        </p:nvSpPr>
        <p:spPr>
          <a:xfrm>
            <a:off x="4487779" y="5208501"/>
            <a:ext cx="3557192" cy="369332"/>
          </a:xfrm>
          <a:prstGeom prst="rect">
            <a:avLst/>
          </a:prstGeom>
        </p:spPr>
        <p:txBody>
          <a:bodyPr wrap="none">
            <a:spAutoFit/>
          </a:bodyPr>
          <a:lstStyle/>
          <a:p>
            <a:r>
              <a:rPr lang="en-US" dirty="0"/>
              <a:t>https://coast.noaa.gov/digitalcoast/</a:t>
            </a:r>
          </a:p>
        </p:txBody>
      </p:sp>
      <p:sp>
        <p:nvSpPr>
          <p:cNvPr id="12" name="Rectangle 11"/>
          <p:cNvSpPr/>
          <p:nvPr/>
        </p:nvSpPr>
        <p:spPr>
          <a:xfrm>
            <a:off x="4487780" y="2169555"/>
            <a:ext cx="2383729" cy="369332"/>
          </a:xfrm>
          <a:prstGeom prst="rect">
            <a:avLst/>
          </a:prstGeom>
        </p:spPr>
        <p:txBody>
          <a:bodyPr wrap="none">
            <a:spAutoFit/>
          </a:bodyPr>
          <a:lstStyle/>
          <a:p>
            <a:r>
              <a:rPr lang="en-US" dirty="0"/>
              <a:t>https://lpdaac.usgs.gov</a:t>
            </a:r>
          </a:p>
        </p:txBody>
      </p:sp>
      <p:pic>
        <p:nvPicPr>
          <p:cNvPr id="13" name="Picture 12"/>
          <p:cNvPicPr>
            <a:picLocks noChangeAspect="1"/>
          </p:cNvPicPr>
          <p:nvPr/>
        </p:nvPicPr>
        <p:blipFill>
          <a:blip r:embed="rId3"/>
          <a:stretch>
            <a:fillRect/>
          </a:stretch>
        </p:blipFill>
        <p:spPr>
          <a:xfrm>
            <a:off x="7755149" y="3253104"/>
            <a:ext cx="3168152" cy="578274"/>
          </a:xfrm>
          <a:prstGeom prst="rect">
            <a:avLst/>
          </a:prstGeom>
        </p:spPr>
      </p:pic>
      <p:sp>
        <p:nvSpPr>
          <p:cNvPr id="14" name="Rectangle 13"/>
          <p:cNvSpPr/>
          <p:nvPr/>
        </p:nvSpPr>
        <p:spPr>
          <a:xfrm>
            <a:off x="4487779" y="3380637"/>
            <a:ext cx="2982868" cy="369332"/>
          </a:xfrm>
          <a:prstGeom prst="rect">
            <a:avLst/>
          </a:prstGeom>
        </p:spPr>
        <p:txBody>
          <a:bodyPr wrap="none">
            <a:spAutoFit/>
          </a:bodyPr>
          <a:lstStyle/>
          <a:p>
            <a:r>
              <a:rPr lang="en-US" dirty="0"/>
              <a:t>https://landsat.gsfc.nasa.gov/</a:t>
            </a:r>
          </a:p>
        </p:txBody>
      </p:sp>
      <p:sp>
        <p:nvSpPr>
          <p:cNvPr id="15" name="Rectangle 14"/>
          <p:cNvSpPr/>
          <p:nvPr/>
        </p:nvSpPr>
        <p:spPr>
          <a:xfrm>
            <a:off x="4487779" y="3986665"/>
            <a:ext cx="2871171" cy="369332"/>
          </a:xfrm>
          <a:prstGeom prst="rect">
            <a:avLst/>
          </a:prstGeom>
        </p:spPr>
        <p:txBody>
          <a:bodyPr wrap="none">
            <a:spAutoFit/>
          </a:bodyPr>
          <a:lstStyle/>
          <a:p>
            <a:r>
              <a:rPr lang="en-US" dirty="0"/>
              <a:t>https://modis.gsfc.nasa.gov/</a:t>
            </a:r>
          </a:p>
        </p:txBody>
      </p:sp>
      <p:pic>
        <p:nvPicPr>
          <p:cNvPr id="16" name="Picture 15"/>
          <p:cNvPicPr>
            <a:picLocks noChangeAspect="1"/>
          </p:cNvPicPr>
          <p:nvPr/>
        </p:nvPicPr>
        <p:blipFill>
          <a:blip r:embed="rId4"/>
          <a:stretch>
            <a:fillRect/>
          </a:stretch>
        </p:blipFill>
        <p:spPr>
          <a:xfrm>
            <a:off x="7755149" y="3831378"/>
            <a:ext cx="4145280" cy="585521"/>
          </a:xfrm>
          <a:prstGeom prst="rect">
            <a:avLst/>
          </a:prstGeom>
        </p:spPr>
      </p:pic>
      <p:pic>
        <p:nvPicPr>
          <p:cNvPr id="17" name="Picture 16"/>
          <p:cNvPicPr>
            <a:picLocks noChangeAspect="1"/>
          </p:cNvPicPr>
          <p:nvPr/>
        </p:nvPicPr>
        <p:blipFill>
          <a:blip r:embed="rId5"/>
          <a:stretch>
            <a:fillRect/>
          </a:stretch>
        </p:blipFill>
        <p:spPr>
          <a:xfrm>
            <a:off x="8135208" y="5243060"/>
            <a:ext cx="2865903" cy="625520"/>
          </a:xfrm>
          <a:prstGeom prst="rect">
            <a:avLst/>
          </a:prstGeom>
        </p:spPr>
      </p:pic>
      <p:pic>
        <p:nvPicPr>
          <p:cNvPr id="18" name="Picture 17"/>
          <p:cNvPicPr>
            <a:picLocks noChangeAspect="1"/>
          </p:cNvPicPr>
          <p:nvPr/>
        </p:nvPicPr>
        <p:blipFill rotWithShape="1">
          <a:blip r:embed="rId6"/>
          <a:srcRect b="3146"/>
          <a:stretch/>
        </p:blipFill>
        <p:spPr>
          <a:xfrm>
            <a:off x="8135208" y="4416899"/>
            <a:ext cx="1955201" cy="828869"/>
          </a:xfrm>
          <a:prstGeom prst="rect">
            <a:avLst/>
          </a:prstGeom>
        </p:spPr>
      </p:pic>
      <p:pic>
        <p:nvPicPr>
          <p:cNvPr id="1026" name="Picture 2" descr="Image result for lp da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3888" y="1886016"/>
            <a:ext cx="2324100" cy="122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514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Land Processes Distributed Active Archive Center</a:t>
            </a:r>
          </a:p>
        </p:txBody>
      </p:sp>
      <p:pic>
        <p:nvPicPr>
          <p:cNvPr id="4" name="Content Placeholder 3"/>
          <p:cNvPicPr>
            <a:picLocks noGrp="1" noChangeAspect="1"/>
          </p:cNvPicPr>
          <p:nvPr>
            <p:ph idx="1"/>
          </p:nvPr>
        </p:nvPicPr>
        <p:blipFill>
          <a:blip r:embed="rId2"/>
          <a:stretch>
            <a:fillRect/>
          </a:stretch>
        </p:blipFill>
        <p:spPr>
          <a:xfrm>
            <a:off x="1351155" y="2427182"/>
            <a:ext cx="7720656" cy="4289254"/>
          </a:xfrm>
          <a:prstGeom prst="rect">
            <a:avLst/>
          </a:prstGeom>
        </p:spPr>
      </p:pic>
      <p:sp>
        <p:nvSpPr>
          <p:cNvPr id="6" name="Rectangle 5"/>
          <p:cNvSpPr/>
          <p:nvPr/>
        </p:nvSpPr>
        <p:spPr>
          <a:xfrm>
            <a:off x="9071811" y="2427182"/>
            <a:ext cx="2473498" cy="369332"/>
          </a:xfrm>
          <a:prstGeom prst="rect">
            <a:avLst/>
          </a:prstGeom>
        </p:spPr>
        <p:txBody>
          <a:bodyPr wrap="none">
            <a:spAutoFit/>
          </a:bodyPr>
          <a:lstStyle/>
          <a:p>
            <a:r>
              <a:rPr lang="en-US" dirty="0"/>
              <a:t>https://lpdaac.usgs.gov/</a:t>
            </a:r>
          </a:p>
        </p:txBody>
      </p:sp>
      <p:sp>
        <p:nvSpPr>
          <p:cNvPr id="8" name="Rectangle 7"/>
          <p:cNvSpPr/>
          <p:nvPr/>
        </p:nvSpPr>
        <p:spPr>
          <a:xfrm>
            <a:off x="1044740" y="1123483"/>
            <a:ext cx="10012281" cy="1200329"/>
          </a:xfrm>
          <a:prstGeom prst="rect">
            <a:avLst/>
          </a:prstGeom>
        </p:spPr>
        <p:txBody>
          <a:bodyPr wrap="square">
            <a:spAutoFit/>
          </a:bodyPr>
          <a:lstStyle/>
          <a:p>
            <a:r>
              <a:rPr lang="en-US" dirty="0"/>
              <a:t>NASA's Land Processes Distributed Active Archive Center (LP DAAC) is located at the U.S. Department of the Interior, U.S. Geological Survey (USGS) Earth Resources Observation and Science (EROS) Center in Sioux Falls, SD. LP DAAC was established in 1990 to process NASA land processes data products and provide vital contributions to inter-disciplinary studies of the integrated Earth system.</a:t>
            </a:r>
          </a:p>
        </p:txBody>
      </p:sp>
    </p:spTree>
    <p:extLst>
      <p:ext uri="{BB962C8B-B14F-4D97-AF65-F5344CB8AC3E}">
        <p14:creationId xmlns:p14="http://schemas.microsoft.com/office/powerpoint/2010/main" val="3712083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MODIS Land Cover (MCD12Q1)</a:t>
            </a:r>
            <a:endParaRPr lang="en-US" dirty="0"/>
          </a:p>
        </p:txBody>
      </p:sp>
      <p:pic>
        <p:nvPicPr>
          <p:cNvPr id="4" name="Content Placeholder 3"/>
          <p:cNvPicPr>
            <a:picLocks noGrp="1" noChangeAspect="1"/>
          </p:cNvPicPr>
          <p:nvPr>
            <p:ph idx="1"/>
          </p:nvPr>
        </p:nvPicPr>
        <p:blipFill>
          <a:blip r:embed="rId2"/>
          <a:stretch>
            <a:fillRect/>
          </a:stretch>
        </p:blipFill>
        <p:spPr>
          <a:xfrm>
            <a:off x="7241930" y="1555250"/>
            <a:ext cx="4482087" cy="4722813"/>
          </a:xfrm>
          <a:prstGeom prst="rect">
            <a:avLst/>
          </a:prstGeom>
        </p:spPr>
      </p:pic>
      <p:sp>
        <p:nvSpPr>
          <p:cNvPr id="5" name="Rectangle 4"/>
          <p:cNvSpPr/>
          <p:nvPr/>
        </p:nvSpPr>
        <p:spPr>
          <a:xfrm>
            <a:off x="509336" y="1143871"/>
            <a:ext cx="6926180" cy="1754326"/>
          </a:xfrm>
          <a:prstGeom prst="rect">
            <a:avLst/>
          </a:prstGeom>
        </p:spPr>
        <p:txBody>
          <a:bodyPr wrap="square">
            <a:spAutoFit/>
          </a:bodyPr>
          <a:lstStyle/>
          <a:p>
            <a:pPr>
              <a:buFont typeface="Arial" panose="020B0604020202020204" pitchFamily="34" charset="0"/>
              <a:buChar char="•"/>
            </a:pPr>
            <a:r>
              <a:rPr lang="en-US" dirty="0" smtClean="0">
                <a:solidFill>
                  <a:srgbClr val="555555"/>
                </a:solidFill>
                <a:latin typeface="Arial" panose="020B0604020202020204" pitchFamily="34" charset="0"/>
              </a:rPr>
              <a:t>Land </a:t>
            </a:r>
            <a:r>
              <a:rPr lang="en-US" dirty="0">
                <a:solidFill>
                  <a:srgbClr val="555555"/>
                </a:solidFill>
                <a:latin typeface="Arial" panose="020B0604020202020204" pitchFamily="34" charset="0"/>
              </a:rPr>
              <a:t>Cover Type 1: IGBP global vegetation classification scheme</a:t>
            </a:r>
          </a:p>
          <a:p>
            <a:pPr>
              <a:buFont typeface="Arial" panose="020B0604020202020204" pitchFamily="34" charset="0"/>
              <a:buChar char="•"/>
            </a:pPr>
            <a:r>
              <a:rPr lang="en-US" dirty="0">
                <a:solidFill>
                  <a:srgbClr val="555555"/>
                </a:solidFill>
                <a:latin typeface="Arial" panose="020B0604020202020204" pitchFamily="34" charset="0"/>
              </a:rPr>
              <a:t>Land Cover Type 2: University of Maryland (UMD) scheme</a:t>
            </a:r>
          </a:p>
          <a:p>
            <a:pPr>
              <a:buFont typeface="Arial" panose="020B0604020202020204" pitchFamily="34" charset="0"/>
              <a:buChar char="•"/>
            </a:pPr>
            <a:r>
              <a:rPr lang="en-US" dirty="0">
                <a:solidFill>
                  <a:srgbClr val="555555"/>
                </a:solidFill>
                <a:latin typeface="Arial" panose="020B0604020202020204" pitchFamily="34" charset="0"/>
              </a:rPr>
              <a:t>Land Cover Type 3: MODIS-derived LAI/</a:t>
            </a:r>
            <a:r>
              <a:rPr lang="en-US" dirty="0" err="1">
                <a:solidFill>
                  <a:srgbClr val="555555"/>
                </a:solidFill>
                <a:latin typeface="Arial" panose="020B0604020202020204" pitchFamily="34" charset="0"/>
              </a:rPr>
              <a:t>fPAR</a:t>
            </a:r>
            <a:r>
              <a:rPr lang="en-US" dirty="0">
                <a:solidFill>
                  <a:srgbClr val="555555"/>
                </a:solidFill>
                <a:latin typeface="Arial" panose="020B0604020202020204" pitchFamily="34" charset="0"/>
              </a:rPr>
              <a:t> scheme</a:t>
            </a:r>
          </a:p>
          <a:p>
            <a:pPr>
              <a:buFont typeface="Arial" panose="020B0604020202020204" pitchFamily="34" charset="0"/>
              <a:buChar char="•"/>
            </a:pPr>
            <a:r>
              <a:rPr lang="en-US" dirty="0">
                <a:solidFill>
                  <a:srgbClr val="555555"/>
                </a:solidFill>
                <a:latin typeface="Arial" panose="020B0604020202020204" pitchFamily="34" charset="0"/>
              </a:rPr>
              <a:t>Land Cover Type 4: MODIS-derived Net Primary Production (NPP) scheme</a:t>
            </a:r>
          </a:p>
          <a:p>
            <a:pPr>
              <a:buFont typeface="Arial" panose="020B0604020202020204" pitchFamily="34" charset="0"/>
              <a:buChar char="•"/>
            </a:pPr>
            <a:r>
              <a:rPr lang="en-US" dirty="0">
                <a:solidFill>
                  <a:srgbClr val="555555"/>
                </a:solidFill>
                <a:latin typeface="Arial" panose="020B0604020202020204" pitchFamily="34" charset="0"/>
              </a:rPr>
              <a:t>Land Cover Type 5: Plant Functional Type (PFT) scheme</a:t>
            </a:r>
            <a:endParaRPr lang="en-US" b="0" i="0" dirty="0">
              <a:solidFill>
                <a:srgbClr val="555555"/>
              </a:solidFill>
              <a:effectLst/>
              <a:latin typeface="Arial" panose="020B0604020202020204" pitchFamily="34" charset="0"/>
            </a:endParaRPr>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126" y="2898197"/>
            <a:ext cx="4058653" cy="378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79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MODIS land surface temperature (MOD11A2)</a:t>
            </a:r>
          </a:p>
        </p:txBody>
      </p:sp>
      <p:pic>
        <p:nvPicPr>
          <p:cNvPr id="4" name="Content Placeholder 3"/>
          <p:cNvPicPr>
            <a:picLocks noGrp="1" noChangeAspect="1"/>
          </p:cNvPicPr>
          <p:nvPr>
            <p:ph idx="1"/>
          </p:nvPr>
        </p:nvPicPr>
        <p:blipFill>
          <a:blip r:embed="rId2"/>
          <a:stretch>
            <a:fillRect/>
          </a:stretch>
        </p:blipFill>
        <p:spPr>
          <a:xfrm>
            <a:off x="355544" y="1334778"/>
            <a:ext cx="3444963" cy="4722813"/>
          </a:xfrm>
          <a:prstGeom prst="rect">
            <a:avLst/>
          </a:prstGeom>
        </p:spPr>
      </p:pic>
      <p:pic>
        <p:nvPicPr>
          <p:cNvPr id="4100" name="Picture 4" descr="Image result for MODIS land surface temper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550" y="1635069"/>
            <a:ext cx="7670641" cy="431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775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765" y="756098"/>
            <a:ext cx="5850555" cy="4955203"/>
          </a:xfrm>
          <a:prstGeom prst="rect">
            <a:avLst/>
          </a:prstGeom>
          <a:solidFill>
            <a:schemeClr val="accent5">
              <a:lumMod val="20000"/>
              <a:lumOff val="80000"/>
            </a:schemeClr>
          </a:solidFill>
        </p:spPr>
        <p:txBody>
          <a:bodyPr wrap="square" rtlCol="0">
            <a:spAutoFit/>
          </a:bodyPr>
          <a:lstStyle/>
          <a:p>
            <a:pPr algn="ctr"/>
            <a:r>
              <a:rPr lang="en-US" sz="2800" dirty="0" smtClean="0"/>
              <a:t>Learning objectives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Understand remote sensing approaches that monitor the environment</a:t>
            </a:r>
          </a:p>
          <a:p>
            <a:pPr marL="457200" indent="-457200">
              <a:buFont typeface="Arial" panose="020B0604020202020204" pitchFamily="34" charset="0"/>
              <a:buChar char="•"/>
            </a:pPr>
            <a:r>
              <a:rPr lang="en-US" sz="2400" dirty="0" smtClean="0"/>
              <a:t>Know NEON and the data sources</a:t>
            </a:r>
          </a:p>
          <a:p>
            <a:pPr marL="457200" indent="-457200">
              <a:buFont typeface="Arial" panose="020B0604020202020204" pitchFamily="34" charset="0"/>
              <a:buChar char="•"/>
            </a:pPr>
            <a:r>
              <a:rPr lang="en-US" sz="2400" dirty="0" smtClean="0"/>
              <a:t>Apply coding skills to remote sensing data processing to address relevant questions</a:t>
            </a:r>
          </a:p>
          <a:p>
            <a:pPr marL="457200" indent="-457200">
              <a:buFont typeface="Arial" panose="020B0604020202020204" pitchFamily="34" charset="0"/>
              <a:buChar char="•"/>
            </a:pPr>
            <a:r>
              <a:rPr lang="en-US" sz="2400" dirty="0" smtClean="0"/>
              <a:t>Collaborate to design a case study based on a simple scientific question</a:t>
            </a:r>
          </a:p>
          <a:p>
            <a:pPr marL="457200" indent="-457200">
              <a:buFont typeface="Arial" panose="020B0604020202020204" pitchFamily="34" charset="0"/>
              <a:buChar char="•"/>
            </a:pPr>
            <a:r>
              <a:rPr lang="en-US" sz="2400" dirty="0" smtClean="0"/>
              <a:t>Communicate data analysis results using graphs, writing and verbal ways</a:t>
            </a:r>
            <a:endParaRPr lang="en-US" sz="2400" dirty="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a:p>
        </p:txBody>
      </p:sp>
      <p:sp>
        <p:nvSpPr>
          <p:cNvPr id="6" name="TextBox 5"/>
          <p:cNvSpPr txBox="1"/>
          <p:nvPr/>
        </p:nvSpPr>
        <p:spPr>
          <a:xfrm>
            <a:off x="6733042" y="756098"/>
            <a:ext cx="4781180" cy="4955203"/>
          </a:xfrm>
          <a:prstGeom prst="rect">
            <a:avLst/>
          </a:prstGeom>
          <a:solidFill>
            <a:schemeClr val="accent2">
              <a:lumMod val="20000"/>
              <a:lumOff val="80000"/>
            </a:schemeClr>
          </a:solidFill>
        </p:spPr>
        <p:txBody>
          <a:bodyPr wrap="square" rtlCol="0">
            <a:spAutoFit/>
          </a:bodyPr>
          <a:lstStyle/>
          <a:p>
            <a:pPr algn="ctr"/>
            <a:r>
              <a:rPr lang="en-US" sz="2800" dirty="0" smtClean="0"/>
              <a:t>Agenda/Activities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Lecture (30 min)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R code demonstration and practice (50 min)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Group discussion (30 min)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Case study practice (50 min)</a:t>
            </a: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30577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44437" y="854241"/>
            <a:ext cx="6238915" cy="1834817"/>
          </a:xfrm>
        </p:spPr>
        <p:txBody>
          <a:bodyPr>
            <a:normAutofit/>
          </a:bodyPr>
          <a:lstStyle/>
          <a:p>
            <a:r>
              <a:rPr lang="en-US" sz="4800" dirty="0" smtClean="0">
                <a:solidFill>
                  <a:schemeClr val="tx1"/>
                </a:solidFill>
              </a:rPr>
              <a:t>National Ecological Observatory Network</a:t>
            </a:r>
            <a:endParaRPr lang="en-US" sz="4800" dirty="0">
              <a:solidFill>
                <a:schemeClr val="tx1"/>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7864" y="4415589"/>
            <a:ext cx="8093948" cy="2442411"/>
          </a:xfrm>
        </p:spPr>
      </p:pic>
      <p:pic>
        <p:nvPicPr>
          <p:cNvPr id="2050" name="Picture 2" descr="Image result for national ecological observatory networ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61" y="1514966"/>
            <a:ext cx="3080919" cy="8318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6861" y="6023630"/>
            <a:ext cx="3082895" cy="369332"/>
          </a:xfrm>
          <a:prstGeom prst="rect">
            <a:avLst/>
          </a:prstGeom>
        </p:spPr>
        <p:txBody>
          <a:bodyPr wrap="none">
            <a:spAutoFit/>
          </a:bodyPr>
          <a:lstStyle/>
          <a:p>
            <a:r>
              <a:rPr lang="en-US" dirty="0">
                <a:solidFill>
                  <a:schemeClr val="bg1"/>
                </a:solidFill>
              </a:rPr>
              <a:t>https://www.neonscience.org/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61" y="1179738"/>
            <a:ext cx="3205573" cy="1167077"/>
          </a:xfrm>
          <a:prstGeom prst="rect">
            <a:avLst/>
          </a:prstGeom>
        </p:spPr>
      </p:pic>
    </p:spTree>
    <p:extLst>
      <p:ext uri="{BB962C8B-B14F-4D97-AF65-F5344CB8AC3E}">
        <p14:creationId xmlns:p14="http://schemas.microsoft.com/office/powerpoint/2010/main" val="158489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400" dirty="0"/>
              <a:t>National Ecological Observatory Network</a:t>
            </a:r>
            <a:endParaRPr lang="en-US" dirty="0"/>
          </a:p>
        </p:txBody>
      </p:sp>
      <p:sp>
        <p:nvSpPr>
          <p:cNvPr id="3" name="Rectangle 2"/>
          <p:cNvSpPr/>
          <p:nvPr/>
        </p:nvSpPr>
        <p:spPr>
          <a:xfrm>
            <a:off x="1097281" y="1263777"/>
            <a:ext cx="8828772" cy="2246769"/>
          </a:xfrm>
          <a:prstGeom prst="rect">
            <a:avLst/>
          </a:prstGeom>
        </p:spPr>
        <p:txBody>
          <a:bodyPr wrap="square">
            <a:spAutoFit/>
          </a:bodyPr>
          <a:lstStyle/>
          <a:p>
            <a:pPr marL="285750" indent="-285750">
              <a:buFont typeface="Arial" panose="020B0604020202020204" pitchFamily="34" charset="0"/>
              <a:buChar char="•"/>
            </a:pPr>
            <a:r>
              <a:rPr lang="en-US" sz="2000" dirty="0" smtClean="0"/>
              <a:t>NEON is </a:t>
            </a:r>
            <a:r>
              <a:rPr lang="en-US" sz="2000" dirty="0"/>
              <a:t>a continental-scale ecological observation facility, fully funded by </a:t>
            </a:r>
            <a:r>
              <a:rPr lang="en-US" sz="2000" dirty="0" smtClean="0"/>
              <a:t>NSF. </a:t>
            </a:r>
            <a:r>
              <a:rPr lang="en-US" sz="2000" dirty="0"/>
              <a:t>NEON collects and provides open data from 81 field sites across the United States that characterize and quantify how our nation's ecosystems are changing. </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NEON offers over 170 open access data products collected using a variety of methods including automated instruments, observational sampling and airborne remote sensing. </a:t>
            </a:r>
          </a:p>
        </p:txBody>
      </p:sp>
      <p:sp>
        <p:nvSpPr>
          <p:cNvPr id="6" name="Rectangle 5"/>
          <p:cNvSpPr/>
          <p:nvPr/>
        </p:nvSpPr>
        <p:spPr>
          <a:xfrm>
            <a:off x="1387642" y="3977714"/>
            <a:ext cx="7130716" cy="1631216"/>
          </a:xfrm>
          <a:prstGeom prst="rect">
            <a:avLst/>
          </a:prstGeom>
        </p:spPr>
        <p:txBody>
          <a:bodyPr wrap="square">
            <a:spAutoFit/>
          </a:bodyPr>
          <a:lstStyle/>
          <a:p>
            <a:r>
              <a:rPr lang="en-US" sz="2000" dirty="0"/>
              <a:t>NEON's primary purpose is to provide:</a:t>
            </a:r>
          </a:p>
          <a:p>
            <a:endParaRPr lang="en-US" sz="2000" dirty="0"/>
          </a:p>
          <a:p>
            <a:pPr marL="285750" indent="-285750">
              <a:buFont typeface="Arial" panose="020B0604020202020204" pitchFamily="34" charset="0"/>
              <a:buChar char="•"/>
            </a:pPr>
            <a:r>
              <a:rPr lang="en-US" sz="2000" dirty="0"/>
              <a:t>Continental-scale environmental data and archival samples</a:t>
            </a:r>
          </a:p>
          <a:p>
            <a:pPr marL="285750" indent="-285750">
              <a:buFont typeface="Arial" panose="020B0604020202020204" pitchFamily="34" charset="0"/>
              <a:buChar char="•"/>
            </a:pPr>
            <a:r>
              <a:rPr lang="en-US" sz="2000" dirty="0"/>
              <a:t>Infrastructure for ecological research studies</a:t>
            </a:r>
          </a:p>
          <a:p>
            <a:pPr marL="285750" indent="-285750">
              <a:buFont typeface="Arial" panose="020B0604020202020204" pitchFamily="34" charset="0"/>
              <a:buChar char="•"/>
            </a:pPr>
            <a:r>
              <a:rPr lang="en-US" sz="2000" dirty="0"/>
              <a:t>Educational tools to work with large data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696" y="5153051"/>
            <a:ext cx="2951313" cy="1074507"/>
          </a:xfrm>
          <a:prstGeom prst="rect">
            <a:avLst/>
          </a:prstGeom>
        </p:spPr>
      </p:pic>
    </p:spTree>
    <p:extLst>
      <p:ext uri="{BB962C8B-B14F-4D97-AF65-F5344CB8AC3E}">
        <p14:creationId xmlns:p14="http://schemas.microsoft.com/office/powerpoint/2010/main" val="3994775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NEON sites</a:t>
            </a:r>
            <a:endParaRPr lang="en-US" dirty="0"/>
          </a:p>
        </p:txBody>
      </p:sp>
      <p:sp>
        <p:nvSpPr>
          <p:cNvPr id="4" name="Rectangle 3"/>
          <p:cNvSpPr/>
          <p:nvPr/>
        </p:nvSpPr>
        <p:spPr>
          <a:xfrm>
            <a:off x="3828450" y="260091"/>
            <a:ext cx="8112893" cy="707886"/>
          </a:xfrm>
          <a:prstGeom prst="rect">
            <a:avLst/>
          </a:prstGeom>
        </p:spPr>
        <p:txBody>
          <a:bodyPr wrap="square">
            <a:spAutoFit/>
          </a:bodyPr>
          <a:lstStyle/>
          <a:p>
            <a:r>
              <a:rPr lang="en-US" sz="2000" dirty="0" smtClean="0"/>
              <a:t>NEON data </a:t>
            </a:r>
            <a:r>
              <a:rPr lang="en-US" sz="2000" dirty="0"/>
              <a:t>are collected from 81 terrestrial and freshwater aquatic field sites across the United States located in 20 different </a:t>
            </a:r>
            <a:r>
              <a:rPr lang="en-US" sz="2000" dirty="0" err="1"/>
              <a:t>ecoclimatic</a:t>
            </a:r>
            <a:r>
              <a:rPr lang="en-US" sz="2000" dirty="0"/>
              <a:t> domains.</a:t>
            </a:r>
          </a:p>
        </p:txBody>
      </p:sp>
      <p:pic>
        <p:nvPicPr>
          <p:cNvPr id="5" name="Picture 4"/>
          <p:cNvPicPr>
            <a:picLocks noChangeAspect="1"/>
          </p:cNvPicPr>
          <p:nvPr/>
        </p:nvPicPr>
        <p:blipFill>
          <a:blip r:embed="rId2"/>
          <a:stretch>
            <a:fillRect/>
          </a:stretch>
        </p:blipFill>
        <p:spPr>
          <a:xfrm>
            <a:off x="1693069" y="1082574"/>
            <a:ext cx="8888704" cy="5587491"/>
          </a:xfrm>
          <a:prstGeom prst="rect">
            <a:avLst/>
          </a:prstGeom>
        </p:spPr>
      </p:pic>
    </p:spTree>
    <p:extLst>
      <p:ext uri="{BB962C8B-B14F-4D97-AF65-F5344CB8AC3E}">
        <p14:creationId xmlns:p14="http://schemas.microsoft.com/office/powerpoint/2010/main" val="2115278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NEON Airborne Remote Sensing</a:t>
            </a:r>
          </a:p>
        </p:txBody>
      </p:sp>
      <p:sp>
        <p:nvSpPr>
          <p:cNvPr id="9" name="Rectangle 8"/>
          <p:cNvSpPr/>
          <p:nvPr/>
        </p:nvSpPr>
        <p:spPr>
          <a:xfrm>
            <a:off x="6609347" y="6446285"/>
            <a:ext cx="5432312" cy="307777"/>
          </a:xfrm>
          <a:prstGeom prst="rect">
            <a:avLst/>
          </a:prstGeom>
        </p:spPr>
        <p:txBody>
          <a:bodyPr wrap="square">
            <a:spAutoFit/>
          </a:bodyPr>
          <a:lstStyle/>
          <a:p>
            <a:r>
              <a:rPr lang="en-US" sz="1400" dirty="0"/>
              <a:t>https://www.neonscience.org/data-collection/airborne-remote-sensing</a:t>
            </a:r>
          </a:p>
        </p:txBody>
      </p:sp>
      <p:sp>
        <p:nvSpPr>
          <p:cNvPr id="10" name="Rectangle 9"/>
          <p:cNvSpPr/>
          <p:nvPr/>
        </p:nvSpPr>
        <p:spPr>
          <a:xfrm>
            <a:off x="1132335" y="1263347"/>
            <a:ext cx="6096000" cy="1569660"/>
          </a:xfrm>
          <a:prstGeom prst="rect">
            <a:avLst/>
          </a:prstGeom>
        </p:spPr>
        <p:txBody>
          <a:bodyPr>
            <a:spAutoFit/>
          </a:bodyPr>
          <a:lstStyle/>
          <a:p>
            <a:r>
              <a:rPr lang="en-US" sz="2400" dirty="0">
                <a:solidFill>
                  <a:srgbClr val="444444"/>
                </a:solidFill>
                <a:latin typeface="Source Sans Pro"/>
              </a:rPr>
              <a:t>A NEON Airborne Observation Platform (AOP) is an array of instruments installed into a light aircraft to collect high resolution remote sensing data at low altitude.</a:t>
            </a:r>
            <a:endParaRPr lang="en-US" sz="2400" dirty="0"/>
          </a:p>
        </p:txBody>
      </p:sp>
      <p:pic>
        <p:nvPicPr>
          <p:cNvPr id="1028" name="Picture 4" descr="https://www.neonscience.org/sites/default/files/styles/fullwidth/public/image-content-images/AOP-remotesensing-banner.jpg?itok=4NwlYH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6" y="3154890"/>
            <a:ext cx="8965368" cy="29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049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NEON Airborne Remote Sensing</a:t>
            </a:r>
          </a:p>
        </p:txBody>
      </p:sp>
      <p:pic>
        <p:nvPicPr>
          <p:cNvPr id="4" name="Picture 2" descr="https://www.neonscience.org/sites/default/files/styles/fullwidth/public/image-content-images/AOP-product-types.jpg?itok=Sc_ln0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221" y="3036272"/>
            <a:ext cx="9687828" cy="3159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65490" y="5403930"/>
            <a:ext cx="3067969" cy="646331"/>
          </a:xfrm>
          <a:prstGeom prst="rect">
            <a:avLst/>
          </a:prstGeom>
        </p:spPr>
        <p:txBody>
          <a:bodyPr wrap="square">
            <a:spAutoFit/>
          </a:bodyPr>
          <a:lstStyle/>
          <a:p>
            <a:r>
              <a:rPr lang="en-US" dirty="0" err="1" smtClean="0"/>
              <a:t>Orthorectified</a:t>
            </a:r>
            <a:r>
              <a:rPr lang="en-US" dirty="0" smtClean="0"/>
              <a:t> </a:t>
            </a:r>
            <a:r>
              <a:rPr lang="en-US" dirty="0"/>
              <a:t>and mosaicked aerial photo</a:t>
            </a:r>
          </a:p>
        </p:txBody>
      </p:sp>
      <p:sp>
        <p:nvSpPr>
          <p:cNvPr id="6" name="Rectangle 5"/>
          <p:cNvSpPr/>
          <p:nvPr/>
        </p:nvSpPr>
        <p:spPr>
          <a:xfrm>
            <a:off x="1001248" y="6050261"/>
            <a:ext cx="3285515" cy="369332"/>
          </a:xfrm>
          <a:prstGeom prst="rect">
            <a:avLst/>
          </a:prstGeom>
        </p:spPr>
        <p:txBody>
          <a:bodyPr wrap="none">
            <a:spAutoFit/>
          </a:bodyPr>
          <a:lstStyle/>
          <a:p>
            <a:r>
              <a:rPr lang="en-US" dirty="0"/>
              <a:t>Point cloud from the </a:t>
            </a:r>
            <a:r>
              <a:rPr lang="en-US" dirty="0" err="1"/>
              <a:t>lidar</a:t>
            </a:r>
            <a:r>
              <a:rPr lang="en-US" dirty="0"/>
              <a:t> system</a:t>
            </a:r>
          </a:p>
        </p:txBody>
      </p:sp>
      <p:sp>
        <p:nvSpPr>
          <p:cNvPr id="7" name="Rectangle 6"/>
          <p:cNvSpPr/>
          <p:nvPr/>
        </p:nvSpPr>
        <p:spPr>
          <a:xfrm>
            <a:off x="4591117" y="5403931"/>
            <a:ext cx="2700703" cy="646331"/>
          </a:xfrm>
          <a:prstGeom prst="rect">
            <a:avLst/>
          </a:prstGeom>
        </p:spPr>
        <p:txBody>
          <a:bodyPr wrap="square">
            <a:spAutoFit/>
          </a:bodyPr>
          <a:lstStyle/>
          <a:p>
            <a:r>
              <a:rPr lang="en-US" dirty="0"/>
              <a:t>Hyperspectral cube from the </a:t>
            </a:r>
            <a:r>
              <a:rPr lang="en-US" dirty="0" err="1"/>
              <a:t>spectometer</a:t>
            </a:r>
            <a:endParaRPr lang="en-US" dirty="0"/>
          </a:p>
        </p:txBody>
      </p:sp>
      <p:sp>
        <p:nvSpPr>
          <p:cNvPr id="8" name="Rectangle 7"/>
          <p:cNvSpPr/>
          <p:nvPr/>
        </p:nvSpPr>
        <p:spPr>
          <a:xfrm>
            <a:off x="6609347" y="6446285"/>
            <a:ext cx="5432312" cy="307777"/>
          </a:xfrm>
          <a:prstGeom prst="rect">
            <a:avLst/>
          </a:prstGeom>
        </p:spPr>
        <p:txBody>
          <a:bodyPr wrap="square">
            <a:spAutoFit/>
          </a:bodyPr>
          <a:lstStyle/>
          <a:p>
            <a:r>
              <a:rPr lang="en-US" sz="1400" dirty="0"/>
              <a:t>https://www.neonscience.org/data-collection/airborne-remote-sensing</a:t>
            </a:r>
          </a:p>
        </p:txBody>
      </p:sp>
      <p:sp>
        <p:nvSpPr>
          <p:cNvPr id="9" name="TextBox 8"/>
          <p:cNvSpPr txBox="1"/>
          <p:nvPr/>
        </p:nvSpPr>
        <p:spPr>
          <a:xfrm>
            <a:off x="1150294" y="1166050"/>
            <a:ext cx="1797443" cy="707886"/>
          </a:xfrm>
          <a:prstGeom prst="rect">
            <a:avLst/>
          </a:prstGeom>
          <a:noFill/>
        </p:spPr>
        <p:txBody>
          <a:bodyPr wrap="square" rtlCol="0">
            <a:spAutoFit/>
          </a:bodyPr>
          <a:lstStyle/>
          <a:p>
            <a:r>
              <a:rPr lang="en-US" sz="2000" dirty="0" smtClean="0"/>
              <a:t>Data products:</a:t>
            </a:r>
          </a:p>
          <a:p>
            <a:endParaRPr lang="en-US" sz="2000" dirty="0"/>
          </a:p>
        </p:txBody>
      </p:sp>
      <p:sp>
        <p:nvSpPr>
          <p:cNvPr id="11" name="Rectangle 10"/>
          <p:cNvSpPr/>
          <p:nvPr/>
        </p:nvSpPr>
        <p:spPr>
          <a:xfrm>
            <a:off x="2818464" y="1191716"/>
            <a:ext cx="3894222" cy="1631216"/>
          </a:xfrm>
          <a:prstGeom prst="rect">
            <a:avLst/>
          </a:prstGeom>
        </p:spPr>
        <p:txBody>
          <a:bodyPr wrap="square">
            <a:spAutoFit/>
          </a:bodyPr>
          <a:lstStyle/>
          <a:p>
            <a:pPr marL="285750" indent="-285750">
              <a:buFont typeface="Arial" panose="020B0604020202020204" pitchFamily="34" charset="0"/>
              <a:buChar char="•"/>
            </a:pPr>
            <a:r>
              <a:rPr lang="en-US" sz="2000" dirty="0" smtClean="0"/>
              <a:t>Discrete </a:t>
            </a:r>
            <a:r>
              <a:rPr lang="en-US" sz="2000" dirty="0"/>
              <a:t>return Lidar point cloud</a:t>
            </a:r>
          </a:p>
          <a:p>
            <a:pPr marL="285750" indent="-285750">
              <a:buFont typeface="Arial" panose="020B0604020202020204" pitchFamily="34" charset="0"/>
              <a:buChar char="•"/>
            </a:pPr>
            <a:r>
              <a:rPr lang="en-US" sz="2000" dirty="0"/>
              <a:t>Lidar slant range waveform</a:t>
            </a:r>
          </a:p>
          <a:p>
            <a:pPr marL="285750" indent="-285750">
              <a:buFont typeface="Arial" panose="020B0604020202020204" pitchFamily="34" charset="0"/>
              <a:buChar char="•"/>
            </a:pPr>
            <a:r>
              <a:rPr lang="en-US" sz="2000" dirty="0"/>
              <a:t>Slope and Aspect - Lidar</a:t>
            </a:r>
          </a:p>
          <a:p>
            <a:pPr marL="285750" indent="-285750">
              <a:buFont typeface="Arial" panose="020B0604020202020204" pitchFamily="34" charset="0"/>
              <a:buChar char="•"/>
            </a:pPr>
            <a:r>
              <a:rPr lang="en-US" sz="2000" dirty="0"/>
              <a:t>Elevation - Lidar</a:t>
            </a:r>
          </a:p>
          <a:p>
            <a:pPr marL="285750" indent="-285750">
              <a:buFont typeface="Arial" panose="020B0604020202020204" pitchFamily="34" charset="0"/>
              <a:buChar char="•"/>
            </a:pPr>
            <a:r>
              <a:rPr lang="en-US" sz="2000" dirty="0"/>
              <a:t>Ecosystem structure</a:t>
            </a:r>
          </a:p>
        </p:txBody>
      </p:sp>
      <p:sp>
        <p:nvSpPr>
          <p:cNvPr id="13" name="Rectangle 12"/>
          <p:cNvSpPr/>
          <p:nvPr/>
        </p:nvSpPr>
        <p:spPr>
          <a:xfrm>
            <a:off x="6712686" y="1212934"/>
            <a:ext cx="3797969" cy="2246769"/>
          </a:xfrm>
          <a:prstGeom prst="rect">
            <a:avLst/>
          </a:prstGeom>
        </p:spPr>
        <p:txBody>
          <a:bodyPr wrap="square">
            <a:spAutoFit/>
          </a:bodyPr>
          <a:lstStyle/>
          <a:p>
            <a:pPr marL="285750" indent="-285750">
              <a:buFont typeface="Arial" panose="020B0604020202020204" pitchFamily="34" charset="0"/>
              <a:buChar char="•"/>
            </a:pPr>
            <a:r>
              <a:rPr lang="en-US" sz="2000" dirty="0" err="1" smtClean="0"/>
              <a:t>fPAR</a:t>
            </a:r>
            <a:endParaRPr lang="en-US" sz="2000" dirty="0"/>
          </a:p>
          <a:p>
            <a:pPr marL="285750" indent="-285750">
              <a:buFont typeface="Arial" panose="020B0604020202020204" pitchFamily="34" charset="0"/>
              <a:buChar char="•"/>
            </a:pPr>
            <a:r>
              <a:rPr lang="en-US" sz="2000" dirty="0" smtClean="0"/>
              <a:t>Leaf Area Index</a:t>
            </a:r>
            <a:endParaRPr lang="en-US" sz="2000" dirty="0"/>
          </a:p>
          <a:p>
            <a:pPr marL="285750" indent="-285750">
              <a:buFont typeface="Arial" panose="020B0604020202020204" pitchFamily="34" charset="0"/>
              <a:buChar char="•"/>
            </a:pPr>
            <a:r>
              <a:rPr lang="en-US" sz="2000" dirty="0"/>
              <a:t>Total biomass </a:t>
            </a:r>
            <a:endParaRPr lang="en-US" sz="2000" dirty="0" smtClean="0"/>
          </a:p>
          <a:p>
            <a:pPr marL="285750" indent="-285750">
              <a:buFont typeface="Arial" panose="020B0604020202020204" pitchFamily="34" charset="0"/>
              <a:buChar char="•"/>
            </a:pPr>
            <a:r>
              <a:rPr lang="en-US" sz="2000" dirty="0" smtClean="0"/>
              <a:t>Vegetation </a:t>
            </a:r>
            <a:r>
              <a:rPr lang="en-US" sz="2000" dirty="0"/>
              <a:t>indices</a:t>
            </a:r>
          </a:p>
          <a:p>
            <a:pPr marL="285750" indent="-285750">
              <a:buFont typeface="Arial" panose="020B0604020202020204" pitchFamily="34" charset="0"/>
              <a:buChar char="•"/>
            </a:pPr>
            <a:r>
              <a:rPr lang="en-US" sz="2000" dirty="0"/>
              <a:t>Albedo</a:t>
            </a:r>
          </a:p>
          <a:p>
            <a:pPr marL="285750" indent="-285750">
              <a:buFont typeface="Arial" panose="020B0604020202020204" pitchFamily="34" charset="0"/>
              <a:buChar char="•"/>
            </a:pPr>
            <a:r>
              <a:rPr lang="en-US" sz="2000" dirty="0"/>
              <a:t>Canopy water content, lignin, nitrogen and xanthophyll cycle</a:t>
            </a:r>
          </a:p>
        </p:txBody>
      </p:sp>
    </p:spTree>
    <p:extLst>
      <p:ext uri="{BB962C8B-B14F-4D97-AF65-F5344CB8AC3E}">
        <p14:creationId xmlns:p14="http://schemas.microsoft.com/office/powerpoint/2010/main" val="1696709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access</a:t>
            </a:r>
            <a:endParaRPr lang="en-US" dirty="0"/>
          </a:p>
        </p:txBody>
      </p:sp>
      <p:pic>
        <p:nvPicPr>
          <p:cNvPr id="4" name="Content Placeholder 3"/>
          <p:cNvPicPr>
            <a:picLocks noGrp="1" noChangeAspect="1"/>
          </p:cNvPicPr>
          <p:nvPr>
            <p:ph idx="1"/>
          </p:nvPr>
        </p:nvPicPr>
        <p:blipFill>
          <a:blip r:embed="rId2"/>
          <a:stretch>
            <a:fillRect/>
          </a:stretch>
        </p:blipFill>
        <p:spPr>
          <a:xfrm>
            <a:off x="5985840" y="1245268"/>
            <a:ext cx="5536485" cy="3326356"/>
          </a:xfrm>
          <a:prstGeom prst="rect">
            <a:avLst/>
          </a:prstGeom>
        </p:spPr>
      </p:pic>
      <p:sp>
        <p:nvSpPr>
          <p:cNvPr id="6" name="Rectangle 5"/>
          <p:cNvSpPr/>
          <p:nvPr/>
        </p:nvSpPr>
        <p:spPr>
          <a:xfrm>
            <a:off x="6299527" y="6426686"/>
            <a:ext cx="5115439" cy="369332"/>
          </a:xfrm>
          <a:prstGeom prst="rect">
            <a:avLst/>
          </a:prstGeom>
        </p:spPr>
        <p:txBody>
          <a:bodyPr wrap="none">
            <a:spAutoFit/>
          </a:bodyPr>
          <a:lstStyle/>
          <a:p>
            <a:r>
              <a:rPr lang="en-US" dirty="0"/>
              <a:t>https://data.neonscience.org/data-products/explore</a:t>
            </a:r>
          </a:p>
        </p:txBody>
      </p:sp>
      <p:sp>
        <p:nvSpPr>
          <p:cNvPr id="8" name="Rectangle 7"/>
          <p:cNvSpPr/>
          <p:nvPr/>
        </p:nvSpPr>
        <p:spPr>
          <a:xfrm>
            <a:off x="1097281" y="1222663"/>
            <a:ext cx="4888559" cy="1015663"/>
          </a:xfrm>
          <a:prstGeom prst="rect">
            <a:avLst/>
          </a:prstGeom>
        </p:spPr>
        <p:txBody>
          <a:bodyPr wrap="square">
            <a:spAutoFit/>
          </a:bodyPr>
          <a:lstStyle/>
          <a:p>
            <a:r>
              <a:rPr lang="en-US" sz="2000" dirty="0"/>
              <a:t>The data collected by the AOP are processed by the NEON project and then published to the </a:t>
            </a:r>
            <a:r>
              <a:rPr lang="en-US" sz="2000" dirty="0">
                <a:solidFill>
                  <a:srgbClr val="FF0000"/>
                </a:solidFill>
              </a:rPr>
              <a:t>NEON data portal</a:t>
            </a:r>
            <a:r>
              <a:rPr lang="en-US" sz="2000" dirty="0"/>
              <a:t>. </a:t>
            </a:r>
          </a:p>
        </p:txBody>
      </p:sp>
      <p:sp>
        <p:nvSpPr>
          <p:cNvPr id="9" name="TextBox 8"/>
          <p:cNvSpPr txBox="1"/>
          <p:nvPr/>
        </p:nvSpPr>
        <p:spPr>
          <a:xfrm>
            <a:off x="1097281" y="2400614"/>
            <a:ext cx="4180973" cy="1015663"/>
          </a:xfrm>
          <a:prstGeom prst="rect">
            <a:avLst/>
          </a:prstGeom>
          <a:noFill/>
        </p:spPr>
        <p:txBody>
          <a:bodyPr wrap="square" rtlCol="0">
            <a:spAutoFit/>
          </a:bodyPr>
          <a:lstStyle/>
          <a:p>
            <a:r>
              <a:rPr lang="en-US" altLang="zh-CN" sz="2000" dirty="0" smtClean="0"/>
              <a:t>Format: </a:t>
            </a:r>
            <a:r>
              <a:rPr lang="en-US" altLang="zh-CN" sz="2000" dirty="0" err="1" smtClean="0"/>
              <a:t>GeoTiff</a:t>
            </a:r>
            <a:endParaRPr lang="en-US" altLang="zh-CN" sz="2000" dirty="0" smtClean="0"/>
          </a:p>
          <a:p>
            <a:r>
              <a:rPr lang="en-US" sz="2000" dirty="0" smtClean="0"/>
              <a:t>Spatial resolution: 1 meter</a:t>
            </a:r>
          </a:p>
          <a:p>
            <a:r>
              <a:rPr lang="en-US" sz="2000" dirty="0" smtClean="0"/>
              <a:t>Size: 1 by 1 km tile in each data file</a:t>
            </a:r>
            <a:endParaRPr lang="en-US" sz="2000" dirty="0"/>
          </a:p>
        </p:txBody>
      </p:sp>
      <p:sp>
        <p:nvSpPr>
          <p:cNvPr id="10" name="TextBox 9"/>
          <p:cNvSpPr txBox="1"/>
          <p:nvPr/>
        </p:nvSpPr>
        <p:spPr>
          <a:xfrm>
            <a:off x="1097281" y="3585556"/>
            <a:ext cx="5263816" cy="1015663"/>
          </a:xfrm>
          <a:prstGeom prst="rect">
            <a:avLst/>
          </a:prstGeom>
          <a:noFill/>
        </p:spPr>
        <p:txBody>
          <a:bodyPr wrap="square" rtlCol="0">
            <a:spAutoFit/>
          </a:bodyPr>
          <a:lstStyle/>
          <a:p>
            <a:r>
              <a:rPr lang="en-US" sz="2000" dirty="0" smtClean="0"/>
              <a:t>Download data:</a:t>
            </a:r>
          </a:p>
          <a:p>
            <a:pPr marL="285750" indent="-285750">
              <a:buFont typeface="Arial" panose="020B0604020202020204" pitchFamily="34" charset="0"/>
              <a:buChar char="•"/>
            </a:pPr>
            <a:r>
              <a:rPr lang="en-US" sz="2000" dirty="0" smtClean="0"/>
              <a:t>Manually download from the data portal</a:t>
            </a:r>
          </a:p>
          <a:p>
            <a:pPr marL="285750" indent="-285750">
              <a:buFont typeface="Arial" panose="020B0604020202020204" pitchFamily="34" charset="0"/>
              <a:buChar char="•"/>
            </a:pPr>
            <a:r>
              <a:rPr lang="en-US" sz="2000" dirty="0" smtClean="0"/>
              <a:t>Use R packages</a:t>
            </a:r>
            <a:endParaRPr lang="en-US" sz="2000" dirty="0"/>
          </a:p>
        </p:txBody>
      </p:sp>
    </p:spTree>
    <p:extLst>
      <p:ext uri="{BB962C8B-B14F-4D97-AF65-F5344CB8AC3E}">
        <p14:creationId xmlns:p14="http://schemas.microsoft.com/office/powerpoint/2010/main" val="3689203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0948" y="189287"/>
            <a:ext cx="10206389" cy="6144878"/>
          </a:xfrm>
          <a:prstGeom prst="rect">
            <a:avLst/>
          </a:prstGeom>
        </p:spPr>
      </p:pic>
      <p:sp>
        <p:nvSpPr>
          <p:cNvPr id="6" name="Rectangle 5"/>
          <p:cNvSpPr/>
          <p:nvPr/>
        </p:nvSpPr>
        <p:spPr>
          <a:xfrm>
            <a:off x="5666266" y="6420671"/>
            <a:ext cx="6093206" cy="369332"/>
          </a:xfrm>
          <a:prstGeom prst="rect">
            <a:avLst/>
          </a:prstGeom>
        </p:spPr>
        <p:txBody>
          <a:bodyPr wrap="none">
            <a:spAutoFit/>
          </a:bodyPr>
          <a:lstStyle/>
          <a:p>
            <a:r>
              <a:rPr lang="en-US" dirty="0"/>
              <a:t>https://www.neonscience.org/field-sites/field-sites-map/HARV</a:t>
            </a:r>
          </a:p>
        </p:txBody>
      </p:sp>
    </p:spTree>
    <p:extLst>
      <p:ext uri="{BB962C8B-B14F-4D97-AF65-F5344CB8AC3E}">
        <p14:creationId xmlns:p14="http://schemas.microsoft.com/office/powerpoint/2010/main" val="1923470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Harvard Forest - HARV</a:t>
            </a:r>
            <a:endParaRPr lang="en-US" dirty="0"/>
          </a:p>
        </p:txBody>
      </p:sp>
      <p:pic>
        <p:nvPicPr>
          <p:cNvPr id="4" name="Content Placeholder 3"/>
          <p:cNvPicPr>
            <a:picLocks noGrp="1" noChangeAspect="1"/>
          </p:cNvPicPr>
          <p:nvPr>
            <p:ph idx="1"/>
          </p:nvPr>
        </p:nvPicPr>
        <p:blipFill>
          <a:blip r:embed="rId2"/>
          <a:stretch>
            <a:fillRect/>
          </a:stretch>
        </p:blipFill>
        <p:spPr>
          <a:xfrm>
            <a:off x="1644984" y="2120732"/>
            <a:ext cx="4356141" cy="4117641"/>
          </a:xfrm>
          <a:prstGeom prst="rect">
            <a:avLst/>
          </a:prstGeom>
        </p:spPr>
      </p:pic>
      <p:pic>
        <p:nvPicPr>
          <p:cNvPr id="5" name="Picture 4"/>
          <p:cNvPicPr>
            <a:picLocks noChangeAspect="1"/>
          </p:cNvPicPr>
          <p:nvPr/>
        </p:nvPicPr>
        <p:blipFill>
          <a:blip r:embed="rId3"/>
          <a:stretch>
            <a:fillRect/>
          </a:stretch>
        </p:blipFill>
        <p:spPr>
          <a:xfrm>
            <a:off x="7265070" y="385011"/>
            <a:ext cx="3725778" cy="2742141"/>
          </a:xfrm>
          <a:prstGeom prst="rect">
            <a:avLst/>
          </a:prstGeom>
        </p:spPr>
      </p:pic>
      <p:pic>
        <p:nvPicPr>
          <p:cNvPr id="6" name="Picture 5"/>
          <p:cNvPicPr>
            <a:picLocks noChangeAspect="1"/>
          </p:cNvPicPr>
          <p:nvPr/>
        </p:nvPicPr>
        <p:blipFill>
          <a:blip r:embed="rId4"/>
          <a:stretch>
            <a:fillRect/>
          </a:stretch>
        </p:blipFill>
        <p:spPr>
          <a:xfrm>
            <a:off x="7265070" y="3358076"/>
            <a:ext cx="4450492" cy="2880297"/>
          </a:xfrm>
          <a:prstGeom prst="rect">
            <a:avLst/>
          </a:prstGeom>
        </p:spPr>
      </p:pic>
      <p:sp>
        <p:nvSpPr>
          <p:cNvPr id="7" name="Rectangle 6"/>
          <p:cNvSpPr/>
          <p:nvPr/>
        </p:nvSpPr>
        <p:spPr>
          <a:xfrm>
            <a:off x="1951081" y="1197402"/>
            <a:ext cx="3615639" cy="923330"/>
          </a:xfrm>
          <a:prstGeom prst="rect">
            <a:avLst/>
          </a:prstGeom>
        </p:spPr>
        <p:txBody>
          <a:bodyPr wrap="square">
            <a:spAutoFit/>
          </a:bodyPr>
          <a:lstStyle/>
          <a:p>
            <a:pPr lvl="0" defTabSz="914400" eaLnBrk="0" fontAlgn="base" hangingPunct="0">
              <a:spcBef>
                <a:spcPct val="0"/>
              </a:spcBef>
              <a:spcAft>
                <a:spcPct val="0"/>
              </a:spcAft>
            </a:pPr>
            <a:r>
              <a:rPr lang="en-US" altLang="en-US" dirty="0">
                <a:solidFill>
                  <a:srgbClr val="444444"/>
                </a:solidFill>
                <a:ea typeface="Source Sans Pro"/>
              </a:rPr>
              <a:t>Elevation:351 m</a:t>
            </a:r>
            <a:endParaRPr lang="en-US" altLang="en-US" dirty="0"/>
          </a:p>
          <a:p>
            <a:pPr lvl="0" defTabSz="914400" eaLnBrk="0" fontAlgn="base" hangingPunct="0">
              <a:spcBef>
                <a:spcPct val="0"/>
              </a:spcBef>
              <a:spcAft>
                <a:spcPct val="0"/>
              </a:spcAft>
            </a:pPr>
            <a:r>
              <a:rPr lang="en-US" altLang="en-US" dirty="0">
                <a:solidFill>
                  <a:srgbClr val="444444"/>
                </a:solidFill>
                <a:ea typeface="Source Sans Pro"/>
              </a:rPr>
              <a:t>Mean Annual Temperature:8C/46.4F</a:t>
            </a:r>
            <a:endParaRPr lang="en-US" altLang="en-US" dirty="0"/>
          </a:p>
          <a:p>
            <a:pPr lvl="0" defTabSz="914400" eaLnBrk="0" fontAlgn="base" hangingPunct="0">
              <a:spcBef>
                <a:spcPct val="0"/>
              </a:spcBef>
              <a:spcAft>
                <a:spcPct val="0"/>
              </a:spcAft>
            </a:pPr>
            <a:r>
              <a:rPr lang="en-US" altLang="en-US" dirty="0">
                <a:solidFill>
                  <a:srgbClr val="444444"/>
                </a:solidFill>
                <a:ea typeface="Source Sans Pro"/>
              </a:rPr>
              <a:t>Mean Annual Precipitation:967 mm</a:t>
            </a:r>
            <a:endParaRPr lang="en-US" altLang="en-US" dirty="0"/>
          </a:p>
        </p:txBody>
      </p:sp>
    </p:spTree>
    <p:extLst>
      <p:ext uri="{BB962C8B-B14F-4D97-AF65-F5344CB8AC3E}">
        <p14:creationId xmlns:p14="http://schemas.microsoft.com/office/powerpoint/2010/main" val="707294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Data products</a:t>
            </a:r>
            <a:endParaRPr lang="en-US" dirty="0"/>
          </a:p>
        </p:txBody>
      </p:sp>
      <p:sp>
        <p:nvSpPr>
          <p:cNvPr id="3" name="TextBox 2"/>
          <p:cNvSpPr txBox="1"/>
          <p:nvPr/>
        </p:nvSpPr>
        <p:spPr>
          <a:xfrm>
            <a:off x="1097281" y="1130968"/>
            <a:ext cx="6151744"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Canopy height</a:t>
            </a:r>
          </a:p>
          <a:p>
            <a:pPr marL="285750" indent="-285750">
              <a:buFont typeface="Arial" panose="020B0604020202020204" pitchFamily="34" charset="0"/>
              <a:buChar char="•"/>
            </a:pPr>
            <a:r>
              <a:rPr lang="en-US" sz="2000" dirty="0" smtClean="0"/>
              <a:t>Biomass</a:t>
            </a:r>
          </a:p>
          <a:p>
            <a:pPr marL="285750" indent="-285750">
              <a:buFont typeface="Arial" panose="020B0604020202020204" pitchFamily="34" charset="0"/>
              <a:buChar char="•"/>
            </a:pPr>
            <a:r>
              <a:rPr lang="en-US" sz="2000" dirty="0" smtClean="0"/>
              <a:t>Topography (elevation, slope, aspect)</a:t>
            </a:r>
          </a:p>
          <a:p>
            <a:pPr marL="285750" indent="-285750">
              <a:buFont typeface="Arial" panose="020B0604020202020204" pitchFamily="34" charset="0"/>
              <a:buChar char="•"/>
            </a:pPr>
            <a:r>
              <a:rPr lang="en-US" sz="2000" dirty="0" smtClean="0"/>
              <a:t>Water indices (NDII, NDWI, NMDI, WBI, MSI)</a:t>
            </a:r>
          </a:p>
          <a:p>
            <a:pPr marL="285750" indent="-285750">
              <a:buFont typeface="Arial" panose="020B0604020202020204" pitchFamily="34" charset="0"/>
              <a:buChar char="•"/>
            </a:pPr>
            <a:r>
              <a:rPr lang="en-US" sz="2000" dirty="0" smtClean="0"/>
              <a:t>Vegetation indices (NDVI, EVI, PRI, ARVI, NDLI, NDNI)</a:t>
            </a:r>
            <a:endParaRPr lang="en-US" sz="2000" dirty="0"/>
          </a:p>
        </p:txBody>
      </p:sp>
      <p:pic>
        <p:nvPicPr>
          <p:cNvPr id="4" name="Picture 3"/>
          <p:cNvPicPr>
            <a:picLocks noChangeAspect="1"/>
          </p:cNvPicPr>
          <p:nvPr/>
        </p:nvPicPr>
        <p:blipFill>
          <a:blip r:embed="rId2"/>
          <a:stretch>
            <a:fillRect/>
          </a:stretch>
        </p:blipFill>
        <p:spPr>
          <a:xfrm>
            <a:off x="3308746" y="3367880"/>
            <a:ext cx="4072690" cy="3296678"/>
          </a:xfrm>
          <a:prstGeom prst="rect">
            <a:avLst/>
          </a:prstGeom>
        </p:spPr>
      </p:pic>
      <p:pic>
        <p:nvPicPr>
          <p:cNvPr id="6" name="Picture 5"/>
          <p:cNvPicPr>
            <a:picLocks noChangeAspect="1"/>
          </p:cNvPicPr>
          <p:nvPr/>
        </p:nvPicPr>
        <p:blipFill>
          <a:blip r:embed="rId3"/>
          <a:stretch>
            <a:fillRect/>
          </a:stretch>
        </p:blipFill>
        <p:spPr>
          <a:xfrm>
            <a:off x="7339325" y="286605"/>
            <a:ext cx="4202657" cy="3272339"/>
          </a:xfrm>
          <a:prstGeom prst="rect">
            <a:avLst/>
          </a:prstGeom>
        </p:spPr>
      </p:pic>
      <p:pic>
        <p:nvPicPr>
          <p:cNvPr id="2" name="Picture 1"/>
          <p:cNvPicPr>
            <a:picLocks noChangeAspect="1"/>
          </p:cNvPicPr>
          <p:nvPr/>
        </p:nvPicPr>
        <p:blipFill>
          <a:blip r:embed="rId4"/>
          <a:stretch>
            <a:fillRect/>
          </a:stretch>
        </p:blipFill>
        <p:spPr>
          <a:xfrm>
            <a:off x="7381436" y="3409749"/>
            <a:ext cx="4250846" cy="3254809"/>
          </a:xfrm>
          <a:prstGeom prst="rect">
            <a:avLst/>
          </a:prstGeom>
        </p:spPr>
      </p:pic>
      <p:sp>
        <p:nvSpPr>
          <p:cNvPr id="7" name="TextBox 6"/>
          <p:cNvSpPr txBox="1"/>
          <p:nvPr/>
        </p:nvSpPr>
        <p:spPr>
          <a:xfrm>
            <a:off x="10816389" y="286605"/>
            <a:ext cx="1076827" cy="369332"/>
          </a:xfrm>
          <a:prstGeom prst="rect">
            <a:avLst/>
          </a:prstGeom>
          <a:noFill/>
        </p:spPr>
        <p:txBody>
          <a:bodyPr wrap="square" rtlCol="0">
            <a:spAutoFit/>
          </a:bodyPr>
          <a:lstStyle/>
          <a:p>
            <a:r>
              <a:rPr lang="en-US" dirty="0" smtClean="0"/>
              <a:t>Elevation</a:t>
            </a:r>
            <a:endParaRPr lang="en-US" dirty="0"/>
          </a:p>
        </p:txBody>
      </p:sp>
      <p:sp>
        <p:nvSpPr>
          <p:cNvPr id="8" name="TextBox 7"/>
          <p:cNvSpPr txBox="1"/>
          <p:nvPr/>
        </p:nvSpPr>
        <p:spPr>
          <a:xfrm>
            <a:off x="10816389" y="3367880"/>
            <a:ext cx="1076827" cy="646331"/>
          </a:xfrm>
          <a:prstGeom prst="rect">
            <a:avLst/>
          </a:prstGeom>
          <a:noFill/>
        </p:spPr>
        <p:txBody>
          <a:bodyPr wrap="square" rtlCol="0">
            <a:spAutoFit/>
          </a:bodyPr>
          <a:lstStyle/>
          <a:p>
            <a:r>
              <a:rPr lang="en-US" dirty="0" smtClean="0"/>
              <a:t>Canopy height</a:t>
            </a:r>
            <a:endParaRPr lang="en-US" dirty="0"/>
          </a:p>
        </p:txBody>
      </p:sp>
      <p:sp>
        <p:nvSpPr>
          <p:cNvPr id="9" name="TextBox 8"/>
          <p:cNvSpPr txBox="1"/>
          <p:nvPr/>
        </p:nvSpPr>
        <p:spPr>
          <a:xfrm>
            <a:off x="2141619" y="3409749"/>
            <a:ext cx="1076827" cy="369332"/>
          </a:xfrm>
          <a:prstGeom prst="rect">
            <a:avLst/>
          </a:prstGeom>
          <a:noFill/>
        </p:spPr>
        <p:txBody>
          <a:bodyPr wrap="square" rtlCol="0">
            <a:spAutoFit/>
          </a:bodyPr>
          <a:lstStyle/>
          <a:p>
            <a:r>
              <a:rPr lang="en-US" dirty="0" smtClean="0"/>
              <a:t>Biomass</a:t>
            </a:r>
            <a:endParaRPr lang="en-US" dirty="0"/>
          </a:p>
        </p:txBody>
      </p:sp>
    </p:spTree>
    <p:extLst>
      <p:ext uri="{BB962C8B-B14F-4D97-AF65-F5344CB8AC3E}">
        <p14:creationId xmlns:p14="http://schemas.microsoft.com/office/powerpoint/2010/main" val="2165572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Comparisons between </a:t>
            </a:r>
            <a:r>
              <a:rPr lang="en-US" dirty="0" err="1" smtClean="0"/>
              <a:t>baseplots</a:t>
            </a:r>
            <a:endParaRPr lang="en-US" dirty="0"/>
          </a:p>
        </p:txBody>
      </p:sp>
      <p:pic>
        <p:nvPicPr>
          <p:cNvPr id="4" name="Content Placeholder 3"/>
          <p:cNvPicPr>
            <a:picLocks noGrp="1" noChangeAspect="1"/>
          </p:cNvPicPr>
          <p:nvPr>
            <p:ph idx="1"/>
          </p:nvPr>
        </p:nvPicPr>
        <p:blipFill>
          <a:blip r:embed="rId2"/>
          <a:stretch>
            <a:fillRect/>
          </a:stretch>
        </p:blipFill>
        <p:spPr>
          <a:xfrm>
            <a:off x="5177557" y="1507123"/>
            <a:ext cx="6757972" cy="4722813"/>
          </a:xfrm>
          <a:prstGeom prst="rect">
            <a:avLst/>
          </a:prstGeom>
        </p:spPr>
      </p:pic>
      <p:pic>
        <p:nvPicPr>
          <p:cNvPr id="5" name="Picture 4"/>
          <p:cNvPicPr>
            <a:picLocks noChangeAspect="1"/>
          </p:cNvPicPr>
          <p:nvPr/>
        </p:nvPicPr>
        <p:blipFill>
          <a:blip r:embed="rId3"/>
          <a:stretch>
            <a:fillRect/>
          </a:stretch>
        </p:blipFill>
        <p:spPr>
          <a:xfrm>
            <a:off x="158916" y="2213810"/>
            <a:ext cx="5137520" cy="3869155"/>
          </a:xfrm>
          <a:prstGeom prst="rect">
            <a:avLst/>
          </a:prstGeom>
        </p:spPr>
      </p:pic>
      <p:sp>
        <p:nvSpPr>
          <p:cNvPr id="6" name="TextBox 5"/>
          <p:cNvSpPr txBox="1"/>
          <p:nvPr/>
        </p:nvSpPr>
        <p:spPr>
          <a:xfrm>
            <a:off x="703848" y="1152581"/>
            <a:ext cx="3266574" cy="707886"/>
          </a:xfrm>
          <a:prstGeom prst="rect">
            <a:avLst/>
          </a:prstGeom>
          <a:noFill/>
        </p:spPr>
        <p:txBody>
          <a:bodyPr wrap="square" rtlCol="0">
            <a:spAutoFit/>
          </a:bodyPr>
          <a:lstStyle/>
          <a:p>
            <a:r>
              <a:rPr lang="en-US" sz="2000" dirty="0" smtClean="0"/>
              <a:t>Two </a:t>
            </a:r>
            <a:r>
              <a:rPr lang="en-US" sz="2000" dirty="0" err="1" smtClean="0"/>
              <a:t>baseplots</a:t>
            </a:r>
            <a:r>
              <a:rPr lang="en-US" sz="2000" dirty="0" smtClean="0"/>
              <a:t> (40*40m):</a:t>
            </a:r>
          </a:p>
          <a:p>
            <a:r>
              <a:rPr lang="en-US" sz="2000" dirty="0" smtClean="0"/>
              <a:t>HARV_036           HARV_045</a:t>
            </a:r>
            <a:endParaRPr lang="en-US" sz="2000" dirty="0"/>
          </a:p>
        </p:txBody>
      </p:sp>
      <p:cxnSp>
        <p:nvCxnSpPr>
          <p:cNvPr id="8" name="Straight Arrow Connector 7"/>
          <p:cNvCxnSpPr/>
          <p:nvPr/>
        </p:nvCxnSpPr>
        <p:spPr>
          <a:xfrm>
            <a:off x="1299411" y="1913021"/>
            <a:ext cx="72189" cy="902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935582" y="1860467"/>
            <a:ext cx="1153026" cy="9549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166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outline</a:t>
            </a:r>
            <a:endParaRPr lang="en-US" dirty="0"/>
          </a:p>
        </p:txBody>
      </p:sp>
      <p:sp>
        <p:nvSpPr>
          <p:cNvPr id="3" name="Content Placeholder 2"/>
          <p:cNvSpPr>
            <a:spLocks noGrp="1"/>
          </p:cNvSpPr>
          <p:nvPr>
            <p:ph idx="1"/>
          </p:nvPr>
        </p:nvSpPr>
        <p:spPr>
          <a:xfrm>
            <a:off x="4800600" y="731520"/>
            <a:ext cx="6851983" cy="5257800"/>
          </a:xfrm>
        </p:spPr>
        <p:txBody>
          <a:bodyPr>
            <a:normAutofit/>
          </a:bodyPr>
          <a:lstStyle/>
          <a:p>
            <a:pPr>
              <a:lnSpc>
                <a:spcPct val="150000"/>
              </a:lnSpc>
              <a:buFont typeface="Wingdings" panose="05000000000000000000" pitchFamily="2" charset="2"/>
              <a:buChar char="Ø"/>
            </a:pPr>
            <a:r>
              <a:rPr lang="en-US" sz="2800" dirty="0" smtClean="0"/>
              <a:t> Concepts </a:t>
            </a:r>
            <a:r>
              <a:rPr lang="en-US" sz="2800" dirty="0"/>
              <a:t>of remote </a:t>
            </a:r>
            <a:r>
              <a:rPr lang="en-US" sz="2800" dirty="0" smtClean="0"/>
              <a:t>sensing</a:t>
            </a:r>
          </a:p>
          <a:p>
            <a:pPr>
              <a:lnSpc>
                <a:spcPct val="150000"/>
              </a:lnSpc>
              <a:buFont typeface="Wingdings" panose="05000000000000000000" pitchFamily="2" charset="2"/>
              <a:buChar char="Ø"/>
            </a:pPr>
            <a:r>
              <a:rPr lang="en-US" sz="2800" dirty="0"/>
              <a:t> </a:t>
            </a:r>
            <a:r>
              <a:rPr lang="en-US" sz="2800" dirty="0" smtClean="0"/>
              <a:t>Remote </a:t>
            </a:r>
            <a:r>
              <a:rPr lang="en-US" sz="2800" dirty="0"/>
              <a:t>sensing data logistics and </a:t>
            </a:r>
            <a:r>
              <a:rPr lang="en-US" sz="2800" dirty="0" smtClean="0"/>
              <a:t>structure</a:t>
            </a:r>
          </a:p>
          <a:p>
            <a:pPr>
              <a:lnSpc>
                <a:spcPct val="150000"/>
              </a:lnSpc>
              <a:buFont typeface="Wingdings" panose="05000000000000000000" pitchFamily="2" charset="2"/>
              <a:buChar char="Ø"/>
            </a:pPr>
            <a:r>
              <a:rPr lang="en-US" sz="2800" dirty="0"/>
              <a:t> </a:t>
            </a:r>
            <a:r>
              <a:rPr lang="en-US" sz="2800" dirty="0" smtClean="0"/>
              <a:t>Satellite remote sensing data sources</a:t>
            </a:r>
            <a:endParaRPr lang="en-US" sz="2800" dirty="0"/>
          </a:p>
          <a:p>
            <a:pPr>
              <a:lnSpc>
                <a:spcPct val="150000"/>
              </a:lnSpc>
              <a:buFont typeface="Wingdings" panose="05000000000000000000" pitchFamily="2" charset="2"/>
              <a:buChar char="Ø"/>
            </a:pPr>
            <a:r>
              <a:rPr lang="en-US" sz="2800" dirty="0" smtClean="0"/>
              <a:t> Introduction </a:t>
            </a:r>
            <a:r>
              <a:rPr lang="en-US" sz="2800" dirty="0"/>
              <a:t>to National Ecological Observatory Network (NEON</a:t>
            </a:r>
            <a:r>
              <a:rPr lang="en-US" sz="2800" dirty="0" smtClean="0"/>
              <a:t>)</a:t>
            </a:r>
          </a:p>
          <a:p>
            <a:pPr>
              <a:lnSpc>
                <a:spcPct val="150000"/>
              </a:lnSpc>
              <a:buFont typeface="Wingdings" panose="05000000000000000000" pitchFamily="2" charset="2"/>
              <a:buChar char="Ø"/>
            </a:pPr>
            <a:r>
              <a:rPr lang="en-US" sz="2800" dirty="0"/>
              <a:t> </a:t>
            </a:r>
            <a:r>
              <a:rPr lang="en-US" sz="2800" dirty="0" smtClean="0"/>
              <a:t>NEON </a:t>
            </a:r>
            <a:r>
              <a:rPr lang="en-US" sz="2800" dirty="0"/>
              <a:t>airborne data</a:t>
            </a:r>
          </a:p>
          <a:p>
            <a:endParaRPr lang="en-US" sz="2400" dirty="0"/>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17434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Examine relationships</a:t>
            </a:r>
            <a:endParaRPr lang="en-US" dirty="0"/>
          </a:p>
        </p:txBody>
      </p:sp>
      <p:pic>
        <p:nvPicPr>
          <p:cNvPr id="4" name="Content Placeholder 3"/>
          <p:cNvPicPr>
            <a:picLocks noGrp="1" noChangeAspect="1"/>
          </p:cNvPicPr>
          <p:nvPr>
            <p:ph idx="1"/>
          </p:nvPr>
        </p:nvPicPr>
        <p:blipFill>
          <a:blip r:embed="rId2"/>
          <a:stretch>
            <a:fillRect/>
          </a:stretch>
        </p:blipFill>
        <p:spPr>
          <a:xfrm>
            <a:off x="6002432" y="2475664"/>
            <a:ext cx="5374912" cy="3822867"/>
          </a:xfrm>
          <a:prstGeom prst="rect">
            <a:avLst/>
          </a:prstGeom>
        </p:spPr>
      </p:pic>
      <p:sp>
        <p:nvSpPr>
          <p:cNvPr id="5" name="Rectangle 4"/>
          <p:cNvSpPr/>
          <p:nvPr/>
        </p:nvSpPr>
        <p:spPr>
          <a:xfrm>
            <a:off x="1097281" y="1240395"/>
            <a:ext cx="9075419" cy="1323439"/>
          </a:xfrm>
          <a:prstGeom prst="rect">
            <a:avLst/>
          </a:prstGeom>
        </p:spPr>
        <p:txBody>
          <a:bodyPr wrap="square">
            <a:spAutoFit/>
          </a:bodyPr>
          <a:lstStyle/>
          <a:p>
            <a:r>
              <a:rPr lang="en-US" sz="2000" dirty="0"/>
              <a:t>One of main goals in monitoring biological and ecological processes at NEON sites is to examine the relationships between environmental conditions and these processes, so that we can understand how </a:t>
            </a:r>
            <a:r>
              <a:rPr lang="en-US" sz="2000" dirty="0" smtClean="0"/>
              <a:t>environmental </a:t>
            </a:r>
            <a:r>
              <a:rPr lang="en-US" sz="2000" dirty="0"/>
              <a:t>changes affect ecosystems and predict how ecosystems respond to future changes.</a:t>
            </a:r>
          </a:p>
        </p:txBody>
      </p:sp>
      <p:sp>
        <p:nvSpPr>
          <p:cNvPr id="6" name="TextBox 5"/>
          <p:cNvSpPr txBox="1"/>
          <p:nvPr/>
        </p:nvSpPr>
        <p:spPr>
          <a:xfrm>
            <a:off x="1131571" y="2935705"/>
            <a:ext cx="450341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Canopy height</a:t>
            </a:r>
          </a:p>
          <a:p>
            <a:pPr marL="285750" indent="-285750">
              <a:buFont typeface="Arial" panose="020B0604020202020204" pitchFamily="34" charset="0"/>
              <a:buChar char="•"/>
            </a:pPr>
            <a:r>
              <a:rPr lang="en-US" sz="2000" dirty="0" smtClean="0"/>
              <a:t>Biomass</a:t>
            </a:r>
          </a:p>
          <a:p>
            <a:pPr marL="285750" indent="-285750">
              <a:buFont typeface="Arial" panose="020B0604020202020204" pitchFamily="34" charset="0"/>
              <a:buChar char="•"/>
            </a:pPr>
            <a:r>
              <a:rPr lang="en-US" sz="2000" dirty="0" smtClean="0"/>
              <a:t>Topography </a:t>
            </a:r>
          </a:p>
          <a:p>
            <a:pPr marL="285750" indent="-285750">
              <a:buFont typeface="Arial" panose="020B0604020202020204" pitchFamily="34" charset="0"/>
              <a:buChar char="•"/>
            </a:pPr>
            <a:r>
              <a:rPr lang="en-US" sz="2000" dirty="0" smtClean="0"/>
              <a:t>Water indices </a:t>
            </a:r>
          </a:p>
          <a:p>
            <a:pPr marL="285750" indent="-285750">
              <a:buFont typeface="Arial" panose="020B0604020202020204" pitchFamily="34" charset="0"/>
              <a:buChar char="•"/>
            </a:pPr>
            <a:r>
              <a:rPr lang="en-US" sz="2000" dirty="0" smtClean="0"/>
              <a:t>Vegetation indices</a:t>
            </a:r>
            <a:endParaRPr lang="en-US" sz="2000" dirty="0"/>
          </a:p>
        </p:txBody>
      </p:sp>
    </p:spTree>
    <p:extLst>
      <p:ext uri="{BB962C8B-B14F-4D97-AF65-F5344CB8AC3E}">
        <p14:creationId xmlns:p14="http://schemas.microsoft.com/office/powerpoint/2010/main" val="1140879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Remote sensing data processing workflow</a:t>
            </a:r>
            <a:endParaRPr lang="en-US" sz="4000" dirty="0"/>
          </a:p>
        </p:txBody>
      </p:sp>
      <p:sp>
        <p:nvSpPr>
          <p:cNvPr id="3" name="Content Placeholder 2"/>
          <p:cNvSpPr>
            <a:spLocks noGrp="1"/>
          </p:cNvSpPr>
          <p:nvPr>
            <p:ph idx="1"/>
          </p:nvPr>
        </p:nvSpPr>
        <p:spPr/>
        <p:txBody>
          <a:bodyPr>
            <a:normAutofit/>
          </a:bodyPr>
          <a:lstStyle/>
          <a:p>
            <a:r>
              <a:rPr lang="en-US" sz="2400" dirty="0" smtClean="0"/>
              <a:t>1. Determine locations/spatial extent of data</a:t>
            </a:r>
          </a:p>
          <a:p>
            <a:r>
              <a:rPr lang="en-US" sz="2400" dirty="0" smtClean="0"/>
              <a:t>2. Filter variables and time period (high quality)</a:t>
            </a:r>
          </a:p>
          <a:p>
            <a:r>
              <a:rPr lang="en-US" sz="2400" dirty="0" smtClean="0"/>
              <a:t>3. Calculate new variables or summarize</a:t>
            </a:r>
          </a:p>
          <a:p>
            <a:r>
              <a:rPr lang="en-US" sz="2400" dirty="0" smtClean="0"/>
              <a:t>4. Analysis (differences among sites, temporal trend, models…)</a:t>
            </a:r>
          </a:p>
          <a:p>
            <a:r>
              <a:rPr lang="en-US" sz="2400" dirty="0" smtClean="0"/>
              <a:t>5. Visualization</a:t>
            </a:r>
          </a:p>
          <a:p>
            <a:r>
              <a:rPr lang="en-US" sz="2400" dirty="0" smtClean="0"/>
              <a:t>     a. Maps (</a:t>
            </a:r>
            <a:r>
              <a:rPr lang="en-US" sz="2400" dirty="0" err="1" smtClean="0"/>
              <a:t>basemap</a:t>
            </a:r>
            <a:r>
              <a:rPr lang="en-US" sz="2400" dirty="0" smtClean="0"/>
              <a:t>, points, polygon, </a:t>
            </a:r>
            <a:r>
              <a:rPr lang="en-US" sz="2400" dirty="0" err="1" smtClean="0"/>
              <a:t>rasters</a:t>
            </a:r>
            <a:r>
              <a:rPr lang="en-US" sz="2400" dirty="0" smtClean="0"/>
              <a:t>)</a:t>
            </a:r>
          </a:p>
          <a:p>
            <a:r>
              <a:rPr lang="en-US" sz="2400" dirty="0"/>
              <a:t> </a:t>
            </a:r>
            <a:r>
              <a:rPr lang="en-US" sz="2400" dirty="0" smtClean="0"/>
              <a:t>    b. Data analysis results (scatter plot, histogram, etc.)</a:t>
            </a:r>
          </a:p>
          <a:p>
            <a:endParaRPr lang="en-US" sz="2400" dirty="0"/>
          </a:p>
        </p:txBody>
      </p:sp>
    </p:spTree>
    <p:extLst>
      <p:ext uri="{BB962C8B-B14F-4D97-AF65-F5344CB8AC3E}">
        <p14:creationId xmlns:p14="http://schemas.microsoft.com/office/powerpoint/2010/main" val="4246797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R code demonstration and practice</a:t>
            </a:r>
            <a:endParaRPr lang="en-US" sz="4000" dirty="0"/>
          </a:p>
        </p:txBody>
      </p:sp>
      <p:pic>
        <p:nvPicPr>
          <p:cNvPr id="2" name="Content Placeholder 1"/>
          <p:cNvPicPr>
            <a:picLocks noGrp="1" noChangeAspect="1"/>
          </p:cNvPicPr>
          <p:nvPr>
            <p:ph idx="1"/>
          </p:nvPr>
        </p:nvPicPr>
        <p:blipFill>
          <a:blip r:embed="rId2"/>
          <a:stretch>
            <a:fillRect/>
          </a:stretch>
        </p:blipFill>
        <p:spPr>
          <a:xfrm>
            <a:off x="4156364" y="1181669"/>
            <a:ext cx="7883070" cy="4882247"/>
          </a:xfrm>
          <a:prstGeom prst="rect">
            <a:avLst/>
          </a:prstGeom>
        </p:spPr>
      </p:pic>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39080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Wind River Experimental Forest - WREF</a:t>
            </a:r>
          </a:p>
        </p:txBody>
      </p:sp>
      <p:pic>
        <p:nvPicPr>
          <p:cNvPr id="4" name="Content Placeholder 3"/>
          <p:cNvPicPr>
            <a:picLocks noGrp="1" noChangeAspect="1"/>
          </p:cNvPicPr>
          <p:nvPr>
            <p:ph idx="1"/>
          </p:nvPr>
        </p:nvPicPr>
        <p:blipFill>
          <a:blip r:embed="rId2"/>
          <a:stretch>
            <a:fillRect/>
          </a:stretch>
        </p:blipFill>
        <p:spPr>
          <a:xfrm>
            <a:off x="1211581" y="1783850"/>
            <a:ext cx="4224965" cy="4149642"/>
          </a:xfrm>
          <a:prstGeom prst="rect">
            <a:avLst/>
          </a:prstGeom>
        </p:spPr>
      </p:pic>
      <p:sp>
        <p:nvSpPr>
          <p:cNvPr id="6" name="Rectangle 5"/>
          <p:cNvSpPr/>
          <p:nvPr/>
        </p:nvSpPr>
        <p:spPr>
          <a:xfrm>
            <a:off x="1097281" y="1232133"/>
            <a:ext cx="5289140" cy="369332"/>
          </a:xfrm>
          <a:prstGeom prst="rect">
            <a:avLst/>
          </a:prstGeom>
        </p:spPr>
        <p:txBody>
          <a:bodyPr wrap="none">
            <a:spAutoFit/>
          </a:bodyPr>
          <a:lstStyle/>
          <a:p>
            <a:r>
              <a:rPr lang="en-US" dirty="0"/>
              <a:t>Core Terrestrial | Washington | D16: Pacific Northwest</a:t>
            </a:r>
          </a:p>
        </p:txBody>
      </p:sp>
      <p:pic>
        <p:nvPicPr>
          <p:cNvPr id="7" name="Picture 6"/>
          <p:cNvPicPr>
            <a:picLocks noChangeAspect="1"/>
          </p:cNvPicPr>
          <p:nvPr/>
        </p:nvPicPr>
        <p:blipFill>
          <a:blip r:embed="rId3"/>
          <a:stretch>
            <a:fillRect/>
          </a:stretch>
        </p:blipFill>
        <p:spPr>
          <a:xfrm>
            <a:off x="5617116" y="3170749"/>
            <a:ext cx="5429501" cy="3496669"/>
          </a:xfrm>
          <a:prstGeom prst="rect">
            <a:avLst/>
          </a:prstGeom>
        </p:spPr>
      </p:pic>
      <p:pic>
        <p:nvPicPr>
          <p:cNvPr id="8" name="Picture 7"/>
          <p:cNvPicPr>
            <a:picLocks noChangeAspect="1"/>
          </p:cNvPicPr>
          <p:nvPr/>
        </p:nvPicPr>
        <p:blipFill>
          <a:blip r:embed="rId4"/>
          <a:stretch>
            <a:fillRect/>
          </a:stretch>
        </p:blipFill>
        <p:spPr>
          <a:xfrm>
            <a:off x="8331866" y="865461"/>
            <a:ext cx="3543301" cy="2499328"/>
          </a:xfrm>
          <a:prstGeom prst="rect">
            <a:avLst/>
          </a:prstGeom>
        </p:spPr>
      </p:pic>
    </p:spTree>
    <p:extLst>
      <p:ext uri="{BB962C8B-B14F-4D97-AF65-F5344CB8AC3E}">
        <p14:creationId xmlns:p14="http://schemas.microsoft.com/office/powerpoint/2010/main" val="15588559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88182" y="3300340"/>
            <a:ext cx="5077366" cy="3242087"/>
          </a:xfrm>
          <a:prstGeom prst="rect">
            <a:avLst/>
          </a:prstGeom>
        </p:spPr>
      </p:pic>
      <p:sp>
        <p:nvSpPr>
          <p:cNvPr id="2" name="Title 1"/>
          <p:cNvSpPr>
            <a:spLocks noGrp="1"/>
          </p:cNvSpPr>
          <p:nvPr>
            <p:ph type="title"/>
          </p:nvPr>
        </p:nvSpPr>
        <p:spPr/>
        <p:txBody>
          <a:bodyPr>
            <a:normAutofit/>
          </a:bodyPr>
          <a:lstStyle/>
          <a:p>
            <a:r>
              <a:rPr lang="en-US" sz="4000" dirty="0"/>
              <a:t>Niwot Ridge Mountain Research Station - NIWO</a:t>
            </a:r>
          </a:p>
        </p:txBody>
      </p:sp>
      <p:pic>
        <p:nvPicPr>
          <p:cNvPr id="5" name="Content Placeholder 4"/>
          <p:cNvPicPr>
            <a:picLocks noGrp="1" noChangeAspect="1"/>
          </p:cNvPicPr>
          <p:nvPr>
            <p:ph idx="1"/>
          </p:nvPr>
        </p:nvPicPr>
        <p:blipFill>
          <a:blip r:embed="rId3"/>
          <a:stretch>
            <a:fillRect/>
          </a:stretch>
        </p:blipFill>
        <p:spPr>
          <a:xfrm>
            <a:off x="7718257" y="1001622"/>
            <a:ext cx="4241133" cy="2551382"/>
          </a:xfrm>
          <a:prstGeom prst="rect">
            <a:avLst/>
          </a:prstGeom>
        </p:spPr>
      </p:pic>
      <p:pic>
        <p:nvPicPr>
          <p:cNvPr id="6" name="Picture 5"/>
          <p:cNvPicPr>
            <a:picLocks noChangeAspect="1"/>
          </p:cNvPicPr>
          <p:nvPr/>
        </p:nvPicPr>
        <p:blipFill>
          <a:blip r:embed="rId4"/>
          <a:stretch>
            <a:fillRect/>
          </a:stretch>
        </p:blipFill>
        <p:spPr>
          <a:xfrm>
            <a:off x="1097281" y="1799866"/>
            <a:ext cx="4274456" cy="4288112"/>
          </a:xfrm>
          <a:prstGeom prst="rect">
            <a:avLst/>
          </a:prstGeom>
        </p:spPr>
      </p:pic>
      <p:sp>
        <p:nvSpPr>
          <p:cNvPr id="8" name="Rectangle 7"/>
          <p:cNvSpPr/>
          <p:nvPr/>
        </p:nvSpPr>
        <p:spPr>
          <a:xfrm>
            <a:off x="1089259" y="1105409"/>
            <a:ext cx="5037222" cy="646331"/>
          </a:xfrm>
          <a:prstGeom prst="rect">
            <a:avLst/>
          </a:prstGeom>
        </p:spPr>
        <p:txBody>
          <a:bodyPr wrap="square">
            <a:spAutoFit/>
          </a:bodyPr>
          <a:lstStyle/>
          <a:p>
            <a:r>
              <a:rPr lang="en-US" dirty="0"/>
              <a:t>Core Terrestrial | Colorado | D13: Southern Rockies &amp; Colorado Plateau</a:t>
            </a:r>
          </a:p>
        </p:txBody>
      </p:sp>
    </p:spTree>
    <p:extLst>
      <p:ext uri="{BB962C8B-B14F-4D97-AF65-F5344CB8AC3E}">
        <p14:creationId xmlns:p14="http://schemas.microsoft.com/office/powerpoint/2010/main" val="4082602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84" y="2117558"/>
            <a:ext cx="5865108" cy="418698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023" y="2117558"/>
            <a:ext cx="5865108" cy="4186989"/>
          </a:xfrm>
          <a:prstGeom prst="rect">
            <a:avLst/>
          </a:prstGeom>
        </p:spPr>
      </p:pic>
      <p:sp>
        <p:nvSpPr>
          <p:cNvPr id="6" name="Rectangle 5"/>
          <p:cNvSpPr/>
          <p:nvPr/>
        </p:nvSpPr>
        <p:spPr>
          <a:xfrm>
            <a:off x="6968723" y="1116948"/>
            <a:ext cx="4046188" cy="923330"/>
          </a:xfrm>
          <a:prstGeom prst="rect">
            <a:avLst/>
          </a:prstGeom>
        </p:spPr>
        <p:txBody>
          <a:bodyPr wrap="square">
            <a:spAutoFit/>
          </a:bodyPr>
          <a:lstStyle/>
          <a:p>
            <a:pPr defTabSz="914400" eaLnBrk="0" fontAlgn="base" hangingPunct="0">
              <a:spcBef>
                <a:spcPct val="0"/>
              </a:spcBef>
              <a:spcAft>
                <a:spcPct val="0"/>
              </a:spcAft>
            </a:pPr>
            <a:r>
              <a:rPr lang="en-US" altLang="en-US" dirty="0">
                <a:solidFill>
                  <a:srgbClr val="444444"/>
                </a:solidFill>
                <a:ea typeface="Source Sans Pro"/>
              </a:rPr>
              <a:t>Elevation:3513 m</a:t>
            </a:r>
            <a:endParaRPr lang="en-US" altLang="en-US" dirty="0"/>
          </a:p>
          <a:p>
            <a:pPr lvl="0" defTabSz="914400" eaLnBrk="0" fontAlgn="base" hangingPunct="0">
              <a:spcBef>
                <a:spcPct val="0"/>
              </a:spcBef>
              <a:spcAft>
                <a:spcPct val="0"/>
              </a:spcAft>
            </a:pPr>
            <a:r>
              <a:rPr lang="en-US" altLang="en-US" dirty="0" smtClean="0">
                <a:solidFill>
                  <a:srgbClr val="444444"/>
                </a:solidFill>
                <a:ea typeface="Source Sans Pro"/>
              </a:rPr>
              <a:t>Mean </a:t>
            </a:r>
            <a:r>
              <a:rPr lang="en-US" altLang="en-US" dirty="0">
                <a:solidFill>
                  <a:srgbClr val="444444"/>
                </a:solidFill>
                <a:ea typeface="Source Sans Pro"/>
              </a:rPr>
              <a:t>Annual Temperature:0C/32F</a:t>
            </a:r>
            <a:endParaRPr lang="en-US" altLang="en-US" dirty="0"/>
          </a:p>
          <a:p>
            <a:pPr lvl="0" defTabSz="914400" eaLnBrk="0" fontAlgn="base" hangingPunct="0">
              <a:spcBef>
                <a:spcPct val="0"/>
              </a:spcBef>
              <a:spcAft>
                <a:spcPct val="0"/>
              </a:spcAft>
            </a:pPr>
            <a:r>
              <a:rPr lang="en-US" altLang="en-US" dirty="0">
                <a:solidFill>
                  <a:srgbClr val="444444"/>
                </a:solidFill>
                <a:ea typeface="Source Sans Pro"/>
              </a:rPr>
              <a:t>Mean Annual Precipitation:758 mm</a:t>
            </a:r>
            <a:endParaRPr lang="en-US" altLang="en-US" dirty="0"/>
          </a:p>
        </p:txBody>
      </p:sp>
      <p:sp>
        <p:nvSpPr>
          <p:cNvPr id="8" name="Rectangle 7"/>
          <p:cNvSpPr/>
          <p:nvPr/>
        </p:nvSpPr>
        <p:spPr>
          <a:xfrm>
            <a:off x="1324829" y="1116948"/>
            <a:ext cx="3721443" cy="923330"/>
          </a:xfrm>
          <a:prstGeom prst="rect">
            <a:avLst/>
          </a:prstGeom>
        </p:spPr>
        <p:txBody>
          <a:bodyPr wrap="square">
            <a:spAutoFit/>
          </a:bodyPr>
          <a:lstStyle/>
          <a:p>
            <a:pPr lvl="0" defTabSz="914400" eaLnBrk="0" fontAlgn="base" hangingPunct="0">
              <a:spcBef>
                <a:spcPct val="0"/>
              </a:spcBef>
              <a:spcAft>
                <a:spcPct val="0"/>
              </a:spcAft>
            </a:pPr>
            <a:r>
              <a:rPr lang="en-US" altLang="en-US" dirty="0">
                <a:solidFill>
                  <a:srgbClr val="444444"/>
                </a:solidFill>
                <a:ea typeface="Source Sans Pro"/>
              </a:rPr>
              <a:t>Elevation:407 m</a:t>
            </a:r>
            <a:endParaRPr lang="en-US" altLang="en-US" dirty="0"/>
          </a:p>
          <a:p>
            <a:pPr lvl="0" defTabSz="914400" eaLnBrk="0" fontAlgn="base" hangingPunct="0">
              <a:spcBef>
                <a:spcPct val="0"/>
              </a:spcBef>
              <a:spcAft>
                <a:spcPct val="0"/>
              </a:spcAft>
            </a:pPr>
            <a:r>
              <a:rPr lang="en-US" altLang="en-US" dirty="0">
                <a:solidFill>
                  <a:srgbClr val="444444"/>
                </a:solidFill>
                <a:ea typeface="Source Sans Pro"/>
              </a:rPr>
              <a:t>Mean Annual Temperature:8C/46.4F</a:t>
            </a:r>
            <a:endParaRPr lang="en-US" altLang="en-US" dirty="0"/>
          </a:p>
          <a:p>
            <a:pPr lvl="0" defTabSz="914400" eaLnBrk="0" fontAlgn="base" hangingPunct="0">
              <a:spcBef>
                <a:spcPct val="0"/>
              </a:spcBef>
              <a:spcAft>
                <a:spcPct val="0"/>
              </a:spcAft>
            </a:pPr>
            <a:r>
              <a:rPr lang="en-US" altLang="en-US" dirty="0">
                <a:solidFill>
                  <a:srgbClr val="444444"/>
                </a:solidFill>
                <a:ea typeface="Source Sans Pro"/>
              </a:rPr>
              <a:t>Mean Annual Precipitation:2530 mm</a:t>
            </a:r>
            <a:endParaRPr lang="en-US" altLang="en-US" dirty="0"/>
          </a:p>
        </p:txBody>
      </p:sp>
      <p:sp>
        <p:nvSpPr>
          <p:cNvPr id="9" name="Title 1"/>
          <p:cNvSpPr>
            <a:spLocks noGrp="1"/>
          </p:cNvSpPr>
          <p:nvPr>
            <p:ph type="title"/>
          </p:nvPr>
        </p:nvSpPr>
        <p:spPr>
          <a:xfrm>
            <a:off x="636059" y="250572"/>
            <a:ext cx="5098982" cy="654859"/>
          </a:xfrm>
        </p:spPr>
        <p:txBody>
          <a:bodyPr>
            <a:normAutofit fontScale="90000"/>
          </a:bodyPr>
          <a:lstStyle/>
          <a:p>
            <a:r>
              <a:rPr lang="en-US" sz="2800" dirty="0"/>
              <a:t>Wind River Experimental Forest - WREF</a:t>
            </a:r>
          </a:p>
        </p:txBody>
      </p:sp>
      <p:sp>
        <p:nvSpPr>
          <p:cNvPr id="10" name="Title 1"/>
          <p:cNvSpPr txBox="1">
            <a:spLocks/>
          </p:cNvSpPr>
          <p:nvPr/>
        </p:nvSpPr>
        <p:spPr>
          <a:xfrm>
            <a:off x="6105229" y="250573"/>
            <a:ext cx="5865108" cy="654859"/>
          </a:xfrm>
          <a:prstGeom prst="rect">
            <a:avLst/>
          </a:prstGeom>
        </p:spPr>
        <p:txBody>
          <a:bodyPr vert="horz" lIns="91440" tIns="45720" rIns="91440" bIns="45720" rtlCol="0" anchor="b">
            <a:normAutofit/>
          </a:bodyPr>
          <a:lstStyle>
            <a:lvl1pPr algn="l" defTabSz="913671" rtl="0" eaLnBrk="1" latinLnBrk="0" hangingPunct="1">
              <a:lnSpc>
                <a:spcPct val="85000"/>
              </a:lnSpc>
              <a:spcBef>
                <a:spcPct val="0"/>
              </a:spcBef>
              <a:buNone/>
              <a:defRPr sz="4796" kern="1200" spc="-50" baseline="0">
                <a:solidFill>
                  <a:schemeClr val="tx1">
                    <a:lumMod val="75000"/>
                    <a:lumOff val="25000"/>
                  </a:schemeClr>
                </a:solidFill>
                <a:latin typeface="+mj-lt"/>
                <a:ea typeface="+mj-ea"/>
                <a:cs typeface="+mj-cs"/>
              </a:defRPr>
            </a:lvl1pPr>
          </a:lstStyle>
          <a:p>
            <a:r>
              <a:rPr lang="en-US" sz="2400" dirty="0" smtClean="0"/>
              <a:t>Niwot Ridge Mountain Research Station - NIWO</a:t>
            </a:r>
            <a:endParaRPr lang="en-US" sz="2400" dirty="0"/>
          </a:p>
        </p:txBody>
      </p:sp>
    </p:spTree>
    <p:extLst>
      <p:ext uri="{BB962C8B-B14F-4D97-AF65-F5344CB8AC3E}">
        <p14:creationId xmlns:p14="http://schemas.microsoft.com/office/powerpoint/2010/main" val="2178417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NEON sites</a:t>
            </a:r>
            <a:endParaRPr lang="en-US" dirty="0"/>
          </a:p>
        </p:txBody>
      </p:sp>
      <p:sp>
        <p:nvSpPr>
          <p:cNvPr id="4" name="Rectangle 3"/>
          <p:cNvSpPr/>
          <p:nvPr/>
        </p:nvSpPr>
        <p:spPr>
          <a:xfrm>
            <a:off x="3828450" y="260091"/>
            <a:ext cx="8112893" cy="707886"/>
          </a:xfrm>
          <a:prstGeom prst="rect">
            <a:avLst/>
          </a:prstGeom>
        </p:spPr>
        <p:txBody>
          <a:bodyPr wrap="square">
            <a:spAutoFit/>
          </a:bodyPr>
          <a:lstStyle/>
          <a:p>
            <a:r>
              <a:rPr lang="en-US" sz="2000" dirty="0" smtClean="0"/>
              <a:t>NEON data </a:t>
            </a:r>
            <a:r>
              <a:rPr lang="en-US" sz="2000" dirty="0"/>
              <a:t>are collected from 81 terrestrial and freshwater aquatic field sites across the United States located in 20 different </a:t>
            </a:r>
            <a:r>
              <a:rPr lang="en-US" sz="2000" dirty="0" err="1"/>
              <a:t>ecoclimatic</a:t>
            </a:r>
            <a:r>
              <a:rPr lang="en-US" sz="2000" dirty="0"/>
              <a:t> domains.</a:t>
            </a:r>
          </a:p>
        </p:txBody>
      </p:sp>
      <p:pic>
        <p:nvPicPr>
          <p:cNvPr id="5" name="Picture 4"/>
          <p:cNvPicPr>
            <a:picLocks noChangeAspect="1"/>
          </p:cNvPicPr>
          <p:nvPr/>
        </p:nvPicPr>
        <p:blipFill>
          <a:blip r:embed="rId2"/>
          <a:stretch>
            <a:fillRect/>
          </a:stretch>
        </p:blipFill>
        <p:spPr>
          <a:xfrm>
            <a:off x="1693069" y="1082574"/>
            <a:ext cx="8888704" cy="5587491"/>
          </a:xfrm>
          <a:prstGeom prst="rect">
            <a:avLst/>
          </a:prstGeom>
        </p:spPr>
      </p:pic>
      <p:sp>
        <p:nvSpPr>
          <p:cNvPr id="3" name="Oval 2"/>
          <p:cNvSpPr/>
          <p:nvPr/>
        </p:nvSpPr>
        <p:spPr>
          <a:xfrm>
            <a:off x="2448426" y="1534026"/>
            <a:ext cx="397042" cy="1684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412838" y="3250531"/>
            <a:ext cx="397042" cy="1684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53600" y="2312069"/>
            <a:ext cx="397042" cy="1684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0" y="2080462"/>
            <a:ext cx="3116811" cy="2007267"/>
          </a:xfrm>
          <a:prstGeom prst="rect">
            <a:avLst/>
          </a:prstGeom>
        </p:spPr>
      </p:pic>
      <p:pic>
        <p:nvPicPr>
          <p:cNvPr id="10" name="Picture 9"/>
          <p:cNvPicPr>
            <a:picLocks noChangeAspect="1"/>
          </p:cNvPicPr>
          <p:nvPr/>
        </p:nvPicPr>
        <p:blipFill>
          <a:blip r:embed="rId4"/>
          <a:stretch>
            <a:fillRect/>
          </a:stretch>
        </p:blipFill>
        <p:spPr>
          <a:xfrm>
            <a:off x="8590574" y="2863516"/>
            <a:ext cx="3326704" cy="2448426"/>
          </a:xfrm>
          <a:prstGeom prst="rect">
            <a:avLst/>
          </a:prstGeom>
        </p:spPr>
      </p:pic>
      <p:pic>
        <p:nvPicPr>
          <p:cNvPr id="11" name="Picture 10"/>
          <p:cNvPicPr>
            <a:picLocks noChangeAspect="1"/>
          </p:cNvPicPr>
          <p:nvPr/>
        </p:nvPicPr>
        <p:blipFill>
          <a:blip r:embed="rId5"/>
          <a:stretch>
            <a:fillRect/>
          </a:stretch>
        </p:blipFill>
        <p:spPr>
          <a:xfrm>
            <a:off x="3116811" y="3674076"/>
            <a:ext cx="3407606" cy="2175883"/>
          </a:xfrm>
          <a:prstGeom prst="rect">
            <a:avLst/>
          </a:prstGeom>
        </p:spPr>
      </p:pic>
    </p:spTree>
    <p:extLst>
      <p:ext uri="{BB962C8B-B14F-4D97-AF65-F5344CB8AC3E}">
        <p14:creationId xmlns:p14="http://schemas.microsoft.com/office/powerpoint/2010/main" val="244446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Check field site information</a:t>
            </a:r>
            <a:endParaRPr lang="en-US" sz="4000" dirty="0"/>
          </a:p>
        </p:txBody>
      </p:sp>
      <p:sp>
        <p:nvSpPr>
          <p:cNvPr id="4" name="Rectangle 3"/>
          <p:cNvSpPr/>
          <p:nvPr/>
        </p:nvSpPr>
        <p:spPr>
          <a:xfrm>
            <a:off x="1780881" y="2205639"/>
            <a:ext cx="6093206" cy="369332"/>
          </a:xfrm>
          <a:prstGeom prst="rect">
            <a:avLst/>
          </a:prstGeom>
        </p:spPr>
        <p:txBody>
          <a:bodyPr wrap="none">
            <a:spAutoFit/>
          </a:bodyPr>
          <a:lstStyle/>
          <a:p>
            <a:r>
              <a:rPr lang="en-US" dirty="0"/>
              <a:t>https://www.neonscience.org/field-sites/field-sites-map/HARV</a:t>
            </a:r>
          </a:p>
        </p:txBody>
      </p:sp>
      <p:sp>
        <p:nvSpPr>
          <p:cNvPr id="6" name="Rectangle 5"/>
          <p:cNvSpPr/>
          <p:nvPr/>
        </p:nvSpPr>
        <p:spPr>
          <a:xfrm>
            <a:off x="1767351" y="5270915"/>
            <a:ext cx="6124305" cy="369332"/>
          </a:xfrm>
          <a:prstGeom prst="rect">
            <a:avLst/>
          </a:prstGeom>
        </p:spPr>
        <p:txBody>
          <a:bodyPr wrap="none">
            <a:spAutoFit/>
          </a:bodyPr>
          <a:lstStyle/>
          <a:p>
            <a:r>
              <a:rPr lang="en-US" dirty="0" smtClean="0"/>
              <a:t>https://www.neonscience.org/field-sites/field-sites-map/NIWO</a:t>
            </a:r>
            <a:endParaRPr lang="en-US" dirty="0"/>
          </a:p>
        </p:txBody>
      </p:sp>
      <p:sp>
        <p:nvSpPr>
          <p:cNvPr id="8" name="Rectangle 7"/>
          <p:cNvSpPr/>
          <p:nvPr/>
        </p:nvSpPr>
        <p:spPr>
          <a:xfrm>
            <a:off x="1780881" y="3721590"/>
            <a:ext cx="6110775" cy="369332"/>
          </a:xfrm>
          <a:prstGeom prst="rect">
            <a:avLst/>
          </a:prstGeom>
        </p:spPr>
        <p:txBody>
          <a:bodyPr wrap="none">
            <a:spAutoFit/>
          </a:bodyPr>
          <a:lstStyle/>
          <a:p>
            <a:r>
              <a:rPr lang="en-US" dirty="0"/>
              <a:t>https://www.neonscience.org/field-sites/field-sites-map/WREF</a:t>
            </a:r>
          </a:p>
        </p:txBody>
      </p:sp>
      <p:sp>
        <p:nvSpPr>
          <p:cNvPr id="9" name="Title 1"/>
          <p:cNvSpPr txBox="1">
            <a:spLocks/>
          </p:cNvSpPr>
          <p:nvPr/>
        </p:nvSpPr>
        <p:spPr>
          <a:xfrm>
            <a:off x="1097281" y="2643775"/>
            <a:ext cx="6062953" cy="654859"/>
          </a:xfrm>
          <a:prstGeom prst="rect">
            <a:avLst/>
          </a:prstGeom>
        </p:spPr>
        <p:txBody>
          <a:bodyPr vert="horz" lIns="91440" tIns="45720" rIns="91440" bIns="45720" rtlCol="0" anchor="b">
            <a:normAutofit fontScale="97500"/>
          </a:bodyPr>
          <a:lstStyle>
            <a:lvl1pPr algn="l" defTabSz="913671" rtl="0" eaLnBrk="1" latinLnBrk="0" hangingPunct="1">
              <a:lnSpc>
                <a:spcPct val="85000"/>
              </a:lnSpc>
              <a:spcBef>
                <a:spcPct val="0"/>
              </a:spcBef>
              <a:buNone/>
              <a:defRPr sz="4796" kern="1200" spc="-50" baseline="0">
                <a:solidFill>
                  <a:schemeClr val="tx1">
                    <a:lumMod val="75000"/>
                    <a:lumOff val="25000"/>
                  </a:schemeClr>
                </a:solidFill>
                <a:latin typeface="+mj-lt"/>
                <a:ea typeface="+mj-ea"/>
                <a:cs typeface="+mj-cs"/>
              </a:defRPr>
            </a:lvl1pPr>
          </a:lstStyle>
          <a:p>
            <a:r>
              <a:rPr lang="en-US" sz="2800" dirty="0" smtClean="0">
                <a:solidFill>
                  <a:srgbClr val="0070C0"/>
                </a:solidFill>
              </a:rPr>
              <a:t>Wind River Experimental Forest - WREF</a:t>
            </a:r>
            <a:endParaRPr lang="en-US" sz="2800" dirty="0">
              <a:solidFill>
                <a:srgbClr val="0070C0"/>
              </a:solidFill>
            </a:endParaRPr>
          </a:p>
        </p:txBody>
      </p:sp>
      <p:sp>
        <p:nvSpPr>
          <p:cNvPr id="10" name="Title 1"/>
          <p:cNvSpPr txBox="1">
            <a:spLocks/>
          </p:cNvSpPr>
          <p:nvPr/>
        </p:nvSpPr>
        <p:spPr>
          <a:xfrm>
            <a:off x="1097281" y="4182188"/>
            <a:ext cx="6973916" cy="654859"/>
          </a:xfrm>
          <a:prstGeom prst="rect">
            <a:avLst/>
          </a:prstGeom>
        </p:spPr>
        <p:txBody>
          <a:bodyPr vert="horz" lIns="91440" tIns="45720" rIns="91440" bIns="45720" rtlCol="0" anchor="b">
            <a:noAutofit/>
          </a:bodyPr>
          <a:lstStyle>
            <a:lvl1pPr algn="l" defTabSz="913671" rtl="0" eaLnBrk="1" latinLnBrk="0" hangingPunct="1">
              <a:lnSpc>
                <a:spcPct val="85000"/>
              </a:lnSpc>
              <a:spcBef>
                <a:spcPct val="0"/>
              </a:spcBef>
              <a:buNone/>
              <a:defRPr sz="4796" kern="1200" spc="-50" baseline="0">
                <a:solidFill>
                  <a:schemeClr val="tx1">
                    <a:lumMod val="75000"/>
                    <a:lumOff val="25000"/>
                  </a:schemeClr>
                </a:solidFill>
                <a:latin typeface="+mj-lt"/>
                <a:ea typeface="+mj-ea"/>
                <a:cs typeface="+mj-cs"/>
              </a:defRPr>
            </a:lvl1pPr>
          </a:lstStyle>
          <a:p>
            <a:r>
              <a:rPr lang="en-US" sz="2800" dirty="0" smtClean="0">
                <a:solidFill>
                  <a:srgbClr val="0070C0"/>
                </a:solidFill>
              </a:rPr>
              <a:t>Niwot Ridge Mountain Research Station - NIWO</a:t>
            </a:r>
            <a:endParaRPr lang="en-US" sz="2800" dirty="0">
              <a:solidFill>
                <a:srgbClr val="0070C0"/>
              </a:solidFill>
            </a:endParaRPr>
          </a:p>
        </p:txBody>
      </p:sp>
      <p:sp>
        <p:nvSpPr>
          <p:cNvPr id="11" name="Title 1"/>
          <p:cNvSpPr txBox="1">
            <a:spLocks/>
          </p:cNvSpPr>
          <p:nvPr/>
        </p:nvSpPr>
        <p:spPr>
          <a:xfrm>
            <a:off x="1097281" y="1167546"/>
            <a:ext cx="4002757" cy="654859"/>
          </a:xfrm>
          <a:prstGeom prst="rect">
            <a:avLst/>
          </a:prstGeom>
        </p:spPr>
        <p:txBody>
          <a:bodyPr vert="horz" lIns="91440" tIns="45720" rIns="91440" bIns="45720" rtlCol="0" anchor="b">
            <a:noAutofit/>
          </a:bodyPr>
          <a:lstStyle>
            <a:lvl1pPr algn="l" defTabSz="913671" rtl="0" eaLnBrk="1" latinLnBrk="0" hangingPunct="1">
              <a:lnSpc>
                <a:spcPct val="85000"/>
              </a:lnSpc>
              <a:spcBef>
                <a:spcPct val="0"/>
              </a:spcBef>
              <a:buNone/>
              <a:defRPr sz="4796" kern="1200" spc="-50" baseline="0">
                <a:solidFill>
                  <a:schemeClr val="tx1">
                    <a:lumMod val="75000"/>
                    <a:lumOff val="25000"/>
                  </a:schemeClr>
                </a:solidFill>
                <a:latin typeface="+mj-lt"/>
                <a:ea typeface="+mj-ea"/>
                <a:cs typeface="+mj-cs"/>
              </a:defRPr>
            </a:lvl1pPr>
          </a:lstStyle>
          <a:p>
            <a:r>
              <a:rPr lang="en-US" sz="2800" dirty="0" smtClean="0">
                <a:solidFill>
                  <a:srgbClr val="0070C0"/>
                </a:solidFill>
              </a:rPr>
              <a:t>Harvard Forest - HARV</a:t>
            </a:r>
            <a:endParaRPr lang="en-US" sz="2800" dirty="0">
              <a:solidFill>
                <a:srgbClr val="0070C0"/>
              </a:solidFill>
            </a:endParaRPr>
          </a:p>
        </p:txBody>
      </p:sp>
      <p:sp>
        <p:nvSpPr>
          <p:cNvPr id="13" name="TextBox 12"/>
          <p:cNvSpPr txBox="1"/>
          <p:nvPr/>
        </p:nvSpPr>
        <p:spPr>
          <a:xfrm>
            <a:off x="1780881" y="1845525"/>
            <a:ext cx="6196056" cy="369332"/>
          </a:xfrm>
          <a:prstGeom prst="rect">
            <a:avLst/>
          </a:prstGeom>
          <a:noFill/>
        </p:spPr>
        <p:txBody>
          <a:bodyPr wrap="square" rtlCol="0">
            <a:spAutoFit/>
          </a:bodyPr>
          <a:lstStyle/>
          <a:p>
            <a:r>
              <a:rPr lang="en-US" dirty="0" smtClean="0"/>
              <a:t>Deciduous forest - </a:t>
            </a:r>
            <a:r>
              <a:rPr lang="en-US" dirty="0" err="1" smtClean="0"/>
              <a:t>plotID</a:t>
            </a:r>
            <a:r>
              <a:rPr lang="en-US" dirty="0" smtClean="0"/>
              <a:t>: HARV_036, HARV_045 (40*40m)</a:t>
            </a:r>
            <a:endParaRPr lang="en-US" dirty="0"/>
          </a:p>
        </p:txBody>
      </p:sp>
      <p:sp>
        <p:nvSpPr>
          <p:cNvPr id="14" name="TextBox 13"/>
          <p:cNvSpPr txBox="1"/>
          <p:nvPr/>
        </p:nvSpPr>
        <p:spPr>
          <a:xfrm>
            <a:off x="1780881" y="3321096"/>
            <a:ext cx="5606715" cy="369332"/>
          </a:xfrm>
          <a:prstGeom prst="rect">
            <a:avLst/>
          </a:prstGeom>
          <a:noFill/>
        </p:spPr>
        <p:txBody>
          <a:bodyPr wrap="square" rtlCol="0">
            <a:spAutoFit/>
          </a:bodyPr>
          <a:lstStyle/>
          <a:p>
            <a:r>
              <a:rPr lang="en-US" dirty="0" smtClean="0"/>
              <a:t>Evergreen forest - </a:t>
            </a:r>
            <a:r>
              <a:rPr lang="en-US" dirty="0" err="1" smtClean="0"/>
              <a:t>plotID</a:t>
            </a:r>
            <a:r>
              <a:rPr lang="en-US" dirty="0" smtClean="0"/>
              <a:t>: WREF_078 (40*40m)</a:t>
            </a:r>
            <a:endParaRPr lang="en-US" dirty="0"/>
          </a:p>
        </p:txBody>
      </p:sp>
      <p:sp>
        <p:nvSpPr>
          <p:cNvPr id="15" name="TextBox 14"/>
          <p:cNvSpPr txBox="1"/>
          <p:nvPr/>
        </p:nvSpPr>
        <p:spPr>
          <a:xfrm>
            <a:off x="1767351" y="4878463"/>
            <a:ext cx="5606715" cy="369332"/>
          </a:xfrm>
          <a:prstGeom prst="rect">
            <a:avLst/>
          </a:prstGeom>
          <a:noFill/>
        </p:spPr>
        <p:txBody>
          <a:bodyPr wrap="square" rtlCol="0">
            <a:spAutoFit/>
          </a:bodyPr>
          <a:lstStyle/>
          <a:p>
            <a:r>
              <a:rPr lang="en-US" dirty="0" smtClean="0"/>
              <a:t>Shrub - </a:t>
            </a:r>
            <a:r>
              <a:rPr lang="en-US" dirty="0" err="1" smtClean="0"/>
              <a:t>plotID</a:t>
            </a:r>
            <a:r>
              <a:rPr lang="en-US" dirty="0" smtClean="0"/>
              <a:t>: NIWO_063 (20*20m)</a:t>
            </a:r>
            <a:endParaRPr lang="en-US" dirty="0"/>
          </a:p>
        </p:txBody>
      </p:sp>
      <p:sp>
        <p:nvSpPr>
          <p:cNvPr id="16" name="TextBox 15"/>
          <p:cNvSpPr txBox="1"/>
          <p:nvPr/>
        </p:nvSpPr>
        <p:spPr>
          <a:xfrm>
            <a:off x="1175487" y="5873587"/>
            <a:ext cx="2036945" cy="369332"/>
          </a:xfrm>
          <a:prstGeom prst="rect">
            <a:avLst/>
          </a:prstGeom>
          <a:noFill/>
        </p:spPr>
        <p:txBody>
          <a:bodyPr wrap="square" rtlCol="0">
            <a:spAutoFit/>
          </a:bodyPr>
          <a:lstStyle/>
          <a:p>
            <a:r>
              <a:rPr lang="en-US" dirty="0" smtClean="0">
                <a:solidFill>
                  <a:srgbClr val="C00000"/>
                </a:solidFill>
              </a:rPr>
              <a:t>Year of data: 2017</a:t>
            </a:r>
            <a:endParaRPr lang="en-US" dirty="0">
              <a:solidFill>
                <a:srgbClr val="C00000"/>
              </a:solidFill>
            </a:endParaRPr>
          </a:p>
        </p:txBody>
      </p:sp>
    </p:spTree>
    <p:extLst>
      <p:ext uri="{BB962C8B-B14F-4D97-AF65-F5344CB8AC3E}">
        <p14:creationId xmlns:p14="http://schemas.microsoft.com/office/powerpoint/2010/main" val="1878655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Group discussion – Case study</a:t>
            </a:r>
            <a:endParaRPr lang="en-US" sz="4000"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Identify a question you want to address using the provided NEON data.</a:t>
            </a:r>
          </a:p>
          <a:p>
            <a:pPr marL="457200" indent="-457200">
              <a:buFont typeface="+mj-lt"/>
              <a:buAutoNum type="arabicPeriod"/>
            </a:pPr>
            <a:r>
              <a:rPr lang="en-US" sz="2400" dirty="0" smtClean="0"/>
              <a:t>Come up your hypothesis for the question.</a:t>
            </a:r>
          </a:p>
          <a:p>
            <a:pPr marL="457200" indent="-457200">
              <a:buFont typeface="+mj-lt"/>
              <a:buAutoNum type="arabicPeriod"/>
            </a:pPr>
            <a:r>
              <a:rPr lang="en-US" sz="2400" dirty="0" smtClean="0"/>
              <a:t>Identify variables you need from the data.</a:t>
            </a:r>
          </a:p>
          <a:p>
            <a:pPr marL="457200" indent="-457200">
              <a:buFont typeface="+mj-lt"/>
              <a:buAutoNum type="arabicPeriod"/>
            </a:pPr>
            <a:r>
              <a:rPr lang="en-US" sz="2400" dirty="0" smtClean="0"/>
              <a:t>List the steps how you will analyze the data.</a:t>
            </a:r>
          </a:p>
          <a:p>
            <a:pPr marL="457200" indent="-457200">
              <a:buFont typeface="+mj-lt"/>
              <a:buAutoNum type="arabicPeriod"/>
            </a:pPr>
            <a:r>
              <a:rPr lang="en-US" sz="2400" dirty="0" smtClean="0"/>
              <a:t>Describe the graphs you will produce to visualize data and analysis results.</a:t>
            </a:r>
            <a:endParaRPr lang="en-US" sz="2400" dirty="0"/>
          </a:p>
        </p:txBody>
      </p:sp>
    </p:spTree>
    <p:extLst>
      <p:ext uri="{BB962C8B-B14F-4D97-AF65-F5344CB8AC3E}">
        <p14:creationId xmlns:p14="http://schemas.microsoft.com/office/powerpoint/2010/main" val="1074617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to earn extra credits!</a:t>
            </a:r>
            <a:endParaRPr lang="en-US" sz="4000" dirty="0"/>
          </a:p>
        </p:txBody>
      </p:sp>
      <p:graphicFrame>
        <p:nvGraphicFramePr>
          <p:cNvPr id="4" name="Content Placeholder 3"/>
          <p:cNvGraphicFramePr>
            <a:graphicFrameLocks noGrp="1"/>
          </p:cNvGraphicFramePr>
          <p:nvPr>
            <p:ph idx="1"/>
            <p:extLst/>
          </p:nvPr>
        </p:nvGraphicFramePr>
        <p:xfrm>
          <a:off x="1277754" y="2124612"/>
          <a:ext cx="9520587" cy="3718560"/>
        </p:xfrm>
        <a:graphic>
          <a:graphicData uri="http://schemas.openxmlformats.org/drawingml/2006/table">
            <a:tbl>
              <a:tblPr firstRow="1" bandRow="1">
                <a:tableStyleId>{5C22544A-7EE6-4342-B048-85BDC9FD1C3A}</a:tableStyleId>
              </a:tblPr>
              <a:tblGrid>
                <a:gridCol w="6861608">
                  <a:extLst>
                    <a:ext uri="{9D8B030D-6E8A-4147-A177-3AD203B41FA5}">
                      <a16:colId xmlns:a16="http://schemas.microsoft.com/office/drawing/2014/main" val="2142298433"/>
                    </a:ext>
                  </a:extLst>
                </a:gridCol>
                <a:gridCol w="2658979">
                  <a:extLst>
                    <a:ext uri="{9D8B030D-6E8A-4147-A177-3AD203B41FA5}">
                      <a16:colId xmlns:a16="http://schemas.microsoft.com/office/drawing/2014/main" val="3476840717"/>
                    </a:ext>
                  </a:extLst>
                </a:gridCol>
              </a:tblGrid>
              <a:tr h="370840">
                <a:tc>
                  <a:txBody>
                    <a:bodyPr/>
                    <a:lstStyle/>
                    <a:p>
                      <a:pPr algn="ctr"/>
                      <a:r>
                        <a:rPr lang="en-US" sz="2000" dirty="0" smtClean="0"/>
                        <a:t>Tasks</a:t>
                      </a:r>
                      <a:endParaRPr lang="en-US" sz="2000" dirty="0"/>
                    </a:p>
                  </a:txBody>
                  <a:tcPr/>
                </a:tc>
                <a:tc>
                  <a:txBody>
                    <a:bodyPr/>
                    <a:lstStyle/>
                    <a:p>
                      <a:pPr algn="ctr"/>
                      <a:r>
                        <a:rPr lang="en-US" sz="2000" dirty="0" smtClean="0"/>
                        <a:t> Earned extra credits</a:t>
                      </a:r>
                      <a:endParaRPr lang="en-US" sz="2000" dirty="0"/>
                    </a:p>
                  </a:txBody>
                  <a:tcPr/>
                </a:tc>
                <a:extLst>
                  <a:ext uri="{0D108BD9-81ED-4DB2-BD59-A6C34878D82A}">
                    <a16:rowId xmlns:a16="http://schemas.microsoft.com/office/drawing/2014/main" val="1344817587"/>
                  </a:ext>
                </a:extLst>
              </a:tr>
              <a:tr h="370840">
                <a:tc>
                  <a:txBody>
                    <a:bodyPr/>
                    <a:lstStyle/>
                    <a:p>
                      <a:pPr marL="342900" indent="-342900">
                        <a:buFont typeface="Arial" panose="020B0604020202020204" pitchFamily="34" charset="0"/>
                        <a:buChar char="•"/>
                      </a:pPr>
                      <a:r>
                        <a:rPr lang="en-US" sz="2000" dirty="0" smtClean="0"/>
                        <a:t>List a</a:t>
                      </a:r>
                      <a:r>
                        <a:rPr lang="en-US" sz="2000" baseline="0" dirty="0" smtClean="0"/>
                        <a:t> clear question with hypothesis</a:t>
                      </a:r>
                    </a:p>
                    <a:p>
                      <a:pPr marL="342900" indent="-342900">
                        <a:buFont typeface="Arial" panose="020B0604020202020204" pitchFamily="34" charset="0"/>
                        <a:buChar char="•"/>
                      </a:pPr>
                      <a:r>
                        <a:rPr lang="en-US" sz="2000" baseline="0" dirty="0" smtClean="0"/>
                        <a:t>Identify necessary data and variables</a:t>
                      </a:r>
                    </a:p>
                    <a:p>
                      <a:pPr marL="342900" indent="-342900">
                        <a:buFont typeface="Arial" panose="020B0604020202020204" pitchFamily="34" charset="0"/>
                        <a:buChar char="•"/>
                      </a:pPr>
                      <a:r>
                        <a:rPr lang="en-US" sz="2000" baseline="0" dirty="0" smtClean="0"/>
                        <a:t>Describe how data will be analyzed (e.g. procedures, R functions, etc.)</a:t>
                      </a:r>
                      <a:endParaRPr lang="en-US" sz="2000" dirty="0"/>
                    </a:p>
                  </a:txBody>
                  <a:tcPr/>
                </a:tc>
                <a:tc>
                  <a:txBody>
                    <a:bodyPr/>
                    <a:lstStyle/>
                    <a:p>
                      <a:pPr algn="ctr"/>
                      <a:r>
                        <a:rPr lang="en-US" sz="2000" dirty="0" smtClean="0"/>
                        <a:t>0.5</a:t>
                      </a:r>
                      <a:endParaRPr lang="en-US" sz="2000" dirty="0"/>
                    </a:p>
                  </a:txBody>
                  <a:tcPr/>
                </a:tc>
                <a:extLst>
                  <a:ext uri="{0D108BD9-81ED-4DB2-BD59-A6C34878D82A}">
                    <a16:rowId xmlns:a16="http://schemas.microsoft.com/office/drawing/2014/main" val="48708663"/>
                  </a:ext>
                </a:extLst>
              </a:tr>
              <a:tr h="370840">
                <a:tc>
                  <a:txBody>
                    <a:bodyPr/>
                    <a:lstStyle/>
                    <a:p>
                      <a:pPr marL="342900" indent="-342900">
                        <a:buFont typeface="Arial" panose="020B0604020202020204" pitchFamily="34" charset="0"/>
                        <a:buChar char="•"/>
                      </a:pPr>
                      <a:r>
                        <a:rPr lang="en-US" sz="2000" dirty="0" smtClean="0"/>
                        <a:t>Show R code for data processing and analysis</a:t>
                      </a:r>
                    </a:p>
                    <a:p>
                      <a:pPr marL="342900" indent="-342900">
                        <a:buFont typeface="Arial" panose="020B0604020202020204" pitchFamily="34" charset="0"/>
                        <a:buChar char="•"/>
                      </a:pPr>
                      <a:r>
                        <a:rPr lang="en-US" sz="2000" dirty="0" smtClean="0"/>
                        <a:t>Show graphs</a:t>
                      </a:r>
                      <a:r>
                        <a:rPr lang="en-US" sz="2000" baseline="0" dirty="0" smtClean="0"/>
                        <a:t> of data and</a:t>
                      </a:r>
                      <a:r>
                        <a:rPr lang="en-US" sz="2000" dirty="0" smtClean="0"/>
                        <a:t> analysis results</a:t>
                      </a:r>
                    </a:p>
                  </a:txBody>
                  <a:tcPr/>
                </a:tc>
                <a:tc>
                  <a:txBody>
                    <a:bodyPr/>
                    <a:lstStyle/>
                    <a:p>
                      <a:pPr algn="ctr"/>
                      <a:r>
                        <a:rPr lang="en-US" sz="2000" dirty="0" smtClean="0"/>
                        <a:t>0.5</a:t>
                      </a:r>
                      <a:endParaRPr lang="en-US" sz="2000" dirty="0"/>
                    </a:p>
                  </a:txBody>
                  <a:tcPr/>
                </a:tc>
                <a:extLst>
                  <a:ext uri="{0D108BD9-81ED-4DB2-BD59-A6C34878D82A}">
                    <a16:rowId xmlns:a16="http://schemas.microsoft.com/office/drawing/2014/main" val="3832554962"/>
                  </a:ext>
                </a:extLst>
              </a:tr>
              <a:tr h="370840">
                <a:tc>
                  <a:txBody>
                    <a:bodyPr/>
                    <a:lstStyle/>
                    <a:p>
                      <a:pPr marL="342900" marR="0" lvl="0" indent="-342900" algn="l" defTabSz="9136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t>Explain the information from results to answer the question/test</a:t>
                      </a:r>
                      <a:r>
                        <a:rPr lang="en-US" sz="2000" baseline="0" dirty="0" smtClean="0"/>
                        <a:t> your hypothesis</a:t>
                      </a:r>
                      <a:endParaRPr lang="en-US" sz="2000" dirty="0" smtClean="0"/>
                    </a:p>
                    <a:p>
                      <a:pPr marL="342900" marR="0" lvl="0" indent="-342900" algn="l" defTabSz="9136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t>Nice</a:t>
                      </a:r>
                      <a:r>
                        <a:rPr lang="en-US" sz="2000" baseline="0" dirty="0" smtClean="0"/>
                        <a:t> data visualization </a:t>
                      </a:r>
                      <a:endParaRPr lang="en-US" sz="2000" dirty="0" smtClean="0"/>
                    </a:p>
                    <a:p>
                      <a:pPr marL="342900" indent="-342900">
                        <a:buFont typeface="Arial" panose="020B0604020202020204" pitchFamily="34" charset="0"/>
                        <a:buChar char="•"/>
                      </a:pPr>
                      <a:r>
                        <a:rPr lang="en-US" sz="2000" dirty="0" smtClean="0"/>
                        <a:t>Good organization</a:t>
                      </a:r>
                      <a:r>
                        <a:rPr lang="en-US" sz="2000" baseline="0" dirty="0" smtClean="0"/>
                        <a:t> of report document</a:t>
                      </a:r>
                      <a:endParaRPr lang="en-US" sz="2000" dirty="0"/>
                    </a:p>
                  </a:txBody>
                  <a:tcPr/>
                </a:tc>
                <a:tc>
                  <a:txBody>
                    <a:bodyPr/>
                    <a:lstStyle/>
                    <a:p>
                      <a:pPr algn="ctr"/>
                      <a:r>
                        <a:rPr lang="en-US" sz="2000" dirty="0" smtClean="0"/>
                        <a:t>0.5</a:t>
                      </a:r>
                      <a:endParaRPr lang="en-US" sz="2000" dirty="0"/>
                    </a:p>
                  </a:txBody>
                  <a:tcPr/>
                </a:tc>
                <a:extLst>
                  <a:ext uri="{0D108BD9-81ED-4DB2-BD59-A6C34878D82A}">
                    <a16:rowId xmlns:a16="http://schemas.microsoft.com/office/drawing/2014/main" val="3209544112"/>
                  </a:ext>
                </a:extLst>
              </a:tr>
            </a:tbl>
          </a:graphicData>
        </a:graphic>
      </p:graphicFrame>
      <p:sp>
        <p:nvSpPr>
          <p:cNvPr id="5" name="TextBox 4"/>
          <p:cNvSpPr txBox="1"/>
          <p:nvPr/>
        </p:nvSpPr>
        <p:spPr>
          <a:xfrm>
            <a:off x="1215189" y="1179095"/>
            <a:ext cx="9739564" cy="707886"/>
          </a:xfrm>
          <a:prstGeom prst="rect">
            <a:avLst/>
          </a:prstGeom>
          <a:noFill/>
        </p:spPr>
        <p:txBody>
          <a:bodyPr wrap="square" rtlCol="0">
            <a:spAutoFit/>
          </a:bodyPr>
          <a:lstStyle/>
          <a:p>
            <a:r>
              <a:rPr lang="en-US" sz="2000" dirty="0" smtClean="0"/>
              <a:t>You discuss and work with your group members, but you need to submit an independent report to earn credits. The extra credits you earn depend on how far and how well you go.</a:t>
            </a:r>
            <a:endParaRPr lang="en-US" sz="2000" dirty="0"/>
          </a:p>
        </p:txBody>
      </p:sp>
    </p:spTree>
    <p:extLst>
      <p:ext uri="{BB962C8B-B14F-4D97-AF65-F5344CB8AC3E}">
        <p14:creationId xmlns:p14="http://schemas.microsoft.com/office/powerpoint/2010/main" val="36306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3304" y="2279984"/>
            <a:ext cx="8138695" cy="4578016"/>
          </a:xfrm>
          <a:prstGeom prst="rect">
            <a:avLst/>
          </a:prstGeom>
        </p:spPr>
      </p:pic>
      <p:sp>
        <p:nvSpPr>
          <p:cNvPr id="4" name="Text Placeholder 3"/>
          <p:cNvSpPr>
            <a:spLocks noGrp="1"/>
          </p:cNvSpPr>
          <p:nvPr>
            <p:ph type="body" sz="half" idx="2"/>
          </p:nvPr>
        </p:nvSpPr>
        <p:spPr/>
        <p:txBody>
          <a:bodyPr/>
          <a:lstStyle/>
          <a:p>
            <a:endParaRPr lang="en-US" dirty="0"/>
          </a:p>
        </p:txBody>
      </p:sp>
      <p:sp>
        <p:nvSpPr>
          <p:cNvPr id="5" name="TextBox 4"/>
          <p:cNvSpPr txBox="1"/>
          <p:nvPr/>
        </p:nvSpPr>
        <p:spPr>
          <a:xfrm>
            <a:off x="5077324" y="522170"/>
            <a:ext cx="6545181" cy="1323439"/>
          </a:xfrm>
          <a:prstGeom prst="rect">
            <a:avLst/>
          </a:prstGeom>
          <a:noFill/>
        </p:spPr>
        <p:txBody>
          <a:bodyPr wrap="square" rtlCol="0">
            <a:spAutoFit/>
          </a:bodyPr>
          <a:lstStyle/>
          <a:p>
            <a:r>
              <a:rPr lang="en-US" sz="2000" b="1" dirty="0" smtClean="0"/>
              <a:t>Remote sensing </a:t>
            </a:r>
            <a:r>
              <a:rPr lang="en-US" sz="2000" dirty="0" smtClean="0"/>
              <a:t>is the measurement or acquisition of information of some property of an object or phenomenon by a recording device that is not in physical or intimate contact with the object or phenomenon under study.</a:t>
            </a:r>
            <a:endParaRPr lang="en-US" sz="2000" dirty="0"/>
          </a:p>
        </p:txBody>
      </p:sp>
      <p:sp>
        <p:nvSpPr>
          <p:cNvPr id="7" name="Title 1"/>
          <p:cNvSpPr txBox="1">
            <a:spLocks/>
          </p:cNvSpPr>
          <p:nvPr/>
        </p:nvSpPr>
        <p:spPr>
          <a:xfrm>
            <a:off x="326255" y="845493"/>
            <a:ext cx="3792955" cy="849430"/>
          </a:xfrm>
          <a:prstGeom prst="rect">
            <a:avLst/>
          </a:prstGeom>
        </p:spPr>
        <p:txBody>
          <a:bodyPr vert="horz" lIns="91440" tIns="45720" rIns="91440" bIns="45720" rtlCol="0" anchor="b">
            <a:noAutofit/>
          </a:bodyPr>
          <a:lstStyle>
            <a:lvl1pPr algn="l" defTabSz="913671" rtl="0" eaLnBrk="1" latinLnBrk="0" hangingPunct="1">
              <a:lnSpc>
                <a:spcPct val="85000"/>
              </a:lnSpc>
              <a:spcBef>
                <a:spcPct val="0"/>
              </a:spcBef>
              <a:buNone/>
              <a:defRPr sz="3597" b="0" kern="1200" spc="-50" baseline="0">
                <a:solidFill>
                  <a:srgbClr val="FFFFFF"/>
                </a:solidFill>
                <a:latin typeface="+mj-lt"/>
                <a:ea typeface="+mj-ea"/>
                <a:cs typeface="+mj-cs"/>
              </a:defRPr>
            </a:lvl1pPr>
          </a:lstStyle>
          <a:p>
            <a:r>
              <a:rPr lang="en-US" sz="4000" smtClean="0"/>
              <a:t>Remote Sensing</a:t>
            </a:r>
            <a:endParaRPr lang="en-US" sz="4000" dirty="0"/>
          </a:p>
        </p:txBody>
      </p:sp>
      <p:sp>
        <p:nvSpPr>
          <p:cNvPr id="8" name="Title 1">
            <a:extLst>
              <a:ext uri="{FF2B5EF4-FFF2-40B4-BE49-F238E27FC236}">
                <a16:creationId xmlns:a16="http://schemas.microsoft.com/office/drawing/2014/main" id="{4E26B251-D632-4F91-BDA1-0C22DC154F7B}"/>
              </a:ext>
            </a:extLst>
          </p:cNvPr>
          <p:cNvSpPr txBox="1">
            <a:spLocks/>
          </p:cNvSpPr>
          <p:nvPr/>
        </p:nvSpPr>
        <p:spPr>
          <a:xfrm>
            <a:off x="4119210" y="5986168"/>
            <a:ext cx="2478506" cy="733257"/>
          </a:xfrm>
          <a:prstGeom prst="rect">
            <a:avLst/>
          </a:prstGeom>
        </p:spPr>
        <p:txBody>
          <a:bodyPr vert="horz" lIns="91440" tIns="45720" rIns="91440" bIns="45720" rtlCol="0" anchor="b">
            <a:normAutofit/>
          </a:bodyPr>
          <a:lstStyle>
            <a:lvl1pPr algn="l" defTabSz="913671" rtl="0" eaLnBrk="1" latinLnBrk="0" hangingPunct="1">
              <a:lnSpc>
                <a:spcPct val="85000"/>
              </a:lnSpc>
              <a:spcBef>
                <a:spcPct val="0"/>
              </a:spcBef>
              <a:buNone/>
              <a:defRPr sz="3597" b="0" kern="1200" spc="-50" baseline="0">
                <a:solidFill>
                  <a:srgbClr val="FFFFFF"/>
                </a:solidFill>
                <a:latin typeface="+mj-lt"/>
                <a:ea typeface="+mj-ea"/>
                <a:cs typeface="+mj-cs"/>
              </a:defRPr>
            </a:lvl1pPr>
          </a:lstStyle>
          <a:p>
            <a:pPr algn="ctr"/>
            <a:r>
              <a:rPr lang="en-US" sz="2400" b="1" dirty="0" smtClean="0">
                <a:solidFill>
                  <a:schemeClr val="bg1"/>
                </a:solidFill>
              </a:rPr>
              <a:t>NASA satellites orbiting the earth</a:t>
            </a:r>
            <a:endParaRPr lang="en-US" sz="2400" b="1" dirty="0">
              <a:solidFill>
                <a:schemeClr val="bg1"/>
              </a:solidFill>
            </a:endParaRPr>
          </a:p>
        </p:txBody>
      </p:sp>
    </p:spTree>
    <p:extLst>
      <p:ext uri="{BB962C8B-B14F-4D97-AF65-F5344CB8AC3E}">
        <p14:creationId xmlns:p14="http://schemas.microsoft.com/office/powerpoint/2010/main" val="28841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sensing</a:t>
            </a:r>
            <a:endParaRPr lang="en-US" dirty="0"/>
          </a:p>
        </p:txBody>
      </p:sp>
      <p:sp>
        <p:nvSpPr>
          <p:cNvPr id="3" name="TextBox 2"/>
          <p:cNvSpPr txBox="1"/>
          <p:nvPr/>
        </p:nvSpPr>
        <p:spPr>
          <a:xfrm>
            <a:off x="990600" y="1295400"/>
            <a:ext cx="8229600" cy="1015663"/>
          </a:xfrm>
          <a:prstGeom prst="rect">
            <a:avLst/>
          </a:prstGeom>
          <a:noFill/>
        </p:spPr>
        <p:txBody>
          <a:bodyPr wrap="square" rtlCol="0">
            <a:spAutoFit/>
          </a:bodyPr>
          <a:lstStyle/>
          <a:p>
            <a:r>
              <a:rPr lang="en-US" sz="2000" b="1" dirty="0" smtClean="0"/>
              <a:t>Remote sensing </a:t>
            </a:r>
            <a:r>
              <a:rPr lang="en-US" sz="2000" dirty="0" smtClean="0"/>
              <a:t>is the measurement or acquisition of information of some property of an object or phenomenon by a recording device that is not in physical or intimate contact with the object or phenomenon under study.</a:t>
            </a:r>
            <a:endParaRPr lang="en-US" sz="2000" dirty="0"/>
          </a:p>
        </p:txBody>
      </p:sp>
      <p:sp>
        <p:nvSpPr>
          <p:cNvPr id="4" name="TextBox 3"/>
          <p:cNvSpPr txBox="1"/>
          <p:nvPr/>
        </p:nvSpPr>
        <p:spPr>
          <a:xfrm>
            <a:off x="990600" y="2513910"/>
            <a:ext cx="6629400" cy="3785652"/>
          </a:xfrm>
          <a:prstGeom prst="rect">
            <a:avLst/>
          </a:prstGeom>
          <a:noFill/>
        </p:spPr>
        <p:txBody>
          <a:bodyPr wrap="square" rtlCol="0">
            <a:spAutoFit/>
          </a:bodyPr>
          <a:lstStyle/>
          <a:p>
            <a:r>
              <a:rPr lang="en-US" sz="2000" u="sng" dirty="0" smtClean="0"/>
              <a:t>Instruments</a:t>
            </a:r>
            <a:r>
              <a:rPr lang="en-US" sz="2000" dirty="0" smtClean="0"/>
              <a:t>:</a:t>
            </a:r>
          </a:p>
          <a:p>
            <a:pPr marL="342900" indent="-342900">
              <a:buFont typeface="Arial" panose="020B0604020202020204" pitchFamily="34" charset="0"/>
              <a:buChar char="•"/>
            </a:pPr>
            <a:r>
              <a:rPr lang="en-US" sz="2000" dirty="0" smtClean="0"/>
              <a:t>Cameras</a:t>
            </a:r>
          </a:p>
          <a:p>
            <a:pPr marL="342900" indent="-342900">
              <a:buFont typeface="Arial" panose="020B0604020202020204" pitchFamily="34" charset="0"/>
              <a:buChar char="•"/>
            </a:pPr>
            <a:r>
              <a:rPr lang="en-US" sz="2000" dirty="0" smtClean="0"/>
              <a:t>Multispectral and hyperspectral scanners</a:t>
            </a:r>
          </a:p>
          <a:p>
            <a:pPr marL="342900" indent="-342900">
              <a:buFont typeface="Arial" panose="020B0604020202020204" pitchFamily="34" charset="0"/>
              <a:buChar char="•"/>
            </a:pPr>
            <a:r>
              <a:rPr lang="en-US" sz="2000" dirty="0" smtClean="0"/>
              <a:t>Thermal-infrared detectors</a:t>
            </a:r>
          </a:p>
          <a:p>
            <a:pPr marL="342900" indent="-342900">
              <a:buFont typeface="Arial" panose="020B0604020202020204" pitchFamily="34" charset="0"/>
              <a:buChar char="•"/>
            </a:pPr>
            <a:r>
              <a:rPr lang="en-US" sz="2000" dirty="0" smtClean="0"/>
              <a:t>Radio Detection and Ranging (RADAR) sensors</a:t>
            </a:r>
          </a:p>
          <a:p>
            <a:pPr marL="342900" indent="-342900">
              <a:buFont typeface="Arial" panose="020B0604020202020204" pitchFamily="34" charset="0"/>
              <a:buChar char="•"/>
            </a:pPr>
            <a:r>
              <a:rPr lang="en-US" sz="2000" dirty="0" smtClean="0"/>
              <a:t>Light Detection and Ranging (LiDAR) sensors</a:t>
            </a:r>
          </a:p>
          <a:p>
            <a:endParaRPr lang="en-US" sz="2000" dirty="0"/>
          </a:p>
          <a:p>
            <a:r>
              <a:rPr lang="en-US" sz="2000" u="sng" dirty="0" smtClean="0"/>
              <a:t>Platforms</a:t>
            </a:r>
            <a:r>
              <a:rPr lang="en-US" sz="2000" dirty="0" smtClean="0"/>
              <a:t>:</a:t>
            </a:r>
          </a:p>
          <a:p>
            <a:pPr marL="342900" indent="-342900">
              <a:buFont typeface="Arial" panose="020B0604020202020204" pitchFamily="34" charset="0"/>
              <a:buChar char="•"/>
            </a:pPr>
            <a:r>
              <a:rPr lang="en-US" sz="2000" dirty="0" smtClean="0"/>
              <a:t>Satellites</a:t>
            </a:r>
          </a:p>
          <a:p>
            <a:pPr marL="342900" indent="-342900">
              <a:buFont typeface="Arial" panose="020B0604020202020204" pitchFamily="34" charset="0"/>
              <a:buChar char="•"/>
            </a:pPr>
            <a:r>
              <a:rPr lang="en-US" sz="2000" dirty="0" smtClean="0"/>
              <a:t>Airplanes</a:t>
            </a:r>
          </a:p>
          <a:p>
            <a:pPr marL="342900" indent="-342900">
              <a:buFont typeface="Arial" panose="020B0604020202020204" pitchFamily="34" charset="0"/>
              <a:buChar char="•"/>
            </a:pPr>
            <a:r>
              <a:rPr lang="en-US" sz="2000" dirty="0" smtClean="0"/>
              <a:t>Helicopters</a:t>
            </a:r>
          </a:p>
          <a:p>
            <a:pPr marL="342900" indent="-342900">
              <a:buFont typeface="Arial" panose="020B0604020202020204" pitchFamily="34" charset="0"/>
              <a:buChar char="•"/>
            </a:pPr>
            <a:r>
              <a:rPr lang="en-US" sz="2000" dirty="0" smtClean="0"/>
              <a:t>Unmanned aerial vehicles (UAVs)</a:t>
            </a:r>
            <a:endParaRPr lang="en-US" sz="2000" dirty="0"/>
          </a:p>
        </p:txBody>
      </p:sp>
      <p:pic>
        <p:nvPicPr>
          <p:cNvPr id="7"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072" y="2513910"/>
            <a:ext cx="3955837" cy="26108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5980" y="286605"/>
            <a:ext cx="2856779" cy="22318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av data acquis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4471905"/>
            <a:ext cx="2433750" cy="218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86E4-BD48-4D97-BEB1-B03FD2189AA1}"/>
              </a:ext>
            </a:extLst>
          </p:cNvPr>
          <p:cNvSpPr>
            <a:spLocks noGrp="1"/>
          </p:cNvSpPr>
          <p:nvPr>
            <p:ph type="title"/>
          </p:nvPr>
        </p:nvSpPr>
        <p:spPr>
          <a:xfrm>
            <a:off x="1097281" y="286605"/>
            <a:ext cx="10825360" cy="808950"/>
          </a:xfrm>
        </p:spPr>
        <p:txBody>
          <a:bodyPr>
            <a:normAutofit/>
          </a:bodyPr>
          <a:lstStyle/>
          <a:p>
            <a:r>
              <a:rPr lang="en-US" sz="3600" dirty="0" smtClean="0"/>
              <a:t>Remote sensing components</a:t>
            </a:r>
            <a:endParaRPr lang="en-US" sz="3600" dirty="0"/>
          </a:p>
        </p:txBody>
      </p:sp>
      <p:pic>
        <p:nvPicPr>
          <p:cNvPr id="4" name="Picture 3">
            <a:extLst>
              <a:ext uri="{FF2B5EF4-FFF2-40B4-BE49-F238E27FC236}">
                <a16:creationId xmlns:a16="http://schemas.microsoft.com/office/drawing/2014/main" id="{62DE8DFA-F591-492D-8809-6FE9C4104FE5}"/>
              </a:ext>
            </a:extLst>
          </p:cNvPr>
          <p:cNvPicPr>
            <a:picLocks noChangeAspect="1"/>
          </p:cNvPicPr>
          <p:nvPr/>
        </p:nvPicPr>
        <p:blipFill>
          <a:blip r:embed="rId2"/>
          <a:stretch>
            <a:fillRect/>
          </a:stretch>
        </p:blipFill>
        <p:spPr>
          <a:xfrm>
            <a:off x="1173792" y="2567230"/>
            <a:ext cx="6802135" cy="3752491"/>
          </a:xfrm>
          <a:prstGeom prst="rect">
            <a:avLst/>
          </a:prstGeom>
        </p:spPr>
      </p:pic>
      <p:sp>
        <p:nvSpPr>
          <p:cNvPr id="5" name="Rectangle 4">
            <a:extLst>
              <a:ext uri="{FF2B5EF4-FFF2-40B4-BE49-F238E27FC236}">
                <a16:creationId xmlns:a16="http://schemas.microsoft.com/office/drawing/2014/main" id="{43454CD6-FDCB-4754-9E48-6DB83ABBFA6D}"/>
              </a:ext>
            </a:extLst>
          </p:cNvPr>
          <p:cNvSpPr/>
          <p:nvPr/>
        </p:nvSpPr>
        <p:spPr>
          <a:xfrm>
            <a:off x="1097281" y="1203516"/>
            <a:ext cx="5960224" cy="830997"/>
          </a:xfrm>
          <a:prstGeom prst="rect">
            <a:avLst/>
          </a:prstGeom>
        </p:spPr>
        <p:txBody>
          <a:bodyPr wrap="square">
            <a:spAutoFit/>
          </a:bodyPr>
          <a:lstStyle/>
          <a:p>
            <a:r>
              <a:rPr lang="en-US" sz="2400" dirty="0"/>
              <a:t>The </a:t>
            </a:r>
            <a:r>
              <a:rPr lang="en-US" sz="2400" b="1" dirty="0"/>
              <a:t>proportion</a:t>
            </a:r>
            <a:r>
              <a:rPr lang="en-US" sz="2400" dirty="0"/>
              <a:t> of reflected to incident energy is an object's </a:t>
            </a:r>
            <a:r>
              <a:rPr lang="en-US" sz="2400" b="1" dirty="0"/>
              <a:t>spectral reflectance.</a:t>
            </a:r>
            <a:endParaRPr lang="en-US" sz="2400" dirty="0"/>
          </a:p>
        </p:txBody>
      </p:sp>
      <p:pic>
        <p:nvPicPr>
          <p:cNvPr id="10" name="Picture 4" descr="Image result for spectrum of solar radiation">
            <a:extLst>
              <a:ext uri="{FF2B5EF4-FFF2-40B4-BE49-F238E27FC236}">
                <a16:creationId xmlns:a16="http://schemas.microsoft.com/office/drawing/2014/main" id="{4BCFB2F0-603D-4CAA-AF73-DFA45D7E8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927" y="1424164"/>
            <a:ext cx="3470695" cy="2286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CFAB91-2833-419F-9FCA-AF251E4D5830}"/>
              </a:ext>
            </a:extLst>
          </p:cNvPr>
          <p:cNvSpPr txBox="1"/>
          <p:nvPr/>
        </p:nvSpPr>
        <p:spPr>
          <a:xfrm>
            <a:off x="8952779" y="1082971"/>
            <a:ext cx="2078336" cy="461665"/>
          </a:xfrm>
          <a:prstGeom prst="rect">
            <a:avLst/>
          </a:prstGeom>
          <a:noFill/>
        </p:spPr>
        <p:txBody>
          <a:bodyPr wrap="square" rtlCol="0">
            <a:spAutoFit/>
          </a:bodyPr>
          <a:lstStyle/>
          <a:p>
            <a:pPr algn="ctr"/>
            <a:r>
              <a:rPr lang="en-US" sz="2400" dirty="0"/>
              <a:t>Solar Radiation</a:t>
            </a:r>
          </a:p>
        </p:txBody>
      </p:sp>
      <p:sp>
        <p:nvSpPr>
          <p:cNvPr id="12" name="TextBox 11">
            <a:extLst>
              <a:ext uri="{FF2B5EF4-FFF2-40B4-BE49-F238E27FC236}">
                <a16:creationId xmlns:a16="http://schemas.microsoft.com/office/drawing/2014/main" id="{09FA6CCD-38BB-4C83-AA7D-44CDD3ECBD3D}"/>
              </a:ext>
            </a:extLst>
          </p:cNvPr>
          <p:cNvSpPr txBox="1"/>
          <p:nvPr/>
        </p:nvSpPr>
        <p:spPr>
          <a:xfrm>
            <a:off x="8260446" y="3378449"/>
            <a:ext cx="3662195" cy="369332"/>
          </a:xfrm>
          <a:prstGeom prst="rect">
            <a:avLst/>
          </a:prstGeom>
          <a:solidFill>
            <a:schemeClr val="bg1"/>
          </a:solidFill>
        </p:spPr>
        <p:txBody>
          <a:bodyPr wrap="square" rtlCol="0">
            <a:spAutoFit/>
          </a:bodyPr>
          <a:lstStyle/>
          <a:p>
            <a:pPr algn="ctr"/>
            <a:r>
              <a:rPr lang="en-US" dirty="0"/>
              <a:t>200      1000        1800         2500 (nm)</a:t>
            </a:r>
          </a:p>
        </p:txBody>
      </p:sp>
      <p:pic>
        <p:nvPicPr>
          <p:cNvPr id="14" name="Picture 6" descr="Related image">
            <a:extLst>
              <a:ext uri="{FF2B5EF4-FFF2-40B4-BE49-F238E27FC236}">
                <a16:creationId xmlns:a16="http://schemas.microsoft.com/office/drawing/2014/main" id="{5A016146-B1CA-44A5-BFD5-155742DF7C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7449" y="4038905"/>
            <a:ext cx="4126500" cy="207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1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Related image">
            <a:extLst>
              <a:ext uri="{FF2B5EF4-FFF2-40B4-BE49-F238E27FC236}">
                <a16:creationId xmlns:a16="http://schemas.microsoft.com/office/drawing/2014/main" id="{4A96B932-8B41-4B29-BA2A-8682C9AC64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390" y="1141526"/>
            <a:ext cx="10248181" cy="51561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10F186-B038-491F-ABA4-305334909985}"/>
              </a:ext>
            </a:extLst>
          </p:cNvPr>
          <p:cNvSpPr/>
          <p:nvPr/>
        </p:nvSpPr>
        <p:spPr>
          <a:xfrm>
            <a:off x="2199735" y="1846051"/>
            <a:ext cx="8557404" cy="3372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35CC14-D2DD-461C-83E6-EA69B6FDE41C}"/>
              </a:ext>
            </a:extLst>
          </p:cNvPr>
          <p:cNvSpPr>
            <a:spLocks noGrp="1"/>
          </p:cNvSpPr>
          <p:nvPr>
            <p:ph type="title"/>
          </p:nvPr>
        </p:nvSpPr>
        <p:spPr>
          <a:xfrm>
            <a:off x="1097281" y="286605"/>
            <a:ext cx="10058400" cy="791697"/>
          </a:xfrm>
        </p:spPr>
        <p:txBody>
          <a:bodyPr>
            <a:normAutofit/>
          </a:bodyPr>
          <a:lstStyle/>
          <a:p>
            <a:r>
              <a:rPr lang="en-US" sz="4000" dirty="0"/>
              <a:t>Spectral reflectance curves</a:t>
            </a:r>
          </a:p>
        </p:txBody>
      </p:sp>
      <p:sp>
        <p:nvSpPr>
          <p:cNvPr id="6" name="Freeform: Shape 5">
            <a:extLst>
              <a:ext uri="{FF2B5EF4-FFF2-40B4-BE49-F238E27FC236}">
                <a16:creationId xmlns:a16="http://schemas.microsoft.com/office/drawing/2014/main" id="{8291586E-06B0-435F-A241-33714B81373D}"/>
              </a:ext>
            </a:extLst>
          </p:cNvPr>
          <p:cNvSpPr/>
          <p:nvPr/>
        </p:nvSpPr>
        <p:spPr>
          <a:xfrm>
            <a:off x="2182483" y="2152829"/>
            <a:ext cx="8358996" cy="2134499"/>
          </a:xfrm>
          <a:custGeom>
            <a:avLst/>
            <a:gdLst>
              <a:gd name="connsiteX0" fmla="*/ 0 w 8358996"/>
              <a:gd name="connsiteY0" fmla="*/ 2134499 h 2134499"/>
              <a:gd name="connsiteX1" fmla="*/ 353683 w 8358996"/>
              <a:gd name="connsiteY1" fmla="*/ 1996477 h 2134499"/>
              <a:gd name="connsiteX2" fmla="*/ 802257 w 8358996"/>
              <a:gd name="connsiteY2" fmla="*/ 1668673 h 2134499"/>
              <a:gd name="connsiteX3" fmla="*/ 1061049 w 8358996"/>
              <a:gd name="connsiteY3" fmla="*/ 1418507 h 2134499"/>
              <a:gd name="connsiteX4" fmla="*/ 1475117 w 8358996"/>
              <a:gd name="connsiteY4" fmla="*/ 1211473 h 2134499"/>
              <a:gd name="connsiteX5" fmla="*/ 2018581 w 8358996"/>
              <a:gd name="connsiteY5" fmla="*/ 944054 h 2134499"/>
              <a:gd name="connsiteX6" fmla="*/ 2587925 w 8358996"/>
              <a:gd name="connsiteY6" fmla="*/ 711141 h 2134499"/>
              <a:gd name="connsiteX7" fmla="*/ 2872596 w 8358996"/>
              <a:gd name="connsiteY7" fmla="*/ 642129 h 2134499"/>
              <a:gd name="connsiteX8" fmla="*/ 3502325 w 8358996"/>
              <a:gd name="connsiteY8" fmla="*/ 357458 h 2134499"/>
              <a:gd name="connsiteX9" fmla="*/ 3769743 w 8358996"/>
              <a:gd name="connsiteY9" fmla="*/ 374711 h 2134499"/>
              <a:gd name="connsiteX10" fmla="*/ 3899140 w 8358996"/>
              <a:gd name="connsiteY10" fmla="*/ 469601 h 2134499"/>
              <a:gd name="connsiteX11" fmla="*/ 4088921 w 8358996"/>
              <a:gd name="connsiteY11" fmla="*/ 443722 h 2134499"/>
              <a:gd name="connsiteX12" fmla="*/ 4304581 w 8358996"/>
              <a:gd name="connsiteY12" fmla="*/ 245314 h 2134499"/>
              <a:gd name="connsiteX13" fmla="*/ 4632385 w 8358996"/>
              <a:gd name="connsiteY13" fmla="*/ 124545 h 2134499"/>
              <a:gd name="connsiteX14" fmla="*/ 5201728 w 8358996"/>
              <a:gd name="connsiteY14" fmla="*/ 46907 h 2134499"/>
              <a:gd name="connsiteX15" fmla="*/ 5753819 w 8358996"/>
              <a:gd name="connsiteY15" fmla="*/ 12401 h 2134499"/>
              <a:gd name="connsiteX16" fmla="*/ 6055743 w 8358996"/>
              <a:gd name="connsiteY16" fmla="*/ 262567 h 2134499"/>
              <a:gd name="connsiteX17" fmla="*/ 6193766 w 8358996"/>
              <a:gd name="connsiteY17" fmla="*/ 314326 h 2134499"/>
              <a:gd name="connsiteX18" fmla="*/ 6418053 w 8358996"/>
              <a:gd name="connsiteY18" fmla="*/ 90039 h 2134499"/>
              <a:gd name="connsiteX19" fmla="*/ 6685472 w 8358996"/>
              <a:gd name="connsiteY19" fmla="*/ 21028 h 2134499"/>
              <a:gd name="connsiteX20" fmla="*/ 6978770 w 8358996"/>
              <a:gd name="connsiteY20" fmla="*/ 90039 h 2134499"/>
              <a:gd name="connsiteX21" fmla="*/ 7116792 w 8358996"/>
              <a:gd name="connsiteY21" fmla="*/ 167677 h 2134499"/>
              <a:gd name="connsiteX22" fmla="*/ 7358332 w 8358996"/>
              <a:gd name="connsiteY22" fmla="*/ 46907 h 2134499"/>
              <a:gd name="connsiteX23" fmla="*/ 7901796 w 8358996"/>
              <a:gd name="connsiteY23" fmla="*/ 167677 h 2134499"/>
              <a:gd name="connsiteX24" fmla="*/ 8238226 w 8358996"/>
              <a:gd name="connsiteY24" fmla="*/ 262567 h 2134499"/>
              <a:gd name="connsiteX25" fmla="*/ 8358996 w 8358996"/>
              <a:gd name="connsiteY25" fmla="*/ 253941 h 213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58996" h="2134499">
                <a:moveTo>
                  <a:pt x="0" y="2134499"/>
                </a:moveTo>
                <a:cubicBezTo>
                  <a:pt x="109987" y="2104307"/>
                  <a:pt x="219974" y="2074115"/>
                  <a:pt x="353683" y="1996477"/>
                </a:cubicBezTo>
                <a:cubicBezTo>
                  <a:pt x="487392" y="1918839"/>
                  <a:pt x="684363" y="1765001"/>
                  <a:pt x="802257" y="1668673"/>
                </a:cubicBezTo>
                <a:cubicBezTo>
                  <a:pt x="920151" y="1572345"/>
                  <a:pt x="948906" y="1494707"/>
                  <a:pt x="1061049" y="1418507"/>
                </a:cubicBezTo>
                <a:cubicBezTo>
                  <a:pt x="1173192" y="1342307"/>
                  <a:pt x="1475117" y="1211473"/>
                  <a:pt x="1475117" y="1211473"/>
                </a:cubicBezTo>
                <a:cubicBezTo>
                  <a:pt x="1634706" y="1132397"/>
                  <a:pt x="1833113" y="1027443"/>
                  <a:pt x="2018581" y="944054"/>
                </a:cubicBezTo>
                <a:cubicBezTo>
                  <a:pt x="2204049" y="860665"/>
                  <a:pt x="2445589" y="761462"/>
                  <a:pt x="2587925" y="711141"/>
                </a:cubicBezTo>
                <a:cubicBezTo>
                  <a:pt x="2730261" y="660820"/>
                  <a:pt x="2720196" y="701076"/>
                  <a:pt x="2872596" y="642129"/>
                </a:cubicBezTo>
                <a:cubicBezTo>
                  <a:pt x="3024996" y="583182"/>
                  <a:pt x="3352801" y="402028"/>
                  <a:pt x="3502325" y="357458"/>
                </a:cubicBezTo>
                <a:cubicBezTo>
                  <a:pt x="3651849" y="312888"/>
                  <a:pt x="3703607" y="356020"/>
                  <a:pt x="3769743" y="374711"/>
                </a:cubicBezTo>
                <a:cubicBezTo>
                  <a:pt x="3835879" y="393402"/>
                  <a:pt x="3845944" y="458099"/>
                  <a:pt x="3899140" y="469601"/>
                </a:cubicBezTo>
                <a:cubicBezTo>
                  <a:pt x="3952336" y="481103"/>
                  <a:pt x="4021348" y="481103"/>
                  <a:pt x="4088921" y="443722"/>
                </a:cubicBezTo>
                <a:cubicBezTo>
                  <a:pt x="4156494" y="406341"/>
                  <a:pt x="4214004" y="298510"/>
                  <a:pt x="4304581" y="245314"/>
                </a:cubicBezTo>
                <a:cubicBezTo>
                  <a:pt x="4395158" y="192118"/>
                  <a:pt x="4482861" y="157613"/>
                  <a:pt x="4632385" y="124545"/>
                </a:cubicBezTo>
                <a:cubicBezTo>
                  <a:pt x="4781909" y="91477"/>
                  <a:pt x="5014822" y="65598"/>
                  <a:pt x="5201728" y="46907"/>
                </a:cubicBezTo>
                <a:cubicBezTo>
                  <a:pt x="5388634" y="28216"/>
                  <a:pt x="5611483" y="-23542"/>
                  <a:pt x="5753819" y="12401"/>
                </a:cubicBezTo>
                <a:cubicBezTo>
                  <a:pt x="5896155" y="48344"/>
                  <a:pt x="5982419" y="212246"/>
                  <a:pt x="6055743" y="262567"/>
                </a:cubicBezTo>
                <a:cubicBezTo>
                  <a:pt x="6129067" y="312888"/>
                  <a:pt x="6133381" y="343081"/>
                  <a:pt x="6193766" y="314326"/>
                </a:cubicBezTo>
                <a:cubicBezTo>
                  <a:pt x="6254151" y="285571"/>
                  <a:pt x="6336102" y="138922"/>
                  <a:pt x="6418053" y="90039"/>
                </a:cubicBezTo>
                <a:cubicBezTo>
                  <a:pt x="6500004" y="41156"/>
                  <a:pt x="6592019" y="21028"/>
                  <a:pt x="6685472" y="21028"/>
                </a:cubicBezTo>
                <a:cubicBezTo>
                  <a:pt x="6778925" y="21028"/>
                  <a:pt x="6906883" y="65597"/>
                  <a:pt x="6978770" y="90039"/>
                </a:cubicBezTo>
                <a:cubicBezTo>
                  <a:pt x="7050657" y="114480"/>
                  <a:pt x="7053532" y="174866"/>
                  <a:pt x="7116792" y="167677"/>
                </a:cubicBezTo>
                <a:cubicBezTo>
                  <a:pt x="7180052" y="160488"/>
                  <a:pt x="7227498" y="46907"/>
                  <a:pt x="7358332" y="46907"/>
                </a:cubicBezTo>
                <a:cubicBezTo>
                  <a:pt x="7489166" y="46907"/>
                  <a:pt x="7755147" y="131734"/>
                  <a:pt x="7901796" y="167677"/>
                </a:cubicBezTo>
                <a:cubicBezTo>
                  <a:pt x="8048445" y="203620"/>
                  <a:pt x="8162026" y="248190"/>
                  <a:pt x="8238226" y="262567"/>
                </a:cubicBezTo>
                <a:cubicBezTo>
                  <a:pt x="8314426" y="276944"/>
                  <a:pt x="8336711" y="265442"/>
                  <a:pt x="8358996" y="253941"/>
                </a:cubicBezTo>
              </a:path>
            </a:pathLst>
          </a:custGeom>
          <a:noFill/>
          <a:ln w="57150">
            <a:solidFill>
              <a:srgbClr val="9D6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32258D-7DDE-47EB-9B03-A53B7A6B1EA5}"/>
              </a:ext>
            </a:extLst>
          </p:cNvPr>
          <p:cNvSpPr txBox="1"/>
          <p:nvPr/>
        </p:nvSpPr>
        <p:spPr>
          <a:xfrm>
            <a:off x="6478437" y="3598666"/>
            <a:ext cx="1570007" cy="830997"/>
          </a:xfrm>
          <a:prstGeom prst="rect">
            <a:avLst/>
          </a:prstGeom>
          <a:noFill/>
        </p:spPr>
        <p:txBody>
          <a:bodyPr wrap="square" rtlCol="0">
            <a:spAutoFit/>
          </a:bodyPr>
          <a:lstStyle/>
          <a:p>
            <a:r>
              <a:rPr lang="en-US" sz="2400" b="1" dirty="0">
                <a:solidFill>
                  <a:srgbClr val="00B050"/>
                </a:solidFill>
              </a:rPr>
              <a:t>Green vegetation</a:t>
            </a:r>
          </a:p>
        </p:txBody>
      </p:sp>
      <p:sp>
        <p:nvSpPr>
          <p:cNvPr id="12" name="TextBox 11">
            <a:extLst>
              <a:ext uri="{FF2B5EF4-FFF2-40B4-BE49-F238E27FC236}">
                <a16:creationId xmlns:a16="http://schemas.microsoft.com/office/drawing/2014/main" id="{F7326788-CFFA-4906-83F4-0E91375D5A4A}"/>
              </a:ext>
            </a:extLst>
          </p:cNvPr>
          <p:cNvSpPr txBox="1"/>
          <p:nvPr/>
        </p:nvSpPr>
        <p:spPr>
          <a:xfrm>
            <a:off x="7263440" y="2235333"/>
            <a:ext cx="1570007" cy="461665"/>
          </a:xfrm>
          <a:prstGeom prst="rect">
            <a:avLst/>
          </a:prstGeom>
          <a:noFill/>
        </p:spPr>
        <p:txBody>
          <a:bodyPr wrap="square" rtlCol="0">
            <a:spAutoFit/>
          </a:bodyPr>
          <a:lstStyle/>
          <a:p>
            <a:r>
              <a:rPr lang="en-US" sz="2400" b="1" dirty="0">
                <a:solidFill>
                  <a:srgbClr val="9D681B"/>
                </a:solidFill>
              </a:rPr>
              <a:t>Soil</a:t>
            </a:r>
          </a:p>
        </p:txBody>
      </p:sp>
      <p:sp>
        <p:nvSpPr>
          <p:cNvPr id="13" name="TextBox 12">
            <a:extLst>
              <a:ext uri="{FF2B5EF4-FFF2-40B4-BE49-F238E27FC236}">
                <a16:creationId xmlns:a16="http://schemas.microsoft.com/office/drawing/2014/main" id="{13E8DD02-AE62-4CAC-B1D8-BA4871A2BFCB}"/>
              </a:ext>
            </a:extLst>
          </p:cNvPr>
          <p:cNvSpPr txBox="1"/>
          <p:nvPr/>
        </p:nvSpPr>
        <p:spPr>
          <a:xfrm>
            <a:off x="3370052" y="4472644"/>
            <a:ext cx="1570007" cy="461665"/>
          </a:xfrm>
          <a:prstGeom prst="rect">
            <a:avLst/>
          </a:prstGeom>
          <a:noFill/>
        </p:spPr>
        <p:txBody>
          <a:bodyPr wrap="square" rtlCol="0">
            <a:spAutoFit/>
          </a:bodyPr>
          <a:lstStyle/>
          <a:p>
            <a:r>
              <a:rPr lang="en-US" sz="2400" b="1" dirty="0">
                <a:solidFill>
                  <a:srgbClr val="0070C0"/>
                </a:solidFill>
              </a:rPr>
              <a:t>Water</a:t>
            </a:r>
          </a:p>
        </p:txBody>
      </p:sp>
      <p:sp>
        <p:nvSpPr>
          <p:cNvPr id="14" name="Freeform: Shape 13">
            <a:extLst>
              <a:ext uri="{FF2B5EF4-FFF2-40B4-BE49-F238E27FC236}">
                <a16:creationId xmlns:a16="http://schemas.microsoft.com/office/drawing/2014/main" id="{F6B8DF26-2EF9-452A-83DE-54154FA721AE}"/>
              </a:ext>
            </a:extLst>
          </p:cNvPr>
          <p:cNvSpPr/>
          <p:nvPr/>
        </p:nvSpPr>
        <p:spPr>
          <a:xfrm>
            <a:off x="2211185" y="4312730"/>
            <a:ext cx="1396539" cy="915975"/>
          </a:xfrm>
          <a:custGeom>
            <a:avLst/>
            <a:gdLst>
              <a:gd name="connsiteX0" fmla="*/ 0 w 1396539"/>
              <a:gd name="connsiteY0" fmla="*/ 300834 h 915975"/>
              <a:gd name="connsiteX1" fmla="*/ 216131 w 1396539"/>
              <a:gd name="connsiteY1" fmla="*/ 68077 h 915975"/>
              <a:gd name="connsiteX2" fmla="*/ 374073 w 1396539"/>
              <a:gd name="connsiteY2" fmla="*/ 1575 h 915975"/>
              <a:gd name="connsiteX3" fmla="*/ 631768 w 1396539"/>
              <a:gd name="connsiteY3" fmla="*/ 117954 h 915975"/>
              <a:gd name="connsiteX4" fmla="*/ 980902 w 1396539"/>
              <a:gd name="connsiteY4" fmla="*/ 400586 h 915975"/>
              <a:gd name="connsiteX5" fmla="*/ 1396539 w 1396539"/>
              <a:gd name="connsiteY5" fmla="*/ 915975 h 9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539" h="915975">
                <a:moveTo>
                  <a:pt x="0" y="300834"/>
                </a:moveTo>
                <a:cubicBezTo>
                  <a:pt x="76892" y="209394"/>
                  <a:pt x="153785" y="117954"/>
                  <a:pt x="216131" y="68077"/>
                </a:cubicBezTo>
                <a:cubicBezTo>
                  <a:pt x="278477" y="18200"/>
                  <a:pt x="304800" y="-6738"/>
                  <a:pt x="374073" y="1575"/>
                </a:cubicBezTo>
                <a:cubicBezTo>
                  <a:pt x="443346" y="9888"/>
                  <a:pt x="530630" y="51452"/>
                  <a:pt x="631768" y="117954"/>
                </a:cubicBezTo>
                <a:cubicBezTo>
                  <a:pt x="732906" y="184456"/>
                  <a:pt x="853440" y="267583"/>
                  <a:pt x="980902" y="400586"/>
                </a:cubicBezTo>
                <a:cubicBezTo>
                  <a:pt x="1108364" y="533589"/>
                  <a:pt x="1252451" y="724782"/>
                  <a:pt x="1396539" y="91597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2CE7E90-A01D-4384-9B5D-9FA0AA5FE3DF}"/>
              </a:ext>
            </a:extLst>
          </p:cNvPr>
          <p:cNvSpPr/>
          <p:nvPr/>
        </p:nvSpPr>
        <p:spPr>
          <a:xfrm>
            <a:off x="2194560" y="2192256"/>
            <a:ext cx="8429105" cy="2712253"/>
          </a:xfrm>
          <a:custGeom>
            <a:avLst/>
            <a:gdLst>
              <a:gd name="connsiteX0" fmla="*/ 0 w 8429105"/>
              <a:gd name="connsiteY0" fmla="*/ 2712253 h 2712253"/>
              <a:gd name="connsiteX1" fmla="*/ 257695 w 8429105"/>
              <a:gd name="connsiteY1" fmla="*/ 2346493 h 2712253"/>
              <a:gd name="connsiteX2" fmla="*/ 415636 w 8429105"/>
              <a:gd name="connsiteY2" fmla="*/ 2163613 h 2712253"/>
              <a:gd name="connsiteX3" fmla="*/ 565265 w 8429105"/>
              <a:gd name="connsiteY3" fmla="*/ 2063860 h 2712253"/>
              <a:gd name="connsiteX4" fmla="*/ 706582 w 8429105"/>
              <a:gd name="connsiteY4" fmla="*/ 2122049 h 2712253"/>
              <a:gd name="connsiteX5" fmla="*/ 856211 w 8429105"/>
              <a:gd name="connsiteY5" fmla="*/ 2388057 h 2712253"/>
              <a:gd name="connsiteX6" fmla="*/ 914400 w 8429105"/>
              <a:gd name="connsiteY6" fmla="*/ 2537686 h 2712253"/>
              <a:gd name="connsiteX7" fmla="*/ 997527 w 8429105"/>
              <a:gd name="connsiteY7" fmla="*/ 2504435 h 2712253"/>
              <a:gd name="connsiteX8" fmla="*/ 1180407 w 8429105"/>
              <a:gd name="connsiteY8" fmla="*/ 1623286 h 2712253"/>
              <a:gd name="connsiteX9" fmla="*/ 1346662 w 8429105"/>
              <a:gd name="connsiteY9" fmla="*/ 517693 h 2712253"/>
              <a:gd name="connsiteX10" fmla="*/ 1454727 w 8429105"/>
              <a:gd name="connsiteY10" fmla="*/ 151933 h 2712253"/>
              <a:gd name="connsiteX11" fmla="*/ 1837113 w 8429105"/>
              <a:gd name="connsiteY11" fmla="*/ 93744 h 2712253"/>
              <a:gd name="connsiteX12" fmla="*/ 1870364 w 8429105"/>
              <a:gd name="connsiteY12" fmla="*/ 93744 h 2712253"/>
              <a:gd name="connsiteX13" fmla="*/ 2194560 w 8429105"/>
              <a:gd name="connsiteY13" fmla="*/ 135308 h 2712253"/>
              <a:gd name="connsiteX14" fmla="*/ 2460567 w 8429105"/>
              <a:gd name="connsiteY14" fmla="*/ 18929 h 2712253"/>
              <a:gd name="connsiteX15" fmla="*/ 2618509 w 8429105"/>
              <a:gd name="connsiteY15" fmla="*/ 18929 h 2712253"/>
              <a:gd name="connsiteX16" fmla="*/ 3158836 w 8429105"/>
              <a:gd name="connsiteY16" fmla="*/ 201809 h 2712253"/>
              <a:gd name="connsiteX17" fmla="*/ 3483033 w 8429105"/>
              <a:gd name="connsiteY17" fmla="*/ 235060 h 2712253"/>
              <a:gd name="connsiteX18" fmla="*/ 3724102 w 8429105"/>
              <a:gd name="connsiteY18" fmla="*/ 417940 h 2712253"/>
              <a:gd name="connsiteX19" fmla="*/ 3882044 w 8429105"/>
              <a:gd name="connsiteY19" fmla="*/ 1116209 h 2712253"/>
              <a:gd name="connsiteX20" fmla="*/ 3998422 w 8429105"/>
              <a:gd name="connsiteY20" fmla="*/ 1648224 h 2712253"/>
              <a:gd name="connsiteX21" fmla="*/ 4164676 w 8429105"/>
              <a:gd name="connsiteY21" fmla="*/ 1698100 h 2712253"/>
              <a:gd name="connsiteX22" fmla="*/ 4322618 w 8429105"/>
              <a:gd name="connsiteY22" fmla="*/ 1523533 h 2712253"/>
              <a:gd name="connsiteX23" fmla="*/ 4463935 w 8429105"/>
              <a:gd name="connsiteY23" fmla="*/ 1282464 h 2712253"/>
              <a:gd name="connsiteX24" fmla="*/ 4796444 w 8429105"/>
              <a:gd name="connsiteY24" fmla="*/ 875140 h 2712253"/>
              <a:gd name="connsiteX25" fmla="*/ 5004262 w 8429105"/>
              <a:gd name="connsiteY25" fmla="*/ 758762 h 2712253"/>
              <a:gd name="connsiteX26" fmla="*/ 5004262 w 8429105"/>
              <a:gd name="connsiteY26" fmla="*/ 758762 h 2712253"/>
              <a:gd name="connsiteX27" fmla="*/ 5203767 w 8429105"/>
              <a:gd name="connsiteY27" fmla="*/ 825264 h 2712253"/>
              <a:gd name="connsiteX28" fmla="*/ 5320145 w 8429105"/>
              <a:gd name="connsiteY28" fmla="*/ 949955 h 2712253"/>
              <a:gd name="connsiteX29" fmla="*/ 5486400 w 8429105"/>
              <a:gd name="connsiteY29" fmla="*/ 991519 h 2712253"/>
              <a:gd name="connsiteX30" fmla="*/ 5694218 w 8429105"/>
              <a:gd name="connsiteY30" fmla="*/ 1249213 h 2712253"/>
              <a:gd name="connsiteX31" fmla="*/ 5818909 w 8429105"/>
              <a:gd name="connsiteY31" fmla="*/ 1781228 h 2712253"/>
              <a:gd name="connsiteX32" fmla="*/ 5976851 w 8429105"/>
              <a:gd name="connsiteY32" fmla="*/ 2363119 h 2712253"/>
              <a:gd name="connsiteX33" fmla="*/ 6168044 w 8429105"/>
              <a:gd name="connsiteY33" fmla="*/ 2479497 h 2712253"/>
              <a:gd name="connsiteX34" fmla="*/ 6550429 w 8429105"/>
              <a:gd name="connsiteY34" fmla="*/ 2138675 h 2712253"/>
              <a:gd name="connsiteX35" fmla="*/ 6916189 w 8429105"/>
              <a:gd name="connsiteY35" fmla="*/ 1764602 h 2712253"/>
              <a:gd name="connsiteX36" fmla="*/ 7240385 w 8429105"/>
              <a:gd name="connsiteY36" fmla="*/ 1723039 h 2712253"/>
              <a:gd name="connsiteX37" fmla="*/ 7656022 w 8429105"/>
              <a:gd name="connsiteY37" fmla="*/ 2030609 h 2712253"/>
              <a:gd name="connsiteX38" fmla="*/ 8429105 w 8429105"/>
              <a:gd name="connsiteY38" fmla="*/ 2521060 h 271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29105" h="2712253">
                <a:moveTo>
                  <a:pt x="0" y="2712253"/>
                </a:moveTo>
                <a:cubicBezTo>
                  <a:pt x="94211" y="2575093"/>
                  <a:pt x="188422" y="2437933"/>
                  <a:pt x="257695" y="2346493"/>
                </a:cubicBezTo>
                <a:cubicBezTo>
                  <a:pt x="326968" y="2255053"/>
                  <a:pt x="364374" y="2210718"/>
                  <a:pt x="415636" y="2163613"/>
                </a:cubicBezTo>
                <a:cubicBezTo>
                  <a:pt x="466898" y="2116507"/>
                  <a:pt x="516774" y="2070787"/>
                  <a:pt x="565265" y="2063860"/>
                </a:cubicBezTo>
                <a:cubicBezTo>
                  <a:pt x="613756" y="2056933"/>
                  <a:pt x="658091" y="2068016"/>
                  <a:pt x="706582" y="2122049"/>
                </a:cubicBezTo>
                <a:cubicBezTo>
                  <a:pt x="755073" y="2176082"/>
                  <a:pt x="821575" y="2318784"/>
                  <a:pt x="856211" y="2388057"/>
                </a:cubicBezTo>
                <a:cubicBezTo>
                  <a:pt x="890847" y="2457330"/>
                  <a:pt x="890847" y="2518290"/>
                  <a:pt x="914400" y="2537686"/>
                </a:cubicBezTo>
                <a:cubicBezTo>
                  <a:pt x="937953" y="2557082"/>
                  <a:pt x="953193" y="2656835"/>
                  <a:pt x="997527" y="2504435"/>
                </a:cubicBezTo>
                <a:cubicBezTo>
                  <a:pt x="1041861" y="2352035"/>
                  <a:pt x="1122218" y="1954409"/>
                  <a:pt x="1180407" y="1623286"/>
                </a:cubicBezTo>
                <a:cubicBezTo>
                  <a:pt x="1238596" y="1292163"/>
                  <a:pt x="1300942" y="762918"/>
                  <a:pt x="1346662" y="517693"/>
                </a:cubicBezTo>
                <a:cubicBezTo>
                  <a:pt x="1392382" y="272468"/>
                  <a:pt x="1372985" y="222591"/>
                  <a:pt x="1454727" y="151933"/>
                </a:cubicBezTo>
                <a:cubicBezTo>
                  <a:pt x="1536469" y="81275"/>
                  <a:pt x="1837113" y="93744"/>
                  <a:pt x="1837113" y="93744"/>
                </a:cubicBezTo>
                <a:cubicBezTo>
                  <a:pt x="1906386" y="84046"/>
                  <a:pt x="1810789" y="86817"/>
                  <a:pt x="1870364" y="93744"/>
                </a:cubicBezTo>
                <a:cubicBezTo>
                  <a:pt x="1929939" y="100671"/>
                  <a:pt x="2096193" y="147777"/>
                  <a:pt x="2194560" y="135308"/>
                </a:cubicBezTo>
                <a:cubicBezTo>
                  <a:pt x="2292927" y="122839"/>
                  <a:pt x="2389909" y="38325"/>
                  <a:pt x="2460567" y="18929"/>
                </a:cubicBezTo>
                <a:cubicBezTo>
                  <a:pt x="2531225" y="-468"/>
                  <a:pt x="2502131" y="-11551"/>
                  <a:pt x="2618509" y="18929"/>
                </a:cubicBezTo>
                <a:cubicBezTo>
                  <a:pt x="2734887" y="49409"/>
                  <a:pt x="3014749" y="165787"/>
                  <a:pt x="3158836" y="201809"/>
                </a:cubicBezTo>
                <a:cubicBezTo>
                  <a:pt x="3302923" y="237831"/>
                  <a:pt x="3388822" y="199038"/>
                  <a:pt x="3483033" y="235060"/>
                </a:cubicBezTo>
                <a:cubicBezTo>
                  <a:pt x="3577244" y="271082"/>
                  <a:pt x="3657600" y="271082"/>
                  <a:pt x="3724102" y="417940"/>
                </a:cubicBezTo>
                <a:cubicBezTo>
                  <a:pt x="3790604" y="564798"/>
                  <a:pt x="3836324" y="911162"/>
                  <a:pt x="3882044" y="1116209"/>
                </a:cubicBezTo>
                <a:cubicBezTo>
                  <a:pt x="3927764" y="1321256"/>
                  <a:pt x="3951317" y="1551242"/>
                  <a:pt x="3998422" y="1648224"/>
                </a:cubicBezTo>
                <a:cubicBezTo>
                  <a:pt x="4045527" y="1745206"/>
                  <a:pt x="4110643" y="1718882"/>
                  <a:pt x="4164676" y="1698100"/>
                </a:cubicBezTo>
                <a:cubicBezTo>
                  <a:pt x="4218709" y="1677318"/>
                  <a:pt x="4272742" y="1592806"/>
                  <a:pt x="4322618" y="1523533"/>
                </a:cubicBezTo>
                <a:cubicBezTo>
                  <a:pt x="4372494" y="1454260"/>
                  <a:pt x="4384964" y="1390529"/>
                  <a:pt x="4463935" y="1282464"/>
                </a:cubicBezTo>
                <a:cubicBezTo>
                  <a:pt x="4542906" y="1174399"/>
                  <a:pt x="4706390" y="962424"/>
                  <a:pt x="4796444" y="875140"/>
                </a:cubicBezTo>
                <a:cubicBezTo>
                  <a:pt x="4886499" y="787856"/>
                  <a:pt x="5004262" y="758762"/>
                  <a:pt x="5004262" y="758762"/>
                </a:cubicBezTo>
                <a:lnTo>
                  <a:pt x="5004262" y="758762"/>
                </a:lnTo>
                <a:cubicBezTo>
                  <a:pt x="5037513" y="769846"/>
                  <a:pt x="5151120" y="793399"/>
                  <a:pt x="5203767" y="825264"/>
                </a:cubicBezTo>
                <a:cubicBezTo>
                  <a:pt x="5256414" y="857129"/>
                  <a:pt x="5273040" y="922246"/>
                  <a:pt x="5320145" y="949955"/>
                </a:cubicBezTo>
                <a:cubicBezTo>
                  <a:pt x="5367251" y="977664"/>
                  <a:pt x="5424055" y="941643"/>
                  <a:pt x="5486400" y="991519"/>
                </a:cubicBezTo>
                <a:cubicBezTo>
                  <a:pt x="5548745" y="1041395"/>
                  <a:pt x="5638800" y="1117595"/>
                  <a:pt x="5694218" y="1249213"/>
                </a:cubicBezTo>
                <a:cubicBezTo>
                  <a:pt x="5749636" y="1380831"/>
                  <a:pt x="5771803" y="1595577"/>
                  <a:pt x="5818909" y="1781228"/>
                </a:cubicBezTo>
                <a:cubicBezTo>
                  <a:pt x="5866015" y="1966879"/>
                  <a:pt x="5918662" y="2246741"/>
                  <a:pt x="5976851" y="2363119"/>
                </a:cubicBezTo>
                <a:cubicBezTo>
                  <a:pt x="6035040" y="2479497"/>
                  <a:pt x="6072448" y="2516904"/>
                  <a:pt x="6168044" y="2479497"/>
                </a:cubicBezTo>
                <a:cubicBezTo>
                  <a:pt x="6263640" y="2442090"/>
                  <a:pt x="6425738" y="2257824"/>
                  <a:pt x="6550429" y="2138675"/>
                </a:cubicBezTo>
                <a:cubicBezTo>
                  <a:pt x="6675120" y="2019526"/>
                  <a:pt x="6801196" y="1833875"/>
                  <a:pt x="6916189" y="1764602"/>
                </a:cubicBezTo>
                <a:cubicBezTo>
                  <a:pt x="7031182" y="1695329"/>
                  <a:pt x="7117080" y="1678705"/>
                  <a:pt x="7240385" y="1723039"/>
                </a:cubicBezTo>
                <a:cubicBezTo>
                  <a:pt x="7363690" y="1767373"/>
                  <a:pt x="7457902" y="1897606"/>
                  <a:pt x="7656022" y="2030609"/>
                </a:cubicBezTo>
                <a:cubicBezTo>
                  <a:pt x="7854142" y="2163612"/>
                  <a:pt x="8141623" y="2342336"/>
                  <a:pt x="8429105" y="252106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Related image">
            <a:extLst>
              <a:ext uri="{FF2B5EF4-FFF2-40B4-BE49-F238E27FC236}">
                <a16:creationId xmlns:a16="http://schemas.microsoft.com/office/drawing/2014/main" id="{86FDA203-BC8D-423F-8D80-A2EB6EF00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7" t="77499" r="10097" b="11485"/>
          <a:stretch/>
        </p:blipFill>
        <p:spPr bwMode="auto">
          <a:xfrm>
            <a:off x="2194561" y="1802869"/>
            <a:ext cx="1413164" cy="26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71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6D65-3124-45BC-AF1B-8EE2CD6B6085}"/>
              </a:ext>
            </a:extLst>
          </p:cNvPr>
          <p:cNvSpPr>
            <a:spLocks noGrp="1"/>
          </p:cNvSpPr>
          <p:nvPr>
            <p:ph type="title"/>
          </p:nvPr>
        </p:nvSpPr>
        <p:spPr>
          <a:xfrm>
            <a:off x="1097281" y="286605"/>
            <a:ext cx="10058400" cy="799309"/>
          </a:xfrm>
        </p:spPr>
        <p:txBody>
          <a:bodyPr>
            <a:normAutofit/>
          </a:bodyPr>
          <a:lstStyle/>
          <a:p>
            <a:r>
              <a:rPr lang="en-US" sz="4000" dirty="0"/>
              <a:t>Q</a:t>
            </a:r>
            <a:r>
              <a:rPr lang="en-US" sz="4000" dirty="0" smtClean="0"/>
              <a:t>uestion</a:t>
            </a:r>
            <a:endParaRPr lang="en-US" sz="4000" dirty="0"/>
          </a:p>
        </p:txBody>
      </p:sp>
      <p:sp>
        <p:nvSpPr>
          <p:cNvPr id="12" name="Rectangle 11">
            <a:extLst>
              <a:ext uri="{FF2B5EF4-FFF2-40B4-BE49-F238E27FC236}">
                <a16:creationId xmlns:a16="http://schemas.microsoft.com/office/drawing/2014/main" id="{1804B9D0-4142-4A04-BBEF-17C48A10448C}"/>
              </a:ext>
            </a:extLst>
          </p:cNvPr>
          <p:cNvSpPr/>
          <p:nvPr/>
        </p:nvSpPr>
        <p:spPr>
          <a:xfrm>
            <a:off x="3491751" y="479164"/>
            <a:ext cx="7906716" cy="584775"/>
          </a:xfrm>
          <a:prstGeom prst="rect">
            <a:avLst/>
          </a:prstGeom>
        </p:spPr>
        <p:txBody>
          <a:bodyPr wrap="none">
            <a:spAutoFit/>
          </a:bodyPr>
          <a:lstStyle/>
          <a:p>
            <a:r>
              <a:rPr lang="en-US" sz="3200" b="1" dirty="0"/>
              <a:t>Match leaves with spectral reflectance curves</a:t>
            </a:r>
          </a:p>
        </p:txBody>
      </p:sp>
      <p:pic>
        <p:nvPicPr>
          <p:cNvPr id="11" name="Picture 2" descr="Image result for sugar maple leaf">
            <a:extLst>
              <a:ext uri="{FF2B5EF4-FFF2-40B4-BE49-F238E27FC236}">
                <a16:creationId xmlns:a16="http://schemas.microsoft.com/office/drawing/2014/main" id="{B5583381-2929-4BF7-80DB-BF017A04B1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198" y="1838064"/>
            <a:ext cx="1310716" cy="13612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red sugar maple leaf">
            <a:extLst>
              <a:ext uri="{FF2B5EF4-FFF2-40B4-BE49-F238E27FC236}">
                <a16:creationId xmlns:a16="http://schemas.microsoft.com/office/drawing/2014/main" id="{48D5650A-7B1A-4991-A0E8-DC161CC2A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104" y="4881117"/>
            <a:ext cx="1227680" cy="122768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rown sugar maple leaf">
            <a:extLst>
              <a:ext uri="{FF2B5EF4-FFF2-40B4-BE49-F238E27FC236}">
                <a16:creationId xmlns:a16="http://schemas.microsoft.com/office/drawing/2014/main" id="{C9E4FBE1-BE72-480D-8655-6F47C1C6DE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391" y="3426389"/>
            <a:ext cx="1663741" cy="12276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0AE34-3E97-4308-8550-E32FBF17C2DB}"/>
              </a:ext>
            </a:extLst>
          </p:cNvPr>
          <p:cNvSpPr txBox="1"/>
          <p:nvPr/>
        </p:nvSpPr>
        <p:spPr>
          <a:xfrm>
            <a:off x="2630584" y="2757274"/>
            <a:ext cx="1946787" cy="3416320"/>
          </a:xfrm>
          <a:prstGeom prst="rect">
            <a:avLst/>
          </a:prstGeom>
          <a:noFill/>
        </p:spPr>
        <p:txBody>
          <a:bodyPr wrap="square" rtlCol="0">
            <a:spAutoFit/>
          </a:bodyPr>
          <a:lstStyle/>
          <a:p>
            <a:r>
              <a:rPr lang="en-US" sz="2400" b="1" dirty="0"/>
              <a:t>Green</a:t>
            </a:r>
          </a:p>
          <a:p>
            <a:endParaRPr lang="en-US" sz="2400" b="1" dirty="0"/>
          </a:p>
          <a:p>
            <a:endParaRPr lang="en-US" sz="2400" b="1" dirty="0"/>
          </a:p>
          <a:p>
            <a:endParaRPr lang="en-US" sz="2400" b="1" dirty="0"/>
          </a:p>
          <a:p>
            <a:r>
              <a:rPr lang="en-US" sz="2400" b="1" dirty="0"/>
              <a:t>Brown</a:t>
            </a:r>
          </a:p>
          <a:p>
            <a:endParaRPr lang="en-US" sz="2400" b="1" dirty="0"/>
          </a:p>
          <a:p>
            <a:endParaRPr lang="en-US" sz="2400" b="1" dirty="0"/>
          </a:p>
          <a:p>
            <a:endParaRPr lang="en-US" sz="2400" b="1" dirty="0"/>
          </a:p>
          <a:p>
            <a:r>
              <a:rPr lang="en-US" sz="2400" b="1" dirty="0"/>
              <a:t>Red</a:t>
            </a:r>
          </a:p>
        </p:txBody>
      </p:sp>
      <p:pic>
        <p:nvPicPr>
          <p:cNvPr id="5124" name="Picture 4" descr="Image result for spectral reflectance curve of green red and brown leaf">
            <a:extLst>
              <a:ext uri="{FF2B5EF4-FFF2-40B4-BE49-F238E27FC236}">
                <a16:creationId xmlns:a16="http://schemas.microsoft.com/office/drawing/2014/main" id="{FF350BF1-E11A-48B4-8CAD-E33CC9BE7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897" y="1838064"/>
            <a:ext cx="5958348" cy="4417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45F6B80-F646-4E29-9EAC-81501D5F8D86}"/>
              </a:ext>
            </a:extLst>
          </p:cNvPr>
          <p:cNvSpPr/>
          <p:nvPr/>
        </p:nvSpPr>
        <p:spPr>
          <a:xfrm>
            <a:off x="6144038" y="1960975"/>
            <a:ext cx="5161936" cy="3665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7FADDCD-4FAB-4C77-A83B-9AE10B93025D}"/>
              </a:ext>
            </a:extLst>
          </p:cNvPr>
          <p:cNvSpPr/>
          <p:nvPr/>
        </p:nvSpPr>
        <p:spPr>
          <a:xfrm>
            <a:off x="6125497" y="2359329"/>
            <a:ext cx="5152103" cy="3039289"/>
          </a:xfrm>
          <a:custGeom>
            <a:avLst/>
            <a:gdLst>
              <a:gd name="connsiteX0" fmla="*/ 0 w 5152103"/>
              <a:gd name="connsiteY0" fmla="*/ 2979587 h 3039289"/>
              <a:gd name="connsiteX1" fmla="*/ 570271 w 5152103"/>
              <a:gd name="connsiteY1" fmla="*/ 2989419 h 3039289"/>
              <a:gd name="connsiteX2" fmla="*/ 953729 w 5152103"/>
              <a:gd name="connsiteY2" fmla="*/ 2438813 h 3039289"/>
              <a:gd name="connsiteX3" fmla="*/ 1337187 w 5152103"/>
              <a:gd name="connsiteY3" fmla="*/ 2812439 h 3039289"/>
              <a:gd name="connsiteX4" fmla="*/ 2241755 w 5152103"/>
              <a:gd name="connsiteY4" fmla="*/ 2930426 h 3039289"/>
              <a:gd name="connsiteX5" fmla="*/ 2477729 w 5152103"/>
              <a:gd name="connsiteY5" fmla="*/ 2222503 h 3039289"/>
              <a:gd name="connsiteX6" fmla="*/ 2880851 w 5152103"/>
              <a:gd name="connsiteY6" fmla="*/ 206890 h 3039289"/>
              <a:gd name="connsiteX7" fmla="*/ 4080387 w 5152103"/>
              <a:gd name="connsiteY7" fmla="*/ 88903 h 3039289"/>
              <a:gd name="connsiteX8" fmla="*/ 5152103 w 5152103"/>
              <a:gd name="connsiteY8" fmla="*/ 413368 h 303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2103" h="3039289">
                <a:moveTo>
                  <a:pt x="0" y="2979587"/>
                </a:moveTo>
                <a:cubicBezTo>
                  <a:pt x="205658" y="3029567"/>
                  <a:pt x="411316" y="3079548"/>
                  <a:pt x="570271" y="2989419"/>
                </a:cubicBezTo>
                <a:cubicBezTo>
                  <a:pt x="729226" y="2899290"/>
                  <a:pt x="825910" y="2468310"/>
                  <a:pt x="953729" y="2438813"/>
                </a:cubicBezTo>
                <a:cubicBezTo>
                  <a:pt x="1081548" y="2409316"/>
                  <a:pt x="1122516" y="2730504"/>
                  <a:pt x="1337187" y="2812439"/>
                </a:cubicBezTo>
                <a:cubicBezTo>
                  <a:pt x="1551858" y="2894374"/>
                  <a:pt x="2051665" y="3028749"/>
                  <a:pt x="2241755" y="2930426"/>
                </a:cubicBezTo>
                <a:cubicBezTo>
                  <a:pt x="2431845" y="2832103"/>
                  <a:pt x="2371213" y="2676426"/>
                  <a:pt x="2477729" y="2222503"/>
                </a:cubicBezTo>
                <a:cubicBezTo>
                  <a:pt x="2584245" y="1768580"/>
                  <a:pt x="2613741" y="562490"/>
                  <a:pt x="2880851" y="206890"/>
                </a:cubicBezTo>
                <a:cubicBezTo>
                  <a:pt x="3147961" y="-148710"/>
                  <a:pt x="3701845" y="54490"/>
                  <a:pt x="4080387" y="88903"/>
                </a:cubicBezTo>
                <a:cubicBezTo>
                  <a:pt x="4458929" y="123316"/>
                  <a:pt x="4805516" y="268342"/>
                  <a:pt x="5152103" y="41336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F1A8791-3D78-483C-BA69-9B7D5B3E5921}"/>
              </a:ext>
            </a:extLst>
          </p:cNvPr>
          <p:cNvSpPr/>
          <p:nvPr/>
        </p:nvSpPr>
        <p:spPr>
          <a:xfrm>
            <a:off x="6145161" y="2657853"/>
            <a:ext cx="5152104" cy="2691594"/>
          </a:xfrm>
          <a:custGeom>
            <a:avLst/>
            <a:gdLst>
              <a:gd name="connsiteX0" fmla="*/ 0 w 5152104"/>
              <a:gd name="connsiteY0" fmla="*/ 2737642 h 2737642"/>
              <a:gd name="connsiteX1" fmla="*/ 904568 w 5152104"/>
              <a:gd name="connsiteY1" fmla="*/ 2668816 h 2737642"/>
              <a:gd name="connsiteX2" fmla="*/ 1750142 w 5152104"/>
              <a:gd name="connsiteY2" fmla="*/ 2472171 h 2737642"/>
              <a:gd name="connsiteX3" fmla="*/ 2172929 w 5152104"/>
              <a:gd name="connsiteY3" fmla="*/ 1449616 h 2737642"/>
              <a:gd name="connsiteX4" fmla="*/ 2467897 w 5152104"/>
              <a:gd name="connsiteY4" fmla="*/ 1459448 h 2737642"/>
              <a:gd name="connsiteX5" fmla="*/ 2880852 w 5152104"/>
              <a:gd name="connsiteY5" fmla="*/ 112429 h 2737642"/>
              <a:gd name="connsiteX6" fmla="*/ 4375355 w 5152104"/>
              <a:gd name="connsiteY6" fmla="*/ 102596 h 2737642"/>
              <a:gd name="connsiteX7" fmla="*/ 5152104 w 5152104"/>
              <a:gd name="connsiteY7" fmla="*/ 338571 h 27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104" h="2737642">
                <a:moveTo>
                  <a:pt x="0" y="2737642"/>
                </a:moveTo>
                <a:cubicBezTo>
                  <a:pt x="306439" y="2725351"/>
                  <a:pt x="612878" y="2713061"/>
                  <a:pt x="904568" y="2668816"/>
                </a:cubicBezTo>
                <a:cubicBezTo>
                  <a:pt x="1196258" y="2624571"/>
                  <a:pt x="1538749" y="2675371"/>
                  <a:pt x="1750142" y="2472171"/>
                </a:cubicBezTo>
                <a:cubicBezTo>
                  <a:pt x="1961535" y="2268971"/>
                  <a:pt x="2053303" y="1618403"/>
                  <a:pt x="2172929" y="1449616"/>
                </a:cubicBezTo>
                <a:cubicBezTo>
                  <a:pt x="2292555" y="1280829"/>
                  <a:pt x="2349910" y="1682312"/>
                  <a:pt x="2467897" y="1459448"/>
                </a:cubicBezTo>
                <a:cubicBezTo>
                  <a:pt x="2585884" y="1236584"/>
                  <a:pt x="2562942" y="338571"/>
                  <a:pt x="2880852" y="112429"/>
                </a:cubicBezTo>
                <a:cubicBezTo>
                  <a:pt x="3198762" y="-113713"/>
                  <a:pt x="3996813" y="64906"/>
                  <a:pt x="4375355" y="102596"/>
                </a:cubicBezTo>
                <a:cubicBezTo>
                  <a:pt x="4753897" y="140286"/>
                  <a:pt x="4953000" y="239428"/>
                  <a:pt x="5152104" y="33857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D8A844F-5CA9-4308-AFBB-BBC89457CBA6}"/>
              </a:ext>
            </a:extLst>
          </p:cNvPr>
          <p:cNvSpPr/>
          <p:nvPr/>
        </p:nvSpPr>
        <p:spPr>
          <a:xfrm>
            <a:off x="6135329" y="3347664"/>
            <a:ext cx="5161936" cy="1912594"/>
          </a:xfrm>
          <a:custGeom>
            <a:avLst/>
            <a:gdLst>
              <a:gd name="connsiteX0" fmla="*/ 0 w 5161936"/>
              <a:gd name="connsiteY0" fmla="*/ 1912594 h 1912594"/>
              <a:gd name="connsiteX1" fmla="*/ 865239 w 5161936"/>
              <a:gd name="connsiteY1" fmla="*/ 1804439 h 1912594"/>
              <a:gd name="connsiteX2" fmla="*/ 1651819 w 5161936"/>
              <a:gd name="connsiteY2" fmla="*/ 1627459 h 1912594"/>
              <a:gd name="connsiteX3" fmla="*/ 2025445 w 5161936"/>
              <a:gd name="connsiteY3" fmla="*/ 1647123 h 1912594"/>
              <a:gd name="connsiteX4" fmla="*/ 2261419 w 5161936"/>
              <a:gd name="connsiteY4" fmla="*/ 1696284 h 1912594"/>
              <a:gd name="connsiteX5" fmla="*/ 2428568 w 5161936"/>
              <a:gd name="connsiteY5" fmla="*/ 1676620 h 1912594"/>
              <a:gd name="connsiteX6" fmla="*/ 2880852 w 5161936"/>
              <a:gd name="connsiteY6" fmla="*/ 457420 h 1912594"/>
              <a:gd name="connsiteX7" fmla="*/ 3991897 w 5161936"/>
              <a:gd name="connsiteY7" fmla="*/ 54297 h 1912594"/>
              <a:gd name="connsiteX8" fmla="*/ 5161936 w 5161936"/>
              <a:gd name="connsiteY8" fmla="*/ 14968 h 19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1936" h="1912594">
                <a:moveTo>
                  <a:pt x="0" y="1912594"/>
                </a:moveTo>
                <a:cubicBezTo>
                  <a:pt x="294968" y="1882277"/>
                  <a:pt x="589936" y="1851961"/>
                  <a:pt x="865239" y="1804439"/>
                </a:cubicBezTo>
                <a:cubicBezTo>
                  <a:pt x="1140542" y="1756917"/>
                  <a:pt x="1458451" y="1653678"/>
                  <a:pt x="1651819" y="1627459"/>
                </a:cubicBezTo>
                <a:cubicBezTo>
                  <a:pt x="1845187" y="1601240"/>
                  <a:pt x="1923845" y="1635652"/>
                  <a:pt x="2025445" y="1647123"/>
                </a:cubicBezTo>
                <a:cubicBezTo>
                  <a:pt x="2127045" y="1658594"/>
                  <a:pt x="2194232" y="1691368"/>
                  <a:pt x="2261419" y="1696284"/>
                </a:cubicBezTo>
                <a:cubicBezTo>
                  <a:pt x="2328606" y="1701200"/>
                  <a:pt x="2325329" y="1883097"/>
                  <a:pt x="2428568" y="1676620"/>
                </a:cubicBezTo>
                <a:cubicBezTo>
                  <a:pt x="2531807" y="1470143"/>
                  <a:pt x="2620297" y="727807"/>
                  <a:pt x="2880852" y="457420"/>
                </a:cubicBezTo>
                <a:cubicBezTo>
                  <a:pt x="3141407" y="187033"/>
                  <a:pt x="3611716" y="128039"/>
                  <a:pt x="3991897" y="54297"/>
                </a:cubicBezTo>
                <a:cubicBezTo>
                  <a:pt x="4372078" y="-19445"/>
                  <a:pt x="4767007" y="-2239"/>
                  <a:pt x="5161936" y="14968"/>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77B43FC-12D8-4E05-8670-D2E5FFA715D1}"/>
              </a:ext>
            </a:extLst>
          </p:cNvPr>
          <p:cNvCxnSpPr/>
          <p:nvPr/>
        </p:nvCxnSpPr>
        <p:spPr>
          <a:xfrm>
            <a:off x="6754761" y="2211845"/>
            <a:ext cx="9045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75592B-4B8E-46DA-972D-716A101203E3}"/>
              </a:ext>
            </a:extLst>
          </p:cNvPr>
          <p:cNvCxnSpPr/>
          <p:nvPr/>
        </p:nvCxnSpPr>
        <p:spPr>
          <a:xfrm>
            <a:off x="6754761" y="2509938"/>
            <a:ext cx="904568"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6B47CD-1C1B-4EE0-80A0-BC356AE09B7A}"/>
              </a:ext>
            </a:extLst>
          </p:cNvPr>
          <p:cNvCxnSpPr/>
          <p:nvPr/>
        </p:nvCxnSpPr>
        <p:spPr>
          <a:xfrm>
            <a:off x="6754761" y="2791012"/>
            <a:ext cx="90456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ACCC3F8-F9DE-4107-B0EC-09CB54CE6159}"/>
              </a:ext>
            </a:extLst>
          </p:cNvPr>
          <p:cNvSpPr txBox="1"/>
          <p:nvPr/>
        </p:nvSpPr>
        <p:spPr>
          <a:xfrm>
            <a:off x="6393426" y="1990631"/>
            <a:ext cx="506361" cy="1015663"/>
          </a:xfrm>
          <a:prstGeom prst="rect">
            <a:avLst/>
          </a:prstGeom>
          <a:noFill/>
        </p:spPr>
        <p:txBody>
          <a:bodyPr wrap="square" rtlCol="0">
            <a:spAutoFit/>
          </a:bodyPr>
          <a:lstStyle/>
          <a:p>
            <a:r>
              <a:rPr lang="en-US" sz="2000" b="1" dirty="0"/>
              <a:t>A</a:t>
            </a:r>
          </a:p>
          <a:p>
            <a:r>
              <a:rPr lang="en-US" sz="2000" b="1" dirty="0"/>
              <a:t>B</a:t>
            </a:r>
          </a:p>
          <a:p>
            <a:r>
              <a:rPr lang="en-US" sz="2000" b="1" dirty="0"/>
              <a:t>C</a:t>
            </a:r>
          </a:p>
        </p:txBody>
      </p:sp>
      <p:pic>
        <p:nvPicPr>
          <p:cNvPr id="24" name="Picture 23">
            <a:extLst>
              <a:ext uri="{FF2B5EF4-FFF2-40B4-BE49-F238E27FC236}">
                <a16:creationId xmlns:a16="http://schemas.microsoft.com/office/drawing/2014/main" id="{BA5C32E5-91FF-4F5D-AD5A-AC95D201FDF9}"/>
              </a:ext>
            </a:extLst>
          </p:cNvPr>
          <p:cNvPicPr>
            <a:picLocks noChangeAspect="1"/>
          </p:cNvPicPr>
          <p:nvPr/>
        </p:nvPicPr>
        <p:blipFill rotWithShape="1">
          <a:blip r:embed="rId6"/>
          <a:srcRect l="3902" r="262" b="6318"/>
          <a:stretch/>
        </p:blipFill>
        <p:spPr>
          <a:xfrm>
            <a:off x="6125497" y="6011669"/>
            <a:ext cx="5112774" cy="303390"/>
          </a:xfrm>
          <a:prstGeom prst="rect">
            <a:avLst/>
          </a:prstGeom>
        </p:spPr>
      </p:pic>
    </p:spTree>
    <p:extLst>
      <p:ext uri="{BB962C8B-B14F-4D97-AF65-F5344CB8AC3E}">
        <p14:creationId xmlns:p14="http://schemas.microsoft.com/office/powerpoint/2010/main" val="2072316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03_19_Fig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3050"/>
            <a:ext cx="583247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797602-A41B-4532-8D09-664972EDB9B8}"/>
              </a:ext>
            </a:extLst>
          </p:cNvPr>
          <p:cNvSpPr>
            <a:spLocks noGrp="1"/>
          </p:cNvSpPr>
          <p:nvPr>
            <p:ph type="title"/>
          </p:nvPr>
        </p:nvSpPr>
        <p:spPr>
          <a:xfrm>
            <a:off x="1097281" y="286605"/>
            <a:ext cx="10058400" cy="800323"/>
          </a:xfrm>
        </p:spPr>
        <p:txBody>
          <a:bodyPr>
            <a:normAutofit/>
          </a:bodyPr>
          <a:lstStyle/>
          <a:p>
            <a:r>
              <a:rPr lang="en-US" sz="4000" dirty="0"/>
              <a:t>Spatial resolution</a:t>
            </a:r>
          </a:p>
        </p:txBody>
      </p:sp>
      <p:sp>
        <p:nvSpPr>
          <p:cNvPr id="4" name="Rectangle 3">
            <a:extLst>
              <a:ext uri="{FF2B5EF4-FFF2-40B4-BE49-F238E27FC236}">
                <a16:creationId xmlns:a16="http://schemas.microsoft.com/office/drawing/2014/main" id="{2B834978-C845-40AC-9D87-3FA0C84C8A74}"/>
              </a:ext>
            </a:extLst>
          </p:cNvPr>
          <p:cNvSpPr/>
          <p:nvPr/>
        </p:nvSpPr>
        <p:spPr>
          <a:xfrm>
            <a:off x="931026" y="1256535"/>
            <a:ext cx="5251079" cy="1200329"/>
          </a:xfrm>
          <a:prstGeom prst="rect">
            <a:avLst/>
          </a:prstGeom>
        </p:spPr>
        <p:txBody>
          <a:bodyPr wrap="square">
            <a:spAutoFit/>
          </a:bodyPr>
          <a:lstStyle/>
          <a:p>
            <a:r>
              <a:rPr lang="en-US" sz="2400" b="1" dirty="0"/>
              <a:t>Spatial resolution is a measure of the area or size of one satellite images pixel covering the Earth’s surface. </a:t>
            </a:r>
          </a:p>
        </p:txBody>
      </p:sp>
      <p:sp>
        <p:nvSpPr>
          <p:cNvPr id="7" name="Rectangle 6">
            <a:extLst>
              <a:ext uri="{FF2B5EF4-FFF2-40B4-BE49-F238E27FC236}">
                <a16:creationId xmlns:a16="http://schemas.microsoft.com/office/drawing/2014/main" id="{D18EECD1-DC38-4894-958F-EB5F842D9150}"/>
              </a:ext>
            </a:extLst>
          </p:cNvPr>
          <p:cNvSpPr/>
          <p:nvPr/>
        </p:nvSpPr>
        <p:spPr>
          <a:xfrm>
            <a:off x="931026" y="2928800"/>
            <a:ext cx="5164974" cy="1569660"/>
          </a:xfrm>
          <a:prstGeom prst="rect">
            <a:avLst/>
          </a:prstGeom>
        </p:spPr>
        <p:txBody>
          <a:bodyPr wrap="square">
            <a:spAutoFit/>
          </a:bodyPr>
          <a:lstStyle/>
          <a:p>
            <a:r>
              <a:rPr lang="en-US" sz="2400" b="1" dirty="0">
                <a:solidFill>
                  <a:srgbClr val="000000"/>
                </a:solidFill>
              </a:rPr>
              <a:t>The higher the resolution and the finer the grid is, the larger is the degree of recognizable details on the earth's surface.</a:t>
            </a:r>
            <a:endParaRPr lang="en-US" sz="2400" b="1" dirty="0"/>
          </a:p>
        </p:txBody>
      </p:sp>
      <p:sp>
        <p:nvSpPr>
          <p:cNvPr id="9" name="TextBox 8">
            <a:extLst>
              <a:ext uri="{FF2B5EF4-FFF2-40B4-BE49-F238E27FC236}">
                <a16:creationId xmlns:a16="http://schemas.microsoft.com/office/drawing/2014/main" id="{63291E55-FF9D-4751-8254-434BEE7C0425}"/>
              </a:ext>
            </a:extLst>
          </p:cNvPr>
          <p:cNvSpPr txBox="1"/>
          <p:nvPr/>
        </p:nvSpPr>
        <p:spPr>
          <a:xfrm>
            <a:off x="931026" y="5127804"/>
            <a:ext cx="4555374" cy="461665"/>
          </a:xfrm>
          <a:prstGeom prst="rect">
            <a:avLst/>
          </a:prstGeom>
          <a:noFill/>
        </p:spPr>
        <p:txBody>
          <a:bodyPr wrap="square" rtlCol="0">
            <a:spAutoFit/>
          </a:bodyPr>
          <a:lstStyle/>
          <a:p>
            <a:r>
              <a:rPr lang="en-US" sz="2400" b="1" dirty="0">
                <a:solidFill>
                  <a:srgbClr val="0070C0"/>
                </a:solidFill>
              </a:rPr>
              <a:t>Q: Which resolution is the best?</a:t>
            </a:r>
          </a:p>
        </p:txBody>
      </p:sp>
    </p:spTree>
    <p:extLst>
      <p:ext uri="{BB962C8B-B14F-4D97-AF65-F5344CB8AC3E}">
        <p14:creationId xmlns:p14="http://schemas.microsoft.com/office/powerpoint/2010/main" val="22210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heme_YX_lectur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_YX_lecture" id="{1B1A067B-E06F-457C-BB81-4CCC0012B6C6}" vid="{EA57B257-A800-446F-A3B0-464EBF295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Theme_YX_lecture</Template>
  <TotalTime>5527</TotalTime>
  <Words>1634</Words>
  <Application>Microsoft Office PowerPoint</Application>
  <PresentationFormat>Widescreen</PresentationFormat>
  <Paragraphs>285</Paragraphs>
  <Slides>39</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宋体</vt:lpstr>
      <vt:lpstr>Source Sans Pro</vt:lpstr>
      <vt:lpstr>Arial</vt:lpstr>
      <vt:lpstr>Calibri</vt:lpstr>
      <vt:lpstr>Wingdings</vt:lpstr>
      <vt:lpstr>Theme_YX_lecture</vt:lpstr>
      <vt:lpstr>Remote sensing data processing – NEON airborne data</vt:lpstr>
      <vt:lpstr>PowerPoint Presentation</vt:lpstr>
      <vt:lpstr>Lecture outline</vt:lpstr>
      <vt:lpstr>PowerPoint Presentation</vt:lpstr>
      <vt:lpstr>Remote sensing</vt:lpstr>
      <vt:lpstr>Remote sensing components</vt:lpstr>
      <vt:lpstr>Spectral reflectance curves</vt:lpstr>
      <vt:lpstr>Question</vt:lpstr>
      <vt:lpstr>Spatial resolution</vt:lpstr>
      <vt:lpstr>Temporal resolution</vt:lpstr>
      <vt:lpstr>Temporal resolution</vt:lpstr>
      <vt:lpstr>Spectral reflectance curves/bands</vt:lpstr>
      <vt:lpstr>Spectral resolution - Hyperspectral vs. Multispectral</vt:lpstr>
      <vt:lpstr>Remote sensing terminology</vt:lpstr>
      <vt:lpstr>Comparisons of common satellites</vt:lpstr>
      <vt:lpstr>Satellite remote sensing data sources</vt:lpstr>
      <vt:lpstr>Land Processes Distributed Active Archive Center</vt:lpstr>
      <vt:lpstr>MODIS Land Cover (MCD12Q1)</vt:lpstr>
      <vt:lpstr>MODIS land surface temperature (MOD11A2)</vt:lpstr>
      <vt:lpstr>National Ecological Observatory Network</vt:lpstr>
      <vt:lpstr>National Ecological Observatory Network</vt:lpstr>
      <vt:lpstr>NEON sites</vt:lpstr>
      <vt:lpstr>NEON Airborne Remote Sensing</vt:lpstr>
      <vt:lpstr>NEON Airborne Remote Sensing</vt:lpstr>
      <vt:lpstr>Data access</vt:lpstr>
      <vt:lpstr>PowerPoint Presentation</vt:lpstr>
      <vt:lpstr>Harvard Forest - HARV</vt:lpstr>
      <vt:lpstr>Data products</vt:lpstr>
      <vt:lpstr>Comparisons between baseplots</vt:lpstr>
      <vt:lpstr>Examine relationships</vt:lpstr>
      <vt:lpstr>Remote sensing data processing workflow</vt:lpstr>
      <vt:lpstr>R code demonstration and practice</vt:lpstr>
      <vt:lpstr>Wind River Experimental Forest - WREF</vt:lpstr>
      <vt:lpstr>Niwot Ridge Mountain Research Station - NIWO</vt:lpstr>
      <vt:lpstr>Wind River Experimental Forest - WREF</vt:lpstr>
      <vt:lpstr>NEON sites</vt:lpstr>
      <vt:lpstr>Check field site information</vt:lpstr>
      <vt:lpstr>Group discussion – Case study</vt:lpstr>
      <vt:lpstr>How to earn extra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data processing</dc:title>
  <dc:creator>Yingying Xie</dc:creator>
  <cp:lastModifiedBy>Yingying Xie</cp:lastModifiedBy>
  <cp:revision>31</cp:revision>
  <dcterms:created xsi:type="dcterms:W3CDTF">2020-02-07T23:24:24Z</dcterms:created>
  <dcterms:modified xsi:type="dcterms:W3CDTF">2020-06-10T19:36:11Z</dcterms:modified>
</cp:coreProperties>
</file>