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425" r:id="rId2"/>
    <p:sldId id="364" r:id="rId3"/>
    <p:sldId id="435" r:id="rId4"/>
    <p:sldId id="359" r:id="rId5"/>
    <p:sldId id="431" r:id="rId6"/>
    <p:sldId id="428" r:id="rId7"/>
    <p:sldId id="409" r:id="rId8"/>
    <p:sldId id="371" r:id="rId9"/>
    <p:sldId id="373" r:id="rId10"/>
    <p:sldId id="374" r:id="rId11"/>
    <p:sldId id="437" r:id="rId12"/>
    <p:sldId id="438" r:id="rId13"/>
    <p:sldId id="372" r:id="rId14"/>
    <p:sldId id="436" r:id="rId15"/>
    <p:sldId id="433" r:id="rId16"/>
    <p:sldId id="413" r:id="rId17"/>
    <p:sldId id="416" r:id="rId18"/>
    <p:sldId id="440" r:id="rId19"/>
    <p:sldId id="441" r:id="rId20"/>
    <p:sldId id="443" r:id="rId21"/>
    <p:sldId id="444" r:id="rId22"/>
    <p:sldId id="417" r:id="rId23"/>
    <p:sldId id="260" r:id="rId24"/>
    <p:sldId id="442"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800080"/>
    <a:srgbClr val="B91C50"/>
    <a:srgbClr val="800040"/>
    <a:srgbClr val="FF0000"/>
    <a:srgbClr val="FF00FF"/>
    <a:srgbClr val="400080"/>
    <a:srgbClr val="8000FF"/>
    <a:srgbClr val="408000"/>
    <a:srgbClr val="ECDC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8" autoAdjust="0"/>
    <p:restoredTop sz="80973" autoAdjust="0"/>
  </p:normalViewPr>
  <p:slideViewPr>
    <p:cSldViewPr snapToGrid="0" snapToObjects="1">
      <p:cViewPr>
        <p:scale>
          <a:sx n="50" d="100"/>
          <a:sy n="50" d="100"/>
        </p:scale>
        <p:origin x="131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9153A57-4287-084C-A359-A42327803FE3}" type="datetime1">
              <a:rPr lang="en-US"/>
              <a:pPr>
                <a:defRPr/>
              </a:pPr>
              <a:t>5/18/2020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06F2FBE-0A8D-3144-9AAC-75F5ED3C8309}" type="slidenum">
              <a:rPr lang="en-US"/>
              <a:pPr>
                <a:defRPr/>
              </a:pPr>
              <a:t>‹#›</a:t>
            </a:fld>
            <a:endParaRPr lang="en-US"/>
          </a:p>
        </p:txBody>
      </p:sp>
    </p:spTree>
    <p:extLst>
      <p:ext uri="{BB962C8B-B14F-4D97-AF65-F5344CB8AC3E}">
        <p14:creationId xmlns:p14="http://schemas.microsoft.com/office/powerpoint/2010/main" val="21140494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eb.ftvs.cuni.cz/eknihy/jazyky/sportstudiesfundamentalterminologyinenglish/Texts/5-Physiology.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a:t>
            </a:r>
            <a:r>
              <a:rPr lang="en-US" dirty="0" smtClean="0">
                <a:hlinkClick r:id="rId3"/>
              </a:rPr>
              <a:t>http://web.ftvs.cuni.cz/eknihy/jazyky/sportstudiesfundamentalterminologyinenglish/Texts/5-Physiology.html</a:t>
            </a:r>
            <a:endParaRPr lang="en-US" dirty="0"/>
          </a:p>
        </p:txBody>
      </p:sp>
      <p:sp>
        <p:nvSpPr>
          <p:cNvPr id="4" name="Slide Number Placeholder 3"/>
          <p:cNvSpPr>
            <a:spLocks noGrp="1"/>
          </p:cNvSpPr>
          <p:nvPr>
            <p:ph type="sldNum" sz="quarter" idx="10"/>
          </p:nvPr>
        </p:nvSpPr>
        <p:spPr/>
        <p:txBody>
          <a:bodyPr/>
          <a:lstStyle/>
          <a:p>
            <a:pPr>
              <a:defRPr/>
            </a:pPr>
            <a:fld id="{106F2FBE-0A8D-3144-9AAC-75F5ED3C8309}" type="slidenum">
              <a:rPr lang="en-US" smtClean="0"/>
              <a:pPr>
                <a:defRPr/>
              </a:pPr>
              <a:t>3</a:t>
            </a:fld>
            <a:endParaRPr lang="en-US"/>
          </a:p>
        </p:txBody>
      </p:sp>
    </p:spTree>
    <p:extLst>
      <p:ext uri="{BB962C8B-B14F-4D97-AF65-F5344CB8AC3E}">
        <p14:creationId xmlns:p14="http://schemas.microsoft.com/office/powerpoint/2010/main" val="6317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100%-80% = 20%</a:t>
            </a:r>
          </a:p>
          <a:p>
            <a:r>
              <a:rPr lang="en-US" dirty="0" smtClean="0"/>
              <a:t>	 b. 100%-20%=</a:t>
            </a:r>
            <a:r>
              <a:rPr lang="en-US" baseline="0" dirty="0" smtClean="0"/>
              <a:t> 80%</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06F2FBE-0A8D-3144-9AAC-75F5ED3C830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84779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13.2 </a:t>
            </a:r>
            <a:r>
              <a:rPr lang="en-US" sz="1200" b="0" kern="1200" dirty="0">
                <a:solidFill>
                  <a:schemeClr val="tx1"/>
                </a:solidFill>
                <a:latin typeface="+mn-lt"/>
                <a:ea typeface="ＭＳ Ｐゴシック" pitchFamily="-110" charset="-128"/>
                <a:cs typeface="ＭＳ Ｐゴシック" pitchFamily="-110" charset="-128"/>
              </a:rPr>
              <a:t>Solubility of oxygen in three solutions containing hypothetical molecules. Each solution contains hypothetical molecules with low (purple), high (teal), or cooperative (black) affinity for oxygen. Oxygen concentration in your lung cells and muscles are shown as narrow ranges. 	</a:t>
            </a:r>
          </a:p>
          <a:p>
            <a:r>
              <a:rPr lang="en-US" dirty="0">
                <a:latin typeface="Calibri" charset="0"/>
                <a:ea typeface="ＭＳ Ｐゴシック" charset="0"/>
                <a:cs typeface="ＭＳ Ｐゴシック" charset="0"/>
              </a:rPr>
              <a:t>Talking Point: The ideal molecule has both low and high affinity which seems impossible. It must have a switch that allows it to change from one to the other.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BF5A2-7537-D14E-8B19-7B4477F873C7}" type="slidenum">
              <a:rPr lang="en-US" sz="1200"/>
              <a:pPr eaLnBrk="1" hangingPunct="1"/>
              <a:t>13</a:t>
            </a:fld>
            <a:endParaRPr lang="en-US" sz="1200"/>
          </a:p>
        </p:txBody>
      </p:sp>
    </p:spTree>
    <p:extLst>
      <p:ext uri="{BB962C8B-B14F-4D97-AF65-F5344CB8AC3E}">
        <p14:creationId xmlns:p14="http://schemas.microsoft.com/office/powerpoint/2010/main" val="24586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13.3</a:t>
            </a:r>
            <a:r>
              <a:rPr lang="en-US" sz="1200" b="0" kern="1200" dirty="0">
                <a:solidFill>
                  <a:schemeClr val="tx1"/>
                </a:solidFill>
                <a:latin typeface="+mn-lt"/>
                <a:ea typeface="ＭＳ Ｐゴシック" pitchFamily="-110" charset="-128"/>
                <a:cs typeface="ＭＳ Ｐゴシック" pitchFamily="-110" charset="-128"/>
              </a:rPr>
              <a:t> The effect of pH on oxygen solubility in a hemoglobin solution. Oxygen concentration was measured in units of millimeters of mercury (mm Hg); 100 mm of mercury equals about 13.3 </a:t>
            </a:r>
            <a:r>
              <a:rPr lang="en-US" sz="1200" b="0" kern="1200" dirty="0" err="1">
                <a:solidFill>
                  <a:schemeClr val="tx1"/>
                </a:solidFill>
                <a:latin typeface="+mn-lt"/>
                <a:ea typeface="ＭＳ Ｐゴシック" pitchFamily="-110" charset="-128"/>
                <a:cs typeface="ＭＳ Ｐゴシック" pitchFamily="-110" charset="-128"/>
              </a:rPr>
              <a:t>kPa</a:t>
            </a:r>
            <a:r>
              <a:rPr lang="en-US" sz="1200" b="0" kern="1200" dirty="0">
                <a:solidFill>
                  <a:schemeClr val="tx1"/>
                </a:solidFill>
                <a:latin typeface="+mn-lt"/>
                <a:ea typeface="ＭＳ Ｐゴシック" pitchFamily="-110" charset="-128"/>
                <a:cs typeface="ＭＳ Ｐゴシック" pitchFamily="-110" charset="-128"/>
              </a:rPr>
              <a:t>.	</a:t>
            </a:r>
          </a:p>
          <a:p>
            <a:r>
              <a:rPr lang="en-US" dirty="0">
                <a:latin typeface="Calibri" charset="0"/>
                <a:ea typeface="ＭＳ Ｐゴシック" charset="0"/>
                <a:cs typeface="ＭＳ Ｐゴシック" charset="0"/>
              </a:rPr>
              <a:t>Talking Point: pH in the lungs (7.6) is better for hemoglobin to bind oxygen, which is adaptive.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1BE05-5174-0C47-BB58-1ECCC2103EA3}" type="slidenum">
              <a:rPr lang="en-US" sz="1200"/>
              <a:pPr eaLnBrk="1" hangingPunct="1"/>
              <a:t>16</a:t>
            </a:fld>
            <a:endParaRPr lang="en-US" sz="1200"/>
          </a:p>
        </p:txBody>
      </p:sp>
    </p:spTree>
    <p:extLst>
      <p:ext uri="{BB962C8B-B14F-4D97-AF65-F5344CB8AC3E}">
        <p14:creationId xmlns:p14="http://schemas.microsoft.com/office/powerpoint/2010/main" val="42062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13.3</a:t>
            </a:r>
            <a:r>
              <a:rPr lang="en-US" sz="1200" b="0" kern="1200" dirty="0">
                <a:solidFill>
                  <a:schemeClr val="tx1"/>
                </a:solidFill>
                <a:latin typeface="+mn-lt"/>
                <a:ea typeface="ＭＳ Ｐゴシック" pitchFamily="-110" charset="-128"/>
                <a:cs typeface="ＭＳ Ｐゴシック" pitchFamily="-110" charset="-128"/>
              </a:rPr>
              <a:t> The effect of pH on oxygen solubility in a hemoglobin solution. Oxygen concentration was measured in units of millimeters of mercury (mm Hg); 100 mm of mercury equals about 13.3 </a:t>
            </a:r>
            <a:r>
              <a:rPr lang="en-US" sz="1200" b="0" kern="1200" dirty="0" err="1">
                <a:solidFill>
                  <a:schemeClr val="tx1"/>
                </a:solidFill>
                <a:latin typeface="+mn-lt"/>
                <a:ea typeface="ＭＳ Ｐゴシック" pitchFamily="-110" charset="-128"/>
                <a:cs typeface="ＭＳ Ｐゴシック" pitchFamily="-110" charset="-128"/>
              </a:rPr>
              <a:t>kPa</a:t>
            </a:r>
            <a:r>
              <a:rPr lang="en-US" sz="1200" b="0" kern="1200" dirty="0">
                <a:solidFill>
                  <a:schemeClr val="tx1"/>
                </a:solidFill>
                <a:latin typeface="+mn-lt"/>
                <a:ea typeface="ＭＳ Ｐゴシック" pitchFamily="-110" charset="-128"/>
                <a:cs typeface="ＭＳ Ｐゴシック" pitchFamily="-110" charset="-128"/>
              </a:rPr>
              <a:t>.	</a:t>
            </a:r>
          </a:p>
          <a:p>
            <a:r>
              <a:rPr lang="en-US" dirty="0">
                <a:latin typeface="Calibri" charset="0"/>
                <a:ea typeface="ＭＳ Ｐゴシック" charset="0"/>
                <a:cs typeface="ＭＳ Ｐゴシック" charset="0"/>
              </a:rPr>
              <a:t>Talking Point: When hemoglobin has</a:t>
            </a:r>
            <a:r>
              <a:rPr lang="en-US" baseline="0" dirty="0">
                <a:latin typeface="Calibri" charset="0"/>
                <a:ea typeface="ＭＳ Ｐゴシック" charset="0"/>
                <a:cs typeface="ＭＳ Ｐゴシック" charset="0"/>
              </a:rPr>
              <a:t> released most of its oxygen, myoglobin still has about 70% of its payload for emergency use. </a:t>
            </a:r>
            <a:endParaRPr lang="en-US" dirty="0">
              <a:latin typeface="Calibri" charset="0"/>
              <a:ea typeface="ＭＳ Ｐゴシック" charset="0"/>
              <a:cs typeface="ＭＳ Ｐゴシック" charset="0"/>
            </a:endParaRP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1BE05-5174-0C47-BB58-1ECCC2103EA3}" type="slidenum">
              <a:rPr lang="en-US" sz="1200"/>
              <a:pPr eaLnBrk="1" hangingPunct="1"/>
              <a:t>17</a:t>
            </a:fld>
            <a:endParaRPr lang="en-US" sz="1200"/>
          </a:p>
        </p:txBody>
      </p:sp>
    </p:spTree>
    <p:extLst>
      <p:ext uri="{BB962C8B-B14F-4D97-AF65-F5344CB8AC3E}">
        <p14:creationId xmlns:p14="http://schemas.microsoft.com/office/powerpoint/2010/main" val="406351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6F2FBE-0A8D-3144-9AAC-75F5ED3C8309}" type="slidenum">
              <a:rPr lang="en-US" smtClean="0"/>
              <a:pPr>
                <a:defRPr/>
              </a:pPr>
              <a:t>18</a:t>
            </a:fld>
            <a:endParaRPr lang="en-US"/>
          </a:p>
        </p:txBody>
      </p:sp>
    </p:spTree>
    <p:extLst>
      <p:ext uri="{BB962C8B-B14F-4D97-AF65-F5344CB8AC3E}">
        <p14:creationId xmlns:p14="http://schemas.microsoft.com/office/powerpoint/2010/main" val="82363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Key: </a:t>
            </a:r>
            <a:r>
              <a:rPr lang="en-US" sz="1200" b="0" i="0" u="none" strike="noStrike" kern="1200" baseline="0" dirty="0" smtClean="0">
                <a:solidFill>
                  <a:schemeClr val="tx1"/>
                </a:solidFill>
                <a:latin typeface="+mn-lt"/>
                <a:ea typeface="ＭＳ Ｐゴシック" pitchFamily="-110" charset="-128"/>
                <a:cs typeface="ＭＳ Ｐゴシック" pitchFamily="-110" charset="-128"/>
              </a:rPr>
              <a:t>Hemoglobin-binds oxygen at </a:t>
            </a:r>
            <a:r>
              <a:rPr lang="en-US" sz="1200" b="1" i="0" u="none" strike="noStrike" kern="1200" baseline="0" dirty="0" smtClean="0">
                <a:solidFill>
                  <a:schemeClr val="tx1"/>
                </a:solidFill>
                <a:latin typeface="+mn-lt"/>
                <a:ea typeface="ＭＳ Ｐゴシック" pitchFamily="-110" charset="-128"/>
                <a:cs typeface="ＭＳ Ｐゴシック" pitchFamily="-110" charset="-128"/>
              </a:rPr>
              <a:t>A </a:t>
            </a:r>
            <a:r>
              <a:rPr lang="en-US" sz="1200" b="0" i="0" u="none" strike="noStrike" kern="1200" baseline="0" dirty="0" smtClean="0">
                <a:solidFill>
                  <a:schemeClr val="tx1"/>
                </a:solidFill>
                <a:latin typeface="+mn-lt"/>
                <a:ea typeface="ＭＳ Ｐゴシック" pitchFamily="-110" charset="-128"/>
                <a:cs typeface="ＭＳ Ｐゴシック" pitchFamily="-110" charset="-128"/>
              </a:rPr>
              <a:t>in the lungs- high oxygen pressure and high pH (7.6). Then, the red blood cells and the hemoglobin they contain are carried to the peripheral tissues, where the oxygen partial pressure decreases because oxygen is being USED by the tissues. The blood plasma becomes more acidic due to the release of carbon dioxide in active tissues. Carbon dioxide acidifies  blood plasma to pH 7.2 in active muscle. The decrease of oxygen pressure results in release of 40% of their oxygen at </a:t>
            </a:r>
            <a:r>
              <a:rPr lang="en-US" sz="1200" b="1" i="0" u="none" strike="noStrike" kern="1200" baseline="0" dirty="0" smtClean="0">
                <a:solidFill>
                  <a:schemeClr val="tx1"/>
                </a:solidFill>
                <a:latin typeface="+mn-lt"/>
                <a:ea typeface="ＭＳ Ｐゴシック" pitchFamily="-110" charset="-128"/>
                <a:cs typeface="ＭＳ Ｐゴシック" pitchFamily="-110" charset="-128"/>
              </a:rPr>
              <a:t>B</a:t>
            </a:r>
            <a:r>
              <a:rPr lang="en-US" sz="1200" b="0" i="0" u="none" strike="noStrike" kern="1200" baseline="0" dirty="0" smtClean="0">
                <a:solidFill>
                  <a:schemeClr val="tx1"/>
                </a:solidFill>
                <a:latin typeface="+mn-lt"/>
                <a:ea typeface="ＭＳ Ｐゴシック" pitchFamily="-110" charset="-128"/>
                <a:cs typeface="ＭＳ Ｐゴシック" pitchFamily="-110" charset="-128"/>
              </a:rPr>
              <a:t> in resting muscle (40mmHg). In active muscle, most of the hemoglobin have released their oxygen (80%) at 20 mmHg. Some of the oxygen released by hemoglobin is bound by myoglobin. Myoglobin only releases its bound oxygen at very low oxygen concentration. </a:t>
            </a:r>
            <a:endParaRPr lang="en-US" dirty="0"/>
          </a:p>
        </p:txBody>
      </p:sp>
      <p:sp>
        <p:nvSpPr>
          <p:cNvPr id="4" name="Slide Number Placeholder 3"/>
          <p:cNvSpPr>
            <a:spLocks noGrp="1"/>
          </p:cNvSpPr>
          <p:nvPr>
            <p:ph type="sldNum" sz="quarter" idx="10"/>
          </p:nvPr>
        </p:nvSpPr>
        <p:spPr/>
        <p:txBody>
          <a:bodyPr/>
          <a:lstStyle/>
          <a:p>
            <a:pPr>
              <a:defRPr/>
            </a:pPr>
            <a:fld id="{106F2FBE-0A8D-3144-9AAC-75F5ED3C8309}" type="slidenum">
              <a:rPr lang="en-US" smtClean="0"/>
              <a:pPr>
                <a:defRPr/>
              </a:pPr>
              <a:t>19</a:t>
            </a:fld>
            <a:endParaRPr lang="en-US"/>
          </a:p>
        </p:txBody>
      </p:sp>
    </p:spTree>
    <p:extLst>
      <p:ext uri="{BB962C8B-B14F-4D97-AF65-F5344CB8AC3E}">
        <p14:creationId xmlns:p14="http://schemas.microsoft.com/office/powerpoint/2010/main" val="371060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9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b="0" kern="1200" baseline="0" dirty="0">
              <a:solidFill>
                <a:schemeClr val="tx1"/>
              </a:solidFill>
              <a:latin typeface="+mn-lt"/>
              <a:ea typeface="ＭＳ Ｐゴシック" pitchFamily="-110" charset="-128"/>
              <a:cs typeface="ＭＳ Ｐゴシック" pitchFamily="-110" charset="-128"/>
            </a:endParaRPr>
          </a:p>
          <a:p>
            <a:endParaRPr lang="en-US" sz="1200" b="0" kern="1200" baseline="0" dirty="0">
              <a:solidFill>
                <a:schemeClr val="tx1"/>
              </a:solidFill>
              <a:latin typeface="+mn-lt"/>
              <a:ea typeface="ＭＳ Ｐゴシック" pitchFamily="-110" charset="-128"/>
              <a:cs typeface="ＭＳ Ｐゴシック" pitchFamily="-110" charset="-128"/>
            </a:endParaRPr>
          </a:p>
        </p:txBody>
      </p:sp>
      <p:sp>
        <p:nvSpPr>
          <p:cNvPr id="149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21AD24-A4DE-D746-864C-7FE162DF1855}" type="slidenum">
              <a:rPr lang="en-US" sz="1200"/>
              <a:pPr eaLnBrk="1" hangingPunct="1"/>
              <a:t>22</a:t>
            </a:fld>
            <a:endParaRPr lang="en-US" sz="1200"/>
          </a:p>
        </p:txBody>
      </p:sp>
    </p:spTree>
    <p:extLst>
      <p:ext uri="{BB962C8B-B14F-4D97-AF65-F5344CB8AC3E}">
        <p14:creationId xmlns:p14="http://schemas.microsoft.com/office/powerpoint/2010/main" val="108852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9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b="0" kern="1200" baseline="0" dirty="0">
              <a:solidFill>
                <a:schemeClr val="tx1"/>
              </a:solidFill>
              <a:latin typeface="+mn-lt"/>
              <a:ea typeface="ＭＳ Ｐゴシック" pitchFamily="-110" charset="-128"/>
              <a:cs typeface="ＭＳ Ｐゴシック" pitchFamily="-110" charset="-128"/>
            </a:endParaRPr>
          </a:p>
          <a:p>
            <a:endParaRPr lang="en-US" sz="1200" b="0" kern="1200" baseline="0" dirty="0">
              <a:solidFill>
                <a:schemeClr val="tx1"/>
              </a:solidFill>
              <a:latin typeface="+mn-lt"/>
              <a:ea typeface="ＭＳ Ｐゴシック" pitchFamily="-110" charset="-128"/>
              <a:cs typeface="ＭＳ Ｐゴシック" pitchFamily="-110" charset="-128"/>
            </a:endParaRPr>
          </a:p>
        </p:txBody>
      </p:sp>
      <p:sp>
        <p:nvSpPr>
          <p:cNvPr id="149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21AD24-A4DE-D746-864C-7FE162DF1855}" type="slidenum">
              <a:rPr lang="en-US" sz="1200"/>
              <a:pPr eaLnBrk="1" hangingPunct="1"/>
              <a:t>23</a:t>
            </a:fld>
            <a:endParaRPr lang="en-US" sz="1200"/>
          </a:p>
        </p:txBody>
      </p:sp>
    </p:spTree>
    <p:extLst>
      <p:ext uri="{BB962C8B-B14F-4D97-AF65-F5344CB8AC3E}">
        <p14:creationId xmlns:p14="http://schemas.microsoft.com/office/powerpoint/2010/main" val="392540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a:cs typeface="Times"/>
              </a:rPr>
              <a:t>Table 13.1</a:t>
            </a:r>
            <a:r>
              <a:rPr lang="en-US" sz="1200" dirty="0">
                <a:latin typeface="Times"/>
                <a:cs typeface="Times"/>
              </a:rPr>
              <a:t> Composition of air.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ＭＳ Ｐゴシック" pitchFamily="-110" charset="-128"/>
                <a:cs typeface="ＭＳ Ｐゴシック" pitchFamily="-110" charset="-128"/>
              </a:rPr>
              <a:t>Talking Point: The air we breath</a:t>
            </a:r>
            <a:r>
              <a:rPr lang="en-US" sz="1200" kern="1200" baseline="0" dirty="0">
                <a:solidFill>
                  <a:schemeClr val="tx1"/>
                </a:solidFill>
                <a:latin typeface="+mn-lt"/>
                <a:ea typeface="ＭＳ Ｐゴシック" pitchFamily="-110" charset="-128"/>
                <a:cs typeface="ＭＳ Ｐゴシック" pitchFamily="-110" charset="-128"/>
              </a:rPr>
              <a:t> is mostly nitrogen which is not helpful for our cellular respiration. Only 21% of the earth’s air is usable oxygen while 1% is CO2, one of our metabolic waste products. </a:t>
            </a:r>
            <a:endParaRPr lang="en-US" sz="1200" kern="1200" dirty="0">
              <a:solidFill>
                <a:schemeClr val="tx1"/>
              </a:solidFill>
              <a:latin typeface="Calibri" charset="0"/>
              <a:ea typeface="ＭＳ Ｐゴシック" charset="0"/>
              <a:cs typeface="ＭＳ Ｐゴシック" charset="0"/>
            </a:endParaRPr>
          </a:p>
          <a:p>
            <a:endParaRPr lang="en-US" sz="1200" dirty="0">
              <a:latin typeface="Times"/>
              <a:cs typeface="Times"/>
            </a:endParaRPr>
          </a:p>
          <a:p>
            <a:endParaRPr lang="en-US" sz="1200" dirty="0">
              <a:latin typeface="Times"/>
              <a:cs typeface="Times"/>
            </a:endParaRPr>
          </a:p>
        </p:txBody>
      </p:sp>
      <p:sp>
        <p:nvSpPr>
          <p:cNvPr id="4" name="Slide Number Placeholder 3"/>
          <p:cNvSpPr>
            <a:spLocks noGrp="1"/>
          </p:cNvSpPr>
          <p:nvPr>
            <p:ph type="sldNum" sz="quarter" idx="10"/>
          </p:nvPr>
        </p:nvSpPr>
        <p:spPr/>
        <p:txBody>
          <a:bodyPr/>
          <a:lstStyle/>
          <a:p>
            <a:pPr>
              <a:defRPr/>
            </a:pPr>
            <a:fld id="{106F2FBE-0A8D-3144-9AAC-75F5ED3C8309}" type="slidenum">
              <a:rPr lang="en-US" smtClean="0"/>
              <a:pPr>
                <a:defRPr/>
              </a:pPr>
              <a:t>4</a:t>
            </a:fld>
            <a:endParaRPr lang="en-US"/>
          </a:p>
        </p:txBody>
      </p:sp>
    </p:spTree>
    <p:extLst>
      <p:ext uri="{BB962C8B-B14F-4D97-AF65-F5344CB8AC3E}">
        <p14:creationId xmlns:p14="http://schemas.microsoft.com/office/powerpoint/2010/main" val="97387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pPr>
              <a:defRPr/>
            </a:pPr>
            <a:fld id="{106F2FBE-0A8D-3144-9AAC-75F5ED3C8309}" type="slidenum">
              <a:rPr lang="en-US" smtClean="0"/>
              <a:pPr>
                <a:defRPr/>
              </a:pPr>
              <a:t>5</a:t>
            </a:fld>
            <a:endParaRPr lang="en-US"/>
          </a:p>
        </p:txBody>
      </p:sp>
    </p:spTree>
    <p:extLst>
      <p:ext uri="{BB962C8B-B14F-4D97-AF65-F5344CB8AC3E}">
        <p14:creationId xmlns:p14="http://schemas.microsoft.com/office/powerpoint/2010/main" val="12246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cs typeface="msgothic" charset="0"/>
              </a:rPr>
              <a:t>Answer: Oxygen is non-polar</a:t>
            </a:r>
            <a:r>
              <a:rPr lang="en-GB" altLang="en-US" baseline="0" dirty="0" smtClean="0">
                <a:latin typeface="Arial" panose="020B0604020202020204" pitchFamily="34" charset="0"/>
                <a:cs typeface="msgothic" charset="0"/>
              </a:rPr>
              <a:t> while water is polar. The small amount of oxygen dissolved in water is due to London Dispersal Forces (dipole-induced dipole interactions)</a:t>
            </a:r>
            <a:endParaRPr lang="en-GB" altLang="en-US" dirty="0">
              <a:latin typeface="Arial" panose="020B0604020202020204" pitchFamily="34" charset="0"/>
              <a:cs typeface="msgothic" charset="0"/>
            </a:endParaRPr>
          </a:p>
        </p:txBody>
      </p:sp>
    </p:spTree>
    <p:extLst>
      <p:ext uri="{BB962C8B-B14F-4D97-AF65-F5344CB8AC3E}">
        <p14:creationId xmlns:p14="http://schemas.microsoft.com/office/powerpoint/2010/main" val="174087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Answer: Sigmoidal</a:t>
            </a:r>
            <a:r>
              <a:rPr lang="en-US" sz="1200" b="1" kern="1200" baseline="0" dirty="0" smtClean="0">
                <a:solidFill>
                  <a:schemeClr val="tx1"/>
                </a:solidFill>
                <a:latin typeface="+mn-lt"/>
                <a:ea typeface="ＭＳ Ｐゴシック" pitchFamily="-110" charset="-128"/>
                <a:cs typeface="ＭＳ Ｐゴシック" pitchFamily="-110" charset="-128"/>
              </a:rPr>
              <a:t> graph with hemoglobin reflects cooperative binding of oxygen</a:t>
            </a:r>
            <a:endParaRPr lang="en-US" dirty="0">
              <a:latin typeface="Calibri" charset="0"/>
              <a:ea typeface="ＭＳ Ｐゴシック" charset="0"/>
              <a:cs typeface="ＭＳ Ｐゴシック" charset="0"/>
            </a:endParaRPr>
          </a:p>
          <a:p>
            <a:endParaRPr lang="en-US" sz="1200" b="0" kern="1200" baseline="0" dirty="0">
              <a:solidFill>
                <a:schemeClr val="tx1"/>
              </a:solidFill>
              <a:latin typeface="+mn-lt"/>
              <a:ea typeface="ＭＳ Ｐゴシック" pitchFamily="-110" charset="-128"/>
              <a:cs typeface="ＭＳ Ｐゴシック" pitchFamily="-110" charset="-128"/>
            </a:endParaRPr>
          </a:p>
          <a:p>
            <a:endParaRPr lang="en-US" sz="1200" b="0" kern="1200" baseline="0" dirty="0">
              <a:solidFill>
                <a:schemeClr val="tx1"/>
              </a:solidFill>
              <a:latin typeface="+mn-lt"/>
              <a:ea typeface="ＭＳ Ｐゴシック" pitchFamily="-110" charset="-128"/>
              <a:cs typeface="ＭＳ Ｐゴシック" pitchFamily="-110" charset="-128"/>
            </a:endParaRP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713B93-DF1F-B34C-97DA-1115FC046441}" type="slidenum">
              <a:rPr lang="en-US" sz="1200"/>
              <a:pPr eaLnBrk="1" hangingPunct="1"/>
              <a:t>7</a:t>
            </a:fld>
            <a:endParaRPr lang="en-US" sz="1200"/>
          </a:p>
        </p:txBody>
      </p:sp>
    </p:spTree>
    <p:extLst>
      <p:ext uri="{BB962C8B-B14F-4D97-AF65-F5344CB8AC3E}">
        <p14:creationId xmlns:p14="http://schemas.microsoft.com/office/powerpoint/2010/main" val="380631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13.2 </a:t>
            </a:r>
            <a:r>
              <a:rPr lang="en-US" sz="1200" b="0" kern="1200" dirty="0">
                <a:solidFill>
                  <a:schemeClr val="tx1"/>
                </a:solidFill>
                <a:latin typeface="+mn-lt"/>
                <a:ea typeface="ＭＳ Ｐゴシック" pitchFamily="-110" charset="-128"/>
                <a:cs typeface="ＭＳ Ｐゴシック" pitchFamily="-110" charset="-128"/>
              </a:rPr>
              <a:t>Solubility of oxygen in three solutions containing hypothetical molecules. Each solution contains hypothetical molecules with low (purple), high (teal), or cooperative (black) affinity for oxygen. Oxygen concentration in your lung cells and muscles are shown as narrow ranges. 	</a:t>
            </a:r>
          </a:p>
          <a:p>
            <a:r>
              <a:rPr lang="en-US" dirty="0">
                <a:latin typeface="Calibri" charset="0"/>
                <a:ea typeface="ＭＳ Ｐゴシック" charset="0"/>
                <a:cs typeface="ＭＳ Ｐゴシック" charset="0"/>
              </a:rPr>
              <a:t>Talking Point: High affinity molecules never release oxygen so tissues would die from a lack of oxygen.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BF5A2-7537-D14E-8B19-7B4477F873C7}" type="slidenum">
              <a:rPr lang="en-US" sz="1200"/>
              <a:pPr eaLnBrk="1" hangingPunct="1"/>
              <a:t>8</a:t>
            </a:fld>
            <a:endParaRPr lang="en-US" sz="1200"/>
          </a:p>
        </p:txBody>
      </p:sp>
    </p:spTree>
    <p:extLst>
      <p:ext uri="{BB962C8B-B14F-4D97-AF65-F5344CB8AC3E}">
        <p14:creationId xmlns:p14="http://schemas.microsoft.com/office/powerpoint/2010/main" val="254081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13.2 </a:t>
            </a:r>
            <a:r>
              <a:rPr lang="en-US" sz="1200" b="0" kern="1200" dirty="0">
                <a:solidFill>
                  <a:schemeClr val="tx1"/>
                </a:solidFill>
                <a:latin typeface="+mn-lt"/>
                <a:ea typeface="ＭＳ Ｐゴシック" pitchFamily="-110" charset="-128"/>
                <a:cs typeface="ＭＳ Ｐゴシック" pitchFamily="-110" charset="-128"/>
              </a:rPr>
              <a:t>Solubility of oxygen in three solutions containing hypothetical molecules. Each solution contains hypothetical molecules with low (purple), high (teal), or cooperative (black) affinity for oxygen. Oxygen concentration in your lung cells and muscles are shown as narrow ranges. 	</a:t>
            </a:r>
          </a:p>
          <a:p>
            <a:r>
              <a:rPr lang="en-US" dirty="0">
                <a:latin typeface="Calibri" charset="0"/>
                <a:ea typeface="ＭＳ Ｐゴシック" charset="0"/>
                <a:cs typeface="ＭＳ Ｐゴシック" charset="0"/>
              </a:rPr>
              <a:t>Talking Point: Low affinity molecules will release oxygen, but they don’t carry much oxygen in the first place.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BF5A2-7537-D14E-8B19-7B4477F873C7}" type="slidenum">
              <a:rPr lang="en-US" sz="1200"/>
              <a:pPr eaLnBrk="1" hangingPunct="1"/>
              <a:t>9</a:t>
            </a:fld>
            <a:endParaRPr lang="en-US" sz="1200"/>
          </a:p>
        </p:txBody>
      </p:sp>
    </p:spTree>
    <p:extLst>
      <p:ext uri="{BB962C8B-B14F-4D97-AF65-F5344CB8AC3E}">
        <p14:creationId xmlns:p14="http://schemas.microsoft.com/office/powerpoint/2010/main" val="20700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13.2 </a:t>
            </a:r>
            <a:r>
              <a:rPr lang="en-US" sz="1200" b="0" kern="1200" dirty="0">
                <a:solidFill>
                  <a:schemeClr val="tx1"/>
                </a:solidFill>
                <a:latin typeface="+mn-lt"/>
                <a:ea typeface="ＭＳ Ｐゴシック" pitchFamily="-110" charset="-128"/>
                <a:cs typeface="ＭＳ Ｐゴシック" pitchFamily="-110" charset="-128"/>
              </a:rPr>
              <a:t>Solubility of oxygen in three solutions containing hypothetical molecules. Each solution contains hypothetical molecules with low (purple), high (teal), or cooperative (black) affinity for oxygen. Oxygen concentration in your lung cells and muscles are shown as narrow ranges. 	</a:t>
            </a:r>
          </a:p>
          <a:p>
            <a:r>
              <a:rPr lang="en-US" dirty="0">
                <a:latin typeface="Calibri" charset="0"/>
                <a:ea typeface="ＭＳ Ｐゴシック" charset="0"/>
                <a:cs typeface="ＭＳ Ｐゴシック" charset="0"/>
              </a:rPr>
              <a:t>Talking Point: Molecules like hemoglobin are a hybrid in that they bind a lot of oxygen and release oxygen where needed. </a:t>
            </a:r>
          </a:p>
          <a:p>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BF5A2-7537-D14E-8B19-7B4477F873C7}" type="slidenum">
              <a:rPr lang="en-US" sz="1200"/>
              <a:pPr eaLnBrk="1" hangingPunct="1"/>
              <a:t>10</a:t>
            </a:fld>
            <a:endParaRPr lang="en-US" sz="1200"/>
          </a:p>
        </p:txBody>
      </p:sp>
    </p:spTree>
    <p:extLst>
      <p:ext uri="{BB962C8B-B14F-4D97-AF65-F5344CB8AC3E}">
        <p14:creationId xmlns:p14="http://schemas.microsoft.com/office/powerpoint/2010/main" val="400297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r>
              <a:rPr lang="en-US" baseline="0" dirty="0" smtClean="0"/>
              <a:t> A</a:t>
            </a:r>
          </a:p>
          <a:p>
            <a:r>
              <a:rPr lang="en-US" baseline="0" dirty="0" smtClean="0"/>
              <a:t>             b. 100%</a:t>
            </a:r>
          </a:p>
          <a:p>
            <a:r>
              <a:rPr lang="en-US" baseline="0" dirty="0" smtClean="0"/>
              <a:t>	 c.  75%</a:t>
            </a:r>
          </a:p>
          <a:p>
            <a:r>
              <a:rPr lang="en-US" baseline="0" dirty="0" smtClean="0"/>
              <a:t>	 d. 25%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06F2FBE-0A8D-3144-9AAC-75F5ED3C830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1136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BDEC2F5-4AB8-B541-A491-B2F601DCA758}" type="datetime1">
              <a:rPr lang="en-US"/>
              <a:pPr>
                <a:defRPr/>
              </a:pPr>
              <a:t>5/18/2020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429ED5-F76A-8043-BA40-2D6FFEA1F5C8}" type="slidenum">
              <a:rPr lang="en-US"/>
              <a:pPr>
                <a:defRPr/>
              </a:pPr>
              <a:t>‹#›</a:t>
            </a:fld>
            <a:endParaRPr lang="en-US"/>
          </a:p>
        </p:txBody>
      </p:sp>
    </p:spTree>
    <p:extLst>
      <p:ext uri="{BB962C8B-B14F-4D97-AF65-F5344CB8AC3E}">
        <p14:creationId xmlns:p14="http://schemas.microsoft.com/office/powerpoint/2010/main" val="103115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AF927D-0125-EF4B-9A9B-6C5840C351A2}" type="datetime1">
              <a:rPr lang="en-US"/>
              <a:pPr>
                <a:defRPr/>
              </a:pPr>
              <a:t>5/18/2020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311677-030C-0047-8DC8-615BAE8C6FBC}" type="slidenum">
              <a:rPr lang="en-US"/>
              <a:pPr>
                <a:defRPr/>
              </a:pPr>
              <a:t>‹#›</a:t>
            </a:fld>
            <a:endParaRPr lang="en-US"/>
          </a:p>
        </p:txBody>
      </p:sp>
    </p:spTree>
    <p:extLst>
      <p:ext uri="{BB962C8B-B14F-4D97-AF65-F5344CB8AC3E}">
        <p14:creationId xmlns:p14="http://schemas.microsoft.com/office/powerpoint/2010/main" val="413605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3741FB-6B08-2E46-82E9-34355F2A5E79}" type="datetime1">
              <a:rPr lang="en-US"/>
              <a:pPr>
                <a:defRPr/>
              </a:pPr>
              <a:t>5/18/2020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7976E3-2E9A-A040-89AF-8966C8EE922B}" type="slidenum">
              <a:rPr lang="en-US"/>
              <a:pPr>
                <a:defRPr/>
              </a:pPr>
              <a:t>‹#›</a:t>
            </a:fld>
            <a:endParaRPr lang="en-US"/>
          </a:p>
        </p:txBody>
      </p:sp>
    </p:spTree>
    <p:extLst>
      <p:ext uri="{BB962C8B-B14F-4D97-AF65-F5344CB8AC3E}">
        <p14:creationId xmlns:p14="http://schemas.microsoft.com/office/powerpoint/2010/main" val="57410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519119-D6BA-D44C-A33A-98872B455020}" type="datetime1">
              <a:rPr lang="en-US"/>
              <a:pPr>
                <a:defRPr/>
              </a:pPr>
              <a:t>5/18/2020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0573AB-0D20-9345-AA80-81241977A105}" type="slidenum">
              <a:rPr lang="en-US"/>
              <a:pPr>
                <a:defRPr/>
              </a:pPr>
              <a:t>‹#›</a:t>
            </a:fld>
            <a:endParaRPr lang="en-US"/>
          </a:p>
        </p:txBody>
      </p:sp>
    </p:spTree>
    <p:extLst>
      <p:ext uri="{BB962C8B-B14F-4D97-AF65-F5344CB8AC3E}">
        <p14:creationId xmlns:p14="http://schemas.microsoft.com/office/powerpoint/2010/main" val="213089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13AC05-D04A-E242-BD9A-E797EEEA37AF}" type="datetime1">
              <a:rPr lang="en-US"/>
              <a:pPr>
                <a:defRPr/>
              </a:pPr>
              <a:t>5/18/2020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7406EA-0D3F-3843-BA65-45D12DAD31A3}" type="slidenum">
              <a:rPr lang="en-US"/>
              <a:pPr>
                <a:defRPr/>
              </a:pPr>
              <a:t>‹#›</a:t>
            </a:fld>
            <a:endParaRPr lang="en-US"/>
          </a:p>
        </p:txBody>
      </p:sp>
    </p:spTree>
    <p:extLst>
      <p:ext uri="{BB962C8B-B14F-4D97-AF65-F5344CB8AC3E}">
        <p14:creationId xmlns:p14="http://schemas.microsoft.com/office/powerpoint/2010/main" val="123824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7F029A-A667-3A4C-A63F-EC6313227245}" type="datetime1">
              <a:rPr lang="en-US"/>
              <a:pPr>
                <a:defRPr/>
              </a:pPr>
              <a:t>5/18/2020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068FED-F630-544D-A8D0-BA8CDD2F748A}" type="slidenum">
              <a:rPr lang="en-US"/>
              <a:pPr>
                <a:defRPr/>
              </a:pPr>
              <a:t>‹#›</a:t>
            </a:fld>
            <a:endParaRPr lang="en-US"/>
          </a:p>
        </p:txBody>
      </p:sp>
    </p:spTree>
    <p:extLst>
      <p:ext uri="{BB962C8B-B14F-4D97-AF65-F5344CB8AC3E}">
        <p14:creationId xmlns:p14="http://schemas.microsoft.com/office/powerpoint/2010/main" val="307179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9EEE616-B445-2649-A09E-E78135723F8B}" type="datetime1">
              <a:rPr lang="en-US"/>
              <a:pPr>
                <a:defRPr/>
              </a:pPr>
              <a:t>5/18/2020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60B921-8681-F448-BD62-9E7B31DFF03D}" type="slidenum">
              <a:rPr lang="en-US"/>
              <a:pPr>
                <a:defRPr/>
              </a:pPr>
              <a:t>‹#›</a:t>
            </a:fld>
            <a:endParaRPr lang="en-US"/>
          </a:p>
        </p:txBody>
      </p:sp>
    </p:spTree>
    <p:extLst>
      <p:ext uri="{BB962C8B-B14F-4D97-AF65-F5344CB8AC3E}">
        <p14:creationId xmlns:p14="http://schemas.microsoft.com/office/powerpoint/2010/main" val="184407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F09B599-B5EA-D449-AA95-644AEFBEA14C}" type="datetime1">
              <a:rPr lang="en-US"/>
              <a:pPr>
                <a:defRPr/>
              </a:pPr>
              <a:t>5/18/2020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6F7E6-450A-4745-BB42-62AF1351B28A}" type="slidenum">
              <a:rPr lang="en-US"/>
              <a:pPr>
                <a:defRPr/>
              </a:pPr>
              <a:t>‹#›</a:t>
            </a:fld>
            <a:endParaRPr lang="en-US"/>
          </a:p>
        </p:txBody>
      </p:sp>
    </p:spTree>
    <p:extLst>
      <p:ext uri="{BB962C8B-B14F-4D97-AF65-F5344CB8AC3E}">
        <p14:creationId xmlns:p14="http://schemas.microsoft.com/office/powerpoint/2010/main" val="179925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91E400-B33A-2C45-82E4-599176010DA0}" type="datetime1">
              <a:rPr lang="en-US"/>
              <a:pPr>
                <a:defRPr/>
              </a:pPr>
              <a:t>5/18/2020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B208FB2-11BC-584C-B5BC-64FA577D84B6}" type="slidenum">
              <a:rPr lang="en-US"/>
              <a:pPr>
                <a:defRPr/>
              </a:pPr>
              <a:t>‹#›</a:t>
            </a:fld>
            <a:endParaRPr lang="en-US"/>
          </a:p>
        </p:txBody>
      </p:sp>
    </p:spTree>
    <p:extLst>
      <p:ext uri="{BB962C8B-B14F-4D97-AF65-F5344CB8AC3E}">
        <p14:creationId xmlns:p14="http://schemas.microsoft.com/office/powerpoint/2010/main" val="426602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61230A-4026-D24A-9C78-624361CB6220}" type="datetime1">
              <a:rPr lang="en-US"/>
              <a:pPr>
                <a:defRPr/>
              </a:pPr>
              <a:t>5/18/2020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1FE459-C927-0841-A31C-2EFFFD3FF75A}" type="slidenum">
              <a:rPr lang="en-US"/>
              <a:pPr>
                <a:defRPr/>
              </a:pPr>
              <a:t>‹#›</a:t>
            </a:fld>
            <a:endParaRPr lang="en-US"/>
          </a:p>
        </p:txBody>
      </p:sp>
    </p:spTree>
    <p:extLst>
      <p:ext uri="{BB962C8B-B14F-4D97-AF65-F5344CB8AC3E}">
        <p14:creationId xmlns:p14="http://schemas.microsoft.com/office/powerpoint/2010/main" val="2768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F2CE37-DC45-9843-9C7F-D9A03A3AAF17}" type="datetime1">
              <a:rPr lang="en-US"/>
              <a:pPr>
                <a:defRPr/>
              </a:pPr>
              <a:t>5/18/2020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7B6DC6-9FDF-ED48-80A5-E8DED35BECDE}" type="slidenum">
              <a:rPr lang="en-US"/>
              <a:pPr>
                <a:defRPr/>
              </a:pPr>
              <a:t>‹#›</a:t>
            </a:fld>
            <a:endParaRPr lang="en-US"/>
          </a:p>
        </p:txBody>
      </p:sp>
    </p:spTree>
    <p:extLst>
      <p:ext uri="{BB962C8B-B14F-4D97-AF65-F5344CB8AC3E}">
        <p14:creationId xmlns:p14="http://schemas.microsoft.com/office/powerpoint/2010/main" val="205552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7CFBC7BE-9950-0843-B21F-F8B3BDAC04BF}" type="datetime1">
              <a:rPr lang="en-US"/>
              <a:pPr>
                <a:defRPr/>
              </a:pPr>
              <a:t>5/18/2020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8F7E751-654F-1A42-81AE-BCB3CABC38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 tale of two </a:t>
            </a:r>
            <a:r>
              <a:rPr lang="en-US" dirty="0" err="1" smtClean="0"/>
              <a:t>globins</a:t>
            </a:r>
            <a:r>
              <a:rPr lang="en-US" dirty="0" smtClean="0"/>
              <a:t>: hemoglobin and myoglobin</a:t>
            </a:r>
            <a:endParaRPr lang="en-US" dirty="0"/>
          </a:p>
        </p:txBody>
      </p:sp>
      <p:sp>
        <p:nvSpPr>
          <p:cNvPr id="4" name="Subtitle 3"/>
          <p:cNvSpPr>
            <a:spLocks noGrp="1"/>
          </p:cNvSpPr>
          <p:nvPr>
            <p:ph type="subTitle" idx="1"/>
          </p:nvPr>
        </p:nvSpPr>
        <p:spPr/>
        <p:txBody>
          <a:bodyPr/>
          <a:lstStyle/>
          <a:p>
            <a:r>
              <a:rPr lang="en-US" dirty="0" smtClean="0"/>
              <a:t>Alice Tarun, Ph.D.</a:t>
            </a:r>
            <a:endParaRPr lang="en-US" dirty="0"/>
          </a:p>
        </p:txBody>
      </p:sp>
    </p:spTree>
    <p:extLst>
      <p:ext uri="{BB962C8B-B14F-4D97-AF65-F5344CB8AC3E}">
        <p14:creationId xmlns:p14="http://schemas.microsoft.com/office/powerpoint/2010/main" val="410526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B_1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09600"/>
            <a:ext cx="5605463" cy="5968024"/>
          </a:xfrm>
          <a:prstGeom prst="rect">
            <a:avLst/>
          </a:prstGeom>
        </p:spPr>
      </p:pic>
      <p:sp>
        <p:nvSpPr>
          <p:cNvPr id="8" name="Rectangle 7"/>
          <p:cNvSpPr/>
          <p:nvPr/>
        </p:nvSpPr>
        <p:spPr>
          <a:xfrm>
            <a:off x="2668588" y="1260475"/>
            <a:ext cx="4418012" cy="44910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69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Comparison of Oxygen Solubility</a:t>
            </a:r>
          </a:p>
        </p:txBody>
      </p:sp>
      <p:sp>
        <p:nvSpPr>
          <p:cNvPr id="2970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13.2</a:t>
            </a:r>
          </a:p>
        </p:txBody>
      </p:sp>
      <p:sp>
        <p:nvSpPr>
          <p:cNvPr id="12" name="Rectangle 11"/>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sp>
        <p:nvSpPr>
          <p:cNvPr id="3" name="Rectangle 2"/>
          <p:cNvSpPr/>
          <p:nvPr/>
        </p:nvSpPr>
        <p:spPr>
          <a:xfrm>
            <a:off x="2668587" y="1260476"/>
            <a:ext cx="4553279" cy="43697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625716" y="1243013"/>
            <a:ext cx="349250" cy="4508500"/>
          </a:xfrm>
          <a:prstGeom prst="rect">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6189394" y="1243013"/>
            <a:ext cx="254000" cy="4508500"/>
          </a:xfrm>
          <a:prstGeom prst="rect">
            <a:avLst/>
          </a:prstGeom>
          <a:solidFill>
            <a:srgbClr val="FFC8E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p:cNvSpPr/>
          <p:nvPr/>
        </p:nvSpPr>
        <p:spPr>
          <a:xfrm>
            <a:off x="2651125" y="1325563"/>
            <a:ext cx="4416425" cy="4425950"/>
          </a:xfrm>
          <a:custGeom>
            <a:avLst/>
            <a:gdLst>
              <a:gd name="connsiteX0" fmla="*/ 0 w 4417280"/>
              <a:gd name="connsiteY0" fmla="*/ 4426298 h 4426298"/>
              <a:gd name="connsiteX1" fmla="*/ 202459 w 4417280"/>
              <a:gd name="connsiteY1" fmla="*/ 4150229 h 4426298"/>
              <a:gd name="connsiteX2" fmla="*/ 506147 w 4417280"/>
              <a:gd name="connsiteY2" fmla="*/ 3726924 h 4426298"/>
              <a:gd name="connsiteX3" fmla="*/ 607376 w 4417280"/>
              <a:gd name="connsiteY3" fmla="*/ 3441654 h 4426298"/>
              <a:gd name="connsiteX4" fmla="*/ 782227 w 4417280"/>
              <a:gd name="connsiteY4" fmla="*/ 2944730 h 4426298"/>
              <a:gd name="connsiteX5" fmla="*/ 901861 w 4417280"/>
              <a:gd name="connsiteY5" fmla="*/ 2328178 h 4426298"/>
              <a:gd name="connsiteX6" fmla="*/ 1187144 w 4417280"/>
              <a:gd name="connsiteY6" fmla="*/ 1481568 h 4426298"/>
              <a:gd name="connsiteX7" fmla="*/ 1518440 w 4417280"/>
              <a:gd name="connsiteY7" fmla="*/ 883419 h 4426298"/>
              <a:gd name="connsiteX8" fmla="*/ 1969371 w 4417280"/>
              <a:gd name="connsiteY8" fmla="*/ 404901 h 4426298"/>
              <a:gd name="connsiteX9" fmla="*/ 2273059 w 4417280"/>
              <a:gd name="connsiteY9" fmla="*/ 220855 h 4426298"/>
              <a:gd name="connsiteX10" fmla="*/ 3110502 w 4417280"/>
              <a:gd name="connsiteY10" fmla="*/ 64416 h 4426298"/>
              <a:gd name="connsiteX11" fmla="*/ 3570635 w 4417280"/>
              <a:gd name="connsiteY11" fmla="*/ 18405 h 4426298"/>
              <a:gd name="connsiteX12" fmla="*/ 4417280 w 4417280"/>
              <a:gd name="connsiteY12" fmla="*/ 0 h 44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17280" h="4426298">
                <a:moveTo>
                  <a:pt x="0" y="4426298"/>
                </a:moveTo>
                <a:lnTo>
                  <a:pt x="202459" y="4150229"/>
                </a:lnTo>
                <a:cubicBezTo>
                  <a:pt x="305157" y="4010193"/>
                  <a:pt x="506147" y="3900582"/>
                  <a:pt x="506147" y="3726924"/>
                </a:cubicBezTo>
                <a:lnTo>
                  <a:pt x="607376" y="3441654"/>
                </a:lnTo>
                <a:lnTo>
                  <a:pt x="782227" y="2944730"/>
                </a:lnTo>
                <a:lnTo>
                  <a:pt x="901861" y="2328178"/>
                </a:lnTo>
                <a:lnTo>
                  <a:pt x="1187144" y="1481568"/>
                </a:lnTo>
                <a:lnTo>
                  <a:pt x="1518440" y="883419"/>
                </a:lnTo>
                <a:lnTo>
                  <a:pt x="1969371" y="404901"/>
                </a:lnTo>
                <a:lnTo>
                  <a:pt x="2273059" y="220855"/>
                </a:lnTo>
                <a:lnTo>
                  <a:pt x="3110502" y="64416"/>
                </a:lnTo>
                <a:lnTo>
                  <a:pt x="3570635" y="18405"/>
                </a:lnTo>
                <a:lnTo>
                  <a:pt x="4417280" y="0"/>
                </a:lnTo>
              </a:path>
            </a:pathLst>
          </a:custGeom>
          <a:ln w="571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TextBox 16"/>
          <p:cNvSpPr txBox="1">
            <a:spLocks noChangeArrowheads="1"/>
          </p:cNvSpPr>
          <p:nvPr/>
        </p:nvSpPr>
        <p:spPr bwMode="auto">
          <a:xfrm>
            <a:off x="3733338" y="2087217"/>
            <a:ext cx="2710056"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Times" charset="0"/>
                <a:cs typeface="Times" charset="0"/>
              </a:rPr>
              <a:t>Describe characteristics of </a:t>
            </a:r>
            <a:r>
              <a:rPr lang="en-US" b="1" dirty="0">
                <a:latin typeface="Times" charset="0"/>
                <a:cs typeface="Times" charset="0"/>
              </a:rPr>
              <a:t>hybrid </a:t>
            </a:r>
            <a:r>
              <a:rPr lang="en-US" dirty="0">
                <a:latin typeface="Times" charset="0"/>
                <a:cs typeface="Times" charset="0"/>
              </a:rPr>
              <a:t>affinity molecule.</a:t>
            </a:r>
          </a:p>
        </p:txBody>
      </p:sp>
      <p:sp>
        <p:nvSpPr>
          <p:cNvPr id="13" name="TextBox 12">
            <a:extLst>
              <a:ext uri="{FF2B5EF4-FFF2-40B4-BE49-F238E27FC236}">
                <a16:creationId xmlns:a16="http://schemas.microsoft.com/office/drawing/2014/main" id="{1CE97C9A-01A6-7246-AE8D-7454BE62C1E6}"/>
              </a:ext>
            </a:extLst>
          </p:cNvPr>
          <p:cNvSpPr txBox="1"/>
          <p:nvPr/>
        </p:nvSpPr>
        <p:spPr>
          <a:xfrm>
            <a:off x="3343275" y="6105009"/>
            <a:ext cx="3211135" cy="369332"/>
          </a:xfrm>
          <a:prstGeom prst="rect">
            <a:avLst/>
          </a:prstGeom>
          <a:solidFill>
            <a:schemeClr val="bg1"/>
          </a:solidFill>
        </p:spPr>
        <p:txBody>
          <a:bodyPr wrap="none" rtlCol="0">
            <a:spAutoFit/>
          </a:bodyPr>
          <a:lstStyle/>
          <a:p>
            <a:r>
              <a:rPr lang="en-US" b="1" dirty="0"/>
              <a:t>oxygen concentration (kPa)</a:t>
            </a:r>
          </a:p>
        </p:txBody>
      </p:sp>
    </p:spTree>
    <p:extLst>
      <p:ext uri="{BB962C8B-B14F-4D97-AF65-F5344CB8AC3E}">
        <p14:creationId xmlns:p14="http://schemas.microsoft.com/office/powerpoint/2010/main" val="5259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7446"/>
          <a:stretch/>
        </p:blipFill>
        <p:spPr>
          <a:xfrm>
            <a:off x="1056905" y="66844"/>
            <a:ext cx="6136200" cy="3815047"/>
          </a:xfrm>
          <a:prstGeom prst="rect">
            <a:avLst/>
          </a:prstGeom>
        </p:spPr>
      </p:pic>
      <p:sp>
        <p:nvSpPr>
          <p:cNvPr id="6" name="TextBox 5"/>
          <p:cNvSpPr txBox="1">
            <a:spLocks noChangeArrowheads="1"/>
          </p:cNvSpPr>
          <p:nvPr/>
        </p:nvSpPr>
        <p:spPr bwMode="auto">
          <a:xfrm>
            <a:off x="240159" y="3881891"/>
            <a:ext cx="8737586" cy="2800767"/>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l" defTabSz="457200" rtl="0" eaLnBrk="0" fontAlgn="base" latinLnBrk="0" hangingPunct="0">
              <a:lnSpc>
                <a:spcPct val="100000"/>
              </a:lnSpc>
              <a:spcBef>
                <a:spcPct val="0"/>
              </a:spcBef>
              <a:spcAft>
                <a:spcPct val="0"/>
              </a:spcAft>
              <a:buClrTx/>
              <a:buSzTx/>
              <a:buFont typeface="+mj-lt"/>
              <a:buAutoNum type="alphaLcPeriod"/>
              <a:tabLst/>
              <a:defRPr/>
            </a:pP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Which labeled region has the largest slope in the graph?</a:t>
            </a:r>
          </a:p>
          <a:p>
            <a:pPr marL="228600" marR="0" lvl="0" indent="-228600" algn="l" defTabSz="457200" rtl="0" eaLnBrk="0" fontAlgn="base" latinLnBrk="0" hangingPunct="0">
              <a:lnSpc>
                <a:spcPct val="100000"/>
              </a:lnSpc>
              <a:spcBef>
                <a:spcPct val="0"/>
              </a:spcBef>
              <a:spcAft>
                <a:spcPct val="0"/>
              </a:spcAft>
              <a:buClrTx/>
              <a:buSzTx/>
              <a:buFont typeface="+mj-lt"/>
              <a:buAutoNum type="alphaLcPeriod"/>
              <a:tabLst/>
              <a:defRPr/>
            </a:pPr>
            <a:endParaRPr kumimoji="0" lang="en-US" sz="1200" b="0" i="0" u="none" strike="noStrike" kern="1200" cap="none" spc="0" normalizeH="0" baseline="0" noProof="0" dirty="0" smtClean="0">
              <a:ln>
                <a:noFill/>
              </a:ln>
              <a:solidFill>
                <a:prstClr val="black"/>
              </a:solidFill>
              <a:effectLst/>
              <a:uLnTx/>
              <a:uFillTx/>
              <a:latin typeface="Arial" charset="0"/>
              <a:ea typeface="ＭＳ Ｐゴシック" charset="0"/>
            </a:endParaRPr>
          </a:p>
          <a:p>
            <a:pPr marL="457200" marR="0" lvl="0" indent="-457200" algn="l" defTabSz="457200" rtl="0" eaLnBrk="0" fontAlgn="base" latinLnBrk="0" hangingPunct="0">
              <a:lnSpc>
                <a:spcPct val="100000"/>
              </a:lnSpc>
              <a:spcBef>
                <a:spcPct val="0"/>
              </a:spcBef>
              <a:spcAft>
                <a:spcPct val="0"/>
              </a:spcAft>
              <a:buClrTx/>
              <a:buSzTx/>
              <a:buFont typeface="+mj-lt"/>
              <a:buAutoNum type="alphaLcPeriod"/>
              <a:tabLst/>
              <a:defRPr/>
            </a:pP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What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is the % O</a:t>
            </a:r>
            <a:r>
              <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rPr>
              <a:t>2</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 saturation of hemoglobin in the blood within </a:t>
            </a: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lung tissue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where PO</a:t>
            </a:r>
            <a:r>
              <a:rPr kumimoji="0" lang="en-US" sz="2000" b="0" i="0" u="none" strike="noStrike" kern="1200" cap="none" spc="0" normalizeH="0" baseline="-25000" noProof="0" dirty="0" smtClean="0">
                <a:ln>
                  <a:noFill/>
                </a:ln>
                <a:solidFill>
                  <a:prstClr val="black"/>
                </a:solidFill>
                <a:effectLst/>
                <a:uLnTx/>
                <a:uFillTx/>
                <a:latin typeface="Arial" charset="0"/>
                <a:ea typeface="ＭＳ Ｐゴシック" charset="0"/>
              </a:rPr>
              <a:t>2</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 is 80 mmHg?</a:t>
            </a:r>
          </a:p>
          <a:p>
            <a:pPr marL="228600" marR="0" lvl="0" indent="-228600" algn="l" defTabSz="457200" rtl="0" eaLnBrk="0" fontAlgn="base" latinLnBrk="0" hangingPunct="0">
              <a:lnSpc>
                <a:spcPct val="100000"/>
              </a:lnSpc>
              <a:spcBef>
                <a:spcPct val="0"/>
              </a:spcBef>
              <a:spcAft>
                <a:spcPct val="0"/>
              </a:spcAft>
              <a:buClrTx/>
              <a:buSzTx/>
              <a:buFont typeface="+mj-lt"/>
              <a:buAutoNum type="alphaLcPeriod"/>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a:p>
            <a:pPr marL="457200" marR="0" lvl="0" indent="-457200" algn="l" defTabSz="457200" rtl="0" eaLnBrk="0" fontAlgn="base" latinLnBrk="0" hangingPunct="0">
              <a:lnSpc>
                <a:spcPct val="100000"/>
              </a:lnSpc>
              <a:spcBef>
                <a:spcPct val="0"/>
              </a:spcBef>
              <a:spcAft>
                <a:spcPct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What is the % O</a:t>
            </a:r>
            <a:r>
              <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rPr>
              <a:t>2</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 saturation of hemoglobin in the blood in </a:t>
            </a:r>
            <a:r>
              <a:rPr kumimoji="0" lang="en-US" sz="2000" b="1" i="0" u="none" strike="noStrike" kern="1200" cap="none" spc="0" normalizeH="0" baseline="0" noProof="0" dirty="0" smtClean="0">
                <a:ln>
                  <a:noFill/>
                </a:ln>
                <a:solidFill>
                  <a:prstClr val="black"/>
                </a:solidFill>
                <a:effectLst/>
                <a:uLnTx/>
                <a:uFillTx/>
                <a:latin typeface="Arial" charset="0"/>
                <a:ea typeface="ＭＳ Ｐゴシック" charset="0"/>
              </a:rPr>
              <a:t>resting </a:t>
            </a:r>
            <a:r>
              <a:rPr kumimoji="0" lang="en-US" sz="2000" b="1" i="0" u="none" strike="noStrike" kern="1200" cap="none" spc="0" normalizeH="0" baseline="0" noProof="0" dirty="0">
                <a:ln>
                  <a:noFill/>
                </a:ln>
                <a:solidFill>
                  <a:prstClr val="black"/>
                </a:solidFill>
                <a:effectLst/>
                <a:uLnTx/>
                <a:uFillTx/>
                <a:latin typeface="Arial" charset="0"/>
                <a:ea typeface="ＭＳ Ｐゴシック" charset="0"/>
              </a:rPr>
              <a:t>muscle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where PO</a:t>
            </a:r>
            <a:r>
              <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rPr>
              <a:t>2</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 is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40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mmHg</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a:t>
            </a:r>
          </a:p>
          <a:p>
            <a:pPr marL="228600" marR="0" lvl="0" indent="-228600" algn="l" defTabSz="457200" rtl="0" eaLnBrk="0" fontAlgn="base" latinLnBrk="0" hangingPunct="0">
              <a:lnSpc>
                <a:spcPct val="100000"/>
              </a:lnSpc>
              <a:spcBef>
                <a:spcPct val="0"/>
              </a:spcBef>
              <a:spcAft>
                <a:spcPct val="0"/>
              </a:spcAft>
              <a:buClrTx/>
              <a:buSzTx/>
              <a:buFont typeface="+mj-lt"/>
              <a:buAutoNum type="alphaLcPeriod"/>
              <a:tabLst/>
              <a:defRPr/>
            </a:pPr>
            <a:endParaRPr kumimoji="0" lang="en-US" sz="1200" b="0" i="0" u="none" strike="noStrike" kern="1200" cap="none" spc="0" normalizeH="0" baseline="0" noProof="0" dirty="0" smtClean="0">
              <a:ln>
                <a:noFill/>
              </a:ln>
              <a:solidFill>
                <a:prstClr val="black"/>
              </a:solidFill>
              <a:effectLst/>
              <a:uLnTx/>
              <a:uFillTx/>
              <a:latin typeface="Arial" charset="0"/>
              <a:ea typeface="ＭＳ Ｐゴシック" charset="0"/>
            </a:endParaRPr>
          </a:p>
          <a:p>
            <a:pPr marL="457200" marR="0" lvl="0" indent="-457200" algn="l" defTabSz="457200" rtl="0" eaLnBrk="0" fontAlgn="base" latinLnBrk="0" hangingPunct="0">
              <a:lnSpc>
                <a:spcPct val="100000"/>
              </a:lnSpc>
              <a:spcBef>
                <a:spcPct val="0"/>
              </a:spcBef>
              <a:spcAft>
                <a:spcPct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What is the % O</a:t>
            </a:r>
            <a:r>
              <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rPr>
              <a:t>2</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 saturation of hemoglobin in the blood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in </a:t>
            </a:r>
            <a:r>
              <a:rPr kumimoji="0" lang="en-US" sz="2000" b="1" i="0" u="none" strike="noStrike" kern="1200" cap="none" spc="0" normalizeH="0" baseline="0" noProof="0" dirty="0" smtClean="0">
                <a:ln>
                  <a:noFill/>
                </a:ln>
                <a:solidFill>
                  <a:prstClr val="black"/>
                </a:solidFill>
                <a:effectLst/>
                <a:uLnTx/>
                <a:uFillTx/>
                <a:latin typeface="Arial" charset="0"/>
                <a:ea typeface="ＭＳ Ｐゴシック" charset="0"/>
              </a:rPr>
              <a:t>active muscle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where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PO</a:t>
            </a:r>
            <a:r>
              <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rPr>
              <a:t>2</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 is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20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mmHg</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a:t>
            </a:r>
            <a:endParaRPr kumimoji="0" lang="en-US" sz="20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71266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1363" y="66722"/>
            <a:ext cx="5161956" cy="3345754"/>
          </a:xfrm>
          <a:prstGeom prst="rect">
            <a:avLst/>
          </a:prstGeom>
        </p:spPr>
      </p:pic>
      <p:sp>
        <p:nvSpPr>
          <p:cNvPr id="3" name="TextBox 2"/>
          <p:cNvSpPr txBox="1">
            <a:spLocks noChangeArrowheads="1"/>
          </p:cNvSpPr>
          <p:nvPr/>
        </p:nvSpPr>
        <p:spPr bwMode="auto">
          <a:xfrm>
            <a:off x="632045" y="3710082"/>
            <a:ext cx="8381326" cy="2554545"/>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l" defTabSz="457200" rtl="0" eaLnBrk="0" fontAlgn="base" latinLnBrk="0" hangingPunct="0">
              <a:lnSpc>
                <a:spcPct val="100000"/>
              </a:lnSpc>
              <a:spcBef>
                <a:spcPct val="0"/>
              </a:spcBef>
              <a:spcAft>
                <a:spcPct val="0"/>
              </a:spcAft>
              <a:buClrTx/>
              <a:buSzTx/>
              <a:buFont typeface="+mj-lt"/>
              <a:buAutoNum type="alphaLcPeriod"/>
              <a:tabLst/>
              <a:defRPr/>
            </a:pP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What percent of oxygen is unloaded by hemoglobin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(coming from the lung)</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 in resting muscle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PO</a:t>
            </a:r>
            <a:r>
              <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rPr>
              <a:t>2</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 45 mmHg)?</a:t>
            </a:r>
          </a:p>
          <a:p>
            <a:pPr marL="457200" marR="0" lvl="0" indent="-457200" algn="l" defTabSz="457200" rtl="0" eaLnBrk="0" fontAlgn="base" latinLnBrk="0" hangingPunct="0">
              <a:lnSpc>
                <a:spcPct val="100000"/>
              </a:lnSpc>
              <a:spcBef>
                <a:spcPct val="0"/>
              </a:spcBef>
              <a:spcAft>
                <a:spcPct val="0"/>
              </a:spcAft>
              <a:buClrTx/>
              <a:buSzTx/>
              <a:buFont typeface="+mj-lt"/>
              <a:buAutoNum type="alphaLcPeriod"/>
              <a:tabLst/>
              <a:defRPr/>
            </a:pPr>
            <a:endPar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endParaRPr>
          </a:p>
          <a:p>
            <a:pPr marL="457200" marR="0" lvl="0" indent="-457200" algn="l" defTabSz="457200" rtl="0" eaLnBrk="0" fontAlgn="base" latinLnBrk="0" hangingPunct="0">
              <a:lnSpc>
                <a:spcPct val="100000"/>
              </a:lnSpc>
              <a:spcBef>
                <a:spcPct val="0"/>
              </a:spcBef>
              <a:spcAft>
                <a:spcPct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What percent of oxygen is unloaded by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hemoglobin (coming from the lung)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in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active muscle (</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PO</a:t>
            </a:r>
            <a:r>
              <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rPr>
              <a:t>2</a:t>
            </a:r>
            <a:r>
              <a:rPr kumimoji="0" lang="en-US" sz="2000" b="0" i="0" u="none" strike="noStrike" kern="1200" cap="none" spc="0" normalizeH="0" baseline="0" noProof="0" dirty="0">
                <a:ln>
                  <a:noFill/>
                </a:ln>
                <a:solidFill>
                  <a:prstClr val="black"/>
                </a:solidFill>
                <a:effectLst/>
                <a:uLnTx/>
                <a:uFillTx/>
                <a:latin typeface="Arial" charset="0"/>
                <a:ea typeface="ＭＳ Ｐゴシック" charset="0"/>
              </a:rPr>
              <a:t> = </a:t>
            </a:r>
            <a:r>
              <a:rPr kumimoji="0" lang="en-US" sz="2000" b="0" i="0" u="none" strike="noStrike" kern="1200" cap="none" spc="0" normalizeH="0" baseline="0" noProof="0" dirty="0" smtClean="0">
                <a:ln>
                  <a:noFill/>
                </a:ln>
                <a:solidFill>
                  <a:prstClr val="black"/>
                </a:solidFill>
                <a:effectLst/>
                <a:uLnTx/>
                <a:uFillTx/>
                <a:latin typeface="Arial" charset="0"/>
                <a:ea typeface="ＭＳ Ｐゴシック" charset="0"/>
              </a:rPr>
              <a:t>20 mmHg)?</a:t>
            </a:r>
          </a:p>
          <a:p>
            <a:pPr marL="457200" marR="0" lvl="0" indent="-457200" algn="l" defTabSz="457200" rtl="0" eaLnBrk="0" fontAlgn="base" latinLnBrk="0" hangingPunct="0">
              <a:lnSpc>
                <a:spcPct val="100000"/>
              </a:lnSpc>
              <a:spcBef>
                <a:spcPct val="0"/>
              </a:spcBef>
              <a:spcAft>
                <a:spcPct val="0"/>
              </a:spcAft>
              <a:buClrTx/>
              <a:buSzTx/>
              <a:buFont typeface="+mj-lt"/>
              <a:buAutoNum type="alphaLcPeriod"/>
              <a:tabLst/>
              <a:defRPr/>
            </a:pPr>
            <a:endParaRPr kumimoji="0" lang="en-US" sz="2000" b="0" i="0" u="none" strike="noStrike" kern="1200" cap="none" spc="0" normalizeH="0" baseline="0" noProof="0" dirty="0">
              <a:ln>
                <a:noFill/>
              </a:ln>
              <a:solidFill>
                <a:prstClr val="black"/>
              </a:solidFill>
              <a:effectLst/>
              <a:uLnTx/>
              <a:uFillTx/>
              <a:latin typeface="Arial" charset="0"/>
              <a:ea typeface="ＭＳ Ｐゴシック"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charset="0"/>
              <a:ea typeface="ＭＳ Ｐゴシック"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07933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B_1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43" y="623124"/>
            <a:ext cx="5605463" cy="5968024"/>
          </a:xfrm>
          <a:prstGeom prst="rect">
            <a:avLst/>
          </a:prstGeom>
        </p:spPr>
      </p:pic>
      <p:sp>
        <p:nvSpPr>
          <p:cNvPr id="8" name="Rectangle 7"/>
          <p:cNvSpPr/>
          <p:nvPr/>
        </p:nvSpPr>
        <p:spPr>
          <a:xfrm>
            <a:off x="2668588" y="1260475"/>
            <a:ext cx="4418012" cy="44910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699" name="TextBox 7"/>
          <p:cNvSpPr txBox="1">
            <a:spLocks noChangeArrowheads="1"/>
          </p:cNvSpPr>
          <p:nvPr/>
        </p:nvSpPr>
        <p:spPr bwMode="auto">
          <a:xfrm>
            <a:off x="0" y="11113"/>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Comparison of Oxygen Solubility</a:t>
            </a:r>
          </a:p>
        </p:txBody>
      </p:sp>
      <p:sp>
        <p:nvSpPr>
          <p:cNvPr id="29700" name="Title 10"/>
          <p:cNvSpPr>
            <a:spLocks noGrp="1"/>
          </p:cNvSpPr>
          <p:nvPr>
            <p:ph type="title"/>
          </p:nvPr>
        </p:nvSpPr>
        <p:spPr>
          <a:xfrm>
            <a:off x="0" y="6289675"/>
            <a:ext cx="1514475" cy="568325"/>
          </a:xfrm>
        </p:spPr>
        <p:txBody>
          <a:bodyPr/>
          <a:lstStyle/>
          <a:p>
            <a:pPr algn="l"/>
            <a:r>
              <a:rPr lang="en-US" sz="2400" dirty="0">
                <a:latin typeface="Times New Roman" charset="0"/>
                <a:ea typeface="ＭＳ Ｐゴシック" charset="0"/>
                <a:cs typeface="Times New Roman" charset="0"/>
              </a:rPr>
              <a:t>Fig. 13.2</a:t>
            </a:r>
          </a:p>
        </p:txBody>
      </p:sp>
      <p:sp>
        <p:nvSpPr>
          <p:cNvPr id="12" name="Rectangle 11"/>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sp>
        <p:nvSpPr>
          <p:cNvPr id="13" name="TextBox 12"/>
          <p:cNvSpPr txBox="1">
            <a:spLocks noChangeArrowheads="1"/>
          </p:cNvSpPr>
          <p:nvPr/>
        </p:nvSpPr>
        <p:spPr bwMode="auto">
          <a:xfrm>
            <a:off x="6609660" y="3607136"/>
            <a:ext cx="2340269" cy="1938992"/>
          </a:xfrm>
          <a:prstGeom prst="rect">
            <a:avLst/>
          </a:prstGeom>
          <a:solidFill>
            <a:srgbClr val="FFFFFF"/>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Times" charset="0"/>
                <a:cs typeface="Times" charset="0"/>
              </a:rPr>
              <a:t>Which is the </a:t>
            </a:r>
          </a:p>
          <a:p>
            <a:pPr algn="ctr" eaLnBrk="1" hangingPunct="1"/>
            <a:r>
              <a:rPr lang="en-US" dirty="0">
                <a:latin typeface="Times" charset="0"/>
                <a:cs typeface="Times" charset="0"/>
              </a:rPr>
              <a:t>most adaptive?</a:t>
            </a:r>
          </a:p>
          <a:p>
            <a:pPr algn="ctr" eaLnBrk="1" hangingPunct="1"/>
            <a:endParaRPr lang="en-US" dirty="0">
              <a:latin typeface="Times" charset="0"/>
              <a:cs typeface="Times" charset="0"/>
            </a:endParaRPr>
          </a:p>
          <a:p>
            <a:pPr algn="ctr" eaLnBrk="1" hangingPunct="1"/>
            <a:r>
              <a:rPr lang="en-US" dirty="0">
                <a:latin typeface="Times" charset="0"/>
                <a:cs typeface="Times" charset="0"/>
              </a:rPr>
              <a:t>Explain your</a:t>
            </a:r>
          </a:p>
          <a:p>
            <a:pPr algn="ctr" eaLnBrk="1" hangingPunct="1"/>
            <a:r>
              <a:rPr lang="en-US" dirty="0">
                <a:latin typeface="Times" charset="0"/>
                <a:cs typeface="Times" charset="0"/>
              </a:rPr>
              <a:t>answer.</a:t>
            </a:r>
          </a:p>
        </p:txBody>
      </p:sp>
      <p:sp>
        <p:nvSpPr>
          <p:cNvPr id="9" name="TextBox 8">
            <a:extLst>
              <a:ext uri="{FF2B5EF4-FFF2-40B4-BE49-F238E27FC236}">
                <a16:creationId xmlns:a16="http://schemas.microsoft.com/office/drawing/2014/main" id="{01484EAF-75B1-CA4B-8901-973816C34DEB}"/>
              </a:ext>
            </a:extLst>
          </p:cNvPr>
          <p:cNvSpPr txBox="1"/>
          <p:nvPr/>
        </p:nvSpPr>
        <p:spPr>
          <a:xfrm>
            <a:off x="3343275" y="6105009"/>
            <a:ext cx="3211135" cy="369332"/>
          </a:xfrm>
          <a:prstGeom prst="rect">
            <a:avLst/>
          </a:prstGeom>
          <a:solidFill>
            <a:schemeClr val="bg1"/>
          </a:solidFill>
        </p:spPr>
        <p:txBody>
          <a:bodyPr wrap="none" rtlCol="0">
            <a:spAutoFit/>
          </a:bodyPr>
          <a:lstStyle/>
          <a:p>
            <a:r>
              <a:rPr lang="en-US" b="1" dirty="0"/>
              <a:t>oxygen concentration (kPa)</a:t>
            </a:r>
          </a:p>
        </p:txBody>
      </p:sp>
    </p:spTree>
    <p:extLst>
      <p:ext uri="{BB962C8B-B14F-4D97-AF65-F5344CB8AC3E}">
        <p14:creationId xmlns:p14="http://schemas.microsoft.com/office/powerpoint/2010/main" val="46379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72" y="-25266"/>
            <a:ext cx="8229600" cy="1143000"/>
          </a:xfrm>
        </p:spPr>
        <p:txBody>
          <a:bodyPr/>
          <a:lstStyle/>
          <a:p>
            <a:r>
              <a:rPr lang="en-US" dirty="0" smtClean="0"/>
              <a:t>Positive cooperativity model</a:t>
            </a:r>
            <a:endParaRPr lang="en-US" dirty="0"/>
          </a:p>
        </p:txBody>
      </p:sp>
      <p:grpSp>
        <p:nvGrpSpPr>
          <p:cNvPr id="37" name="Group 36"/>
          <p:cNvGrpSpPr/>
          <p:nvPr/>
        </p:nvGrpSpPr>
        <p:grpSpPr>
          <a:xfrm>
            <a:off x="611204" y="1386036"/>
            <a:ext cx="7822232" cy="1116533"/>
            <a:chOff x="611204" y="1386036"/>
            <a:chExt cx="7822232" cy="1116533"/>
          </a:xfrm>
        </p:grpSpPr>
        <p:sp>
          <p:nvSpPr>
            <p:cNvPr id="10" name="Rounded Rectangle 9"/>
            <p:cNvSpPr/>
            <p:nvPr/>
          </p:nvSpPr>
          <p:spPr>
            <a:xfrm>
              <a:off x="2289209" y="1511166"/>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2269157" y="1982804"/>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1157438" y="1520792"/>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2"/>
            <p:cNvSpPr/>
            <p:nvPr/>
          </p:nvSpPr>
          <p:spPr>
            <a:xfrm>
              <a:off x="1157438" y="1987618"/>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p:nvSpPr>
          <p:spPr>
            <a:xfrm>
              <a:off x="611204" y="2006868"/>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p:nvSpPr>
          <p:spPr>
            <a:xfrm>
              <a:off x="611204" y="1506354"/>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2817797" y="1511166"/>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p:nvSpPr>
          <p:spPr>
            <a:xfrm>
              <a:off x="2823411" y="1973179"/>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3969620" y="1973179"/>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p:nvSpPr>
          <p:spPr>
            <a:xfrm>
              <a:off x="4518260" y="1501541"/>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4523874" y="1963554"/>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5642011" y="1973179"/>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6196265" y="1963554"/>
              <a:ext cx="548640" cy="47163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7353999" y="1925053"/>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3959594" y="1461436"/>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5623362" y="1451811"/>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6180926" y="1463039"/>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7884796" y="1395662"/>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7884796" y="1915427"/>
              <a:ext cx="548640" cy="5197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7353999" y="1386036"/>
              <a:ext cx="530797" cy="5390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Rectangle 38"/>
          <p:cNvSpPr/>
          <p:nvPr/>
        </p:nvSpPr>
        <p:spPr>
          <a:xfrm>
            <a:off x="2298834" y="1867590"/>
            <a:ext cx="542136" cy="646331"/>
          </a:xfrm>
          <a:prstGeom prst="rect">
            <a:avLst/>
          </a:prstGeom>
        </p:spPr>
        <p:txBody>
          <a:bodyPr wrap="none">
            <a:spAutoFit/>
          </a:bodyPr>
          <a:lstStyle/>
          <a:p>
            <a:pPr lvl="0"/>
            <a:r>
              <a:rPr kumimoji="0" lang="en-US" sz="3600" b="0" i="0" u="none" strike="noStrike" kern="1200" cap="none" spc="0" normalizeH="0" baseline="0" noProof="0" dirty="0" smtClean="0">
                <a:ln>
                  <a:noFill/>
                </a:ln>
                <a:solidFill>
                  <a:prstClr val="black"/>
                </a:solidFill>
                <a:effectLst/>
                <a:uLnTx/>
                <a:uFillTx/>
                <a:latin typeface="Calibri"/>
                <a:ea typeface="ＭＳ Ｐゴシック" pitchFamily="32" charset="-128"/>
              </a:rPr>
              <a:t>o</a:t>
            </a:r>
            <a:r>
              <a:rPr lang="en-US" sz="2400" baseline="-25000" dirty="0">
                <a:solidFill>
                  <a:prstClr val="black"/>
                </a:solidFill>
              </a:rPr>
              <a:t>2</a:t>
            </a:r>
            <a:endParaRPr kumimoji="0" lang="en-US" sz="36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43" name="Rectangle 42"/>
          <p:cNvSpPr/>
          <p:nvPr/>
        </p:nvSpPr>
        <p:spPr>
          <a:xfrm>
            <a:off x="4019753" y="1360537"/>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45" name="Rectangle 44"/>
          <p:cNvSpPr/>
          <p:nvPr/>
        </p:nvSpPr>
        <p:spPr>
          <a:xfrm>
            <a:off x="4019753" y="1846613"/>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47" name="Rectangle 46"/>
          <p:cNvSpPr/>
          <p:nvPr/>
        </p:nvSpPr>
        <p:spPr>
          <a:xfrm>
            <a:off x="5686876" y="1342973"/>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49" name="Rectangle 48"/>
          <p:cNvSpPr/>
          <p:nvPr/>
        </p:nvSpPr>
        <p:spPr>
          <a:xfrm>
            <a:off x="5695800" y="1900271"/>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51" name="Rectangle 50"/>
          <p:cNvSpPr/>
          <p:nvPr/>
        </p:nvSpPr>
        <p:spPr>
          <a:xfrm>
            <a:off x="6241888" y="1360537"/>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53" name="Rectangle 52"/>
          <p:cNvSpPr/>
          <p:nvPr/>
        </p:nvSpPr>
        <p:spPr>
          <a:xfrm>
            <a:off x="7386237" y="1294848"/>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55" name="Rectangle 54"/>
          <p:cNvSpPr/>
          <p:nvPr/>
        </p:nvSpPr>
        <p:spPr>
          <a:xfrm>
            <a:off x="7410803" y="1814613"/>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57" name="Rectangle 56"/>
          <p:cNvSpPr/>
          <p:nvPr/>
        </p:nvSpPr>
        <p:spPr>
          <a:xfrm>
            <a:off x="7927205" y="1275596"/>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59" name="Rectangle 58"/>
          <p:cNvSpPr/>
          <p:nvPr/>
        </p:nvSpPr>
        <p:spPr>
          <a:xfrm>
            <a:off x="7890362" y="1798486"/>
            <a:ext cx="542136" cy="646331"/>
          </a:xfrm>
          <a:prstGeom prst="rect">
            <a:avLst/>
          </a:prstGeom>
        </p:spPr>
        <p:txBody>
          <a:bodyPr wrap="none">
            <a:spAutoFit/>
          </a:bodyPr>
          <a:lstStyle/>
          <a:p>
            <a:pPr lvl="0"/>
            <a:r>
              <a:rPr lang="en-US" sz="3600" dirty="0">
                <a:solidFill>
                  <a:prstClr val="black"/>
                </a:solidFill>
                <a:latin typeface="Calibri"/>
                <a:ea typeface="ＭＳ Ｐゴシック" pitchFamily="32" charset="-128"/>
              </a:rPr>
              <a:t>o</a:t>
            </a:r>
            <a:r>
              <a:rPr lang="en-US" sz="2400" baseline="-25000" dirty="0">
                <a:solidFill>
                  <a:prstClr val="black"/>
                </a:solidFill>
              </a:rPr>
              <a:t>2</a:t>
            </a:r>
            <a:endParaRPr lang="en-US" sz="3600" dirty="0">
              <a:solidFill>
                <a:prstClr val="black"/>
              </a:solidFill>
            </a:endParaRPr>
          </a:p>
        </p:txBody>
      </p:sp>
      <p:sp>
        <p:nvSpPr>
          <p:cNvPr id="63" name="Rectangle 62"/>
          <p:cNvSpPr/>
          <p:nvPr/>
        </p:nvSpPr>
        <p:spPr>
          <a:xfrm>
            <a:off x="1174187" y="3382894"/>
            <a:ext cx="6858000" cy="120032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charset="0"/>
                <a:ea typeface="ＭＳ Ｐゴシック" charset="0"/>
              </a:rPr>
              <a:t>Oxygen (O</a:t>
            </a:r>
            <a:r>
              <a:rPr kumimoji="0" lang="en-US" sz="2400" b="0" i="0" u="none" strike="noStrike" kern="1200" cap="none" spc="0" normalizeH="0" baseline="-25000" noProof="0" dirty="0" smtClean="0">
                <a:ln>
                  <a:noFill/>
                </a:ln>
                <a:solidFill>
                  <a:prstClr val="black"/>
                </a:solidFill>
                <a:effectLst/>
                <a:uLnTx/>
                <a:uFillTx/>
                <a:latin typeface="Arial" charset="0"/>
                <a:ea typeface="ＭＳ Ｐゴシック" charset="0"/>
              </a:rPr>
              <a:t>2</a:t>
            </a:r>
            <a:r>
              <a:rPr kumimoji="0" lang="en-US" sz="2400" b="0" i="0" u="none" strike="noStrike" kern="1200" cap="none" spc="0" normalizeH="0" baseline="0" noProof="0" dirty="0" smtClean="0">
                <a:ln>
                  <a:noFill/>
                </a:ln>
                <a:solidFill>
                  <a:prstClr val="black"/>
                </a:solidFill>
                <a:effectLst/>
                <a:uLnTx/>
                <a:uFillTx/>
                <a:latin typeface="Arial" charset="0"/>
                <a:ea typeface="ＭＳ Ｐゴシック" charset="0"/>
              </a:rPr>
              <a:t>) binding to one hemoglobin subunit induces a conformational change that facilitates oxygen binding to other globin subunits.</a:t>
            </a:r>
            <a:endParaRPr kumimoji="0" lang="en-US" sz="24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625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Clicker question</a:t>
            </a:r>
            <a:endParaRPr lang="en-US" dirty="0"/>
          </a:p>
        </p:txBody>
      </p:sp>
      <p:sp>
        <p:nvSpPr>
          <p:cNvPr id="13" name="Content Placeholder 12"/>
          <p:cNvSpPr>
            <a:spLocks noGrp="1"/>
          </p:cNvSpPr>
          <p:nvPr>
            <p:ph idx="4294967295"/>
          </p:nvPr>
        </p:nvSpPr>
        <p:spPr>
          <a:xfrm>
            <a:off x="985651" y="1683657"/>
            <a:ext cx="7481455" cy="4525963"/>
          </a:xfrm>
        </p:spPr>
        <p:txBody>
          <a:bodyPr/>
          <a:lstStyle/>
          <a:p>
            <a:pPr marL="0" indent="0" eaLnBrk="1" fontAlgn="t" hangingPunct="1">
              <a:buNone/>
            </a:pPr>
            <a:r>
              <a:rPr lang="en-US" sz="2400" i="1" dirty="0"/>
              <a:t>A genetic mutation causes an individual to produce hemoglobin molecules that do not change their binding affinity for oxygen, even after oxygen binds to a single </a:t>
            </a:r>
            <a:r>
              <a:rPr lang="en-US" sz="2400" i="1" dirty="0" err="1"/>
              <a:t>heme</a:t>
            </a:r>
            <a:r>
              <a:rPr lang="en-US" sz="2400" i="1" dirty="0"/>
              <a:t> site.  How will this mutation affect the transport of oxygen through the individual's bloodstream?</a:t>
            </a:r>
          </a:p>
          <a:p>
            <a:pPr marL="0" indent="0" eaLnBrk="1" fontAlgn="ctr" hangingPunct="1">
              <a:buNone/>
            </a:pPr>
            <a:r>
              <a:rPr lang="en-US" sz="2400" i="1" dirty="0"/>
              <a:t> </a:t>
            </a:r>
          </a:p>
          <a:p>
            <a:pPr marL="457200" indent="-457200" eaLnBrk="1" fontAlgn="t" hangingPunct="1">
              <a:buFont typeface="+mj-lt"/>
              <a:buAutoNum type="alphaLcPeriod"/>
            </a:pPr>
            <a:r>
              <a:rPr lang="en-US" sz="2400" i="1" dirty="0"/>
              <a:t>More oxygen will be transported by hemoglobin to tissues throughout the body</a:t>
            </a:r>
            <a:r>
              <a:rPr lang="en-US" sz="2400" i="1" dirty="0" smtClean="0"/>
              <a:t>.</a:t>
            </a:r>
            <a:endParaRPr lang="en-US" sz="2400" i="1" dirty="0"/>
          </a:p>
          <a:p>
            <a:pPr marL="457200" indent="-457200" eaLnBrk="1" fontAlgn="t" hangingPunct="1">
              <a:buFont typeface="+mj-lt"/>
              <a:buAutoNum type="alphaLcPeriod"/>
            </a:pPr>
            <a:r>
              <a:rPr lang="en-US" sz="2400" i="1" dirty="0"/>
              <a:t>Oxygen will not be bound or released from hemoglobin as readily, limiting O</a:t>
            </a:r>
            <a:r>
              <a:rPr lang="en-US" sz="2400" i="1" baseline="-25000" dirty="0"/>
              <a:t>2</a:t>
            </a:r>
            <a:r>
              <a:rPr lang="en-US" sz="2400" i="1" dirty="0"/>
              <a:t> delivery to the tissues</a:t>
            </a:r>
            <a:r>
              <a:rPr lang="en-US" sz="2400" i="1" dirty="0" smtClean="0"/>
              <a:t>.</a:t>
            </a:r>
            <a:endParaRPr lang="en-US" sz="2400" i="1" dirty="0"/>
          </a:p>
          <a:p>
            <a:pPr marL="457200" indent="-457200" eaLnBrk="1" fontAlgn="t" hangingPunct="1">
              <a:buFont typeface="+mj-lt"/>
              <a:buAutoNum type="alphaLcPeriod"/>
            </a:pPr>
            <a:r>
              <a:rPr lang="en-US" sz="2400" i="1" dirty="0"/>
              <a:t>The same amount of oxygen will be transported by hemoglobin to tissues throughout the body.</a:t>
            </a:r>
          </a:p>
          <a:p>
            <a:endParaRPr lang="en-US" i="1" dirty="0"/>
          </a:p>
        </p:txBody>
      </p:sp>
    </p:spTree>
    <p:extLst>
      <p:ext uri="{BB962C8B-B14F-4D97-AF65-F5344CB8AC3E}">
        <p14:creationId xmlns:p14="http://schemas.microsoft.com/office/powerpoint/2010/main" val="286066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2"/>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cs typeface="Times New Roman" charset="0"/>
              </a:rPr>
              <a:t>pH Effect on Hemoglobin Binding O</a:t>
            </a:r>
            <a:r>
              <a:rPr lang="en-US" sz="4400" baseline="-25000">
                <a:latin typeface="Times New Roman" charset="0"/>
                <a:cs typeface="Times New Roman" charset="0"/>
              </a:rPr>
              <a:t>2</a:t>
            </a:r>
          </a:p>
        </p:txBody>
      </p:sp>
      <p:sp>
        <p:nvSpPr>
          <p:cNvPr id="39938" name="Title 6"/>
          <p:cNvSpPr>
            <a:spLocks noGrp="1"/>
          </p:cNvSpPr>
          <p:nvPr>
            <p:ph type="title"/>
          </p:nvPr>
        </p:nvSpPr>
        <p:spPr>
          <a:xfrm>
            <a:off x="0" y="6362700"/>
            <a:ext cx="1592263" cy="495300"/>
          </a:xfrm>
        </p:spPr>
        <p:txBody>
          <a:bodyPr/>
          <a:lstStyle/>
          <a:p>
            <a:pPr algn="l"/>
            <a:r>
              <a:rPr lang="en-US" sz="2400" dirty="0">
                <a:latin typeface="Times New Roman" charset="0"/>
                <a:ea typeface="ＭＳ Ｐゴシック" charset="0"/>
                <a:cs typeface="Times New Roman" charset="0"/>
              </a:rPr>
              <a:t>Fig. 13.3</a:t>
            </a:r>
          </a:p>
        </p:txBody>
      </p:sp>
      <p:sp>
        <p:nvSpPr>
          <p:cNvPr id="10" name="Rectangle 9"/>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grpSp>
        <p:nvGrpSpPr>
          <p:cNvPr id="6" name="Group 5"/>
          <p:cNvGrpSpPr/>
          <p:nvPr/>
        </p:nvGrpSpPr>
        <p:grpSpPr>
          <a:xfrm>
            <a:off x="0" y="881108"/>
            <a:ext cx="8338096" cy="5167895"/>
            <a:chOff x="1592263" y="948424"/>
            <a:chExt cx="8338096" cy="5167895"/>
          </a:xfrm>
        </p:grpSpPr>
        <p:pic>
          <p:nvPicPr>
            <p:cNvPr id="3" name="Picture 2" descr="ICB_1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263" y="948424"/>
              <a:ext cx="6060687" cy="5167895"/>
            </a:xfrm>
            <a:prstGeom prst="rect">
              <a:avLst/>
            </a:prstGeom>
          </p:spPr>
        </p:pic>
        <p:sp>
          <p:nvSpPr>
            <p:cNvPr id="9" name="TextBox 8"/>
            <p:cNvSpPr txBox="1">
              <a:spLocks noChangeArrowheads="1"/>
            </p:cNvSpPr>
            <p:nvPr/>
          </p:nvSpPr>
          <p:spPr bwMode="auto">
            <a:xfrm>
              <a:off x="4333584" y="2070139"/>
              <a:ext cx="643666" cy="369332"/>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FF6600"/>
                  </a:solidFill>
                  <a:latin typeface="Times" charset="0"/>
                  <a:cs typeface="Times" charset="0"/>
                </a:rPr>
                <a:t>7.4</a:t>
              </a:r>
            </a:p>
          </p:txBody>
        </p:sp>
        <p:sp>
          <p:nvSpPr>
            <p:cNvPr id="12" name="TextBox 11"/>
            <p:cNvSpPr txBox="1">
              <a:spLocks noChangeArrowheads="1"/>
            </p:cNvSpPr>
            <p:nvPr/>
          </p:nvSpPr>
          <p:spPr bwMode="auto">
            <a:xfrm>
              <a:off x="4742661" y="2239078"/>
              <a:ext cx="643666" cy="369332"/>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B91C50"/>
                  </a:solidFill>
                  <a:latin typeface="Times" charset="0"/>
                  <a:cs typeface="Times" charset="0"/>
                </a:rPr>
                <a:t>7.2</a:t>
              </a:r>
            </a:p>
          </p:txBody>
        </p:sp>
        <p:sp>
          <p:nvSpPr>
            <p:cNvPr id="11" name="TextBox 10"/>
            <p:cNvSpPr txBox="1">
              <a:spLocks noChangeArrowheads="1"/>
            </p:cNvSpPr>
            <p:nvPr/>
          </p:nvSpPr>
          <p:spPr bwMode="auto">
            <a:xfrm>
              <a:off x="7751716" y="1667999"/>
              <a:ext cx="2178643" cy="3816429"/>
            </a:xfrm>
            <a:prstGeom prst="rect">
              <a:avLst/>
            </a:prstGeom>
            <a:solidFill>
              <a:srgbClr val="FFFFFF"/>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smtClean="0">
                  <a:solidFill>
                    <a:srgbClr val="008080"/>
                  </a:solidFill>
                  <a:latin typeface="Times" charset="0"/>
                  <a:cs typeface="Times" charset="0"/>
                </a:rPr>
                <a:t>What pH do you expect is found in the lungs?</a:t>
              </a:r>
            </a:p>
            <a:p>
              <a:pPr eaLnBrk="1" hangingPunct="1"/>
              <a:endParaRPr lang="en-US" sz="2200" dirty="0" smtClean="0">
                <a:solidFill>
                  <a:srgbClr val="008080"/>
                </a:solidFill>
                <a:latin typeface="Times" charset="0"/>
                <a:cs typeface="Times" charset="0"/>
              </a:endParaRPr>
            </a:p>
            <a:p>
              <a:pPr eaLnBrk="1" hangingPunct="1"/>
              <a:r>
                <a:rPr lang="en-US" sz="2200" dirty="0" smtClean="0">
                  <a:solidFill>
                    <a:srgbClr val="008080"/>
                  </a:solidFill>
                  <a:latin typeface="Times" charset="0"/>
                  <a:cs typeface="Times" charset="0"/>
                </a:rPr>
                <a:t>What </a:t>
              </a:r>
              <a:r>
                <a:rPr lang="en-US" sz="2200" dirty="0">
                  <a:solidFill>
                    <a:srgbClr val="008080"/>
                  </a:solidFill>
                  <a:latin typeface="Times" charset="0"/>
                  <a:cs typeface="Times" charset="0"/>
                </a:rPr>
                <a:t>tissue has </a:t>
              </a:r>
              <a:r>
                <a:rPr lang="en-US" sz="2200" dirty="0" smtClean="0">
                  <a:solidFill>
                    <a:srgbClr val="008080"/>
                  </a:solidFill>
                  <a:latin typeface="Times" charset="0"/>
                  <a:cs typeface="Times" charset="0"/>
                </a:rPr>
                <a:t>lower </a:t>
              </a:r>
              <a:r>
                <a:rPr lang="en-US" sz="2200" dirty="0">
                  <a:solidFill>
                    <a:srgbClr val="008080"/>
                  </a:solidFill>
                  <a:latin typeface="Times" charset="0"/>
                  <a:cs typeface="Times" charset="0"/>
                </a:rPr>
                <a:t>pH</a:t>
              </a:r>
              <a:r>
                <a:rPr lang="en-US" sz="2200" dirty="0" smtClean="0">
                  <a:solidFill>
                    <a:srgbClr val="008080"/>
                  </a:solidFill>
                  <a:latin typeface="Times" charset="0"/>
                  <a:cs typeface="Times" charset="0"/>
                </a:rPr>
                <a:t>? </a:t>
              </a:r>
              <a:endParaRPr lang="en-US" sz="2200" dirty="0">
                <a:solidFill>
                  <a:srgbClr val="008080"/>
                </a:solidFill>
                <a:latin typeface="Times" charset="0"/>
                <a:cs typeface="Times" charset="0"/>
              </a:endParaRPr>
            </a:p>
            <a:p>
              <a:pPr eaLnBrk="1" hangingPunct="1"/>
              <a:endParaRPr lang="en-US" sz="2200" u="sng" dirty="0">
                <a:solidFill>
                  <a:srgbClr val="008080"/>
                </a:solidFill>
                <a:latin typeface="Times" charset="0"/>
                <a:cs typeface="Times" charset="0"/>
              </a:endParaRPr>
            </a:p>
            <a:p>
              <a:pPr eaLnBrk="1" hangingPunct="1"/>
              <a:r>
                <a:rPr lang="en-US" sz="2200" dirty="0" smtClean="0">
                  <a:solidFill>
                    <a:srgbClr val="008080"/>
                  </a:solidFill>
                  <a:latin typeface="Times" charset="0"/>
                  <a:cs typeface="Times" charset="0"/>
                </a:rPr>
                <a:t>How does pH affect the amount of oxygen bound to hemoglobin?</a:t>
              </a:r>
              <a:endParaRPr lang="en-US" sz="2200" dirty="0">
                <a:solidFill>
                  <a:srgbClr val="008080"/>
                </a:solidFill>
                <a:latin typeface="Times" charset="0"/>
                <a:cs typeface="Times" charset="0"/>
              </a:endParaRPr>
            </a:p>
          </p:txBody>
        </p:sp>
        <p:sp>
          <p:nvSpPr>
            <p:cNvPr id="2" name="Freeform 1"/>
            <p:cNvSpPr/>
            <p:nvPr/>
          </p:nvSpPr>
          <p:spPr>
            <a:xfrm>
              <a:off x="2519680" y="1137920"/>
              <a:ext cx="5029200" cy="4155440"/>
            </a:xfrm>
            <a:custGeom>
              <a:avLst/>
              <a:gdLst>
                <a:gd name="connsiteX0" fmla="*/ 5029200 w 5029200"/>
                <a:gd name="connsiteY0" fmla="*/ 121920 h 4155440"/>
                <a:gd name="connsiteX1" fmla="*/ 3139440 w 5029200"/>
                <a:gd name="connsiteY1" fmla="*/ 162560 h 4155440"/>
                <a:gd name="connsiteX2" fmla="*/ 1747520 w 5029200"/>
                <a:gd name="connsiteY2" fmla="*/ 497840 h 4155440"/>
                <a:gd name="connsiteX3" fmla="*/ 670560 w 5029200"/>
                <a:gd name="connsiteY3" fmla="*/ 1706880 h 4155440"/>
                <a:gd name="connsiteX4" fmla="*/ 182880 w 5029200"/>
                <a:gd name="connsiteY4" fmla="*/ 3749040 h 4155440"/>
                <a:gd name="connsiteX5" fmla="*/ 30480 w 5029200"/>
                <a:gd name="connsiteY5" fmla="*/ 4155440 h 4155440"/>
                <a:gd name="connsiteX6" fmla="*/ 30480 w 5029200"/>
                <a:gd name="connsiteY6" fmla="*/ 4155440 h 4155440"/>
                <a:gd name="connsiteX7" fmla="*/ 0 w 5029200"/>
                <a:gd name="connsiteY7" fmla="*/ 4053840 h 4155440"/>
                <a:gd name="connsiteX8" fmla="*/ 314960 w 5029200"/>
                <a:gd name="connsiteY8" fmla="*/ 2143760 h 4155440"/>
                <a:gd name="connsiteX9" fmla="*/ 965200 w 5029200"/>
                <a:gd name="connsiteY9" fmla="*/ 883920 h 4155440"/>
                <a:gd name="connsiteX10" fmla="*/ 1930400 w 5029200"/>
                <a:gd name="connsiteY10" fmla="*/ 274320 h 4155440"/>
                <a:gd name="connsiteX11" fmla="*/ 2600960 w 5029200"/>
                <a:gd name="connsiteY11" fmla="*/ 111760 h 4155440"/>
                <a:gd name="connsiteX12" fmla="*/ 3007360 w 5029200"/>
                <a:gd name="connsiteY12" fmla="*/ 50800 h 4155440"/>
                <a:gd name="connsiteX13" fmla="*/ 3952240 w 5029200"/>
                <a:gd name="connsiteY13" fmla="*/ 40640 h 4155440"/>
                <a:gd name="connsiteX14" fmla="*/ 4947920 w 5029200"/>
                <a:gd name="connsiteY14" fmla="*/ 0 h 4155440"/>
                <a:gd name="connsiteX15" fmla="*/ 4947920 w 5029200"/>
                <a:gd name="connsiteY15" fmla="*/ 0 h 4155440"/>
                <a:gd name="connsiteX16" fmla="*/ 5029200 w 5029200"/>
                <a:gd name="connsiteY16" fmla="*/ 121920 h 415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29200" h="4155440">
                  <a:moveTo>
                    <a:pt x="5029200" y="121920"/>
                  </a:moveTo>
                  <a:lnTo>
                    <a:pt x="3139440" y="162560"/>
                  </a:lnTo>
                  <a:lnTo>
                    <a:pt x="1747520" y="497840"/>
                  </a:lnTo>
                  <a:lnTo>
                    <a:pt x="670560" y="1706880"/>
                  </a:lnTo>
                  <a:lnTo>
                    <a:pt x="182880" y="3749040"/>
                  </a:lnTo>
                  <a:lnTo>
                    <a:pt x="30480" y="4155440"/>
                  </a:lnTo>
                  <a:lnTo>
                    <a:pt x="30480" y="4155440"/>
                  </a:lnTo>
                  <a:lnTo>
                    <a:pt x="0" y="4053840"/>
                  </a:lnTo>
                  <a:lnTo>
                    <a:pt x="314960" y="2143760"/>
                  </a:lnTo>
                  <a:lnTo>
                    <a:pt x="965200" y="883920"/>
                  </a:lnTo>
                  <a:lnTo>
                    <a:pt x="1930400" y="274320"/>
                  </a:lnTo>
                  <a:lnTo>
                    <a:pt x="2600960" y="111760"/>
                  </a:lnTo>
                  <a:lnTo>
                    <a:pt x="3007360" y="50800"/>
                  </a:lnTo>
                  <a:lnTo>
                    <a:pt x="3952240" y="40640"/>
                  </a:lnTo>
                  <a:lnTo>
                    <a:pt x="4947920" y="0"/>
                  </a:lnTo>
                  <a:lnTo>
                    <a:pt x="4947920" y="0"/>
                  </a:lnTo>
                  <a:lnTo>
                    <a:pt x="5029200" y="121920"/>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a:spLocks noChangeArrowheads="1"/>
            </p:cNvSpPr>
            <p:nvPr/>
          </p:nvSpPr>
          <p:spPr bwMode="auto">
            <a:xfrm>
              <a:off x="3811838" y="1692471"/>
              <a:ext cx="643666" cy="369332"/>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008080"/>
                  </a:solidFill>
                  <a:latin typeface="Times" charset="0"/>
                  <a:cs typeface="Times" charset="0"/>
                </a:rPr>
                <a:t>7.6</a:t>
              </a:r>
            </a:p>
          </p:txBody>
        </p:sp>
        <p:sp>
          <p:nvSpPr>
            <p:cNvPr id="15" name="TextBox 14"/>
            <p:cNvSpPr txBox="1"/>
            <p:nvPr/>
          </p:nvSpPr>
          <p:spPr>
            <a:xfrm>
              <a:off x="3586574" y="4832073"/>
              <a:ext cx="915635" cy="369332"/>
            </a:xfrm>
            <a:prstGeom prst="rect">
              <a:avLst/>
            </a:prstGeom>
            <a:noFill/>
          </p:spPr>
          <p:txBody>
            <a:bodyPr wrap="none" rtlCol="0">
              <a:spAutoFit/>
            </a:bodyPr>
            <a:lstStyle/>
            <a:p>
              <a:r>
                <a:rPr lang="en-US" dirty="0"/>
                <a:t>muscle</a:t>
              </a:r>
            </a:p>
          </p:txBody>
        </p:sp>
        <p:sp>
          <p:nvSpPr>
            <p:cNvPr id="17" name="TextBox 16"/>
            <p:cNvSpPr txBox="1"/>
            <p:nvPr/>
          </p:nvSpPr>
          <p:spPr>
            <a:xfrm>
              <a:off x="7202869" y="4832073"/>
              <a:ext cx="620683" cy="369332"/>
            </a:xfrm>
            <a:prstGeom prst="rect">
              <a:avLst/>
            </a:prstGeom>
            <a:solidFill>
              <a:schemeClr val="bg1"/>
            </a:solidFill>
          </p:spPr>
          <p:txBody>
            <a:bodyPr wrap="square" rtlCol="0">
              <a:spAutoFit/>
            </a:bodyPr>
            <a:lstStyle/>
            <a:p>
              <a:r>
                <a:rPr lang="en-US"/>
                <a:t>lung</a:t>
              </a:r>
              <a:endParaRPr lang="en-US" dirty="0"/>
            </a:p>
          </p:txBody>
        </p:sp>
        <p:cxnSp>
          <p:nvCxnSpPr>
            <p:cNvPr id="20" name="Straight Arrow Connector 19"/>
            <p:cNvCxnSpPr/>
            <p:nvPr/>
          </p:nvCxnSpPr>
          <p:spPr>
            <a:xfrm flipV="1">
              <a:off x="3977640" y="3518813"/>
              <a:ext cx="15240" cy="1357987"/>
            </a:xfrm>
            <a:prstGeom prst="straightConnector1">
              <a:avLst/>
            </a:prstGeom>
            <a:ln w="57150">
              <a:solidFill>
                <a:srgbClr val="009193"/>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4CAC342-8569-C142-843E-16FDF2FB11A2}"/>
                </a:ext>
              </a:extLst>
            </p:cNvPr>
            <p:cNvSpPr txBox="1"/>
            <p:nvPr/>
          </p:nvSpPr>
          <p:spPr>
            <a:xfrm>
              <a:off x="3407294" y="5659545"/>
              <a:ext cx="3148619" cy="338554"/>
            </a:xfrm>
            <a:prstGeom prst="rect">
              <a:avLst/>
            </a:prstGeom>
            <a:solidFill>
              <a:schemeClr val="bg1"/>
            </a:solidFill>
          </p:spPr>
          <p:txBody>
            <a:bodyPr wrap="none" rtlCol="0">
              <a:spAutoFit/>
            </a:bodyPr>
            <a:lstStyle/>
            <a:p>
              <a:r>
                <a:rPr lang="en-US" sz="1600" b="1" dirty="0"/>
                <a:t>oxygen concentration (mmHg)</a:t>
              </a:r>
            </a:p>
          </p:txBody>
        </p:sp>
      </p:grpSp>
    </p:spTree>
    <p:extLst>
      <p:ext uri="{BB962C8B-B14F-4D97-AF65-F5344CB8AC3E}">
        <p14:creationId xmlns:p14="http://schemas.microsoft.com/office/powerpoint/2010/main" val="94406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2"/>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smtClean="0">
                <a:latin typeface="+mj-lt"/>
                <a:cs typeface="Times New Roman" charset="0"/>
              </a:rPr>
              <a:t>Myoglobin and Hemoglobin Binding to </a:t>
            </a:r>
            <a:r>
              <a:rPr lang="en-US" sz="3600" dirty="0">
                <a:latin typeface="+mj-lt"/>
                <a:cs typeface="Times New Roman" charset="0"/>
              </a:rPr>
              <a:t>O</a:t>
            </a:r>
            <a:r>
              <a:rPr lang="en-US" sz="3600" baseline="-25000" dirty="0">
                <a:latin typeface="+mj-lt"/>
                <a:cs typeface="Times New Roman" charset="0"/>
              </a:rPr>
              <a:t>2</a:t>
            </a:r>
          </a:p>
        </p:txBody>
      </p:sp>
      <p:sp>
        <p:nvSpPr>
          <p:cNvPr id="39938" name="Title 6"/>
          <p:cNvSpPr>
            <a:spLocks noGrp="1"/>
          </p:cNvSpPr>
          <p:nvPr>
            <p:ph type="title"/>
          </p:nvPr>
        </p:nvSpPr>
        <p:spPr>
          <a:xfrm>
            <a:off x="0" y="6362700"/>
            <a:ext cx="1592263" cy="495300"/>
          </a:xfrm>
        </p:spPr>
        <p:txBody>
          <a:bodyPr/>
          <a:lstStyle/>
          <a:p>
            <a:pPr algn="l"/>
            <a:r>
              <a:rPr lang="en-US" sz="2400" dirty="0">
                <a:latin typeface="Times New Roman" charset="0"/>
                <a:ea typeface="ＭＳ Ｐゴシック" charset="0"/>
                <a:cs typeface="Times New Roman" charset="0"/>
              </a:rPr>
              <a:t>Fig. 13.3</a:t>
            </a:r>
          </a:p>
        </p:txBody>
      </p:sp>
      <p:pic>
        <p:nvPicPr>
          <p:cNvPr id="3" name="Picture 2" descr="ICB_1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4" y="1083635"/>
            <a:ext cx="6060687" cy="5167895"/>
          </a:xfrm>
          <a:prstGeom prst="rect">
            <a:avLst/>
          </a:prstGeom>
        </p:spPr>
      </p:pic>
      <p:sp>
        <p:nvSpPr>
          <p:cNvPr id="10" name="Rectangle 9"/>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sp>
        <p:nvSpPr>
          <p:cNvPr id="9" name="TextBox 8"/>
          <p:cNvSpPr txBox="1">
            <a:spLocks noChangeArrowheads="1"/>
          </p:cNvSpPr>
          <p:nvPr/>
        </p:nvSpPr>
        <p:spPr bwMode="auto">
          <a:xfrm>
            <a:off x="2484422" y="2439471"/>
            <a:ext cx="643666" cy="369332"/>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FF6600"/>
                </a:solidFill>
                <a:latin typeface="Times" charset="0"/>
                <a:cs typeface="Times" charset="0"/>
              </a:rPr>
              <a:t>7.4</a:t>
            </a:r>
          </a:p>
        </p:txBody>
      </p:sp>
      <p:sp>
        <p:nvSpPr>
          <p:cNvPr id="12" name="TextBox 11"/>
          <p:cNvSpPr txBox="1">
            <a:spLocks noChangeArrowheads="1"/>
          </p:cNvSpPr>
          <p:nvPr/>
        </p:nvSpPr>
        <p:spPr bwMode="auto">
          <a:xfrm>
            <a:off x="2806255" y="2698114"/>
            <a:ext cx="643666" cy="369332"/>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B91C50"/>
                </a:solidFill>
                <a:latin typeface="Times" charset="0"/>
                <a:cs typeface="Times" charset="0"/>
              </a:rPr>
              <a:t>7.2</a:t>
            </a:r>
          </a:p>
        </p:txBody>
      </p:sp>
      <p:sp>
        <p:nvSpPr>
          <p:cNvPr id="13" name="TextBox 12"/>
          <p:cNvSpPr txBox="1">
            <a:spLocks noChangeArrowheads="1"/>
          </p:cNvSpPr>
          <p:nvPr/>
        </p:nvSpPr>
        <p:spPr bwMode="auto">
          <a:xfrm>
            <a:off x="2226502" y="2270924"/>
            <a:ext cx="643666" cy="369332"/>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008080"/>
                </a:solidFill>
                <a:latin typeface="Times" charset="0"/>
                <a:cs typeface="Times" charset="0"/>
              </a:rPr>
              <a:t>7.6</a:t>
            </a:r>
          </a:p>
        </p:txBody>
      </p:sp>
      <p:sp>
        <p:nvSpPr>
          <p:cNvPr id="16" name="TextBox 5"/>
          <p:cNvSpPr txBox="1">
            <a:spLocks noChangeArrowheads="1"/>
          </p:cNvSpPr>
          <p:nvPr/>
        </p:nvSpPr>
        <p:spPr bwMode="auto">
          <a:xfrm>
            <a:off x="6164501" y="803932"/>
            <a:ext cx="2921048" cy="580158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b="1" dirty="0">
                <a:solidFill>
                  <a:srgbClr val="800080"/>
                </a:solidFill>
                <a:latin typeface="Times" charset="0"/>
                <a:cs typeface="Times" charset="0"/>
              </a:rPr>
              <a:t>What is the role of myoglobin</a:t>
            </a:r>
            <a:r>
              <a:rPr lang="en-US" sz="2300" b="1" dirty="0" smtClean="0">
                <a:solidFill>
                  <a:srgbClr val="800080"/>
                </a:solidFill>
                <a:latin typeface="Times" charset="0"/>
                <a:cs typeface="Times" charset="0"/>
              </a:rPr>
              <a:t>?</a:t>
            </a:r>
          </a:p>
          <a:p>
            <a:pPr eaLnBrk="1" hangingPunct="1"/>
            <a:endParaRPr lang="en-US" sz="2300" b="1" dirty="0">
              <a:solidFill>
                <a:srgbClr val="800080"/>
              </a:solidFill>
              <a:latin typeface="Times" charset="0"/>
              <a:cs typeface="Times" charset="0"/>
            </a:endParaRPr>
          </a:p>
          <a:p>
            <a:pPr lvl="0" eaLnBrk="1" hangingPunct="1"/>
            <a:r>
              <a:rPr lang="en-US" sz="2300" b="1" dirty="0" smtClean="0">
                <a:solidFill>
                  <a:srgbClr val="800080"/>
                </a:solidFill>
                <a:latin typeface="Times" charset="0"/>
                <a:cs typeface="Times" charset="0"/>
              </a:rPr>
              <a:t>At what </a:t>
            </a:r>
            <a:r>
              <a:rPr lang="en-US" sz="3600" dirty="0">
                <a:solidFill>
                  <a:prstClr val="black"/>
                </a:solidFill>
                <a:latin typeface="Calibri"/>
                <a:ea typeface="ＭＳ Ｐゴシック" pitchFamily="32" charset="-128"/>
              </a:rPr>
              <a:t>o</a:t>
            </a:r>
            <a:r>
              <a:rPr lang="en-US" baseline="-25000" dirty="0">
                <a:solidFill>
                  <a:prstClr val="black"/>
                </a:solidFill>
              </a:rPr>
              <a:t>2</a:t>
            </a:r>
            <a:endParaRPr lang="en-US" sz="3600" dirty="0">
              <a:solidFill>
                <a:prstClr val="black"/>
              </a:solidFill>
            </a:endParaRPr>
          </a:p>
          <a:p>
            <a:pPr eaLnBrk="1" hangingPunct="1"/>
            <a:r>
              <a:rPr lang="en-US" sz="2300" b="1" dirty="0">
                <a:solidFill>
                  <a:srgbClr val="800080"/>
                </a:solidFill>
                <a:latin typeface="Times" charset="0"/>
                <a:cs typeface="Times" charset="0"/>
              </a:rPr>
              <a:t>c</a:t>
            </a:r>
            <a:r>
              <a:rPr lang="en-US" sz="2300" b="1" dirty="0" smtClean="0">
                <a:solidFill>
                  <a:srgbClr val="800080"/>
                </a:solidFill>
                <a:latin typeface="Times" charset="0"/>
                <a:cs typeface="Times" charset="0"/>
              </a:rPr>
              <a:t>onc. in the muscle would 50 % of myoglobin release their bound oxygen?</a:t>
            </a:r>
          </a:p>
          <a:p>
            <a:pPr eaLnBrk="1" hangingPunct="1"/>
            <a:endParaRPr lang="en-US" sz="2300" b="1" dirty="0">
              <a:solidFill>
                <a:srgbClr val="800080"/>
              </a:solidFill>
              <a:latin typeface="Times" charset="0"/>
              <a:cs typeface="Times" charset="0"/>
            </a:endParaRPr>
          </a:p>
          <a:p>
            <a:pPr lvl="0" eaLnBrk="1" hangingPunct="1"/>
            <a:r>
              <a:rPr lang="en-US" sz="2300" b="1" dirty="0">
                <a:solidFill>
                  <a:srgbClr val="800080"/>
                </a:solidFill>
                <a:latin typeface="Times" charset="0"/>
                <a:cs typeface="Times" charset="0"/>
              </a:rPr>
              <a:t>At what </a:t>
            </a:r>
            <a:r>
              <a:rPr lang="en-US" sz="3600" dirty="0">
                <a:solidFill>
                  <a:prstClr val="black"/>
                </a:solidFill>
                <a:latin typeface="Calibri"/>
                <a:ea typeface="ＭＳ Ｐゴシック" pitchFamily="32" charset="-128"/>
              </a:rPr>
              <a:t>o</a:t>
            </a:r>
            <a:r>
              <a:rPr lang="en-US" sz="2000" baseline="-25000" dirty="0">
                <a:solidFill>
                  <a:prstClr val="black"/>
                </a:solidFill>
              </a:rPr>
              <a:t>2</a:t>
            </a:r>
            <a:endParaRPr lang="en-US" sz="3600" dirty="0">
              <a:solidFill>
                <a:prstClr val="black"/>
              </a:solidFill>
            </a:endParaRPr>
          </a:p>
          <a:p>
            <a:pPr eaLnBrk="1" hangingPunct="1"/>
            <a:r>
              <a:rPr lang="en-US" sz="2300" b="1" dirty="0">
                <a:solidFill>
                  <a:srgbClr val="800080"/>
                </a:solidFill>
                <a:latin typeface="Times" charset="0"/>
                <a:cs typeface="Times" charset="0"/>
              </a:rPr>
              <a:t>conc. in the muscle would 50 % of </a:t>
            </a:r>
            <a:r>
              <a:rPr lang="en-US" sz="2300" b="1" dirty="0" smtClean="0">
                <a:solidFill>
                  <a:srgbClr val="800080"/>
                </a:solidFill>
                <a:latin typeface="Times" charset="0"/>
                <a:cs typeface="Times" charset="0"/>
              </a:rPr>
              <a:t>hemoglobin </a:t>
            </a:r>
            <a:r>
              <a:rPr lang="en-US" sz="2300" b="1" dirty="0">
                <a:solidFill>
                  <a:srgbClr val="800080"/>
                </a:solidFill>
                <a:latin typeface="Times" charset="0"/>
                <a:cs typeface="Times" charset="0"/>
              </a:rPr>
              <a:t>release their bound oxygen?</a:t>
            </a:r>
          </a:p>
          <a:p>
            <a:pPr eaLnBrk="1" hangingPunct="1"/>
            <a:endParaRPr lang="en-US" sz="2300" b="1" dirty="0">
              <a:solidFill>
                <a:srgbClr val="800080"/>
              </a:solidFill>
              <a:latin typeface="Times" charset="0"/>
              <a:cs typeface="Times" charset="0"/>
            </a:endParaRPr>
          </a:p>
        </p:txBody>
      </p:sp>
      <p:sp>
        <p:nvSpPr>
          <p:cNvPr id="4" name="Freeform 3"/>
          <p:cNvSpPr/>
          <p:nvPr/>
        </p:nvSpPr>
        <p:spPr>
          <a:xfrm>
            <a:off x="1007912" y="1922602"/>
            <a:ext cx="1348947" cy="3489960"/>
          </a:xfrm>
          <a:custGeom>
            <a:avLst/>
            <a:gdLst>
              <a:gd name="connsiteX0" fmla="*/ 0 w 1478280"/>
              <a:gd name="connsiteY0" fmla="*/ 3566160 h 3566160"/>
              <a:gd name="connsiteX1" fmla="*/ 15240 w 1478280"/>
              <a:gd name="connsiteY1" fmla="*/ 3322320 h 3566160"/>
              <a:gd name="connsiteX2" fmla="*/ 137160 w 1478280"/>
              <a:gd name="connsiteY2" fmla="*/ 2697480 h 3566160"/>
              <a:gd name="connsiteX3" fmla="*/ 228600 w 1478280"/>
              <a:gd name="connsiteY3" fmla="*/ 2103120 h 3566160"/>
              <a:gd name="connsiteX4" fmla="*/ 335280 w 1478280"/>
              <a:gd name="connsiteY4" fmla="*/ 1737360 h 3566160"/>
              <a:gd name="connsiteX5" fmla="*/ 472440 w 1478280"/>
              <a:gd name="connsiteY5" fmla="*/ 1310640 h 3566160"/>
              <a:gd name="connsiteX6" fmla="*/ 640080 w 1478280"/>
              <a:gd name="connsiteY6" fmla="*/ 883920 h 3566160"/>
              <a:gd name="connsiteX7" fmla="*/ 868680 w 1478280"/>
              <a:gd name="connsiteY7" fmla="*/ 548640 h 3566160"/>
              <a:gd name="connsiteX8" fmla="*/ 1219200 w 1478280"/>
              <a:gd name="connsiteY8" fmla="*/ 167640 h 3566160"/>
              <a:gd name="connsiteX9" fmla="*/ 1447800 w 1478280"/>
              <a:gd name="connsiteY9" fmla="*/ 0 h 3566160"/>
              <a:gd name="connsiteX10" fmla="*/ 1478280 w 1478280"/>
              <a:gd name="connsiteY10" fmla="*/ 3566160 h 3566160"/>
              <a:gd name="connsiteX11" fmla="*/ 0 w 1478280"/>
              <a:gd name="connsiteY11" fmla="*/ 3566160 h 35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280" h="3566160">
                <a:moveTo>
                  <a:pt x="0" y="3566160"/>
                </a:moveTo>
                <a:lnTo>
                  <a:pt x="15240" y="3322320"/>
                </a:lnTo>
                <a:lnTo>
                  <a:pt x="137160" y="2697480"/>
                </a:lnTo>
                <a:lnTo>
                  <a:pt x="228600" y="2103120"/>
                </a:lnTo>
                <a:lnTo>
                  <a:pt x="335280" y="1737360"/>
                </a:lnTo>
                <a:lnTo>
                  <a:pt x="472440" y="1310640"/>
                </a:lnTo>
                <a:lnTo>
                  <a:pt x="640080" y="883920"/>
                </a:lnTo>
                <a:lnTo>
                  <a:pt x="868680" y="548640"/>
                </a:lnTo>
                <a:lnTo>
                  <a:pt x="1219200" y="167640"/>
                </a:lnTo>
                <a:lnTo>
                  <a:pt x="1447800" y="0"/>
                </a:lnTo>
                <a:lnTo>
                  <a:pt x="1478280" y="3566160"/>
                </a:lnTo>
                <a:lnTo>
                  <a:pt x="0" y="3566160"/>
                </a:lnTo>
                <a:close/>
              </a:path>
            </a:pathLst>
          </a:custGeom>
          <a:solidFill>
            <a:srgbClr val="FFC000">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48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Trace the path of O</a:t>
            </a:r>
            <a:r>
              <a:rPr lang="en-US" sz="3200" baseline="-25000" dirty="0" smtClean="0"/>
              <a:t>2</a:t>
            </a:r>
            <a:r>
              <a:rPr lang="en-US" sz="3200" dirty="0" smtClean="0"/>
              <a:t>bound to hemoglobin from the lungs to muscle</a:t>
            </a:r>
            <a:endParaRPr lang="en-US" sz="3200" baseline="-25000" dirty="0"/>
          </a:p>
        </p:txBody>
      </p:sp>
      <p:pic>
        <p:nvPicPr>
          <p:cNvPr id="3" name="Picture 2" descr="ICB_1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9021"/>
            <a:ext cx="6060687" cy="5167895"/>
          </a:xfrm>
          <a:prstGeom prst="rect">
            <a:avLst/>
          </a:prstGeom>
        </p:spPr>
      </p:pic>
      <p:sp>
        <p:nvSpPr>
          <p:cNvPr id="5" name="TextBox 4"/>
          <p:cNvSpPr txBox="1">
            <a:spLocks noChangeArrowheads="1"/>
          </p:cNvSpPr>
          <p:nvPr/>
        </p:nvSpPr>
        <p:spPr bwMode="auto">
          <a:xfrm>
            <a:off x="4131210" y="2745475"/>
            <a:ext cx="643666" cy="646331"/>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dirty="0">
              <a:solidFill>
                <a:srgbClr val="B91C50"/>
              </a:solidFill>
              <a:latin typeface="Times" charset="0"/>
              <a:cs typeface="Times" charset="0"/>
            </a:endParaRPr>
          </a:p>
          <a:p>
            <a:pPr algn="ctr" eaLnBrk="1" hangingPunct="1"/>
            <a:endParaRPr lang="en-US" sz="1800" dirty="0">
              <a:solidFill>
                <a:srgbClr val="B91C50"/>
              </a:solidFill>
              <a:latin typeface="Times" charset="0"/>
              <a:cs typeface="Times" charset="0"/>
            </a:endParaRPr>
          </a:p>
        </p:txBody>
      </p:sp>
      <p:sp>
        <p:nvSpPr>
          <p:cNvPr id="10" name="Rectangle 9"/>
          <p:cNvSpPr/>
          <p:nvPr/>
        </p:nvSpPr>
        <p:spPr>
          <a:xfrm>
            <a:off x="5930620" y="2380888"/>
            <a:ext cx="2975466" cy="1477328"/>
          </a:xfrm>
          <a:prstGeom prst="rect">
            <a:avLst/>
          </a:prstGeom>
        </p:spPr>
        <p:txBody>
          <a:bodyPr wrap="square">
            <a:spAutoFit/>
          </a:bodyPr>
          <a:lstStyle/>
          <a:p>
            <a:r>
              <a:rPr lang="en-US" b="1" dirty="0" smtClean="0">
                <a:solidFill>
                  <a:srgbClr val="800080"/>
                </a:solidFill>
                <a:latin typeface="Times" charset="0"/>
                <a:cs typeface="Times" charset="0"/>
              </a:rPr>
              <a:t>Label with letters (A. B. C. D. E, </a:t>
            </a:r>
            <a:r>
              <a:rPr lang="en-US" b="1" dirty="0" err="1" smtClean="0">
                <a:solidFill>
                  <a:srgbClr val="800080"/>
                </a:solidFill>
                <a:latin typeface="Times" charset="0"/>
                <a:cs typeface="Times" charset="0"/>
              </a:rPr>
              <a:t>etc</a:t>
            </a:r>
            <a:r>
              <a:rPr lang="en-US" b="1" dirty="0" smtClean="0">
                <a:solidFill>
                  <a:srgbClr val="800080"/>
                </a:solidFill>
                <a:latin typeface="Times" charset="0"/>
                <a:cs typeface="Times" charset="0"/>
              </a:rPr>
              <a:t>) the points in the graph from lung tissue to active muscle.</a:t>
            </a:r>
            <a:endParaRPr lang="en-US" b="1" dirty="0">
              <a:solidFill>
                <a:srgbClr val="800080"/>
              </a:solidFill>
              <a:latin typeface="Times" charset="0"/>
              <a:cs typeface="Times" charset="0"/>
            </a:endParaRPr>
          </a:p>
          <a:p>
            <a:pPr eaLnBrk="1" hangingPunct="1"/>
            <a:endParaRPr lang="en-US" b="1" dirty="0">
              <a:solidFill>
                <a:srgbClr val="800080"/>
              </a:solidFill>
              <a:latin typeface="Times" charset="0"/>
              <a:cs typeface="Times" charset="0"/>
            </a:endParaRPr>
          </a:p>
        </p:txBody>
      </p:sp>
    </p:spTree>
    <p:extLst>
      <p:ext uri="{BB962C8B-B14F-4D97-AF65-F5344CB8AC3E}">
        <p14:creationId xmlns:p14="http://schemas.microsoft.com/office/powerpoint/2010/main" val="91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B_1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894"/>
            <a:ext cx="7578684" cy="6462278"/>
          </a:xfrm>
          <a:prstGeom prst="rect">
            <a:avLst/>
          </a:prstGeom>
        </p:spPr>
      </p:pic>
      <p:sp>
        <p:nvSpPr>
          <p:cNvPr id="5" name="TextBox 4"/>
          <p:cNvSpPr txBox="1">
            <a:spLocks noChangeArrowheads="1"/>
          </p:cNvSpPr>
          <p:nvPr/>
        </p:nvSpPr>
        <p:spPr bwMode="auto">
          <a:xfrm>
            <a:off x="4131210" y="2745475"/>
            <a:ext cx="643666" cy="646331"/>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dirty="0">
              <a:solidFill>
                <a:srgbClr val="B91C50"/>
              </a:solidFill>
              <a:latin typeface="Times" charset="0"/>
              <a:cs typeface="Times" charset="0"/>
            </a:endParaRPr>
          </a:p>
          <a:p>
            <a:pPr algn="ctr" eaLnBrk="1" hangingPunct="1"/>
            <a:endParaRPr lang="en-US" sz="1800" dirty="0">
              <a:solidFill>
                <a:srgbClr val="B91C50"/>
              </a:solidFill>
              <a:latin typeface="Times" charset="0"/>
              <a:cs typeface="Times" charset="0"/>
            </a:endParaRPr>
          </a:p>
        </p:txBody>
      </p:sp>
      <p:sp>
        <p:nvSpPr>
          <p:cNvPr id="6" name="Rectangle 5"/>
          <p:cNvSpPr/>
          <p:nvPr/>
        </p:nvSpPr>
        <p:spPr>
          <a:xfrm>
            <a:off x="6877996" y="435819"/>
            <a:ext cx="402674" cy="523220"/>
          </a:xfrm>
          <a:prstGeom prst="rect">
            <a:avLst/>
          </a:prstGeom>
        </p:spPr>
        <p:txBody>
          <a:bodyPr wrap="none">
            <a:spAutoFit/>
          </a:bodyPr>
          <a:lstStyle/>
          <a:p>
            <a:pPr eaLnBrk="1" hangingPunct="1"/>
            <a:r>
              <a:rPr lang="en-US" sz="2800" b="1" dirty="0" smtClean="0">
                <a:solidFill>
                  <a:srgbClr val="800080"/>
                </a:solidFill>
                <a:latin typeface="+mj-lt"/>
                <a:cs typeface="Times" charset="0"/>
              </a:rPr>
              <a:t>A</a:t>
            </a:r>
            <a:endParaRPr lang="en-US" sz="2800" b="1" dirty="0">
              <a:solidFill>
                <a:srgbClr val="800080"/>
              </a:solidFill>
              <a:latin typeface="+mj-lt"/>
              <a:cs typeface="Times" charset="0"/>
            </a:endParaRPr>
          </a:p>
        </p:txBody>
      </p:sp>
      <p:sp>
        <p:nvSpPr>
          <p:cNvPr id="9" name="Rectangle 8"/>
          <p:cNvSpPr/>
          <p:nvPr/>
        </p:nvSpPr>
        <p:spPr>
          <a:xfrm>
            <a:off x="3402698" y="2222255"/>
            <a:ext cx="386644" cy="523220"/>
          </a:xfrm>
          <a:prstGeom prst="rect">
            <a:avLst/>
          </a:prstGeom>
        </p:spPr>
        <p:txBody>
          <a:bodyPr wrap="none">
            <a:spAutoFit/>
          </a:bodyPr>
          <a:lstStyle/>
          <a:p>
            <a:pPr eaLnBrk="1" hangingPunct="1"/>
            <a:r>
              <a:rPr lang="en-US" sz="2800" b="1" dirty="0" smtClean="0">
                <a:solidFill>
                  <a:srgbClr val="800080"/>
                </a:solidFill>
                <a:latin typeface="+mj-lt"/>
                <a:cs typeface="Times" charset="0"/>
              </a:rPr>
              <a:t>B</a:t>
            </a:r>
            <a:endParaRPr lang="en-US" sz="2800" b="1" dirty="0">
              <a:solidFill>
                <a:srgbClr val="800080"/>
              </a:solidFill>
              <a:latin typeface="+mj-lt"/>
              <a:cs typeface="Times" charset="0"/>
            </a:endParaRPr>
          </a:p>
        </p:txBody>
      </p:sp>
      <p:sp>
        <p:nvSpPr>
          <p:cNvPr id="10" name="Rectangle 9"/>
          <p:cNvSpPr/>
          <p:nvPr/>
        </p:nvSpPr>
        <p:spPr>
          <a:xfrm>
            <a:off x="1502469" y="2868586"/>
            <a:ext cx="410690" cy="523220"/>
          </a:xfrm>
          <a:prstGeom prst="rect">
            <a:avLst/>
          </a:prstGeom>
        </p:spPr>
        <p:txBody>
          <a:bodyPr wrap="none">
            <a:spAutoFit/>
          </a:bodyPr>
          <a:lstStyle/>
          <a:p>
            <a:pPr eaLnBrk="1" hangingPunct="1"/>
            <a:r>
              <a:rPr lang="en-US" sz="2800" b="1" dirty="0" smtClean="0">
                <a:solidFill>
                  <a:srgbClr val="800080"/>
                </a:solidFill>
                <a:latin typeface="+mj-lt"/>
                <a:cs typeface="Times" charset="0"/>
              </a:rPr>
              <a:t>D</a:t>
            </a:r>
            <a:endParaRPr lang="en-US" sz="2800" b="1" dirty="0">
              <a:solidFill>
                <a:srgbClr val="800080"/>
              </a:solidFill>
              <a:latin typeface="+mj-lt"/>
              <a:cs typeface="Times" charset="0"/>
            </a:endParaRPr>
          </a:p>
        </p:txBody>
      </p:sp>
      <p:sp>
        <p:nvSpPr>
          <p:cNvPr id="11" name="Rectangle 10"/>
          <p:cNvSpPr/>
          <p:nvPr/>
        </p:nvSpPr>
        <p:spPr>
          <a:xfrm>
            <a:off x="1099795" y="4455177"/>
            <a:ext cx="359394" cy="523220"/>
          </a:xfrm>
          <a:prstGeom prst="rect">
            <a:avLst/>
          </a:prstGeom>
        </p:spPr>
        <p:txBody>
          <a:bodyPr wrap="none">
            <a:spAutoFit/>
          </a:bodyPr>
          <a:lstStyle/>
          <a:p>
            <a:pPr eaLnBrk="1" hangingPunct="1"/>
            <a:r>
              <a:rPr lang="en-US" sz="2800" b="1" dirty="0" smtClean="0">
                <a:solidFill>
                  <a:srgbClr val="800080"/>
                </a:solidFill>
                <a:latin typeface="+mj-lt"/>
                <a:cs typeface="Times" charset="0"/>
              </a:rPr>
              <a:t>E</a:t>
            </a:r>
            <a:endParaRPr lang="en-US" sz="2800" b="1" dirty="0">
              <a:solidFill>
                <a:srgbClr val="800080"/>
              </a:solidFill>
              <a:latin typeface="+mj-lt"/>
              <a:cs typeface="Times" charset="0"/>
            </a:endParaRPr>
          </a:p>
        </p:txBody>
      </p:sp>
      <p:sp>
        <p:nvSpPr>
          <p:cNvPr id="12" name="Rectangle 11"/>
          <p:cNvSpPr/>
          <p:nvPr/>
        </p:nvSpPr>
        <p:spPr>
          <a:xfrm>
            <a:off x="1983053" y="4455177"/>
            <a:ext cx="375424" cy="523220"/>
          </a:xfrm>
          <a:prstGeom prst="rect">
            <a:avLst/>
          </a:prstGeom>
        </p:spPr>
        <p:txBody>
          <a:bodyPr wrap="none">
            <a:spAutoFit/>
          </a:bodyPr>
          <a:lstStyle/>
          <a:p>
            <a:pPr eaLnBrk="1" hangingPunct="1"/>
            <a:r>
              <a:rPr lang="en-US" sz="2800" b="1" dirty="0" smtClean="0">
                <a:solidFill>
                  <a:srgbClr val="800080"/>
                </a:solidFill>
                <a:latin typeface="+mj-lt"/>
                <a:cs typeface="Times" charset="0"/>
              </a:rPr>
              <a:t>C</a:t>
            </a:r>
            <a:endParaRPr lang="en-US" sz="2800" b="1" dirty="0">
              <a:solidFill>
                <a:srgbClr val="800080"/>
              </a:solidFill>
              <a:latin typeface="+mj-lt"/>
              <a:cs typeface="Times" charset="0"/>
            </a:endParaRPr>
          </a:p>
        </p:txBody>
      </p:sp>
    </p:spTree>
    <p:extLst>
      <p:ext uri="{BB962C8B-B14F-4D97-AF65-F5344CB8AC3E}">
        <p14:creationId xmlns:p14="http://schemas.microsoft.com/office/powerpoint/2010/main" val="166916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529" y="1183312"/>
            <a:ext cx="8420100" cy="5016758"/>
          </a:xfrm>
          <a:prstGeom prst="rect">
            <a:avLst/>
          </a:prstGeom>
          <a:solidFill>
            <a:schemeClr val="accent4">
              <a:lumMod val="40000"/>
              <a:lumOff val="60000"/>
            </a:schemeClr>
          </a:solidFill>
        </p:spPr>
        <p:txBody>
          <a:bodyPr wrap="square">
            <a:spAutoFit/>
          </a:bodyPr>
          <a:lstStyle/>
          <a:p>
            <a:r>
              <a:rPr lang="en-US" sz="3200" b="1" dirty="0">
                <a:latin typeface="+mj-lt"/>
                <a:cs typeface="Times New Roman"/>
              </a:rPr>
              <a:t>Biology Learning Objectives</a:t>
            </a:r>
            <a:endParaRPr lang="en-US" sz="3200" dirty="0">
              <a:latin typeface="+mj-lt"/>
              <a:cs typeface="Times New Roman"/>
            </a:endParaRPr>
          </a:p>
          <a:p>
            <a:pPr marL="457200" indent="-457200">
              <a:buFont typeface="Arial"/>
              <a:buChar char="•"/>
            </a:pPr>
            <a:r>
              <a:rPr lang="en-US" sz="3200" dirty="0">
                <a:latin typeface="+mj-lt"/>
                <a:cs typeface="Times New Roman"/>
              </a:rPr>
              <a:t>Describe </a:t>
            </a:r>
            <a:r>
              <a:rPr lang="en-US" sz="3200" dirty="0" err="1">
                <a:latin typeface="+mj-lt"/>
                <a:cs typeface="Times New Roman"/>
              </a:rPr>
              <a:t>cooperativity</a:t>
            </a:r>
            <a:r>
              <a:rPr lang="en-US" sz="3200" dirty="0">
                <a:latin typeface="+mj-lt"/>
                <a:cs typeface="Times New Roman"/>
              </a:rPr>
              <a:t> and how it produces an emergent property for hemoglobin.</a:t>
            </a:r>
          </a:p>
          <a:p>
            <a:pPr marL="457200" indent="-457200">
              <a:buFont typeface="Arial"/>
              <a:buChar char="•"/>
            </a:pPr>
            <a:r>
              <a:rPr lang="en-US" sz="3200" dirty="0" smtClean="0">
                <a:latin typeface="+mj-lt"/>
                <a:cs typeface="Times New Roman"/>
              </a:rPr>
              <a:t>Interpret </a:t>
            </a:r>
            <a:r>
              <a:rPr lang="en-US" sz="3200" dirty="0">
                <a:latin typeface="+mj-lt"/>
                <a:cs typeface="Times New Roman"/>
              </a:rPr>
              <a:t>the oxygen-hemoglobin association/saturation curve</a:t>
            </a:r>
          </a:p>
          <a:p>
            <a:pPr marL="457200" indent="-457200">
              <a:buFont typeface="Arial"/>
              <a:buChar char="•"/>
            </a:pPr>
            <a:r>
              <a:rPr lang="en-US" sz="3200" dirty="0" smtClean="0">
                <a:latin typeface="+mj-lt"/>
                <a:cs typeface="Times New Roman"/>
              </a:rPr>
              <a:t>Explain </a:t>
            </a:r>
            <a:r>
              <a:rPr lang="en-US" sz="3200" dirty="0">
                <a:latin typeface="+mj-lt"/>
                <a:cs typeface="Times New Roman"/>
              </a:rPr>
              <a:t>why hemoglobin is more suitable for carrying oxygen in the blood and myoglobin more adept at storing oxygen in the skeletal muscles.</a:t>
            </a:r>
          </a:p>
          <a:p>
            <a:endParaRPr lang="en-US" sz="3200" dirty="0">
              <a:latin typeface="+mj-lt"/>
              <a:cs typeface="Times New Roman"/>
            </a:endParaRPr>
          </a:p>
        </p:txBody>
      </p:sp>
      <p:sp>
        <p:nvSpPr>
          <p:cNvPr id="5" name="Rectangle 4"/>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spTree>
    <p:extLst>
      <p:ext uri="{BB962C8B-B14F-4D97-AF65-F5344CB8AC3E}">
        <p14:creationId xmlns:p14="http://schemas.microsoft.com/office/powerpoint/2010/main" val="2880145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Hemoglobin and Myoglobin Comparison</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224582"/>
              </p:ext>
            </p:extLst>
          </p:nvPr>
        </p:nvGraphicFramePr>
        <p:xfrm>
          <a:off x="457200" y="2194515"/>
          <a:ext cx="8229600" cy="3108960"/>
        </p:xfrm>
        <a:graphic>
          <a:graphicData uri="http://schemas.openxmlformats.org/drawingml/2006/table">
            <a:tbl>
              <a:tblPr firstRow="1" bandRow="1">
                <a:tableStyleId>{5C22544A-7EE6-4342-B048-85BDC9FD1C3A}</a:tableStyleId>
              </a:tblPr>
              <a:tblGrid>
                <a:gridCol w="2508068">
                  <a:extLst>
                    <a:ext uri="{9D8B030D-6E8A-4147-A177-3AD203B41FA5}">
                      <a16:colId xmlns:a16="http://schemas.microsoft.com/office/drawing/2014/main" val="1103475770"/>
                    </a:ext>
                  </a:extLst>
                </a:gridCol>
                <a:gridCol w="2978332">
                  <a:extLst>
                    <a:ext uri="{9D8B030D-6E8A-4147-A177-3AD203B41FA5}">
                      <a16:colId xmlns:a16="http://schemas.microsoft.com/office/drawing/2014/main" val="2470077012"/>
                    </a:ext>
                  </a:extLst>
                </a:gridCol>
                <a:gridCol w="2743200">
                  <a:extLst>
                    <a:ext uri="{9D8B030D-6E8A-4147-A177-3AD203B41FA5}">
                      <a16:colId xmlns:a16="http://schemas.microsoft.com/office/drawing/2014/main" val="3147004237"/>
                    </a:ext>
                  </a:extLst>
                </a:gridCol>
              </a:tblGrid>
              <a:tr h="370840">
                <a:tc>
                  <a:txBody>
                    <a:bodyPr/>
                    <a:lstStyle/>
                    <a:p>
                      <a:pPr algn="ctr"/>
                      <a:r>
                        <a:rPr lang="en-US" sz="2400" dirty="0" smtClean="0"/>
                        <a:t>Comparison</a:t>
                      </a:r>
                      <a:endParaRPr lang="en-US" sz="2400" dirty="0"/>
                    </a:p>
                  </a:txBody>
                  <a:tcPr/>
                </a:tc>
                <a:tc>
                  <a:txBody>
                    <a:bodyPr/>
                    <a:lstStyle/>
                    <a:p>
                      <a:pPr algn="ctr"/>
                      <a:r>
                        <a:rPr lang="en-US" sz="2400" dirty="0" smtClean="0"/>
                        <a:t>Hemoglobin</a:t>
                      </a:r>
                      <a:endParaRPr lang="en-US" sz="2400" dirty="0"/>
                    </a:p>
                  </a:txBody>
                  <a:tcPr/>
                </a:tc>
                <a:tc>
                  <a:txBody>
                    <a:bodyPr/>
                    <a:lstStyle/>
                    <a:p>
                      <a:pPr algn="ctr"/>
                      <a:r>
                        <a:rPr lang="en-US" sz="2400" dirty="0" smtClean="0"/>
                        <a:t>Myoglobin</a:t>
                      </a:r>
                      <a:endParaRPr lang="en-US" sz="2400" dirty="0"/>
                    </a:p>
                  </a:txBody>
                  <a:tcPr/>
                </a:tc>
                <a:extLst>
                  <a:ext uri="{0D108BD9-81ED-4DB2-BD59-A6C34878D82A}">
                    <a16:rowId xmlns:a16="http://schemas.microsoft.com/office/drawing/2014/main" val="564911473"/>
                  </a:ext>
                </a:extLst>
              </a:tr>
              <a:tr h="370840">
                <a:tc>
                  <a:txBody>
                    <a:bodyPr/>
                    <a:lstStyle/>
                    <a:p>
                      <a:pPr algn="ctr"/>
                      <a:r>
                        <a:rPr lang="en-US" sz="2400" dirty="0" smtClean="0"/>
                        <a:t>Number of Chains</a:t>
                      </a: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635201419"/>
                  </a:ext>
                </a:extLst>
              </a:tr>
              <a:tr h="370840">
                <a:tc>
                  <a:txBody>
                    <a:bodyPr/>
                    <a:lstStyle/>
                    <a:p>
                      <a:pPr algn="ctr"/>
                      <a:r>
                        <a:rPr lang="en-US" sz="2400" dirty="0" smtClean="0"/>
                        <a:t>Oxygen Affinity</a:t>
                      </a: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307960087"/>
                  </a:ext>
                </a:extLst>
              </a:tr>
              <a:tr h="370840">
                <a:tc>
                  <a:txBody>
                    <a:bodyPr/>
                    <a:lstStyle/>
                    <a:p>
                      <a:pPr algn="ctr"/>
                      <a:r>
                        <a:rPr lang="en-US" sz="2400" dirty="0" smtClean="0"/>
                        <a:t>Where present</a:t>
                      </a: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143677989"/>
                  </a:ext>
                </a:extLst>
              </a:tr>
              <a:tr h="370840">
                <a:tc>
                  <a:txBody>
                    <a:bodyPr/>
                    <a:lstStyle/>
                    <a:p>
                      <a:pPr algn="ctr"/>
                      <a:r>
                        <a:rPr lang="en-US" sz="2400" dirty="0" smtClean="0"/>
                        <a:t>Oxygen saturation curve</a:t>
                      </a: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335602309"/>
                  </a:ext>
                </a:extLst>
              </a:tr>
              <a:tr h="370840">
                <a:tc>
                  <a:txBody>
                    <a:bodyPr/>
                    <a:lstStyle/>
                    <a:p>
                      <a:pPr algn="ctr"/>
                      <a:r>
                        <a:rPr lang="en-US" sz="2400" dirty="0" smtClean="0"/>
                        <a:t>Role</a:t>
                      </a: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254185731"/>
                  </a:ext>
                </a:extLst>
              </a:tr>
            </a:tbl>
          </a:graphicData>
        </a:graphic>
      </p:graphicFrame>
    </p:spTree>
    <p:extLst>
      <p:ext uri="{BB962C8B-B14F-4D97-AF65-F5344CB8AC3E}">
        <p14:creationId xmlns:p14="http://schemas.microsoft.com/office/powerpoint/2010/main" val="278485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Hemoglobin and Myoglobin Comparison</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48745698"/>
              </p:ext>
            </p:extLst>
          </p:nvPr>
        </p:nvGraphicFramePr>
        <p:xfrm>
          <a:off x="317500" y="1453153"/>
          <a:ext cx="8229600" cy="5303520"/>
        </p:xfrm>
        <a:graphic>
          <a:graphicData uri="http://schemas.openxmlformats.org/drawingml/2006/table">
            <a:tbl>
              <a:tblPr firstRow="1" bandRow="1">
                <a:tableStyleId>{5C22544A-7EE6-4342-B048-85BDC9FD1C3A}</a:tableStyleId>
              </a:tblPr>
              <a:tblGrid>
                <a:gridCol w="2508068">
                  <a:extLst>
                    <a:ext uri="{9D8B030D-6E8A-4147-A177-3AD203B41FA5}">
                      <a16:colId xmlns:a16="http://schemas.microsoft.com/office/drawing/2014/main" val="1103475770"/>
                    </a:ext>
                  </a:extLst>
                </a:gridCol>
                <a:gridCol w="2978332">
                  <a:extLst>
                    <a:ext uri="{9D8B030D-6E8A-4147-A177-3AD203B41FA5}">
                      <a16:colId xmlns:a16="http://schemas.microsoft.com/office/drawing/2014/main" val="2470077012"/>
                    </a:ext>
                  </a:extLst>
                </a:gridCol>
                <a:gridCol w="2743200">
                  <a:extLst>
                    <a:ext uri="{9D8B030D-6E8A-4147-A177-3AD203B41FA5}">
                      <a16:colId xmlns:a16="http://schemas.microsoft.com/office/drawing/2014/main" val="3147004237"/>
                    </a:ext>
                  </a:extLst>
                </a:gridCol>
              </a:tblGrid>
              <a:tr h="370840">
                <a:tc>
                  <a:txBody>
                    <a:bodyPr/>
                    <a:lstStyle/>
                    <a:p>
                      <a:pPr algn="ctr"/>
                      <a:r>
                        <a:rPr lang="en-US" sz="2400" dirty="0" smtClean="0"/>
                        <a:t>Comparison</a:t>
                      </a:r>
                      <a:endParaRPr lang="en-US" sz="2400" dirty="0"/>
                    </a:p>
                  </a:txBody>
                  <a:tcPr/>
                </a:tc>
                <a:tc>
                  <a:txBody>
                    <a:bodyPr/>
                    <a:lstStyle/>
                    <a:p>
                      <a:pPr algn="ctr"/>
                      <a:r>
                        <a:rPr lang="en-US" sz="2400" dirty="0" smtClean="0"/>
                        <a:t>Hemoglobin</a:t>
                      </a:r>
                      <a:endParaRPr lang="en-US" sz="2400" dirty="0"/>
                    </a:p>
                  </a:txBody>
                  <a:tcPr/>
                </a:tc>
                <a:tc>
                  <a:txBody>
                    <a:bodyPr/>
                    <a:lstStyle/>
                    <a:p>
                      <a:pPr algn="ctr"/>
                      <a:r>
                        <a:rPr lang="en-US" sz="2400" dirty="0" smtClean="0"/>
                        <a:t>Myoglobin</a:t>
                      </a:r>
                      <a:endParaRPr lang="en-US" sz="2400" dirty="0"/>
                    </a:p>
                  </a:txBody>
                  <a:tcPr/>
                </a:tc>
                <a:extLst>
                  <a:ext uri="{0D108BD9-81ED-4DB2-BD59-A6C34878D82A}">
                    <a16:rowId xmlns:a16="http://schemas.microsoft.com/office/drawing/2014/main" val="564911473"/>
                  </a:ext>
                </a:extLst>
              </a:tr>
              <a:tr h="370840">
                <a:tc>
                  <a:txBody>
                    <a:bodyPr/>
                    <a:lstStyle/>
                    <a:p>
                      <a:pPr algn="ctr"/>
                      <a:r>
                        <a:rPr lang="en-US" sz="2400" dirty="0" smtClean="0"/>
                        <a:t>Number of Chains</a:t>
                      </a:r>
                      <a:endParaRPr lang="en-US" sz="2400" dirty="0"/>
                    </a:p>
                  </a:txBody>
                  <a:tcPr/>
                </a:tc>
                <a:tc>
                  <a:txBody>
                    <a:bodyPr/>
                    <a:lstStyle/>
                    <a:p>
                      <a:pPr algn="ctr"/>
                      <a:r>
                        <a:rPr lang="en-US" sz="2400" dirty="0" smtClean="0"/>
                        <a:t>4 chains of 2 different</a:t>
                      </a:r>
                      <a:r>
                        <a:rPr lang="en-US" sz="2400" baseline="0" dirty="0" smtClean="0"/>
                        <a:t> types (tetramer)</a:t>
                      </a:r>
                      <a:endParaRPr lang="en-US" sz="2400" dirty="0"/>
                    </a:p>
                  </a:txBody>
                  <a:tcPr/>
                </a:tc>
                <a:tc>
                  <a:txBody>
                    <a:bodyPr/>
                    <a:lstStyle/>
                    <a:p>
                      <a:pPr algn="ctr"/>
                      <a:r>
                        <a:rPr lang="en-US" sz="2400" dirty="0" smtClean="0"/>
                        <a:t>Single</a:t>
                      </a:r>
                      <a:r>
                        <a:rPr lang="en-US" sz="2400" baseline="0" dirty="0" smtClean="0"/>
                        <a:t> polypeptide chain</a:t>
                      </a:r>
                    </a:p>
                    <a:p>
                      <a:pPr algn="ctr"/>
                      <a:r>
                        <a:rPr lang="en-US" sz="2400" baseline="0" dirty="0" smtClean="0"/>
                        <a:t>(monomer)</a:t>
                      </a:r>
                      <a:endParaRPr lang="en-US" sz="2400" dirty="0"/>
                    </a:p>
                  </a:txBody>
                  <a:tcPr/>
                </a:tc>
                <a:extLst>
                  <a:ext uri="{0D108BD9-81ED-4DB2-BD59-A6C34878D82A}">
                    <a16:rowId xmlns:a16="http://schemas.microsoft.com/office/drawing/2014/main" val="2635201419"/>
                  </a:ext>
                </a:extLst>
              </a:tr>
              <a:tr h="370840">
                <a:tc>
                  <a:txBody>
                    <a:bodyPr/>
                    <a:lstStyle/>
                    <a:p>
                      <a:pPr algn="ctr"/>
                      <a:r>
                        <a:rPr lang="en-US" sz="2400" dirty="0" smtClean="0"/>
                        <a:t>Oxygen Affinity</a:t>
                      </a:r>
                      <a:endParaRPr lang="en-US" sz="2400" dirty="0"/>
                    </a:p>
                  </a:txBody>
                  <a:tcPr/>
                </a:tc>
                <a:tc>
                  <a:txBody>
                    <a:bodyPr/>
                    <a:lstStyle/>
                    <a:p>
                      <a:pPr algn="ctr"/>
                      <a:r>
                        <a:rPr lang="en-US" sz="2400" dirty="0" smtClean="0"/>
                        <a:t>Low; positive cooperativity</a:t>
                      </a:r>
                      <a:endParaRPr lang="en-US" sz="2400" dirty="0"/>
                    </a:p>
                  </a:txBody>
                  <a:tcPr/>
                </a:tc>
                <a:tc>
                  <a:txBody>
                    <a:bodyPr/>
                    <a:lstStyle/>
                    <a:p>
                      <a:pPr algn="ctr"/>
                      <a:r>
                        <a:rPr lang="en-US" sz="2400" dirty="0" smtClean="0"/>
                        <a:t>High; no cooperative binding</a:t>
                      </a:r>
                      <a:endParaRPr lang="en-US" sz="2400" dirty="0"/>
                    </a:p>
                  </a:txBody>
                  <a:tcPr/>
                </a:tc>
                <a:extLst>
                  <a:ext uri="{0D108BD9-81ED-4DB2-BD59-A6C34878D82A}">
                    <a16:rowId xmlns:a16="http://schemas.microsoft.com/office/drawing/2014/main" val="1307960087"/>
                  </a:ext>
                </a:extLst>
              </a:tr>
              <a:tr h="370840">
                <a:tc>
                  <a:txBody>
                    <a:bodyPr/>
                    <a:lstStyle/>
                    <a:p>
                      <a:pPr algn="ctr"/>
                      <a:r>
                        <a:rPr lang="en-US" sz="2400" dirty="0" smtClean="0"/>
                        <a:t>Where present</a:t>
                      </a:r>
                      <a:endParaRPr lang="en-US" sz="2400" dirty="0"/>
                    </a:p>
                  </a:txBody>
                  <a:tcPr/>
                </a:tc>
                <a:tc>
                  <a:txBody>
                    <a:bodyPr/>
                    <a:lstStyle/>
                    <a:p>
                      <a:pPr algn="ctr"/>
                      <a:r>
                        <a:rPr lang="en-US" sz="2400" dirty="0" smtClean="0"/>
                        <a:t>In</a:t>
                      </a:r>
                      <a:r>
                        <a:rPr lang="en-US" sz="2400" baseline="0" dirty="0" smtClean="0"/>
                        <a:t> red blood cells all over the body</a:t>
                      </a:r>
                      <a:endParaRPr lang="en-US" sz="2400" dirty="0"/>
                    </a:p>
                  </a:txBody>
                  <a:tcPr/>
                </a:tc>
                <a:tc>
                  <a:txBody>
                    <a:bodyPr/>
                    <a:lstStyle/>
                    <a:p>
                      <a:pPr algn="ctr"/>
                      <a:r>
                        <a:rPr lang="en-US" sz="2400" dirty="0" smtClean="0"/>
                        <a:t>In muscle cells</a:t>
                      </a:r>
                      <a:endParaRPr lang="en-US" sz="2400" dirty="0"/>
                    </a:p>
                  </a:txBody>
                  <a:tcPr/>
                </a:tc>
                <a:extLst>
                  <a:ext uri="{0D108BD9-81ED-4DB2-BD59-A6C34878D82A}">
                    <a16:rowId xmlns:a16="http://schemas.microsoft.com/office/drawing/2014/main" val="4143677989"/>
                  </a:ext>
                </a:extLst>
              </a:tr>
              <a:tr h="370840">
                <a:tc>
                  <a:txBody>
                    <a:bodyPr/>
                    <a:lstStyle/>
                    <a:p>
                      <a:pPr algn="ctr"/>
                      <a:r>
                        <a:rPr lang="en-US" sz="2400" dirty="0" smtClean="0"/>
                        <a:t>Oxygen saturation curve</a:t>
                      </a:r>
                      <a:endParaRPr lang="en-US" sz="2400" dirty="0"/>
                    </a:p>
                  </a:txBody>
                  <a:tcPr/>
                </a:tc>
                <a:tc>
                  <a:txBody>
                    <a:bodyPr/>
                    <a:lstStyle/>
                    <a:p>
                      <a:pPr algn="ctr"/>
                      <a:r>
                        <a:rPr lang="en-US" sz="2400" dirty="0" smtClean="0"/>
                        <a:t>Sigmoidal</a:t>
                      </a:r>
                      <a:endParaRPr lang="en-US" sz="2400" dirty="0"/>
                    </a:p>
                  </a:txBody>
                  <a:tcPr/>
                </a:tc>
                <a:tc>
                  <a:txBody>
                    <a:bodyPr/>
                    <a:lstStyle/>
                    <a:p>
                      <a:pPr algn="ctr"/>
                      <a:r>
                        <a:rPr lang="en-US" sz="2400" dirty="0" smtClean="0"/>
                        <a:t>Hyperbolic</a:t>
                      </a:r>
                      <a:endParaRPr lang="en-US" sz="2400" dirty="0"/>
                    </a:p>
                  </a:txBody>
                  <a:tcPr/>
                </a:tc>
                <a:extLst>
                  <a:ext uri="{0D108BD9-81ED-4DB2-BD59-A6C34878D82A}">
                    <a16:rowId xmlns:a16="http://schemas.microsoft.com/office/drawing/2014/main" val="335602309"/>
                  </a:ext>
                </a:extLst>
              </a:tr>
              <a:tr h="370840">
                <a:tc>
                  <a:txBody>
                    <a:bodyPr/>
                    <a:lstStyle/>
                    <a:p>
                      <a:pPr algn="ctr"/>
                      <a:r>
                        <a:rPr lang="en-US" sz="2400" dirty="0" smtClean="0"/>
                        <a:t>Role</a:t>
                      </a:r>
                      <a:endParaRPr lang="en-US" sz="2400" dirty="0"/>
                    </a:p>
                  </a:txBody>
                  <a:tcPr/>
                </a:tc>
                <a:tc>
                  <a:txBody>
                    <a:bodyPr/>
                    <a:lstStyle/>
                    <a:p>
                      <a:pPr algn="ctr"/>
                      <a:r>
                        <a:rPr lang="en-US" sz="2400" dirty="0" smtClean="0"/>
                        <a:t>Transported</a:t>
                      </a:r>
                      <a:r>
                        <a:rPr lang="en-US" sz="2400" baseline="0" dirty="0" smtClean="0"/>
                        <a:t> in blood to carry oxygen</a:t>
                      </a:r>
                      <a:endParaRPr lang="en-US" sz="2400" dirty="0"/>
                    </a:p>
                  </a:txBody>
                  <a:tcPr/>
                </a:tc>
                <a:tc>
                  <a:txBody>
                    <a:bodyPr/>
                    <a:lstStyle/>
                    <a:p>
                      <a:pPr algn="ctr"/>
                      <a:r>
                        <a:rPr lang="en-US" sz="2400" dirty="0" smtClean="0"/>
                        <a:t>Stores</a:t>
                      </a:r>
                      <a:r>
                        <a:rPr lang="en-US" sz="2400" baseline="0" dirty="0" smtClean="0"/>
                        <a:t> and s</a:t>
                      </a:r>
                      <a:r>
                        <a:rPr lang="en-US" sz="2400" dirty="0" smtClean="0"/>
                        <a:t>upplies oxygen to muscles only. </a:t>
                      </a:r>
                      <a:endParaRPr lang="en-US" sz="2400" dirty="0"/>
                    </a:p>
                  </a:txBody>
                  <a:tcPr/>
                </a:tc>
                <a:extLst>
                  <a:ext uri="{0D108BD9-81ED-4DB2-BD59-A6C34878D82A}">
                    <a16:rowId xmlns:a16="http://schemas.microsoft.com/office/drawing/2014/main" val="4254185731"/>
                  </a:ext>
                </a:extLst>
              </a:tr>
            </a:tbl>
          </a:graphicData>
        </a:graphic>
      </p:graphicFrame>
    </p:spTree>
    <p:extLst>
      <p:ext uri="{BB962C8B-B14F-4D97-AF65-F5344CB8AC3E}">
        <p14:creationId xmlns:p14="http://schemas.microsoft.com/office/powerpoint/2010/main" val="59366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565626980"/>
              </p:ext>
            </p:extLst>
          </p:nvPr>
        </p:nvGraphicFramePr>
        <p:xfrm>
          <a:off x="640080" y="782320"/>
          <a:ext cx="7619996" cy="5466080"/>
        </p:xfrm>
        <a:graphic>
          <a:graphicData uri="http://schemas.openxmlformats.org/drawingml/2006/table">
            <a:tbl>
              <a:tblPr firstRow="1" bandRow="1">
                <a:tableStyleId>{D7AC3CCA-C797-4891-BE02-D94E43425B78}</a:tableStyleId>
              </a:tblPr>
              <a:tblGrid>
                <a:gridCol w="1904999">
                  <a:extLst>
                    <a:ext uri="{9D8B030D-6E8A-4147-A177-3AD203B41FA5}">
                      <a16:colId xmlns:a16="http://schemas.microsoft.com/office/drawing/2014/main" val="20000"/>
                    </a:ext>
                  </a:extLst>
                </a:gridCol>
                <a:gridCol w="1904999">
                  <a:extLst>
                    <a:ext uri="{9D8B030D-6E8A-4147-A177-3AD203B41FA5}">
                      <a16:colId xmlns:a16="http://schemas.microsoft.com/office/drawing/2014/main" val="20001"/>
                    </a:ext>
                  </a:extLst>
                </a:gridCol>
                <a:gridCol w="1904999">
                  <a:extLst>
                    <a:ext uri="{9D8B030D-6E8A-4147-A177-3AD203B41FA5}">
                      <a16:colId xmlns:a16="http://schemas.microsoft.com/office/drawing/2014/main" val="20002"/>
                    </a:ext>
                  </a:extLst>
                </a:gridCol>
                <a:gridCol w="1904999">
                  <a:extLst>
                    <a:ext uri="{9D8B030D-6E8A-4147-A177-3AD203B41FA5}">
                      <a16:colId xmlns:a16="http://schemas.microsoft.com/office/drawing/2014/main" val="4054089416"/>
                    </a:ext>
                  </a:extLst>
                </a:gridCol>
              </a:tblGrid>
              <a:tr h="602096">
                <a:tc>
                  <a:txBody>
                    <a:bodyPr/>
                    <a:lstStyle/>
                    <a:p>
                      <a:endParaRPr lang="en-US" dirty="0"/>
                    </a:p>
                  </a:txBody>
                  <a:tcPr/>
                </a:tc>
                <a:tc>
                  <a:txBody>
                    <a:bodyPr/>
                    <a:lstStyle/>
                    <a:p>
                      <a:pPr algn="ctr"/>
                      <a:r>
                        <a:rPr lang="en-US" dirty="0"/>
                        <a:t>lung cells </a:t>
                      </a:r>
                      <a:r>
                        <a:rPr lang="en-US" dirty="0">
                          <a:sym typeface="Wingdings"/>
                        </a:rPr>
                        <a:t> </a:t>
                      </a:r>
                      <a:endParaRPr lang="en-US" dirty="0"/>
                    </a:p>
                  </a:txBody>
                  <a:tcPr/>
                </a:tc>
                <a:tc>
                  <a:txBody>
                    <a:bodyPr/>
                    <a:lstStyle/>
                    <a:p>
                      <a:pPr algn="ctr"/>
                      <a:r>
                        <a:rPr lang="en-US" dirty="0"/>
                        <a:t>muscle cells,</a:t>
                      </a:r>
                      <a:br>
                        <a:rPr lang="en-US" dirty="0"/>
                      </a:br>
                      <a:r>
                        <a:rPr lang="en-US" dirty="0"/>
                        <a:t>mild exercise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muscle cells*</a:t>
                      </a:r>
                      <a:r>
                        <a:rPr lang="en-US" dirty="0"/>
                        <a:t/>
                      </a:r>
                      <a:br>
                        <a:rPr lang="en-US" dirty="0"/>
                      </a:br>
                      <a:r>
                        <a:rPr lang="en-US" dirty="0"/>
                        <a:t>high exercise </a:t>
                      </a:r>
                    </a:p>
                  </a:txBody>
                  <a:tcPr/>
                </a:tc>
                <a:extLst>
                  <a:ext uri="{0D108BD9-81ED-4DB2-BD59-A6C34878D82A}">
                    <a16:rowId xmlns:a16="http://schemas.microsoft.com/office/drawing/2014/main" val="10000"/>
                  </a:ext>
                </a:extLst>
              </a:tr>
              <a:tr h="426720">
                <a:tc>
                  <a:txBody>
                    <a:bodyPr/>
                    <a:lstStyle/>
                    <a:p>
                      <a:r>
                        <a:rPr lang="en-US" dirty="0"/>
                        <a:t>pH of tissue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7.0</a:t>
                      </a:r>
                    </a:p>
                  </a:txBody>
                  <a:tcPr/>
                </a:tc>
                <a:extLst>
                  <a:ext uri="{0D108BD9-81ED-4DB2-BD59-A6C34878D82A}">
                    <a16:rowId xmlns:a16="http://schemas.microsoft.com/office/drawing/2014/main" val="10001"/>
                  </a:ext>
                </a:extLst>
              </a:tr>
              <a:tr h="393584">
                <a:tc>
                  <a:txBody>
                    <a:bodyPr/>
                    <a:lstStyle/>
                    <a:p>
                      <a:r>
                        <a:rPr lang="en-US" dirty="0"/>
                        <a:t>O</a:t>
                      </a:r>
                      <a:r>
                        <a:rPr lang="en-US" baseline="-25000" dirty="0"/>
                        <a:t>2</a:t>
                      </a:r>
                      <a:r>
                        <a:rPr lang="en-US" dirty="0"/>
                        <a:t> concentration</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5 mmHg</a:t>
                      </a:r>
                    </a:p>
                  </a:txBody>
                  <a:tcPr/>
                </a:tc>
                <a:extLst>
                  <a:ext uri="{0D108BD9-81ED-4DB2-BD59-A6C34878D82A}">
                    <a16:rowId xmlns:a16="http://schemas.microsoft.com/office/drawing/2014/main" val="10002"/>
                  </a:ext>
                </a:extLst>
              </a:tr>
              <a:tr h="663056">
                <a:tc>
                  <a:txBody>
                    <a:bodyPr/>
                    <a:lstStyle/>
                    <a:p>
                      <a:r>
                        <a:rPr lang="en-US" dirty="0"/>
                        <a:t>hemoglobin fraction</a:t>
                      </a:r>
                      <a:r>
                        <a:rPr lang="en-US" baseline="0" dirty="0"/>
                        <a:t> O</a:t>
                      </a:r>
                      <a:r>
                        <a:rPr lang="en-US" baseline="-25000" dirty="0"/>
                        <a:t>2</a:t>
                      </a:r>
                      <a:r>
                        <a:rPr lang="en-US" baseline="0" dirty="0"/>
                        <a:t> bound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619760">
                <a:tc>
                  <a:txBody>
                    <a:bodyPr/>
                    <a:lstStyle/>
                    <a:p>
                      <a:r>
                        <a:rPr lang="en-US" dirty="0"/>
                        <a:t>% hemoglobin with 4 O</a:t>
                      </a:r>
                      <a:r>
                        <a:rPr lang="en-US" baseline="-25000" dirty="0"/>
                        <a:t>2</a:t>
                      </a:r>
                      <a:r>
                        <a:rPr lang="en-US" dirty="0"/>
                        <a:t> bound</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660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hemoglobin, zero</a:t>
                      </a:r>
                      <a:r>
                        <a:rPr lang="en-US" baseline="0" dirty="0"/>
                        <a:t> </a:t>
                      </a:r>
                      <a:r>
                        <a:rPr lang="en-US" dirty="0"/>
                        <a:t> O</a:t>
                      </a:r>
                      <a:r>
                        <a:rPr lang="en-US" baseline="-25000" dirty="0"/>
                        <a:t>2</a:t>
                      </a:r>
                      <a:r>
                        <a:rPr lang="en-US" dirty="0"/>
                        <a:t> bound</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629920">
                <a:tc>
                  <a:txBody>
                    <a:bodyPr/>
                    <a:lstStyle/>
                    <a:p>
                      <a:r>
                        <a:rPr lang="en-US" dirty="0"/>
                        <a:t>myoglobin fraction</a:t>
                      </a:r>
                      <a:r>
                        <a:rPr lang="en-US" baseline="0" dirty="0"/>
                        <a:t> bound O</a:t>
                      </a:r>
                      <a:r>
                        <a:rPr lang="en-US" baseline="-25000" dirty="0"/>
                        <a:t>2</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629920">
                <a:tc>
                  <a:txBody>
                    <a:bodyPr/>
                    <a:lstStyle/>
                    <a:p>
                      <a:r>
                        <a:rPr lang="en-US" dirty="0"/>
                        <a:t>% myoglobin,</a:t>
                      </a:r>
                    </a:p>
                    <a:p>
                      <a:r>
                        <a:rPr lang="en-US" dirty="0"/>
                        <a:t>1</a:t>
                      </a:r>
                      <a:r>
                        <a:rPr lang="en-US" baseline="0" dirty="0"/>
                        <a:t> O</a:t>
                      </a:r>
                      <a:r>
                        <a:rPr lang="en-US" baseline="-25000" dirty="0"/>
                        <a:t>2</a:t>
                      </a:r>
                      <a:r>
                        <a:rPr lang="en-US" baseline="0" dirty="0"/>
                        <a:t> bound</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762000">
                <a:tc>
                  <a:txBody>
                    <a:bodyPr/>
                    <a:lstStyle/>
                    <a:p>
                      <a:r>
                        <a:rPr lang="en-US" dirty="0"/>
                        <a:t>% myoglobin with</a:t>
                      </a:r>
                    </a:p>
                    <a:p>
                      <a:r>
                        <a:rPr lang="en-US" baseline="0" dirty="0"/>
                        <a:t>zero O</a:t>
                      </a:r>
                      <a:r>
                        <a:rPr lang="en-US" baseline="-25000" dirty="0"/>
                        <a:t>2</a:t>
                      </a:r>
                      <a:r>
                        <a:rPr lang="en-US" baseline="0" dirty="0"/>
                        <a:t> bound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bl>
          </a:graphicData>
        </a:graphic>
      </p:graphicFrame>
      <p:sp>
        <p:nvSpPr>
          <p:cNvPr id="2" name="TextBox 1"/>
          <p:cNvSpPr txBox="1"/>
          <p:nvPr/>
        </p:nvSpPr>
        <p:spPr>
          <a:xfrm>
            <a:off x="0" y="114012"/>
            <a:ext cx="9143999" cy="584776"/>
          </a:xfrm>
          <a:prstGeom prst="rect">
            <a:avLst/>
          </a:prstGeom>
          <a:noFill/>
        </p:spPr>
        <p:txBody>
          <a:bodyPr wrap="square" rtlCol="0">
            <a:spAutoFit/>
          </a:bodyPr>
          <a:lstStyle/>
          <a:p>
            <a:pPr algn="ctr"/>
            <a:r>
              <a:rPr lang="en-US" sz="3200" dirty="0">
                <a:latin typeface="Times"/>
                <a:cs typeface="Times"/>
              </a:rPr>
              <a:t>Use Figures 13.2 and 13.3 to fill in this table. </a:t>
            </a:r>
          </a:p>
        </p:txBody>
      </p:sp>
      <p:sp>
        <p:nvSpPr>
          <p:cNvPr id="4" name="TextBox 3">
            <a:extLst>
              <a:ext uri="{FF2B5EF4-FFF2-40B4-BE49-F238E27FC236}">
                <a16:creationId xmlns:a16="http://schemas.microsoft.com/office/drawing/2014/main" id="{10593FDF-1EE0-F44C-8992-FE055C74F4BD}"/>
              </a:ext>
            </a:extLst>
          </p:cNvPr>
          <p:cNvSpPr txBox="1"/>
          <p:nvPr/>
        </p:nvSpPr>
        <p:spPr>
          <a:xfrm>
            <a:off x="777117" y="6331932"/>
            <a:ext cx="7345922" cy="369332"/>
          </a:xfrm>
          <a:prstGeom prst="rect">
            <a:avLst/>
          </a:prstGeom>
          <a:noFill/>
        </p:spPr>
        <p:txBody>
          <a:bodyPr wrap="none" rtlCol="0">
            <a:spAutoFit/>
          </a:bodyPr>
          <a:lstStyle/>
          <a:p>
            <a:r>
              <a:rPr lang="en-US" dirty="0"/>
              <a:t>* Predict these values by extrapolating the pH patter of curves in Figure 13.3.</a:t>
            </a:r>
          </a:p>
        </p:txBody>
      </p:sp>
    </p:spTree>
    <p:extLst>
      <p:ext uri="{BB962C8B-B14F-4D97-AF65-F5344CB8AC3E}">
        <p14:creationId xmlns:p14="http://schemas.microsoft.com/office/powerpoint/2010/main" val="20891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40080" y="782320"/>
          <a:ext cx="7619996" cy="5466080"/>
        </p:xfrm>
        <a:graphic>
          <a:graphicData uri="http://schemas.openxmlformats.org/drawingml/2006/table">
            <a:tbl>
              <a:tblPr firstRow="1" bandRow="1">
                <a:tableStyleId>{D7AC3CCA-C797-4891-BE02-D94E43425B78}</a:tableStyleId>
              </a:tblPr>
              <a:tblGrid>
                <a:gridCol w="1904999">
                  <a:extLst>
                    <a:ext uri="{9D8B030D-6E8A-4147-A177-3AD203B41FA5}">
                      <a16:colId xmlns:a16="http://schemas.microsoft.com/office/drawing/2014/main" val="20000"/>
                    </a:ext>
                  </a:extLst>
                </a:gridCol>
                <a:gridCol w="1904999">
                  <a:extLst>
                    <a:ext uri="{9D8B030D-6E8A-4147-A177-3AD203B41FA5}">
                      <a16:colId xmlns:a16="http://schemas.microsoft.com/office/drawing/2014/main" val="20001"/>
                    </a:ext>
                  </a:extLst>
                </a:gridCol>
                <a:gridCol w="1904999">
                  <a:extLst>
                    <a:ext uri="{9D8B030D-6E8A-4147-A177-3AD203B41FA5}">
                      <a16:colId xmlns:a16="http://schemas.microsoft.com/office/drawing/2014/main" val="20002"/>
                    </a:ext>
                  </a:extLst>
                </a:gridCol>
                <a:gridCol w="1904999">
                  <a:extLst>
                    <a:ext uri="{9D8B030D-6E8A-4147-A177-3AD203B41FA5}">
                      <a16:colId xmlns:a16="http://schemas.microsoft.com/office/drawing/2014/main" val="4054089416"/>
                    </a:ext>
                  </a:extLst>
                </a:gridCol>
              </a:tblGrid>
              <a:tr h="602096">
                <a:tc>
                  <a:txBody>
                    <a:bodyPr/>
                    <a:lstStyle/>
                    <a:p>
                      <a:endParaRPr lang="en-US" dirty="0"/>
                    </a:p>
                  </a:txBody>
                  <a:tcPr/>
                </a:tc>
                <a:tc>
                  <a:txBody>
                    <a:bodyPr/>
                    <a:lstStyle/>
                    <a:p>
                      <a:pPr algn="ctr"/>
                      <a:r>
                        <a:rPr lang="en-US" dirty="0"/>
                        <a:t>lung cells </a:t>
                      </a:r>
                      <a:r>
                        <a:rPr lang="en-US" dirty="0">
                          <a:sym typeface="Wingdings"/>
                        </a:rPr>
                        <a:t> </a:t>
                      </a:r>
                      <a:endParaRPr lang="en-US" dirty="0"/>
                    </a:p>
                  </a:txBody>
                  <a:tcPr/>
                </a:tc>
                <a:tc>
                  <a:txBody>
                    <a:bodyPr/>
                    <a:lstStyle/>
                    <a:p>
                      <a:pPr algn="ctr"/>
                      <a:r>
                        <a:rPr lang="en-US" dirty="0"/>
                        <a:t>muscle cells</a:t>
                      </a:r>
                      <a:br>
                        <a:rPr lang="en-US" dirty="0"/>
                      </a:br>
                      <a:r>
                        <a:rPr lang="en-US" dirty="0"/>
                        <a:t>mild exercise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muscle cells*</a:t>
                      </a:r>
                      <a:br>
                        <a:rPr lang="en-US" dirty="0"/>
                      </a:br>
                      <a:r>
                        <a:rPr lang="en-US" dirty="0"/>
                        <a:t>high exercise</a:t>
                      </a:r>
                    </a:p>
                  </a:txBody>
                  <a:tcPr/>
                </a:tc>
                <a:extLst>
                  <a:ext uri="{0D108BD9-81ED-4DB2-BD59-A6C34878D82A}">
                    <a16:rowId xmlns:a16="http://schemas.microsoft.com/office/drawing/2014/main" val="10000"/>
                  </a:ext>
                </a:extLst>
              </a:tr>
              <a:tr h="426720">
                <a:tc>
                  <a:txBody>
                    <a:bodyPr/>
                    <a:lstStyle/>
                    <a:p>
                      <a:r>
                        <a:rPr lang="en-US" dirty="0"/>
                        <a:t>pH of tissue</a:t>
                      </a:r>
                    </a:p>
                  </a:txBody>
                  <a:tcPr/>
                </a:tc>
                <a:tc>
                  <a:txBody>
                    <a:bodyPr/>
                    <a:lstStyle/>
                    <a:p>
                      <a:pPr algn="ctr"/>
                      <a:r>
                        <a:rPr lang="en-US" dirty="0">
                          <a:solidFill>
                            <a:srgbClr val="FF0000"/>
                          </a:solidFill>
                        </a:rPr>
                        <a:t>7.6</a:t>
                      </a:r>
                    </a:p>
                  </a:txBody>
                  <a:tcPr/>
                </a:tc>
                <a:tc>
                  <a:txBody>
                    <a:bodyPr/>
                    <a:lstStyle/>
                    <a:p>
                      <a:pPr algn="ctr"/>
                      <a:r>
                        <a:rPr lang="en-US" dirty="0">
                          <a:solidFill>
                            <a:srgbClr val="FF0000"/>
                          </a:solidFill>
                        </a:rPr>
                        <a:t>7.2</a:t>
                      </a:r>
                    </a:p>
                  </a:txBody>
                  <a:tcPr/>
                </a:tc>
                <a:tc>
                  <a:txBody>
                    <a:bodyPr/>
                    <a:lstStyle/>
                    <a:p>
                      <a:pPr algn="ctr"/>
                      <a:r>
                        <a:rPr lang="en-US" dirty="0"/>
                        <a:t>7.0</a:t>
                      </a:r>
                    </a:p>
                  </a:txBody>
                  <a:tcPr/>
                </a:tc>
                <a:extLst>
                  <a:ext uri="{0D108BD9-81ED-4DB2-BD59-A6C34878D82A}">
                    <a16:rowId xmlns:a16="http://schemas.microsoft.com/office/drawing/2014/main" val="10001"/>
                  </a:ext>
                </a:extLst>
              </a:tr>
              <a:tr h="393584">
                <a:tc>
                  <a:txBody>
                    <a:bodyPr/>
                    <a:lstStyle/>
                    <a:p>
                      <a:r>
                        <a:rPr lang="en-US" dirty="0"/>
                        <a:t>O</a:t>
                      </a:r>
                      <a:r>
                        <a:rPr lang="en-US" baseline="-25000" dirty="0"/>
                        <a:t>2</a:t>
                      </a:r>
                      <a:r>
                        <a:rPr lang="en-US" dirty="0"/>
                        <a:t> concentration</a:t>
                      </a:r>
                    </a:p>
                  </a:txBody>
                  <a:tcPr/>
                </a:tc>
                <a:tc>
                  <a:txBody>
                    <a:bodyPr/>
                    <a:lstStyle/>
                    <a:p>
                      <a:pPr algn="ctr"/>
                      <a:r>
                        <a:rPr lang="en-US" dirty="0">
                          <a:solidFill>
                            <a:srgbClr val="FF0000"/>
                          </a:solidFill>
                        </a:rPr>
                        <a:t>100 </a:t>
                      </a:r>
                      <a:r>
                        <a:rPr lang="en-US" dirty="0" err="1">
                          <a:solidFill>
                            <a:srgbClr val="FF0000"/>
                          </a:solidFill>
                        </a:rPr>
                        <a:t>mmHG</a:t>
                      </a:r>
                      <a:endParaRPr lang="en-US" dirty="0">
                        <a:solidFill>
                          <a:srgbClr val="FF0000"/>
                        </a:solidFill>
                      </a:endParaRPr>
                    </a:p>
                  </a:txBody>
                  <a:tcPr/>
                </a:tc>
                <a:tc>
                  <a:txBody>
                    <a:bodyPr/>
                    <a:lstStyle/>
                    <a:p>
                      <a:pPr algn="ctr"/>
                      <a:r>
                        <a:rPr lang="en-US">
                          <a:solidFill>
                            <a:srgbClr val="FF0000"/>
                          </a:solidFill>
                        </a:rPr>
                        <a:t>30 mmHg</a:t>
                      </a:r>
                      <a:endParaRPr lang="en-US" dirty="0">
                        <a:solidFill>
                          <a:srgbClr val="FF0000"/>
                        </a:solidFill>
                      </a:endParaRPr>
                    </a:p>
                  </a:txBody>
                  <a:tcPr/>
                </a:tc>
                <a:tc>
                  <a:txBody>
                    <a:bodyPr/>
                    <a:lstStyle/>
                    <a:p>
                      <a:pPr algn="ctr"/>
                      <a:r>
                        <a:rPr lang="en-US" dirty="0"/>
                        <a:t>5 mmHg</a:t>
                      </a:r>
                    </a:p>
                  </a:txBody>
                  <a:tcPr/>
                </a:tc>
                <a:extLst>
                  <a:ext uri="{0D108BD9-81ED-4DB2-BD59-A6C34878D82A}">
                    <a16:rowId xmlns:a16="http://schemas.microsoft.com/office/drawing/2014/main" val="10002"/>
                  </a:ext>
                </a:extLst>
              </a:tr>
              <a:tr h="663056">
                <a:tc>
                  <a:txBody>
                    <a:bodyPr/>
                    <a:lstStyle/>
                    <a:p>
                      <a:r>
                        <a:rPr lang="en-US" dirty="0"/>
                        <a:t>hemoglobin fraction</a:t>
                      </a:r>
                      <a:r>
                        <a:rPr lang="en-US" baseline="0" dirty="0"/>
                        <a:t> O</a:t>
                      </a:r>
                      <a:r>
                        <a:rPr lang="en-US" baseline="-25000" dirty="0"/>
                        <a:t>2</a:t>
                      </a:r>
                      <a:r>
                        <a:rPr lang="en-US" baseline="0" dirty="0"/>
                        <a:t> bound</a:t>
                      </a:r>
                      <a:endParaRPr lang="en-US" dirty="0"/>
                    </a:p>
                  </a:txBody>
                  <a:tcPr/>
                </a:tc>
                <a:tc>
                  <a:txBody>
                    <a:bodyPr/>
                    <a:lstStyle/>
                    <a:p>
                      <a:pPr algn="ctr"/>
                      <a:r>
                        <a:rPr lang="en-US" dirty="0">
                          <a:solidFill>
                            <a:srgbClr val="FF0000"/>
                          </a:solidFill>
                        </a:rPr>
                        <a:t>0.95</a:t>
                      </a:r>
                    </a:p>
                  </a:txBody>
                  <a:tcPr/>
                </a:tc>
                <a:tc>
                  <a:txBody>
                    <a:bodyPr/>
                    <a:lstStyle/>
                    <a:p>
                      <a:pPr algn="ctr"/>
                      <a:r>
                        <a:rPr lang="en-US" dirty="0">
                          <a:solidFill>
                            <a:srgbClr val="FF0000"/>
                          </a:solidFill>
                        </a:rPr>
                        <a:t>0.45</a:t>
                      </a:r>
                    </a:p>
                  </a:txBody>
                  <a:tcPr/>
                </a:tc>
                <a:tc>
                  <a:txBody>
                    <a:bodyPr/>
                    <a:lstStyle/>
                    <a:p>
                      <a:pPr algn="ctr"/>
                      <a:r>
                        <a:rPr lang="en-US" dirty="0">
                          <a:solidFill>
                            <a:srgbClr val="FF0000"/>
                          </a:solidFill>
                        </a:rPr>
                        <a:t>0.03</a:t>
                      </a:r>
                    </a:p>
                  </a:txBody>
                  <a:tcPr/>
                </a:tc>
                <a:extLst>
                  <a:ext uri="{0D108BD9-81ED-4DB2-BD59-A6C34878D82A}">
                    <a16:rowId xmlns:a16="http://schemas.microsoft.com/office/drawing/2014/main" val="10003"/>
                  </a:ext>
                </a:extLst>
              </a:tr>
              <a:tr h="619760">
                <a:tc>
                  <a:txBody>
                    <a:bodyPr/>
                    <a:lstStyle/>
                    <a:p>
                      <a:r>
                        <a:rPr lang="en-US" dirty="0"/>
                        <a:t>% hemoglobin with 4 O</a:t>
                      </a:r>
                      <a:r>
                        <a:rPr lang="en-US" baseline="-25000" dirty="0"/>
                        <a:t>2</a:t>
                      </a:r>
                      <a:r>
                        <a:rPr lang="en-US" dirty="0"/>
                        <a:t> bound</a:t>
                      </a:r>
                    </a:p>
                  </a:txBody>
                  <a:tcPr/>
                </a:tc>
                <a:tc>
                  <a:txBody>
                    <a:bodyPr/>
                    <a:lstStyle/>
                    <a:p>
                      <a:pPr algn="ctr"/>
                      <a:r>
                        <a:rPr lang="en-US" dirty="0">
                          <a:solidFill>
                            <a:srgbClr val="FF0000"/>
                          </a:solidFill>
                        </a:rPr>
                        <a:t>95%</a:t>
                      </a:r>
                    </a:p>
                  </a:txBody>
                  <a:tcPr/>
                </a:tc>
                <a:tc>
                  <a:txBody>
                    <a:bodyPr/>
                    <a:lstStyle/>
                    <a:p>
                      <a:pPr algn="ctr"/>
                      <a:r>
                        <a:rPr lang="en-US" dirty="0">
                          <a:solidFill>
                            <a:srgbClr val="FF0000"/>
                          </a:solidFill>
                        </a:rPr>
                        <a:t>45%</a:t>
                      </a:r>
                    </a:p>
                  </a:txBody>
                  <a:tcPr/>
                </a:tc>
                <a:tc>
                  <a:txBody>
                    <a:bodyPr/>
                    <a:lstStyle/>
                    <a:p>
                      <a:pPr algn="ctr"/>
                      <a:r>
                        <a:rPr lang="en-US" dirty="0">
                          <a:solidFill>
                            <a:srgbClr val="FF0000"/>
                          </a:solidFill>
                        </a:rPr>
                        <a:t>3%</a:t>
                      </a:r>
                    </a:p>
                  </a:txBody>
                  <a:tcPr/>
                </a:tc>
                <a:extLst>
                  <a:ext uri="{0D108BD9-81ED-4DB2-BD59-A6C34878D82A}">
                    <a16:rowId xmlns:a16="http://schemas.microsoft.com/office/drawing/2014/main" val="10004"/>
                  </a:ext>
                </a:extLst>
              </a:tr>
              <a:tr h="660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hemoglobin, zero</a:t>
                      </a:r>
                      <a:r>
                        <a:rPr lang="en-US" baseline="0" dirty="0"/>
                        <a:t> </a:t>
                      </a:r>
                      <a:r>
                        <a:rPr lang="en-US" dirty="0"/>
                        <a:t> O</a:t>
                      </a:r>
                      <a:r>
                        <a:rPr lang="en-US" baseline="-25000" dirty="0"/>
                        <a:t>2</a:t>
                      </a:r>
                      <a:r>
                        <a:rPr lang="en-US" dirty="0"/>
                        <a:t> bound</a:t>
                      </a:r>
                    </a:p>
                  </a:txBody>
                  <a:tcPr/>
                </a:tc>
                <a:tc>
                  <a:txBody>
                    <a:bodyPr/>
                    <a:lstStyle/>
                    <a:p>
                      <a:pPr algn="ctr"/>
                      <a:r>
                        <a:rPr lang="en-US" dirty="0">
                          <a:solidFill>
                            <a:srgbClr val="FF0000"/>
                          </a:solidFill>
                        </a:rPr>
                        <a:t>5%</a:t>
                      </a:r>
                    </a:p>
                  </a:txBody>
                  <a:tcPr/>
                </a:tc>
                <a:tc>
                  <a:txBody>
                    <a:bodyPr/>
                    <a:lstStyle/>
                    <a:p>
                      <a:pPr algn="ctr"/>
                      <a:r>
                        <a:rPr lang="en-US" dirty="0">
                          <a:solidFill>
                            <a:srgbClr val="FF0000"/>
                          </a:solidFill>
                        </a:rPr>
                        <a:t>55%</a:t>
                      </a:r>
                    </a:p>
                  </a:txBody>
                  <a:tcPr/>
                </a:tc>
                <a:tc>
                  <a:txBody>
                    <a:bodyPr/>
                    <a:lstStyle/>
                    <a:p>
                      <a:pPr algn="ctr"/>
                      <a:r>
                        <a:rPr lang="en-US" dirty="0">
                          <a:solidFill>
                            <a:srgbClr val="FF0000"/>
                          </a:solidFill>
                        </a:rPr>
                        <a:t>97%</a:t>
                      </a:r>
                    </a:p>
                  </a:txBody>
                  <a:tcPr/>
                </a:tc>
                <a:extLst>
                  <a:ext uri="{0D108BD9-81ED-4DB2-BD59-A6C34878D82A}">
                    <a16:rowId xmlns:a16="http://schemas.microsoft.com/office/drawing/2014/main" val="10005"/>
                  </a:ext>
                </a:extLst>
              </a:tr>
              <a:tr h="629920">
                <a:tc>
                  <a:txBody>
                    <a:bodyPr/>
                    <a:lstStyle/>
                    <a:p>
                      <a:r>
                        <a:rPr lang="en-US" dirty="0"/>
                        <a:t>myoglobin fraction</a:t>
                      </a:r>
                      <a:r>
                        <a:rPr lang="en-US" baseline="0" dirty="0"/>
                        <a:t> bound O</a:t>
                      </a:r>
                      <a:r>
                        <a:rPr lang="en-US" baseline="-25000" dirty="0"/>
                        <a:t>2</a:t>
                      </a:r>
                    </a:p>
                  </a:txBody>
                  <a:tcPr/>
                </a:tc>
                <a:tc>
                  <a:txBody>
                    <a:bodyPr/>
                    <a:lstStyle/>
                    <a:p>
                      <a:pPr algn="ctr"/>
                      <a:r>
                        <a:rPr lang="en-US" dirty="0">
                          <a:solidFill>
                            <a:srgbClr val="FF0000"/>
                          </a:solidFill>
                        </a:rPr>
                        <a:t>1.0</a:t>
                      </a:r>
                    </a:p>
                  </a:txBody>
                  <a:tcPr/>
                </a:tc>
                <a:tc>
                  <a:txBody>
                    <a:bodyPr/>
                    <a:lstStyle/>
                    <a:p>
                      <a:pPr algn="ctr"/>
                      <a:r>
                        <a:rPr lang="en-US" dirty="0">
                          <a:solidFill>
                            <a:srgbClr val="FF0000"/>
                          </a:solidFill>
                        </a:rPr>
                        <a:t>0.85</a:t>
                      </a:r>
                    </a:p>
                  </a:txBody>
                  <a:tcPr/>
                </a:tc>
                <a:tc>
                  <a:txBody>
                    <a:bodyPr/>
                    <a:lstStyle/>
                    <a:p>
                      <a:pPr algn="ctr"/>
                      <a:r>
                        <a:rPr lang="en-US" dirty="0">
                          <a:solidFill>
                            <a:srgbClr val="FF0000"/>
                          </a:solidFill>
                        </a:rPr>
                        <a:t>0.40</a:t>
                      </a:r>
                    </a:p>
                  </a:txBody>
                  <a:tcPr/>
                </a:tc>
                <a:extLst>
                  <a:ext uri="{0D108BD9-81ED-4DB2-BD59-A6C34878D82A}">
                    <a16:rowId xmlns:a16="http://schemas.microsoft.com/office/drawing/2014/main" val="10006"/>
                  </a:ext>
                </a:extLst>
              </a:tr>
              <a:tr h="629920">
                <a:tc>
                  <a:txBody>
                    <a:bodyPr/>
                    <a:lstStyle/>
                    <a:p>
                      <a:r>
                        <a:rPr lang="en-US" dirty="0"/>
                        <a:t>% myoglobin,</a:t>
                      </a:r>
                    </a:p>
                    <a:p>
                      <a:r>
                        <a:rPr lang="en-US" dirty="0"/>
                        <a:t>1</a:t>
                      </a:r>
                      <a:r>
                        <a:rPr lang="en-US" baseline="0" dirty="0"/>
                        <a:t> O</a:t>
                      </a:r>
                      <a:r>
                        <a:rPr lang="en-US" baseline="-25000" dirty="0"/>
                        <a:t>2</a:t>
                      </a:r>
                      <a:r>
                        <a:rPr lang="en-US" baseline="0" dirty="0"/>
                        <a:t> bound</a:t>
                      </a:r>
                      <a:endParaRPr lang="en-US" dirty="0"/>
                    </a:p>
                  </a:txBody>
                  <a:tcPr/>
                </a:tc>
                <a:tc>
                  <a:txBody>
                    <a:bodyPr/>
                    <a:lstStyle/>
                    <a:p>
                      <a:pPr algn="ctr"/>
                      <a:r>
                        <a:rPr lang="en-US" dirty="0">
                          <a:solidFill>
                            <a:srgbClr val="FF0000"/>
                          </a:solidFill>
                        </a:rPr>
                        <a:t>100%</a:t>
                      </a:r>
                    </a:p>
                  </a:txBody>
                  <a:tcPr/>
                </a:tc>
                <a:tc>
                  <a:txBody>
                    <a:bodyPr/>
                    <a:lstStyle/>
                    <a:p>
                      <a:pPr algn="ctr"/>
                      <a:r>
                        <a:rPr lang="en-US" dirty="0">
                          <a:solidFill>
                            <a:srgbClr val="FF0000"/>
                          </a:solidFill>
                        </a:rPr>
                        <a:t>85%</a:t>
                      </a:r>
                    </a:p>
                  </a:txBody>
                  <a:tcPr/>
                </a:tc>
                <a:tc>
                  <a:txBody>
                    <a:bodyPr/>
                    <a:lstStyle/>
                    <a:p>
                      <a:pPr algn="ctr"/>
                      <a:r>
                        <a:rPr lang="en-US" dirty="0">
                          <a:solidFill>
                            <a:srgbClr val="FF0000"/>
                          </a:solidFill>
                        </a:rPr>
                        <a:t>40%</a:t>
                      </a:r>
                    </a:p>
                  </a:txBody>
                  <a:tcPr/>
                </a:tc>
                <a:extLst>
                  <a:ext uri="{0D108BD9-81ED-4DB2-BD59-A6C34878D82A}">
                    <a16:rowId xmlns:a16="http://schemas.microsoft.com/office/drawing/2014/main" val="10007"/>
                  </a:ext>
                </a:extLst>
              </a:tr>
              <a:tr h="762000">
                <a:tc>
                  <a:txBody>
                    <a:bodyPr/>
                    <a:lstStyle/>
                    <a:p>
                      <a:r>
                        <a:rPr lang="en-US" dirty="0"/>
                        <a:t>% myoglobin with</a:t>
                      </a:r>
                    </a:p>
                    <a:p>
                      <a:r>
                        <a:rPr lang="en-US" baseline="0" dirty="0"/>
                        <a:t>zero O</a:t>
                      </a:r>
                      <a:r>
                        <a:rPr lang="en-US" baseline="-25000" dirty="0"/>
                        <a:t>2</a:t>
                      </a:r>
                      <a:r>
                        <a:rPr lang="en-US" baseline="0" dirty="0"/>
                        <a:t> bound</a:t>
                      </a:r>
                      <a:endParaRPr lang="en-US" dirty="0"/>
                    </a:p>
                  </a:txBody>
                  <a:tcPr/>
                </a:tc>
                <a:tc>
                  <a:txBody>
                    <a:bodyPr/>
                    <a:lstStyle/>
                    <a:p>
                      <a:pPr algn="ctr"/>
                      <a:r>
                        <a:rPr lang="en-US" dirty="0">
                          <a:solidFill>
                            <a:srgbClr val="FF0000"/>
                          </a:solidFill>
                        </a:rPr>
                        <a:t>0%</a:t>
                      </a:r>
                    </a:p>
                  </a:txBody>
                  <a:tcPr/>
                </a:tc>
                <a:tc>
                  <a:txBody>
                    <a:bodyPr/>
                    <a:lstStyle/>
                    <a:p>
                      <a:pPr algn="ctr"/>
                      <a:r>
                        <a:rPr lang="en-US" dirty="0">
                          <a:solidFill>
                            <a:srgbClr val="FF0000"/>
                          </a:solidFill>
                        </a:rPr>
                        <a:t>15%</a:t>
                      </a:r>
                    </a:p>
                  </a:txBody>
                  <a:tcPr/>
                </a:tc>
                <a:tc>
                  <a:txBody>
                    <a:bodyPr/>
                    <a:lstStyle/>
                    <a:p>
                      <a:pPr algn="ctr"/>
                      <a:r>
                        <a:rPr lang="en-US" dirty="0">
                          <a:solidFill>
                            <a:srgbClr val="FF0000"/>
                          </a:solidFill>
                        </a:rPr>
                        <a:t>60%</a:t>
                      </a:r>
                    </a:p>
                  </a:txBody>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6CEB7167-F430-8648-9F94-26F67A8D150F}"/>
              </a:ext>
            </a:extLst>
          </p:cNvPr>
          <p:cNvSpPr txBox="1"/>
          <p:nvPr/>
        </p:nvSpPr>
        <p:spPr>
          <a:xfrm>
            <a:off x="0" y="114012"/>
            <a:ext cx="9143999" cy="584776"/>
          </a:xfrm>
          <a:prstGeom prst="rect">
            <a:avLst/>
          </a:prstGeom>
          <a:noFill/>
        </p:spPr>
        <p:txBody>
          <a:bodyPr wrap="square" rtlCol="0">
            <a:spAutoFit/>
          </a:bodyPr>
          <a:lstStyle/>
          <a:p>
            <a:pPr algn="ctr"/>
            <a:r>
              <a:rPr lang="en-US" sz="3200" dirty="0">
                <a:latin typeface="Times"/>
                <a:cs typeface="Times"/>
              </a:rPr>
              <a:t>Use Figures 13.2 and 13.3 </a:t>
            </a:r>
            <a:r>
              <a:rPr lang="en-US" sz="3200" dirty="0">
                <a:solidFill>
                  <a:srgbClr val="FF0000"/>
                </a:solidFill>
                <a:latin typeface="Times"/>
                <a:cs typeface="Times"/>
              </a:rPr>
              <a:t>ANSWERS</a:t>
            </a:r>
            <a:r>
              <a:rPr lang="en-US" sz="3200" dirty="0">
                <a:latin typeface="Times"/>
                <a:cs typeface="Times"/>
              </a:rPr>
              <a:t>. </a:t>
            </a:r>
          </a:p>
        </p:txBody>
      </p:sp>
      <p:sp>
        <p:nvSpPr>
          <p:cNvPr id="3" name="TextBox 2">
            <a:extLst>
              <a:ext uri="{FF2B5EF4-FFF2-40B4-BE49-F238E27FC236}">
                <a16:creationId xmlns:a16="http://schemas.microsoft.com/office/drawing/2014/main" id="{8C4BFDD3-E09B-1C43-85C4-AB9584E65B42}"/>
              </a:ext>
            </a:extLst>
          </p:cNvPr>
          <p:cNvSpPr txBox="1"/>
          <p:nvPr/>
        </p:nvSpPr>
        <p:spPr>
          <a:xfrm>
            <a:off x="777117" y="6331932"/>
            <a:ext cx="7345922" cy="369332"/>
          </a:xfrm>
          <a:prstGeom prst="rect">
            <a:avLst/>
          </a:prstGeom>
          <a:noFill/>
        </p:spPr>
        <p:txBody>
          <a:bodyPr wrap="none" rtlCol="0">
            <a:spAutoFit/>
          </a:bodyPr>
          <a:lstStyle/>
          <a:p>
            <a:r>
              <a:rPr lang="en-US" dirty="0"/>
              <a:t>* Predict these values by extrapolating the pH patter of curves in Figure 13.3.</a:t>
            </a:r>
          </a:p>
        </p:txBody>
      </p:sp>
    </p:spTree>
    <p:extLst>
      <p:ext uri="{BB962C8B-B14F-4D97-AF65-F5344CB8AC3E}">
        <p14:creationId xmlns:p14="http://schemas.microsoft.com/office/powerpoint/2010/main" val="410515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dirty="0" smtClean="0"/>
              <a:t>Hemoglobin exhibits positive cooperativity in binding oxygen</a:t>
            </a:r>
          </a:p>
          <a:p>
            <a:r>
              <a:rPr lang="en-US" dirty="0" smtClean="0"/>
              <a:t>The combination </a:t>
            </a:r>
            <a:r>
              <a:rPr lang="en-US" dirty="0"/>
              <a:t>of lower oxygen </a:t>
            </a:r>
            <a:r>
              <a:rPr lang="en-US" dirty="0" smtClean="0"/>
              <a:t>pressure and </a:t>
            </a:r>
            <a:r>
              <a:rPr lang="en-US" dirty="0"/>
              <a:t>more acidic pH in the peripheral </a:t>
            </a:r>
            <a:r>
              <a:rPr lang="en-US" dirty="0" smtClean="0"/>
              <a:t>tissues causes </a:t>
            </a:r>
            <a:r>
              <a:rPr lang="en-US" dirty="0"/>
              <a:t>a large decrease in oxygen </a:t>
            </a:r>
            <a:r>
              <a:rPr lang="en-US" dirty="0" smtClean="0"/>
              <a:t>saturation (Bohr Effect) in hemoglobin.</a:t>
            </a:r>
          </a:p>
          <a:p>
            <a:r>
              <a:rPr lang="en-US" dirty="0" smtClean="0"/>
              <a:t>Myoglobin can store and supply oxygen to muscle tissues.</a:t>
            </a:r>
          </a:p>
          <a:p>
            <a:endParaRPr lang="en-US" dirty="0"/>
          </a:p>
        </p:txBody>
      </p:sp>
    </p:spTree>
    <p:extLst>
      <p:ext uri="{BB962C8B-B14F-4D97-AF65-F5344CB8AC3E}">
        <p14:creationId xmlns:p14="http://schemas.microsoft.com/office/powerpoint/2010/main" val="200918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7769"/>
          <a:stretch/>
        </p:blipFill>
        <p:spPr>
          <a:xfrm>
            <a:off x="144668" y="1609119"/>
            <a:ext cx="4427332" cy="4708554"/>
          </a:xfrm>
          <a:prstGeom prst="rect">
            <a:avLst/>
          </a:prstGeom>
        </p:spPr>
      </p:pic>
      <p:sp>
        <p:nvSpPr>
          <p:cNvPr id="4" name="Title 3"/>
          <p:cNvSpPr>
            <a:spLocks noGrp="1"/>
          </p:cNvSpPr>
          <p:nvPr>
            <p:ph type="title"/>
          </p:nvPr>
        </p:nvSpPr>
        <p:spPr/>
        <p:txBody>
          <a:bodyPr/>
          <a:lstStyle/>
          <a:p>
            <a:r>
              <a:rPr lang="en-US" dirty="0" smtClean="0"/>
              <a:t>Oxygen transport </a:t>
            </a:r>
            <a:endParaRPr lang="en-US" dirty="0"/>
          </a:p>
        </p:txBody>
      </p:sp>
      <p:sp>
        <p:nvSpPr>
          <p:cNvPr id="6" name="Rectangle 5"/>
          <p:cNvSpPr/>
          <p:nvPr/>
        </p:nvSpPr>
        <p:spPr>
          <a:xfrm>
            <a:off x="4726378" y="2314496"/>
            <a:ext cx="4162301" cy="3231654"/>
          </a:xfrm>
          <a:prstGeom prst="rect">
            <a:avLst/>
          </a:prstGeom>
        </p:spPr>
        <p:txBody>
          <a:bodyPr wrap="square">
            <a:spAutoFit/>
          </a:bodyPr>
          <a:lstStyle/>
          <a:p>
            <a:pPr marL="457200" lvl="0" indent="-457200" fontAlgn="t">
              <a:spcBef>
                <a:spcPct val="20000"/>
              </a:spcBef>
              <a:buFont typeface="+mj-lt"/>
              <a:buAutoNum type="alphaLcPeriod"/>
            </a:pPr>
            <a:r>
              <a:rPr lang="en-US" sz="2400" i="1" dirty="0" smtClean="0">
                <a:solidFill>
                  <a:prstClr val="black"/>
                </a:solidFill>
                <a:latin typeface="Calibri"/>
                <a:ea typeface="ＭＳ Ｐゴシック" pitchFamily="32" charset="-128"/>
              </a:rPr>
              <a:t>Describe oxygen transport while running a 5K.</a:t>
            </a:r>
            <a:endParaRPr lang="en-US" sz="2400" i="1" dirty="0">
              <a:solidFill>
                <a:prstClr val="black"/>
              </a:solidFill>
              <a:latin typeface="Calibri"/>
              <a:ea typeface="ＭＳ Ｐゴシック" pitchFamily="32" charset="-128"/>
            </a:endParaRPr>
          </a:p>
          <a:p>
            <a:pPr marL="457200" lvl="0" indent="-457200" fontAlgn="t">
              <a:spcBef>
                <a:spcPct val="20000"/>
              </a:spcBef>
              <a:buFont typeface="+mj-lt"/>
              <a:buAutoNum type="alphaLcPeriod"/>
            </a:pPr>
            <a:r>
              <a:rPr lang="en-US" sz="2400" i="1" dirty="0" smtClean="0">
                <a:solidFill>
                  <a:prstClr val="black"/>
                </a:solidFill>
                <a:latin typeface="Calibri"/>
                <a:ea typeface="ＭＳ Ｐゴシック" pitchFamily="32" charset="-128"/>
              </a:rPr>
              <a:t>Why does exercising muscle need oxygen?</a:t>
            </a:r>
          </a:p>
          <a:p>
            <a:pPr marL="457200" lvl="0" indent="-457200" fontAlgn="t">
              <a:spcBef>
                <a:spcPct val="20000"/>
              </a:spcBef>
              <a:buFont typeface="+mj-lt"/>
              <a:buAutoNum type="alphaLcPeriod"/>
            </a:pPr>
            <a:r>
              <a:rPr lang="en-US" sz="2400" i="1" dirty="0" smtClean="0">
                <a:solidFill>
                  <a:prstClr val="black"/>
                </a:solidFill>
                <a:latin typeface="Calibri"/>
                <a:ea typeface="ＭＳ Ｐゴシック" pitchFamily="32" charset="-128"/>
              </a:rPr>
              <a:t>What cellular process requires oxygen?</a:t>
            </a:r>
          </a:p>
          <a:p>
            <a:pPr marL="457200" lvl="0" indent="-457200" fontAlgn="t">
              <a:spcBef>
                <a:spcPct val="20000"/>
              </a:spcBef>
              <a:buFont typeface="+mj-lt"/>
              <a:buAutoNum type="alphaLcPeriod"/>
            </a:pPr>
            <a:endParaRPr lang="en-US" sz="2400" i="1" dirty="0" smtClean="0">
              <a:solidFill>
                <a:prstClr val="black"/>
              </a:solidFill>
              <a:latin typeface="Calibri"/>
              <a:ea typeface="ＭＳ Ｐゴシック" pitchFamily="32" charset="-128"/>
            </a:endParaRPr>
          </a:p>
          <a:p>
            <a:pPr marL="457200" lvl="0" indent="-457200" fontAlgn="t">
              <a:spcBef>
                <a:spcPct val="20000"/>
              </a:spcBef>
              <a:buFont typeface="+mj-lt"/>
              <a:buAutoNum type="alphaLcPeriod"/>
            </a:pPr>
            <a:endParaRPr lang="en-US" dirty="0"/>
          </a:p>
        </p:txBody>
      </p:sp>
    </p:spTree>
    <p:extLst>
      <p:ext uri="{BB962C8B-B14F-4D97-AF65-F5344CB8AC3E}">
        <p14:creationId xmlns:p14="http://schemas.microsoft.com/office/powerpoint/2010/main" val="54345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1673" y="1800404"/>
            <a:ext cx="4706866" cy="523220"/>
          </a:xfrm>
          <a:prstGeom prst="rect">
            <a:avLst/>
          </a:prstGeom>
        </p:spPr>
        <p:txBody>
          <a:bodyPr wrap="none">
            <a:spAutoFit/>
          </a:bodyPr>
          <a:lstStyle/>
          <a:p>
            <a:r>
              <a:rPr lang="en-US" sz="2800" b="1" dirty="0">
                <a:latin typeface="Times"/>
                <a:cs typeface="Times"/>
              </a:rPr>
              <a:t>Table </a:t>
            </a:r>
            <a:r>
              <a:rPr lang="en-US" sz="2800" b="1" dirty="0" smtClean="0">
                <a:latin typeface="Times"/>
                <a:cs typeface="Times"/>
              </a:rPr>
              <a:t>13.1</a:t>
            </a:r>
            <a:r>
              <a:rPr lang="en-US" sz="2800" dirty="0" smtClean="0">
                <a:latin typeface="Times"/>
                <a:cs typeface="Times"/>
              </a:rPr>
              <a:t> </a:t>
            </a:r>
            <a:r>
              <a:rPr lang="en-US" sz="2800" dirty="0">
                <a:latin typeface="Times"/>
                <a:cs typeface="Times"/>
              </a:rPr>
              <a:t>Composition of air. </a:t>
            </a:r>
          </a:p>
        </p:txBody>
      </p:sp>
      <p:pic>
        <p:nvPicPr>
          <p:cNvPr id="2" name="Picture 1" descr="ICB_T1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03" y="2443825"/>
            <a:ext cx="8525087" cy="2283719"/>
          </a:xfrm>
          <a:prstGeom prst="rect">
            <a:avLst/>
          </a:prstGeom>
        </p:spPr>
      </p:pic>
      <p:sp>
        <p:nvSpPr>
          <p:cNvPr id="9" name="Rectangle 8"/>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spTree>
    <p:extLst>
      <p:ext uri="{BB962C8B-B14F-4D97-AF65-F5344CB8AC3E}">
        <p14:creationId xmlns:p14="http://schemas.microsoft.com/office/powerpoint/2010/main" val="111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4948"/>
            <a:ext cx="4292930" cy="1143000"/>
          </a:xfrm>
        </p:spPr>
        <p:txBody>
          <a:bodyPr/>
          <a:lstStyle/>
          <a:p>
            <a:r>
              <a:rPr lang="en-US" sz="3200" dirty="0" smtClean="0"/>
              <a:t>Oxygen concentration is expressed as a partial pressure</a:t>
            </a:r>
            <a:endParaRPr lang="en-US" sz="3200" dirty="0"/>
          </a:p>
        </p:txBody>
      </p:sp>
      <p:pic>
        <p:nvPicPr>
          <p:cNvPr id="3" name="Picture 2"/>
          <p:cNvPicPr>
            <a:picLocks noChangeAspect="1"/>
          </p:cNvPicPr>
          <p:nvPr/>
        </p:nvPicPr>
        <p:blipFill>
          <a:blip r:embed="rId3"/>
          <a:stretch>
            <a:fillRect/>
          </a:stretch>
        </p:blipFill>
        <p:spPr>
          <a:xfrm>
            <a:off x="4129262" y="956275"/>
            <a:ext cx="5014738" cy="3280346"/>
          </a:xfrm>
          <a:prstGeom prst="rect">
            <a:avLst/>
          </a:prstGeom>
        </p:spPr>
      </p:pic>
      <p:sp>
        <p:nvSpPr>
          <p:cNvPr id="5" name="Title 1"/>
          <p:cNvSpPr txBox="1">
            <a:spLocks/>
          </p:cNvSpPr>
          <p:nvPr/>
        </p:nvSpPr>
        <p:spPr bwMode="auto">
          <a:xfrm>
            <a:off x="777834" y="501091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a:lstStyle>
          <a:p>
            <a:pPr algn="l"/>
            <a:r>
              <a:rPr lang="en-US" sz="2400" dirty="0" smtClean="0"/>
              <a:t>Higher partial pressure of oxygen will result in</a:t>
            </a:r>
          </a:p>
          <a:p>
            <a:pPr marL="742950" indent="-742950" algn="l">
              <a:buAutoNum type="alphaLcPeriod"/>
            </a:pPr>
            <a:r>
              <a:rPr lang="en-US" sz="2400" dirty="0" smtClean="0"/>
              <a:t>Higher dissolved oxygen in blood</a:t>
            </a:r>
          </a:p>
          <a:p>
            <a:pPr marL="742950" indent="-742950" algn="l">
              <a:buAutoNum type="alphaLcPeriod"/>
            </a:pPr>
            <a:r>
              <a:rPr lang="en-US" sz="2400" dirty="0" smtClean="0"/>
              <a:t>Lower dissolved oxygen in blood</a:t>
            </a:r>
          </a:p>
          <a:p>
            <a:pPr marL="742950" indent="-742950" algn="l">
              <a:buAutoNum type="alphaLcPeriod"/>
            </a:pPr>
            <a:r>
              <a:rPr lang="en-US" sz="2400" dirty="0" smtClean="0"/>
              <a:t>No effect in the levels of blood oxygen levels</a:t>
            </a:r>
            <a:endParaRPr lang="en-US" sz="2400" dirty="0"/>
          </a:p>
        </p:txBody>
      </p:sp>
    </p:spTree>
    <p:extLst>
      <p:ext uri="{BB962C8B-B14F-4D97-AF65-F5344CB8AC3E}">
        <p14:creationId xmlns:p14="http://schemas.microsoft.com/office/powerpoint/2010/main" val="94467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72" y="1100876"/>
            <a:ext cx="5582241" cy="4495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p:cNvSpPr txBox="1">
            <a:spLocks noChangeArrowheads="1"/>
          </p:cNvSpPr>
          <p:nvPr/>
        </p:nvSpPr>
        <p:spPr bwMode="auto">
          <a:xfrm>
            <a:off x="5023571" y="5596836"/>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dirty="0">
                <a:latin typeface="Arial" panose="020B0604020202020204" pitchFamily="34" charset="0"/>
              </a:rPr>
              <a:t>Julie-Ann Collins et al. Breathe 2015;11:194-201</a:t>
            </a:r>
          </a:p>
        </p:txBody>
      </p:sp>
      <p:sp>
        <p:nvSpPr>
          <p:cNvPr id="2" name="Title 1"/>
          <p:cNvSpPr>
            <a:spLocks noGrp="1"/>
          </p:cNvSpPr>
          <p:nvPr>
            <p:ph type="title"/>
          </p:nvPr>
        </p:nvSpPr>
        <p:spPr>
          <a:xfrm>
            <a:off x="-106878" y="231647"/>
            <a:ext cx="9250878" cy="1143000"/>
          </a:xfrm>
        </p:spPr>
        <p:txBody>
          <a:bodyPr/>
          <a:lstStyle/>
          <a:p>
            <a:r>
              <a:rPr lang="en-US" sz="2800" b="1" dirty="0" smtClean="0"/>
              <a:t>Almost all of the oxygen in blood is carried by hemoglobin</a:t>
            </a:r>
            <a:endParaRPr lang="en-US" sz="2800" b="1" dirty="0"/>
          </a:p>
        </p:txBody>
      </p:sp>
      <p:sp>
        <p:nvSpPr>
          <p:cNvPr id="7" name="Title 1"/>
          <p:cNvSpPr txBox="1">
            <a:spLocks/>
          </p:cNvSpPr>
          <p:nvPr/>
        </p:nvSpPr>
        <p:spPr bwMode="auto">
          <a:xfrm>
            <a:off x="-106878" y="5654104"/>
            <a:ext cx="925087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a:lstStyle>
          <a:p>
            <a:r>
              <a:rPr lang="en-US" sz="2800" i="1" dirty="0" smtClean="0"/>
              <a:t>Why is oxygen very low in solubility in water?</a:t>
            </a:r>
            <a:endParaRPr lang="en-US" sz="2800" i="1" dirty="0"/>
          </a:p>
        </p:txBody>
      </p:sp>
    </p:spTree>
    <p:extLst>
      <p:ext uri="{BB962C8B-B14F-4D97-AF65-F5344CB8AC3E}">
        <p14:creationId xmlns:p14="http://schemas.microsoft.com/office/powerpoint/2010/main" val="337004803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FFFD66-17A3-F24C-9387-AC97014CF41C}"/>
              </a:ext>
            </a:extLst>
          </p:cNvPr>
          <p:cNvPicPr>
            <a:picLocks noChangeAspect="1"/>
          </p:cNvPicPr>
          <p:nvPr/>
        </p:nvPicPr>
        <p:blipFill>
          <a:blip r:embed="rId3"/>
          <a:stretch>
            <a:fillRect/>
          </a:stretch>
        </p:blipFill>
        <p:spPr>
          <a:xfrm>
            <a:off x="528452" y="676278"/>
            <a:ext cx="4695591" cy="3708669"/>
          </a:xfrm>
          <a:prstGeom prst="rect">
            <a:avLst/>
          </a:prstGeom>
        </p:spPr>
      </p:pic>
      <p:sp>
        <p:nvSpPr>
          <p:cNvPr id="17409" name="TextBox 7"/>
          <p:cNvSpPr txBox="1">
            <a:spLocks noChangeArrowheads="1"/>
          </p:cNvSpPr>
          <p:nvPr/>
        </p:nvSpPr>
        <p:spPr bwMode="auto">
          <a:xfrm>
            <a:off x="4351757" y="1017562"/>
            <a:ext cx="4595751"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Solubility of Oxygen</a:t>
            </a:r>
          </a:p>
        </p:txBody>
      </p:sp>
      <p:sp>
        <p:nvSpPr>
          <p:cNvPr id="10" name="Rectangle 9"/>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sp>
        <p:nvSpPr>
          <p:cNvPr id="6" name="TextBox 5"/>
          <p:cNvSpPr txBox="1">
            <a:spLocks noChangeArrowheads="1"/>
          </p:cNvSpPr>
          <p:nvPr/>
        </p:nvSpPr>
        <p:spPr bwMode="auto">
          <a:xfrm>
            <a:off x="632045" y="4690257"/>
            <a:ext cx="7629428" cy="1569660"/>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The </a:t>
            </a:r>
            <a:r>
              <a:rPr lang="en-US" dirty="0"/>
              <a:t>oxygen content of water increases linearly with an increase in oxygen partial pressure, whereas the oxygen content of blood increases in a sigmoidal (S-shaped) fashion. Why</a:t>
            </a:r>
            <a:r>
              <a:rPr lang="en-US" dirty="0" smtClean="0"/>
              <a:t>?</a:t>
            </a:r>
            <a:endParaRPr lang="en-US" dirty="0"/>
          </a:p>
        </p:txBody>
      </p:sp>
    </p:spTree>
    <p:extLst>
      <p:ext uri="{BB962C8B-B14F-4D97-AF65-F5344CB8AC3E}">
        <p14:creationId xmlns:p14="http://schemas.microsoft.com/office/powerpoint/2010/main" val="34240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7"/>
          <p:cNvSpPr txBox="1">
            <a:spLocks noChangeArrowheads="1"/>
          </p:cNvSpPr>
          <p:nvPr/>
        </p:nvSpPr>
        <p:spPr bwMode="auto">
          <a:xfrm>
            <a:off x="4358245" y="1984936"/>
            <a:ext cx="431074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buAutoNum type="alphaLcPeriod"/>
            </a:pPr>
            <a:r>
              <a:rPr lang="en-US" dirty="0" smtClean="0">
                <a:latin typeface="+mn-lt"/>
              </a:rPr>
              <a:t>What will happen to </a:t>
            </a:r>
            <a:r>
              <a:rPr lang="en-US" dirty="0" smtClean="0">
                <a:latin typeface="+mn-lt"/>
              </a:rPr>
              <a:t>oxygen transport with a </a:t>
            </a:r>
            <a:r>
              <a:rPr lang="en-US" dirty="0" smtClean="0">
                <a:latin typeface="+mn-lt"/>
              </a:rPr>
              <a:t>high-affinity oxygen binding protein?</a:t>
            </a:r>
          </a:p>
          <a:p>
            <a:pPr marL="457200" indent="-457200" eaLnBrk="1" hangingPunct="1">
              <a:buAutoNum type="alphaLcPeriod"/>
            </a:pPr>
            <a:r>
              <a:rPr lang="en-US" dirty="0" smtClean="0">
                <a:latin typeface="+mn-lt"/>
              </a:rPr>
              <a:t>How much oxygen is unloaded by high affinity protein in muscles?</a:t>
            </a:r>
            <a:endParaRPr lang="en-US" dirty="0">
              <a:latin typeface="+mn-lt"/>
            </a:endParaRPr>
          </a:p>
        </p:txBody>
      </p:sp>
      <p:sp>
        <p:nvSpPr>
          <p:cNvPr id="12" name="Rectangle 11"/>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pic>
        <p:nvPicPr>
          <p:cNvPr id="6" name="Picture 5"/>
          <p:cNvPicPr>
            <a:picLocks noChangeAspect="1"/>
          </p:cNvPicPr>
          <p:nvPr/>
        </p:nvPicPr>
        <p:blipFill>
          <a:blip r:embed="rId3"/>
          <a:stretch>
            <a:fillRect/>
          </a:stretch>
        </p:blipFill>
        <p:spPr>
          <a:xfrm>
            <a:off x="85157" y="1629881"/>
            <a:ext cx="4178085" cy="4446028"/>
          </a:xfrm>
          <a:prstGeom prst="rect">
            <a:avLst/>
          </a:prstGeom>
        </p:spPr>
      </p:pic>
      <p:sp>
        <p:nvSpPr>
          <p:cNvPr id="9" name="Title 8"/>
          <p:cNvSpPr>
            <a:spLocks noGrp="1"/>
          </p:cNvSpPr>
          <p:nvPr>
            <p:ph type="title"/>
          </p:nvPr>
        </p:nvSpPr>
        <p:spPr/>
        <p:txBody>
          <a:bodyPr/>
          <a:lstStyle/>
          <a:p>
            <a:r>
              <a:rPr lang="en-US" sz="3600" b="1" dirty="0" smtClean="0"/>
              <a:t>Oxygen high affinity binding protein</a:t>
            </a:r>
            <a:endParaRPr lang="en-US" sz="3600" b="1" dirty="0"/>
          </a:p>
        </p:txBody>
      </p:sp>
    </p:spTree>
    <p:extLst>
      <p:ext uri="{BB962C8B-B14F-4D97-AF65-F5344CB8AC3E}">
        <p14:creationId xmlns:p14="http://schemas.microsoft.com/office/powerpoint/2010/main" val="143490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7"/>
          <p:cNvSpPr txBox="1">
            <a:spLocks noChangeArrowheads="1"/>
          </p:cNvSpPr>
          <p:nvPr/>
        </p:nvSpPr>
        <p:spPr bwMode="auto">
          <a:xfrm>
            <a:off x="-415636" y="0"/>
            <a:ext cx="9144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solidFill>
                  <a:prstClr val="black"/>
                </a:solidFill>
                <a:latin typeface="Calibri"/>
                <a:ea typeface="ＭＳ Ｐゴシック" pitchFamily="32" charset="-128"/>
              </a:rPr>
              <a:t>Oxygen </a:t>
            </a:r>
            <a:r>
              <a:rPr lang="en-US" sz="3600" b="1" dirty="0" smtClean="0">
                <a:solidFill>
                  <a:prstClr val="black"/>
                </a:solidFill>
                <a:latin typeface="Calibri"/>
                <a:ea typeface="ＭＳ Ｐゴシック" pitchFamily="32" charset="-128"/>
              </a:rPr>
              <a:t>low </a:t>
            </a:r>
            <a:r>
              <a:rPr lang="en-US" sz="3600" b="1" dirty="0">
                <a:solidFill>
                  <a:prstClr val="black"/>
                </a:solidFill>
                <a:latin typeface="Calibri"/>
                <a:ea typeface="ＭＳ Ｐゴシック" pitchFamily="32" charset="-128"/>
              </a:rPr>
              <a:t>affinity binding protein</a:t>
            </a:r>
            <a:endParaRPr lang="en-US" sz="4400" dirty="0">
              <a:latin typeface="Times New Roman" charset="0"/>
            </a:endParaRPr>
          </a:p>
        </p:txBody>
      </p:sp>
      <p:sp>
        <p:nvSpPr>
          <p:cNvPr id="12" name="Rectangle 11"/>
          <p:cNvSpPr/>
          <p:nvPr/>
        </p:nvSpPr>
        <p:spPr>
          <a:xfrm>
            <a:off x="3586574" y="6565227"/>
            <a:ext cx="5546968" cy="276999"/>
          </a:xfrm>
          <a:prstGeom prst="rect">
            <a:avLst/>
          </a:prstGeom>
        </p:spPr>
        <p:txBody>
          <a:bodyPr wrap="none">
            <a:spAutoFit/>
          </a:bodyPr>
          <a:lstStyle/>
          <a:p>
            <a:pPr algn="r"/>
            <a:r>
              <a:rPr lang="en-US" sz="1200" dirty="0">
                <a:solidFill>
                  <a:schemeClr val="bg1">
                    <a:lumMod val="65000"/>
                  </a:schemeClr>
                </a:solidFill>
              </a:rPr>
              <a:t>Copyright © 2015 by AM Campbell, LJ Heyer, CJ Paradise. All rights reserved.</a:t>
            </a:r>
          </a:p>
        </p:txBody>
      </p:sp>
      <p:pic>
        <p:nvPicPr>
          <p:cNvPr id="6" name="Picture 5"/>
          <p:cNvPicPr>
            <a:picLocks noChangeAspect="1"/>
          </p:cNvPicPr>
          <p:nvPr/>
        </p:nvPicPr>
        <p:blipFill>
          <a:blip r:embed="rId3"/>
          <a:stretch>
            <a:fillRect/>
          </a:stretch>
        </p:blipFill>
        <p:spPr>
          <a:xfrm>
            <a:off x="449436" y="781050"/>
            <a:ext cx="4905208" cy="5219781"/>
          </a:xfrm>
          <a:prstGeom prst="rect">
            <a:avLst/>
          </a:prstGeom>
        </p:spPr>
      </p:pic>
      <p:sp>
        <p:nvSpPr>
          <p:cNvPr id="20" name="TextBox 7"/>
          <p:cNvSpPr txBox="1">
            <a:spLocks noChangeArrowheads="1"/>
          </p:cNvSpPr>
          <p:nvPr/>
        </p:nvSpPr>
        <p:spPr bwMode="auto">
          <a:xfrm>
            <a:off x="5201394" y="2236778"/>
            <a:ext cx="3693224"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buAutoNum type="alphaLcPeriod"/>
            </a:pPr>
            <a:r>
              <a:rPr lang="en-US" dirty="0" smtClean="0">
                <a:latin typeface="+mn-lt"/>
              </a:rPr>
              <a:t>What will happen to </a:t>
            </a:r>
            <a:r>
              <a:rPr lang="en-US" dirty="0" smtClean="0">
                <a:latin typeface="+mn-lt"/>
              </a:rPr>
              <a:t>oxygen transport with a </a:t>
            </a:r>
            <a:r>
              <a:rPr lang="en-US" dirty="0" smtClean="0">
                <a:latin typeface="+mn-lt"/>
              </a:rPr>
              <a:t>low-affinity oxygen binding protein?</a:t>
            </a:r>
          </a:p>
          <a:p>
            <a:pPr marL="457200" indent="-457200" eaLnBrk="1" hangingPunct="1">
              <a:buAutoNum type="alphaLcPeriod"/>
            </a:pPr>
            <a:r>
              <a:rPr lang="en-US" dirty="0" smtClean="0">
                <a:latin typeface="+mn-lt"/>
              </a:rPr>
              <a:t>Do you expect that the low affinity-binding to be cooperative? </a:t>
            </a:r>
            <a:endParaRPr lang="en-US" dirty="0">
              <a:latin typeface="+mn-lt"/>
            </a:endParaRPr>
          </a:p>
        </p:txBody>
      </p:sp>
    </p:spTree>
    <p:extLst>
      <p:ext uri="{BB962C8B-B14F-4D97-AF65-F5344CB8AC3E}">
        <p14:creationId xmlns:p14="http://schemas.microsoft.com/office/powerpoint/2010/main" val="402765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9531</TotalTime>
  <Words>1878</Words>
  <Application>Microsoft Office PowerPoint</Application>
  <PresentationFormat>On-screen Show (4:3)</PresentationFormat>
  <Paragraphs>239</Paragraphs>
  <Slides>24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Arial</vt:lpstr>
      <vt:lpstr>Calibri</vt:lpstr>
      <vt:lpstr>msgothic</vt:lpstr>
      <vt:lpstr>Times</vt:lpstr>
      <vt:lpstr>Times New Roman</vt:lpstr>
      <vt:lpstr>Wingdings</vt:lpstr>
      <vt:lpstr>Office Theme</vt:lpstr>
      <vt:lpstr>A tale of two globins: hemoglobin and myoglobin</vt:lpstr>
      <vt:lpstr>PowerPoint Presentation</vt:lpstr>
      <vt:lpstr>Oxygen transport </vt:lpstr>
      <vt:lpstr>PowerPoint Presentation</vt:lpstr>
      <vt:lpstr>Oxygen concentration is expressed as a partial pressure</vt:lpstr>
      <vt:lpstr>Almost all of the oxygen in blood is carried by hemoglobin</vt:lpstr>
      <vt:lpstr>PowerPoint Presentation</vt:lpstr>
      <vt:lpstr>Oxygen high affinity binding protein</vt:lpstr>
      <vt:lpstr>PowerPoint Presentation</vt:lpstr>
      <vt:lpstr>Fig. 13.2</vt:lpstr>
      <vt:lpstr>PowerPoint Presentation</vt:lpstr>
      <vt:lpstr>PowerPoint Presentation</vt:lpstr>
      <vt:lpstr>Fig. 13.2</vt:lpstr>
      <vt:lpstr>Positive cooperativity model</vt:lpstr>
      <vt:lpstr>Clicker question</vt:lpstr>
      <vt:lpstr>Fig. 13.3</vt:lpstr>
      <vt:lpstr>Fig. 13.3</vt:lpstr>
      <vt:lpstr>Trace the path of O2bound to hemoglobin from the lungs to muscle</vt:lpstr>
      <vt:lpstr>PowerPoint Presentation</vt:lpstr>
      <vt:lpstr>Hemoglobin and Myoglobin Comparison</vt:lpstr>
      <vt:lpstr>Hemoglobin and Myoglobin Comparison</vt:lpstr>
      <vt:lpstr>PowerPoint Presentation</vt:lpstr>
      <vt:lpstr>PowerPoint Presentation</vt:lpstr>
      <vt:lpstr>Summary</vt:lpstr>
    </vt:vector>
  </TitlesOfParts>
  <Company>Davidson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Alice Tarun</cp:lastModifiedBy>
  <cp:revision>575</cp:revision>
  <dcterms:created xsi:type="dcterms:W3CDTF">2010-10-15T15:52:32Z</dcterms:created>
  <dcterms:modified xsi:type="dcterms:W3CDTF">2020-05-23T18:10:24Z</dcterms:modified>
</cp:coreProperties>
</file>