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88" r:id="rId2"/>
    <p:sldId id="267" r:id="rId3"/>
    <p:sldId id="277" r:id="rId4"/>
    <p:sldId id="287" r:id="rId5"/>
    <p:sldId id="274" r:id="rId6"/>
    <p:sldId id="292" r:id="rId7"/>
    <p:sldId id="293" r:id="rId8"/>
    <p:sldId id="294" r:id="rId9"/>
    <p:sldId id="295" r:id="rId10"/>
    <p:sldId id="291" r:id="rId11"/>
    <p:sldId id="282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lenn Ledder" initials="GL" lastIdx="1" clrIdx="0">
    <p:extLst>
      <p:ext uri="{19B8F6BF-5375-455C-9EA6-DF929625EA0E}">
        <p15:presenceInfo xmlns:p15="http://schemas.microsoft.com/office/powerpoint/2012/main" userId="S-1-5-21-527237240-492894223-682003330-40327" providerId="AD"/>
      </p:ext>
    </p:extLst>
  </p:cmAuthor>
  <p:cmAuthor id="2" name="Glenn Ledder" initials="GL [2]" lastIdx="4" clrIdx="1">
    <p:extLst>
      <p:ext uri="{19B8F6BF-5375-455C-9EA6-DF929625EA0E}">
        <p15:presenceInfo xmlns:p15="http://schemas.microsoft.com/office/powerpoint/2012/main" userId="bd80fdb818789a5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D2D6FE7-655E-4FF8-B6E3-4507C40DE211}" type="datetimeFigureOut">
              <a:rPr lang="en-US"/>
              <a:pPr>
                <a:defRPr/>
              </a:pPr>
              <a:t>5/30/2020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D8DF5D1-C4C5-491B-99C1-AAC9CFFBFF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7911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6F0DD2C-4486-4FC1-942F-E5F9044301B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988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6F0DD2C-4486-4FC1-942F-E5F9044301B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016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6F0DD2C-4486-4FC1-942F-E5F9044301B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613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75B62-2BBF-496E-8E68-5FC986555F29}" type="datetimeFigureOut">
              <a:rPr lang="en-US" smtClean="0"/>
              <a:pPr>
                <a:defRPr/>
              </a:pPr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2527F-CC7D-4308-903F-6F37EE42F8F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SmartArt Placeholder 7"/>
          <p:cNvSpPr>
            <a:spLocks noGrp="1"/>
          </p:cNvSpPr>
          <p:nvPr>
            <p:ph type="dgm" sz="quarter" idx="13" hasCustomPrompt="1"/>
          </p:nvPr>
        </p:nvSpPr>
        <p:spPr>
          <a:xfrm>
            <a:off x="0" y="6356350"/>
            <a:ext cx="9144000" cy="501650"/>
          </a:xfr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00B050"/>
            </a:solidFill>
          </a:ln>
        </p:spPr>
        <p:txBody>
          <a:bodyPr/>
          <a:lstStyle>
            <a:lvl1pPr marL="0" indent="0" algn="ctr">
              <a:buNone/>
              <a:defRPr sz="18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©Spreadsheet Lab Manual</a:t>
            </a:r>
          </a:p>
        </p:txBody>
      </p:sp>
    </p:spTree>
    <p:extLst>
      <p:ext uri="{BB962C8B-B14F-4D97-AF65-F5344CB8AC3E}">
        <p14:creationId xmlns:p14="http://schemas.microsoft.com/office/powerpoint/2010/main" val="219898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3CD87-7F7A-4CE6-A599-39579B35DBAF}" type="datetimeFigureOut">
              <a:rPr lang="en-US" smtClean="0"/>
              <a:pPr>
                <a:defRPr/>
              </a:pPr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6B693-0C6C-486E-9ACA-A959156B9C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168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DFF9E-075A-4C0D-9C7E-65ACA8579C92}" type="datetimeFigureOut">
              <a:rPr lang="en-US" smtClean="0"/>
              <a:pPr>
                <a:defRPr/>
              </a:pPr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C091C-318C-4760-B03F-C5B55EEDA4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97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47FA7-8D1D-4FEB-8AE2-CC522CB95F31}" type="datetimeFigureOut">
              <a:rPr lang="en-US" smtClean="0"/>
              <a:pPr>
                <a:defRPr/>
              </a:pPr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C6A1E-FCC8-4ADC-B7FA-AA87C60E4F1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129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all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FEF18-EBB3-443C-BC62-92C285C3AA11}" type="datetimeFigureOut">
              <a:rPr lang="en-US" smtClean="0"/>
              <a:pPr>
                <a:defRPr/>
              </a:pPr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5F419-BB3F-4A53-B5A0-CB9B7300142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546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372AE-E837-408A-8925-764550DCD7D2}" type="datetimeFigureOut">
              <a:rPr lang="en-US" smtClean="0"/>
              <a:pPr>
                <a:defRPr/>
              </a:pPr>
              <a:t>5/30/2020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AC6A8-E06C-44C5-9019-20353D9F863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641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2D0C2-53DB-4AA0-9C4C-438863FBFA53}" type="datetimeFigureOut">
              <a:rPr lang="en-US" smtClean="0"/>
              <a:pPr>
                <a:defRPr/>
              </a:pPr>
              <a:t>5/30/2020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5E519-D09D-4789-93ED-C7BF19952F1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189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2DF92E-A0C8-4E41-A215-976473A1C343}" type="datetimeFigureOut">
              <a:rPr lang="en-US" smtClean="0"/>
              <a:pPr>
                <a:defRPr/>
              </a:pPr>
              <a:t>5/30/2020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C17E8-906D-4D45-B22F-0D951A4D0F5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908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166D5-C27E-4B0D-AFFA-D77D6164B4AC}" type="datetimeFigureOut">
              <a:rPr lang="en-US" smtClean="0"/>
              <a:pPr>
                <a:defRPr/>
              </a:pPr>
              <a:t>5/30/2020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37551-E0A6-41AC-9AB1-8A71AA2350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35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71D9C-27A8-46C3-A829-64BC1BF7A832}" type="datetimeFigureOut">
              <a:rPr lang="en-US" smtClean="0"/>
              <a:pPr>
                <a:defRPr/>
              </a:pPr>
              <a:t>5/30/2020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F85F0-3064-4207-B841-E6D184DED4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991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D4EA5-E5F4-4353-98E2-A1A37B8D13E0}" type="datetimeFigureOut">
              <a:rPr lang="en-US" smtClean="0"/>
              <a:pPr>
                <a:defRPr/>
              </a:pPr>
              <a:t>5/30/2020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E34FD-4CEB-44BD-8A69-BE18FF793E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209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FA75B62-2BBF-496E-8E68-5FC986555F29}" type="datetimeFigureOut">
              <a:rPr lang="en-US" smtClean="0"/>
              <a:pPr>
                <a:defRPr/>
              </a:pPr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2D2527F-CC7D-4308-903F-6F37EE42F8F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SmartArt Placeholder 7"/>
          <p:cNvSpPr txBox="1">
            <a:spLocks/>
          </p:cNvSpPr>
          <p:nvPr/>
        </p:nvSpPr>
        <p:spPr>
          <a:xfrm>
            <a:off x="0" y="6356350"/>
            <a:ext cx="9144000" cy="501650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txBody>
          <a:bodyPr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 baseline="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b="1" dirty="0">
                <a:solidFill>
                  <a:schemeClr val="bg1"/>
                </a:solidFill>
              </a:rPr>
              <a:t>©Spreadsheet Lab Manual</a:t>
            </a:r>
          </a:p>
        </p:txBody>
      </p:sp>
    </p:spTree>
    <p:extLst>
      <p:ext uri="{BB962C8B-B14F-4D97-AF65-F5344CB8AC3E}">
        <p14:creationId xmlns:p14="http://schemas.microsoft.com/office/powerpoint/2010/main" val="212266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Infectious Disease Modeling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38599"/>
          </a:xfrm>
        </p:spPr>
        <p:txBody>
          <a:bodyPr/>
          <a:lstStyle/>
          <a:p>
            <a:pPr marL="800100" indent="-457200"/>
            <a:r>
              <a:rPr lang="en-US" b="1" dirty="0"/>
              <a:t>Objectives</a:t>
            </a:r>
            <a:r>
              <a:rPr lang="en-US" dirty="0"/>
              <a:t>: </a:t>
            </a:r>
          </a:p>
          <a:p>
            <a:pPr marL="1200150" lvl="1" indent="-457200"/>
            <a:r>
              <a:rPr lang="en-US" dirty="0"/>
              <a:t>Use a spreadsheet implementation of a mathematical model to learn about the population dynamics of infectious diseases.</a:t>
            </a:r>
          </a:p>
          <a:p>
            <a:pPr marL="1200150" lvl="1" indent="-457200"/>
            <a:r>
              <a:rPr lang="en-US" dirty="0"/>
              <a:t>Explore how isolation of people with symptoms and vaccination of healthy people moderate the course of an epidemic.</a:t>
            </a:r>
          </a:p>
          <a:p>
            <a:pPr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1596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758BA-1855-465F-8A14-693783A04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Simulations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5FCDE-64F4-4877-B75F-5DD8B79B4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spreadsheet runs simulations with the model.  You choose the parameters and the spreadsheet produces graphs of S, I, and R versus time.  </a:t>
            </a:r>
          </a:p>
          <a:p>
            <a:pPr lvl="1"/>
            <a:r>
              <a:rPr lang="en-US" dirty="0"/>
              <a:t>You can also track important outcomes, such as the percentage of people who don’t get the disease.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7864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5B49C-D20B-4D18-AD22-004248252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Module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07745-A746-4A07-AB84-E0AE7473A0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goals:</a:t>
            </a:r>
          </a:p>
          <a:p>
            <a:pPr lvl="1"/>
            <a:r>
              <a:rPr lang="en-US" dirty="0"/>
              <a:t>Use the simulations to understand how epidemics progress over time.</a:t>
            </a:r>
          </a:p>
          <a:p>
            <a:pPr lvl="1"/>
            <a:r>
              <a:rPr lang="en-US" dirty="0"/>
              <a:t>Understand how differences in parameter values shape the epidemic progress.</a:t>
            </a:r>
          </a:p>
          <a:p>
            <a:r>
              <a:rPr lang="en-US" dirty="0"/>
              <a:t>Extra model features allow you to study the effects of</a:t>
            </a:r>
          </a:p>
          <a:p>
            <a:pPr lvl="1"/>
            <a:r>
              <a:rPr lang="en-US" dirty="0"/>
              <a:t>Isolating sick people</a:t>
            </a:r>
          </a:p>
          <a:p>
            <a:pPr lvl="1"/>
            <a:r>
              <a:rPr lang="en-US" dirty="0"/>
              <a:t>Vaccinating healthy people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323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Mathematical Modeling?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68763"/>
          </a:xfrm>
        </p:spPr>
        <p:txBody>
          <a:bodyPr/>
          <a:lstStyle/>
          <a:p>
            <a:pPr marL="800100" indent="-457200"/>
            <a:r>
              <a:rPr lang="en-US" dirty="0"/>
              <a:t>In many areas of science, we can test theories with experiments.</a:t>
            </a:r>
          </a:p>
          <a:p>
            <a:pPr marL="800100" indent="-457200"/>
            <a:r>
              <a:rPr lang="en-US" dirty="0"/>
              <a:t>We can’t do experiments in population biology.  </a:t>
            </a:r>
          </a:p>
          <a:p>
            <a:pPr marL="800100" indent="-457200"/>
            <a:r>
              <a:rPr lang="en-US" dirty="0"/>
              <a:t>The best we can do is use mathematical models to make projections.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D88DE-8CDB-4C44-B791-BE673F58F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Models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67013E-9917-4B31-AF45-D407EC290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Mathematical models are based on</a:t>
            </a:r>
          </a:p>
          <a:p>
            <a:pPr lvl="1"/>
            <a:r>
              <a:rPr lang="en-US" dirty="0"/>
              <a:t>assumptions about how things work; </a:t>
            </a:r>
          </a:p>
          <a:p>
            <a:pPr lvl="1"/>
            <a:r>
              <a:rPr lang="en-US" dirty="0"/>
              <a:t>a set of numerical values that measure different aspects of a situation.</a:t>
            </a:r>
          </a:p>
          <a:p>
            <a:r>
              <a:rPr lang="en-US" dirty="0"/>
              <a:t>We use them for theoretical experiments to help us understand how the model outcomes depend on the numerical values we choose. 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70417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D88DE-8CDB-4C44-B791-BE673F58F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67013E-9917-4B31-AF45-D407EC290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Disease models track population counts in different classes.  The simplest useful model is called </a:t>
            </a:r>
            <a:r>
              <a:rPr lang="en-US" b="1" dirty="0"/>
              <a:t>SIR</a:t>
            </a:r>
            <a:r>
              <a:rPr lang="en-US" dirty="0"/>
              <a:t>.</a:t>
            </a:r>
            <a:endParaRPr lang="en-US" b="1" dirty="0"/>
          </a:p>
          <a:p>
            <a:pPr lvl="1"/>
            <a:r>
              <a:rPr lang="en-US" b="1" dirty="0"/>
              <a:t>S</a:t>
            </a:r>
            <a:r>
              <a:rPr lang="en-US" dirty="0"/>
              <a:t>:</a:t>
            </a:r>
            <a:r>
              <a:rPr lang="en-US" b="1" dirty="0"/>
              <a:t> </a:t>
            </a:r>
            <a:r>
              <a:rPr lang="en-US" dirty="0"/>
              <a:t>susceptible (still at risk)</a:t>
            </a:r>
          </a:p>
          <a:p>
            <a:pPr lvl="1"/>
            <a:r>
              <a:rPr lang="en-US" b="1" dirty="0"/>
              <a:t>I</a:t>
            </a:r>
            <a:r>
              <a:rPr lang="en-US" dirty="0"/>
              <a:t>: infected (can transmit the disease)</a:t>
            </a:r>
          </a:p>
          <a:p>
            <a:pPr lvl="1"/>
            <a:r>
              <a:rPr lang="en-US" b="1" dirty="0"/>
              <a:t>R</a:t>
            </a:r>
            <a:r>
              <a:rPr lang="en-US" dirty="0"/>
              <a:t>: removed (neither at risk nor infectious)</a:t>
            </a:r>
          </a:p>
          <a:p>
            <a:pPr lvl="2"/>
            <a:r>
              <a:rPr lang="en-US" dirty="0"/>
              <a:t>It is common to include deceased individuals as “removed” to make a constant “population.”</a:t>
            </a:r>
          </a:p>
          <a:p>
            <a:endParaRPr lang="en-US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63312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Word of Caution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068763"/>
          </a:xfrm>
        </p:spPr>
        <p:txBody>
          <a:bodyPr/>
          <a:lstStyle/>
          <a:p>
            <a:pPr marL="800100" indent="-457200"/>
            <a:r>
              <a:rPr lang="en-US" dirty="0"/>
              <a:t>Models are designed for a given purpose.</a:t>
            </a:r>
          </a:p>
          <a:p>
            <a:pPr lvl="1" indent="0">
              <a:buNone/>
            </a:pPr>
            <a:endParaRPr lang="en-US" sz="1400" dirty="0"/>
          </a:p>
          <a:p>
            <a:pPr marL="1200150" lvl="1" indent="-457200"/>
            <a:r>
              <a:rPr lang="en-US" dirty="0"/>
              <a:t>The SIR model in this module is an idealization whose purpose is to build conceptual understanding, not to make predictions about a particular epidemic event.</a:t>
            </a:r>
          </a:p>
          <a:p>
            <a:pPr marL="1200150" lvl="1" indent="-457200"/>
            <a:r>
              <a:rPr lang="en-US" dirty="0"/>
              <a:t>Covid-19 is a more complicated disease.  Module 404 uses a suitable model to investigate the 2020 Covid-19 pandemic.</a:t>
            </a:r>
          </a:p>
        </p:txBody>
      </p:sp>
    </p:spTree>
    <p:extLst>
      <p:ext uri="{BB962C8B-B14F-4D97-AF65-F5344CB8AC3E}">
        <p14:creationId xmlns:p14="http://schemas.microsoft.com/office/powerpoint/2010/main" val="4264999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D88DE-8CDB-4C44-B791-BE673F58F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SIR Model Structure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C67013E-9917-4B31-AF45-D407EC29004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model consists of equations that identify day-to-day changes in class counts. </a:t>
                </a:r>
              </a:p>
              <a:p>
                <a:endParaRPr lang="en-US" sz="1000" dirty="0"/>
              </a:p>
              <a:p>
                <a:pPr lvl="1"/>
                <a:r>
                  <a:rPr lang="en-US" dirty="0" err="1"/>
                  <a:t>Susceptibles</a:t>
                </a:r>
                <a:r>
                  <a:rPr lang="en-US" dirty="0"/>
                  <a:t> become Infected by </a:t>
                </a:r>
                <a:r>
                  <a:rPr lang="en-US" b="1" dirty="0"/>
                  <a:t>transmission</a:t>
                </a:r>
                <a:r>
                  <a:rPr lang="en-US" dirty="0"/>
                  <a:t>.</a:t>
                </a:r>
              </a:p>
              <a:p>
                <a:pPr lvl="1"/>
                <a:r>
                  <a:rPr lang="en-US" dirty="0" err="1"/>
                  <a:t>Infecteds</a:t>
                </a:r>
                <a:r>
                  <a:rPr lang="en-US" dirty="0"/>
                  <a:t> become Removed by </a:t>
                </a:r>
                <a:r>
                  <a:rPr lang="en-US" b="1" dirty="0"/>
                  <a:t>recovery</a:t>
                </a:r>
                <a:r>
                  <a:rPr lang="en-US" dirty="0"/>
                  <a:t>.</a:t>
                </a:r>
              </a:p>
              <a:p>
                <a:pPr marL="457200" lvl="1" indent="0">
                  <a:buNone/>
                </a:pPr>
                <a:endParaRPr lang="en-US" sz="1200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𝑡𝑟𝑎𝑛𝑠𝑚𝑖𝑠𝑠𝑖𝑜𝑛𝑠</m:t>
                      </m:r>
                    </m:oMath>
                  </m:oMathPara>
                </a14:m>
                <a:endParaRPr lang="en-US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𝑡𝑟𝑎𝑛𝑠𝑚𝑖𝑠𝑠𝑖𝑜𝑛𝑠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𝑟𝑒𝑐𝑜𝑣𝑒𝑟𝑖𝑒𝑠</m:t>
                      </m:r>
                    </m:oMath>
                  </m:oMathPara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𝑟𝑒𝑐𝑜𝑣𝑒𝑟𝑖𝑒𝑠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sz="36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C67013E-9917-4B31-AF45-D407EC29004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18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0103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D88DE-8CDB-4C44-B791-BE673F58F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Transmission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C67013E-9917-4B31-AF45-D407EC29004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Let </a:t>
                </a:r>
                <a:r>
                  <a:rPr lang="en-US" i="1" dirty="0"/>
                  <a:t>b</a:t>
                </a:r>
                <a:r>
                  <a:rPr lang="en-US" dirty="0"/>
                  <a:t> be the average number of transmissions per day from one infective into a fully susceptible population of size </a:t>
                </a:r>
                <a:r>
                  <a:rPr lang="en-US" i="1" dirty="0"/>
                  <a:t>N</a:t>
                </a:r>
                <a:r>
                  <a:rPr lang="en-US" dirty="0"/>
                  <a:t>. </a:t>
                </a:r>
              </a:p>
              <a:p>
                <a:pPr lvl="1"/>
                <a:r>
                  <a:rPr lang="en-US" dirty="0"/>
                  <a:t>Number of transmissions per day from one infective into a </a:t>
                </a:r>
                <a:r>
                  <a:rPr lang="en-US" i="1" dirty="0"/>
                  <a:t>mixed</a:t>
                </a:r>
                <a:r>
                  <a:rPr lang="en-US" dirty="0"/>
                  <a:t> population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</m:oMath>
                </a14:m>
                <a:r>
                  <a:rPr lang="en-US" dirty="0"/>
                  <a:t> because </a:t>
                </a:r>
                <a:r>
                  <a:rPr lang="en-US" i="1" dirty="0"/>
                  <a:t>S</a:t>
                </a:r>
                <a:r>
                  <a:rPr lang="en-US" dirty="0"/>
                  <a:t>/</a:t>
                </a:r>
                <a:r>
                  <a:rPr lang="en-US" i="1" dirty="0"/>
                  <a:t>N</a:t>
                </a:r>
                <a:r>
                  <a:rPr lang="en-US" dirty="0"/>
                  <a:t> is the fraction of contacts that are </a:t>
                </a:r>
                <a:r>
                  <a:rPr lang="en-US" dirty="0" err="1"/>
                  <a:t>susceptibles</a:t>
                </a:r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Total number of transmissions per day from all infectives is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𝑏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dirty="0"/>
                  <a:t>.</a:t>
                </a:r>
              </a:p>
              <a:p>
                <a:pPr marL="914400" lvl="2" indent="0">
                  <a:buNone/>
                </a:pPr>
                <a:endParaRPr lang="en-US" dirty="0"/>
              </a:p>
              <a:p>
                <a:pPr lvl="1"/>
                <a:endParaRPr lang="en-US" dirty="0"/>
              </a:p>
              <a:p>
                <a:pPr marL="0" indent="0">
                  <a:buNone/>
                </a:pPr>
                <a:endParaRPr lang="en-US" sz="36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C67013E-9917-4B31-AF45-D407EC29004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1887" r="-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8337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D88DE-8CDB-4C44-B791-BE673F58F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C67013E-9917-4B31-AF45-D407EC29004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Let </a:t>
                </a:r>
                <a:r>
                  <a:rPr lang="en-US" i="1" dirty="0"/>
                  <a:t>T</a:t>
                </a:r>
                <a:r>
                  <a:rPr lang="en-US" dirty="0"/>
                  <a:t> be the average number of days an infected person can transmit the disease. </a:t>
                </a:r>
              </a:p>
              <a:p>
                <a:pPr lvl="1"/>
                <a:r>
                  <a:rPr lang="en-US" dirty="0"/>
                  <a:t>Fraction of infectives who recover each day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den>
                    </m:f>
                  </m:oMath>
                </a14:m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Total number of recoveries per day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=1−1/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/>
                  <a:t>. Number of returning infectives is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𝑝𝐼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dirty="0"/>
              </a:p>
              <a:p>
                <a:pPr marL="914400" lvl="2" indent="0">
                  <a:buNone/>
                </a:pPr>
                <a:endParaRPr lang="en-US" dirty="0"/>
              </a:p>
              <a:p>
                <a:pPr lvl="1"/>
                <a:endParaRPr lang="en-US" dirty="0"/>
              </a:p>
              <a:p>
                <a:pPr marL="0" indent="0">
                  <a:buNone/>
                </a:pPr>
                <a:endParaRPr lang="en-US" sz="36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C67013E-9917-4B31-AF45-D407EC29004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18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9863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5DA35-3EF1-4A9A-9240-0DB2A8BD3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Reproductive Number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71518E9-B42D-4574-96CE-96F833A07F9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basic reproductive number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is the average number of new infections caused by one infective in a fully susceptible population.</a:t>
                </a:r>
              </a:p>
              <a:p>
                <a:endParaRPr lang="en-US" sz="800" dirty="0"/>
              </a:p>
              <a:p>
                <a:pPr lvl="1"/>
                <a:r>
                  <a:rPr lang="en-US" dirty="0"/>
                  <a:t>In the SIR model, the average infective transmits the disease to </a:t>
                </a:r>
                <a:r>
                  <a:rPr lang="en-US" i="1" dirty="0"/>
                  <a:t>b</a:t>
                </a:r>
                <a:r>
                  <a:rPr lang="en-US" dirty="0"/>
                  <a:t> individuals in each of </a:t>
                </a:r>
                <a:r>
                  <a:rPr lang="en-US" i="1" dirty="0"/>
                  <a:t>T</a:t>
                </a:r>
                <a:r>
                  <a:rPr lang="en-US" dirty="0"/>
                  <a:t> days, so</a:t>
                </a:r>
              </a:p>
              <a:p>
                <a:pPr marL="457200" lvl="1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𝑏𝑇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b="0" dirty="0"/>
                  <a:t>Larger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b="0" dirty="0"/>
                  <a:t> means more people get sick before the epidemic ends.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71518E9-B42D-4574-96CE-96F833A07F9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18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7307246"/>
      </p:ext>
    </p:extLst>
  </p:cSld>
  <p:clrMapOvr>
    <a:masterClrMapping/>
  </p:clrMapOvr>
</p:sld>
</file>

<file path=ppt/theme/theme1.xml><?xml version="1.0" encoding="utf-8"?>
<a:theme xmlns:a="http://schemas.openxmlformats.org/drawingml/2006/main" name="SLM Physics PP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mes Roman Onl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01 Genetics Simulation.pptx" id="{A11F359C-AE73-4BC5-93C6-D450E13469AF}" vid="{0E83A381-C540-4E43-B02D-8E494D3F0D5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SLM BioEnv PPT Template</Template>
  <TotalTime>827</TotalTime>
  <Words>578</Words>
  <Application>Microsoft Office PowerPoint</Application>
  <PresentationFormat>On-screen Show (4:3)</PresentationFormat>
  <Paragraphs>64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Cambria Math</vt:lpstr>
      <vt:lpstr>Times New Roman</vt:lpstr>
      <vt:lpstr>SLM Physics PPT Theme</vt:lpstr>
      <vt:lpstr>Infectious Disease Modeling</vt:lpstr>
      <vt:lpstr>Why Mathematical Modeling?</vt:lpstr>
      <vt:lpstr>How Models Work</vt:lpstr>
      <vt:lpstr>Model Classes</vt:lpstr>
      <vt:lpstr>A Word of Caution</vt:lpstr>
      <vt:lpstr>SIR Model Structure</vt:lpstr>
      <vt:lpstr>Transmission</vt:lpstr>
      <vt:lpstr>Recovery</vt:lpstr>
      <vt:lpstr>Basic Reproductive Number</vt:lpstr>
      <vt:lpstr>Model Simulations</vt:lpstr>
      <vt:lpstr>Using the Module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Modeling Population Growth</dc:title>
  <dc:creator>Tyler</dc:creator>
  <cp:lastModifiedBy>Glenn Ledder</cp:lastModifiedBy>
  <cp:revision>65</cp:revision>
  <dcterms:created xsi:type="dcterms:W3CDTF">2011-02-23T03:45:46Z</dcterms:created>
  <dcterms:modified xsi:type="dcterms:W3CDTF">2020-05-30T16:10:19Z</dcterms:modified>
</cp:coreProperties>
</file>