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769" r:id="rId2"/>
    <p:sldMasterId id="2147483652" r:id="rId3"/>
    <p:sldMasterId id="2147483653" r:id="rId4"/>
    <p:sldMasterId id="2147483654" r:id="rId5"/>
    <p:sldMasterId id="2147483655" r:id="rId6"/>
    <p:sldMasterId id="2147483656" r:id="rId7"/>
    <p:sldMasterId id="2147483657" r:id="rId8"/>
    <p:sldMasterId id="2147483658" r:id="rId9"/>
    <p:sldMasterId id="2147483650" r:id="rId10"/>
    <p:sldMasterId id="2147483651" r:id="rId11"/>
  </p:sldMasterIdLst>
  <p:notesMasterIdLst>
    <p:notesMasterId r:id="rId48"/>
  </p:notesMasterIdLst>
  <p:handoutMasterIdLst>
    <p:handoutMasterId r:id="rId49"/>
  </p:handoutMasterIdLst>
  <p:sldIdLst>
    <p:sldId id="711" r:id="rId12"/>
    <p:sldId id="662" r:id="rId13"/>
    <p:sldId id="665" r:id="rId14"/>
    <p:sldId id="663" r:id="rId15"/>
    <p:sldId id="689" r:id="rId16"/>
    <p:sldId id="666" r:id="rId17"/>
    <p:sldId id="667" r:id="rId18"/>
    <p:sldId id="668" r:id="rId19"/>
    <p:sldId id="669" r:id="rId20"/>
    <p:sldId id="670" r:id="rId21"/>
    <p:sldId id="671" r:id="rId22"/>
    <p:sldId id="672" r:id="rId23"/>
    <p:sldId id="673" r:id="rId24"/>
    <p:sldId id="674" r:id="rId25"/>
    <p:sldId id="675" r:id="rId26"/>
    <p:sldId id="676" r:id="rId27"/>
    <p:sldId id="677" r:id="rId28"/>
    <p:sldId id="678" r:id="rId29"/>
    <p:sldId id="679" r:id="rId30"/>
    <p:sldId id="680" r:id="rId31"/>
    <p:sldId id="682" r:id="rId32"/>
    <p:sldId id="683" r:id="rId33"/>
    <p:sldId id="684" r:id="rId34"/>
    <p:sldId id="685" r:id="rId35"/>
    <p:sldId id="686" r:id="rId36"/>
    <p:sldId id="713" r:id="rId37"/>
    <p:sldId id="714" r:id="rId38"/>
    <p:sldId id="699" r:id="rId39"/>
    <p:sldId id="703" r:id="rId40"/>
    <p:sldId id="704" r:id="rId41"/>
    <p:sldId id="705" r:id="rId42"/>
    <p:sldId id="716" r:id="rId43"/>
    <p:sldId id="706" r:id="rId44"/>
    <p:sldId id="707" r:id="rId45"/>
    <p:sldId id="708" r:id="rId46"/>
    <p:sldId id="715" r:id="rId47"/>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0000CC"/>
    <a:srgbClr val="009900"/>
    <a:srgbClr val="FF3300"/>
    <a:srgbClr val="FF5050"/>
    <a:srgbClr val="FF7C80"/>
    <a:srgbClr val="99CCFF"/>
    <a:srgbClr val="04A8BE"/>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849" autoAdjust="0"/>
  </p:normalViewPr>
  <p:slideViewPr>
    <p:cSldViewPr showGuides="1">
      <p:cViewPr varScale="1">
        <p:scale>
          <a:sx n="64" d="100"/>
          <a:sy n="64" d="100"/>
        </p:scale>
        <p:origin x="1386" y="102"/>
      </p:cViewPr>
      <p:guideLst>
        <p:guide orient="horz" pos="1344"/>
        <p:guide pos="2880"/>
      </p:guideLst>
    </p:cSldViewPr>
  </p:slideViewPr>
  <p:notesTextViewPr>
    <p:cViewPr>
      <p:scale>
        <a:sx n="100" d="100"/>
        <a:sy n="100" d="100"/>
      </p:scale>
      <p:origin x="0" y="0"/>
    </p:cViewPr>
  </p:notesTextViewPr>
  <p:sorterViewPr>
    <p:cViewPr>
      <p:scale>
        <a:sx n="87" d="100"/>
        <a:sy n="87" d="100"/>
      </p:scale>
      <p:origin x="0" y="-7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2"/>
            <a:ext cx="3038271" cy="464497"/>
          </a:xfrm>
          <a:prstGeom prst="rect">
            <a:avLst/>
          </a:prstGeom>
          <a:noFill/>
          <a:ln w="9525">
            <a:noFill/>
            <a:miter lim="800000"/>
            <a:headEnd/>
            <a:tailEnd/>
          </a:ln>
        </p:spPr>
        <p:txBody>
          <a:bodyPr vert="horz" wrap="square" lIns="93128" tIns="46564" rIns="93128" bIns="46564" numCol="1" anchor="t" anchorCtr="0" compatLnSpc="1">
            <a:prstTxWarp prst="textNoShape">
              <a:avLst/>
            </a:prstTxWarp>
          </a:bodyPr>
          <a:lstStyle>
            <a:lvl1pPr>
              <a:defRPr sz="1200" b="0">
                <a:latin typeface="Times New Roman" pitchFamily="18" charset="0"/>
              </a:defRPr>
            </a:lvl1pPr>
          </a:lstStyle>
          <a:p>
            <a:pPr>
              <a:defRPr/>
            </a:pPr>
            <a:r>
              <a:rPr lang="en-US"/>
              <a:t>An introduction to population matrix models</a:t>
            </a:r>
          </a:p>
        </p:txBody>
      </p:sp>
      <p:sp>
        <p:nvSpPr>
          <p:cNvPr id="131075" name="Rectangle 3"/>
          <p:cNvSpPr>
            <a:spLocks noGrp="1" noChangeArrowheads="1"/>
          </p:cNvSpPr>
          <p:nvPr>
            <p:ph type="dt" sz="quarter" idx="1"/>
          </p:nvPr>
        </p:nvSpPr>
        <p:spPr bwMode="auto">
          <a:xfrm>
            <a:off x="3970510" y="2"/>
            <a:ext cx="3038271" cy="464497"/>
          </a:xfrm>
          <a:prstGeom prst="rect">
            <a:avLst/>
          </a:prstGeom>
          <a:noFill/>
          <a:ln w="9525">
            <a:noFill/>
            <a:miter lim="800000"/>
            <a:headEnd/>
            <a:tailEnd/>
          </a:ln>
        </p:spPr>
        <p:txBody>
          <a:bodyPr vert="horz" wrap="square" lIns="93128" tIns="46564" rIns="93128" bIns="46564"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31076" name="Rectangle 4"/>
          <p:cNvSpPr>
            <a:spLocks noGrp="1" noChangeArrowheads="1"/>
          </p:cNvSpPr>
          <p:nvPr>
            <p:ph type="ftr" sz="quarter" idx="2"/>
          </p:nvPr>
        </p:nvSpPr>
        <p:spPr bwMode="auto">
          <a:xfrm>
            <a:off x="1" y="8830291"/>
            <a:ext cx="3038271" cy="464497"/>
          </a:xfrm>
          <a:prstGeom prst="rect">
            <a:avLst/>
          </a:prstGeom>
          <a:noFill/>
          <a:ln w="9525">
            <a:noFill/>
            <a:miter lim="800000"/>
            <a:headEnd/>
            <a:tailEnd/>
          </a:ln>
        </p:spPr>
        <p:txBody>
          <a:bodyPr vert="horz" wrap="square" lIns="93128" tIns="46564" rIns="93128" bIns="46564"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131077" name="Rectangle 5"/>
          <p:cNvSpPr>
            <a:spLocks noGrp="1" noChangeArrowheads="1"/>
          </p:cNvSpPr>
          <p:nvPr>
            <p:ph type="sldNum" sz="quarter" idx="3"/>
          </p:nvPr>
        </p:nvSpPr>
        <p:spPr bwMode="auto">
          <a:xfrm>
            <a:off x="3970510" y="8830291"/>
            <a:ext cx="3038271" cy="464497"/>
          </a:xfrm>
          <a:prstGeom prst="rect">
            <a:avLst/>
          </a:prstGeom>
          <a:noFill/>
          <a:ln w="9525">
            <a:noFill/>
            <a:miter lim="800000"/>
            <a:headEnd/>
            <a:tailEnd/>
          </a:ln>
        </p:spPr>
        <p:txBody>
          <a:bodyPr vert="horz" wrap="square" lIns="93128" tIns="46564" rIns="93128" bIns="46564" numCol="1" anchor="b" anchorCtr="0" compatLnSpc="1">
            <a:prstTxWarp prst="textNoShape">
              <a:avLst/>
            </a:prstTxWarp>
          </a:bodyPr>
          <a:lstStyle>
            <a:lvl1pPr algn="r">
              <a:defRPr sz="1200" b="0">
                <a:latin typeface="Times New Roman" pitchFamily="18" charset="0"/>
              </a:defRPr>
            </a:lvl1pPr>
          </a:lstStyle>
          <a:p>
            <a:pPr>
              <a:defRPr/>
            </a:pPr>
            <a:fld id="{9D25AC72-9F0D-4E60-A9BC-D95E59E5DE07}" type="slidenum">
              <a:rPr lang="en-US"/>
              <a:pPr>
                <a:defRPr/>
              </a:pPr>
              <a:t>‹#›</a:t>
            </a:fld>
            <a:endParaRPr lang="en-US"/>
          </a:p>
        </p:txBody>
      </p:sp>
    </p:spTree>
    <p:extLst>
      <p:ext uri="{BB962C8B-B14F-4D97-AF65-F5344CB8AC3E}">
        <p14:creationId xmlns:p14="http://schemas.microsoft.com/office/powerpoint/2010/main" val="355638299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2"/>
            <a:ext cx="3038271" cy="464497"/>
          </a:xfrm>
          <a:prstGeom prst="rect">
            <a:avLst/>
          </a:prstGeom>
          <a:noFill/>
          <a:ln w="9525">
            <a:noFill/>
            <a:miter lim="800000"/>
            <a:headEnd/>
            <a:tailEnd/>
          </a:ln>
        </p:spPr>
        <p:txBody>
          <a:bodyPr vert="horz" wrap="square" lIns="93128" tIns="46564" rIns="93128" bIns="46564" numCol="1" anchor="t" anchorCtr="0" compatLnSpc="1">
            <a:prstTxWarp prst="textNoShape">
              <a:avLst/>
            </a:prstTxWarp>
          </a:bodyPr>
          <a:lstStyle>
            <a:lvl1pPr>
              <a:defRPr sz="1200" b="0">
                <a:latin typeface="Times New Roman" pitchFamily="18" charset="0"/>
              </a:defRPr>
            </a:lvl1pPr>
          </a:lstStyle>
          <a:p>
            <a:pPr>
              <a:defRPr/>
            </a:pPr>
            <a:r>
              <a:rPr lang="en-US"/>
              <a:t>An introduction to population matrix models</a:t>
            </a:r>
          </a:p>
        </p:txBody>
      </p:sp>
      <p:sp>
        <p:nvSpPr>
          <p:cNvPr id="4099" name="Rectangle 3"/>
          <p:cNvSpPr>
            <a:spLocks noGrp="1" noChangeArrowheads="1"/>
          </p:cNvSpPr>
          <p:nvPr>
            <p:ph type="dt" idx="1"/>
          </p:nvPr>
        </p:nvSpPr>
        <p:spPr bwMode="auto">
          <a:xfrm>
            <a:off x="3972131" y="2"/>
            <a:ext cx="3038271" cy="464497"/>
          </a:xfrm>
          <a:prstGeom prst="rect">
            <a:avLst/>
          </a:prstGeom>
          <a:noFill/>
          <a:ln w="9525">
            <a:noFill/>
            <a:miter lim="800000"/>
            <a:headEnd/>
            <a:tailEnd/>
          </a:ln>
        </p:spPr>
        <p:txBody>
          <a:bodyPr vert="horz" wrap="square" lIns="93128" tIns="46564" rIns="93128" bIns="46564"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856" y="4414340"/>
            <a:ext cx="5142689" cy="4183703"/>
          </a:xfrm>
          <a:prstGeom prst="rect">
            <a:avLst/>
          </a:prstGeom>
          <a:noFill/>
          <a:ln w="9525">
            <a:noFill/>
            <a:miter lim="800000"/>
            <a:headEnd/>
            <a:tailEnd/>
          </a:ln>
        </p:spPr>
        <p:txBody>
          <a:bodyPr vert="horz" wrap="square" lIns="93128" tIns="46564" rIns="93128" bIns="465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31903"/>
            <a:ext cx="3038271" cy="464497"/>
          </a:xfrm>
          <a:prstGeom prst="rect">
            <a:avLst/>
          </a:prstGeom>
          <a:noFill/>
          <a:ln w="9525">
            <a:noFill/>
            <a:miter lim="800000"/>
            <a:headEnd/>
            <a:tailEnd/>
          </a:ln>
        </p:spPr>
        <p:txBody>
          <a:bodyPr vert="horz" wrap="square" lIns="93128" tIns="46564" rIns="93128" bIns="46564"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2131" y="8831903"/>
            <a:ext cx="3038271" cy="464497"/>
          </a:xfrm>
          <a:prstGeom prst="rect">
            <a:avLst/>
          </a:prstGeom>
          <a:noFill/>
          <a:ln w="9525">
            <a:noFill/>
            <a:miter lim="800000"/>
            <a:headEnd/>
            <a:tailEnd/>
          </a:ln>
        </p:spPr>
        <p:txBody>
          <a:bodyPr vert="horz" wrap="square" lIns="93128" tIns="46564" rIns="93128" bIns="46564" numCol="1" anchor="b" anchorCtr="0" compatLnSpc="1">
            <a:prstTxWarp prst="textNoShape">
              <a:avLst/>
            </a:prstTxWarp>
          </a:bodyPr>
          <a:lstStyle>
            <a:lvl1pPr algn="r">
              <a:defRPr sz="1200" b="0">
                <a:latin typeface="Times New Roman" pitchFamily="18" charset="0"/>
              </a:defRPr>
            </a:lvl1pPr>
          </a:lstStyle>
          <a:p>
            <a:pPr>
              <a:defRPr/>
            </a:pPr>
            <a:fld id="{25541422-F510-4B6A-A1C4-42DFF6741F45}" type="slidenum">
              <a:rPr lang="en-US"/>
              <a:pPr>
                <a:defRPr/>
              </a:pPr>
              <a:t>‹#›</a:t>
            </a:fld>
            <a:endParaRPr lang="en-US"/>
          </a:p>
        </p:txBody>
      </p:sp>
    </p:spTree>
    <p:extLst>
      <p:ext uri="{BB962C8B-B14F-4D97-AF65-F5344CB8AC3E}">
        <p14:creationId xmlns:p14="http://schemas.microsoft.com/office/powerpoint/2010/main" val="171639404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5541422-F510-4B6A-A1C4-42DFF6741F45}" type="slidenum">
              <a:rPr lang="en-US" smtClean="0"/>
              <a:pPr>
                <a:defRPr/>
              </a:pPr>
              <a:t>3</a:t>
            </a:fld>
            <a:endParaRPr lang="en-US"/>
          </a:p>
        </p:txBody>
      </p:sp>
      <p:sp>
        <p:nvSpPr>
          <p:cNvPr id="4" name="Footer Placeholder 3">
            <a:extLst>
              <a:ext uri="{FF2B5EF4-FFF2-40B4-BE49-F238E27FC236}">
                <a16:creationId xmlns:a16="http://schemas.microsoft.com/office/drawing/2014/main" id="{BF0224E7-BCD4-475E-ACC7-5E663D6BE1CE}"/>
              </a:ext>
            </a:extLst>
          </p:cNvPr>
          <p:cNvSpPr>
            <a:spLocks noGrp="1"/>
          </p:cNvSpPr>
          <p:nvPr>
            <p:ph type="ftr" sz="quarter" idx="4"/>
          </p:nvPr>
        </p:nvSpPr>
        <p:spPr/>
        <p:txBody>
          <a:bodyPr/>
          <a:lstStyle/>
          <a:p>
            <a:pPr>
              <a:defRPr/>
            </a:pPr>
            <a:endParaRPr lang="en-US"/>
          </a:p>
        </p:txBody>
      </p:sp>
      <p:sp>
        <p:nvSpPr>
          <p:cNvPr id="5" name="Header Placeholder 4">
            <a:extLst>
              <a:ext uri="{FF2B5EF4-FFF2-40B4-BE49-F238E27FC236}">
                <a16:creationId xmlns:a16="http://schemas.microsoft.com/office/drawing/2014/main" id="{7C5D0D52-609E-4D9C-9E8B-8A130F69735F}"/>
              </a:ext>
            </a:extLst>
          </p:cNvPr>
          <p:cNvSpPr>
            <a:spLocks noGrp="1"/>
          </p:cNvSpPr>
          <p:nvPr>
            <p:ph type="hdr" sz="quarter"/>
          </p:nvPr>
        </p:nvSpPr>
        <p:spPr/>
        <p:txBody>
          <a:bodyPr/>
          <a:lstStyle/>
          <a:p>
            <a:pPr>
              <a:defRPr/>
            </a:pPr>
            <a:r>
              <a:rPr lang="en-US"/>
              <a:t>An introduction to population matrix models</a:t>
            </a:r>
          </a:p>
        </p:txBody>
      </p:sp>
    </p:spTree>
    <p:extLst>
      <p:ext uri="{BB962C8B-B14F-4D97-AF65-F5344CB8AC3E}">
        <p14:creationId xmlns:p14="http://schemas.microsoft.com/office/powerpoint/2010/main" val="66359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5541422-F510-4B6A-A1C4-42DFF6741F45}" type="slidenum">
              <a:rPr lang="en-US" smtClean="0"/>
              <a:pPr>
                <a:defRPr/>
              </a:pPr>
              <a:t>4</a:t>
            </a:fld>
            <a:endParaRPr lang="en-US"/>
          </a:p>
        </p:txBody>
      </p:sp>
      <p:sp>
        <p:nvSpPr>
          <p:cNvPr id="4" name="Footer Placeholder 3">
            <a:extLst>
              <a:ext uri="{FF2B5EF4-FFF2-40B4-BE49-F238E27FC236}">
                <a16:creationId xmlns:a16="http://schemas.microsoft.com/office/drawing/2014/main" id="{BAEC5755-EF1C-424F-8E34-50502D645A42}"/>
              </a:ext>
            </a:extLst>
          </p:cNvPr>
          <p:cNvSpPr>
            <a:spLocks noGrp="1"/>
          </p:cNvSpPr>
          <p:nvPr>
            <p:ph type="ftr" sz="quarter" idx="4"/>
          </p:nvPr>
        </p:nvSpPr>
        <p:spPr/>
        <p:txBody>
          <a:bodyPr/>
          <a:lstStyle/>
          <a:p>
            <a:pPr>
              <a:defRPr/>
            </a:pPr>
            <a:endParaRPr lang="en-US"/>
          </a:p>
        </p:txBody>
      </p:sp>
      <p:sp>
        <p:nvSpPr>
          <p:cNvPr id="5" name="Header Placeholder 4">
            <a:extLst>
              <a:ext uri="{FF2B5EF4-FFF2-40B4-BE49-F238E27FC236}">
                <a16:creationId xmlns:a16="http://schemas.microsoft.com/office/drawing/2014/main" id="{44DCB19E-D098-418E-8682-4037891FDD2F}"/>
              </a:ext>
            </a:extLst>
          </p:cNvPr>
          <p:cNvSpPr>
            <a:spLocks noGrp="1"/>
          </p:cNvSpPr>
          <p:nvPr>
            <p:ph type="hdr" sz="quarter"/>
          </p:nvPr>
        </p:nvSpPr>
        <p:spPr/>
        <p:txBody>
          <a:bodyPr/>
          <a:lstStyle/>
          <a:p>
            <a:pPr>
              <a:defRPr/>
            </a:pPr>
            <a:r>
              <a:rPr lang="en-US"/>
              <a:t>An introduction to population matrix models</a:t>
            </a:r>
          </a:p>
        </p:txBody>
      </p:sp>
    </p:spTree>
    <p:extLst>
      <p:ext uri="{BB962C8B-B14F-4D97-AF65-F5344CB8AC3E}">
        <p14:creationId xmlns:p14="http://schemas.microsoft.com/office/powerpoint/2010/main" val="5094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5541422-F510-4B6A-A1C4-42DFF6741F45}" type="slidenum">
              <a:rPr lang="en-US" smtClean="0"/>
              <a:pPr>
                <a:defRPr/>
              </a:pPr>
              <a:t>7</a:t>
            </a:fld>
            <a:endParaRPr lang="en-US"/>
          </a:p>
        </p:txBody>
      </p:sp>
      <p:sp>
        <p:nvSpPr>
          <p:cNvPr id="4" name="Footer Placeholder 3">
            <a:extLst>
              <a:ext uri="{FF2B5EF4-FFF2-40B4-BE49-F238E27FC236}">
                <a16:creationId xmlns:a16="http://schemas.microsoft.com/office/drawing/2014/main" id="{B6AD3845-99FA-41F0-9B60-8369A8725161}"/>
              </a:ext>
            </a:extLst>
          </p:cNvPr>
          <p:cNvSpPr>
            <a:spLocks noGrp="1"/>
          </p:cNvSpPr>
          <p:nvPr>
            <p:ph type="ftr" sz="quarter" idx="4"/>
          </p:nvPr>
        </p:nvSpPr>
        <p:spPr/>
        <p:txBody>
          <a:bodyPr/>
          <a:lstStyle/>
          <a:p>
            <a:pPr>
              <a:defRPr/>
            </a:pPr>
            <a:endParaRPr lang="en-US"/>
          </a:p>
        </p:txBody>
      </p:sp>
      <p:sp>
        <p:nvSpPr>
          <p:cNvPr id="5" name="Header Placeholder 4">
            <a:extLst>
              <a:ext uri="{FF2B5EF4-FFF2-40B4-BE49-F238E27FC236}">
                <a16:creationId xmlns:a16="http://schemas.microsoft.com/office/drawing/2014/main" id="{DCAB569B-F03D-42ED-8A6E-C0DB72887F35}"/>
              </a:ext>
            </a:extLst>
          </p:cNvPr>
          <p:cNvSpPr>
            <a:spLocks noGrp="1"/>
          </p:cNvSpPr>
          <p:nvPr>
            <p:ph type="hdr" sz="quarter"/>
          </p:nvPr>
        </p:nvSpPr>
        <p:spPr/>
        <p:txBody>
          <a:bodyPr/>
          <a:lstStyle/>
          <a:p>
            <a:pPr>
              <a:defRPr/>
            </a:pPr>
            <a:r>
              <a:rPr lang="en-US"/>
              <a:t>An introduction to population matrix models</a:t>
            </a:r>
          </a:p>
        </p:txBody>
      </p:sp>
    </p:spTree>
    <p:extLst>
      <p:ext uri="{BB962C8B-B14F-4D97-AF65-F5344CB8AC3E}">
        <p14:creationId xmlns:p14="http://schemas.microsoft.com/office/powerpoint/2010/main" val="294966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5541422-F510-4B6A-A1C4-42DFF6741F45}" type="slidenum">
              <a:rPr lang="en-US" smtClean="0"/>
              <a:pPr>
                <a:defRPr/>
              </a:pPr>
              <a:t>12</a:t>
            </a:fld>
            <a:endParaRPr lang="en-US"/>
          </a:p>
        </p:txBody>
      </p:sp>
      <p:sp>
        <p:nvSpPr>
          <p:cNvPr id="4" name="Footer Placeholder 3">
            <a:extLst>
              <a:ext uri="{FF2B5EF4-FFF2-40B4-BE49-F238E27FC236}">
                <a16:creationId xmlns:a16="http://schemas.microsoft.com/office/drawing/2014/main" id="{EC73B8E2-EF30-469F-B9B5-6AE5E00351AA}"/>
              </a:ext>
            </a:extLst>
          </p:cNvPr>
          <p:cNvSpPr>
            <a:spLocks noGrp="1"/>
          </p:cNvSpPr>
          <p:nvPr>
            <p:ph type="ftr" sz="quarter" idx="4"/>
          </p:nvPr>
        </p:nvSpPr>
        <p:spPr/>
        <p:txBody>
          <a:bodyPr/>
          <a:lstStyle/>
          <a:p>
            <a:pPr>
              <a:defRPr/>
            </a:pPr>
            <a:endParaRPr lang="en-US"/>
          </a:p>
        </p:txBody>
      </p:sp>
      <p:sp>
        <p:nvSpPr>
          <p:cNvPr id="5" name="Header Placeholder 4">
            <a:extLst>
              <a:ext uri="{FF2B5EF4-FFF2-40B4-BE49-F238E27FC236}">
                <a16:creationId xmlns:a16="http://schemas.microsoft.com/office/drawing/2014/main" id="{B412FE15-B897-46D1-BF95-97C90E78677E}"/>
              </a:ext>
            </a:extLst>
          </p:cNvPr>
          <p:cNvSpPr>
            <a:spLocks noGrp="1"/>
          </p:cNvSpPr>
          <p:nvPr>
            <p:ph type="hdr" sz="quarter"/>
          </p:nvPr>
        </p:nvSpPr>
        <p:spPr/>
        <p:txBody>
          <a:bodyPr/>
          <a:lstStyle/>
          <a:p>
            <a:pPr>
              <a:defRPr/>
            </a:pPr>
            <a:r>
              <a:rPr lang="en-US"/>
              <a:t>An introduction to population matrix models</a:t>
            </a:r>
          </a:p>
        </p:txBody>
      </p:sp>
    </p:spTree>
    <p:extLst>
      <p:ext uri="{BB962C8B-B14F-4D97-AF65-F5344CB8AC3E}">
        <p14:creationId xmlns:p14="http://schemas.microsoft.com/office/powerpoint/2010/main" val="273466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lambda = 0.9516</a:t>
            </a:r>
          </a:p>
          <a:p>
            <a:r>
              <a:rPr lang="en-US" dirty="0"/>
              <a:t>Increase hatching</a:t>
            </a:r>
            <a:r>
              <a:rPr lang="en-US" baseline="0" dirty="0"/>
              <a:t> survival by 10% 0.675 * 1.1 = 0.7425 </a:t>
            </a:r>
            <a:r>
              <a:rPr lang="en-US" baseline="0" dirty="0">
                <a:sym typeface="Wingdings" panose="05000000000000000000" pitchFamily="2" charset="2"/>
              </a:rPr>
              <a:t> 0.9569 = increased by 0.56%</a:t>
            </a:r>
            <a:endParaRPr lang="en-US" baseline="0" dirty="0"/>
          </a:p>
          <a:p>
            <a:r>
              <a:rPr lang="en-US" baseline="0" dirty="0"/>
              <a:t>Increase adult survival by 10%  0.8091 * 1.1	= 0.89  </a:t>
            </a:r>
            <a:r>
              <a:rPr lang="en-US" baseline="0" dirty="0">
                <a:sym typeface="Wingdings" panose="05000000000000000000" pitchFamily="2" charset="2"/>
              </a:rPr>
              <a:t> 0.9835   = increased by 3.3%</a:t>
            </a:r>
            <a:endParaRPr lang="en-US" dirty="0"/>
          </a:p>
        </p:txBody>
      </p:sp>
      <p:sp>
        <p:nvSpPr>
          <p:cNvPr id="6" name="Slide Number Placeholder 5"/>
          <p:cNvSpPr>
            <a:spLocks noGrp="1"/>
          </p:cNvSpPr>
          <p:nvPr>
            <p:ph type="sldNum" sz="quarter" idx="12"/>
          </p:nvPr>
        </p:nvSpPr>
        <p:spPr/>
        <p:txBody>
          <a:bodyPr/>
          <a:lstStyle/>
          <a:p>
            <a:pPr>
              <a:defRPr/>
            </a:pPr>
            <a:fld id="{25541422-F510-4B6A-A1C4-42DFF6741F45}" type="slidenum">
              <a:rPr lang="en-US" smtClean="0"/>
              <a:pPr>
                <a:defRPr/>
              </a:pPr>
              <a:t>30</a:t>
            </a:fld>
            <a:endParaRPr lang="en-US"/>
          </a:p>
        </p:txBody>
      </p:sp>
      <p:sp>
        <p:nvSpPr>
          <p:cNvPr id="4" name="Footer Placeholder 3">
            <a:extLst>
              <a:ext uri="{FF2B5EF4-FFF2-40B4-BE49-F238E27FC236}">
                <a16:creationId xmlns:a16="http://schemas.microsoft.com/office/drawing/2014/main" id="{AE3F86A0-D533-4F64-B8B3-83EABD7A5137}"/>
              </a:ext>
            </a:extLst>
          </p:cNvPr>
          <p:cNvSpPr>
            <a:spLocks noGrp="1"/>
          </p:cNvSpPr>
          <p:nvPr>
            <p:ph type="ftr" sz="quarter" idx="4"/>
          </p:nvPr>
        </p:nvSpPr>
        <p:spPr/>
        <p:txBody>
          <a:bodyPr/>
          <a:lstStyle/>
          <a:p>
            <a:pPr>
              <a:defRPr/>
            </a:pPr>
            <a:endParaRPr lang="en-US"/>
          </a:p>
        </p:txBody>
      </p:sp>
      <p:sp>
        <p:nvSpPr>
          <p:cNvPr id="5" name="Header Placeholder 4">
            <a:extLst>
              <a:ext uri="{FF2B5EF4-FFF2-40B4-BE49-F238E27FC236}">
                <a16:creationId xmlns:a16="http://schemas.microsoft.com/office/drawing/2014/main" id="{4B5E553B-B869-4140-8B6D-2DF00935E96A}"/>
              </a:ext>
            </a:extLst>
          </p:cNvPr>
          <p:cNvSpPr>
            <a:spLocks noGrp="1"/>
          </p:cNvSpPr>
          <p:nvPr>
            <p:ph type="hdr" sz="quarter"/>
          </p:nvPr>
        </p:nvSpPr>
        <p:spPr/>
        <p:txBody>
          <a:bodyPr/>
          <a:lstStyle/>
          <a:p>
            <a:pPr>
              <a:defRPr/>
            </a:pPr>
            <a:r>
              <a:rPr lang="en-US"/>
              <a:t>An introduction to population matrix models</a:t>
            </a:r>
          </a:p>
        </p:txBody>
      </p:sp>
    </p:spTree>
    <p:extLst>
      <p:ext uri="{BB962C8B-B14F-4D97-AF65-F5344CB8AC3E}">
        <p14:creationId xmlns:p14="http://schemas.microsoft.com/office/powerpoint/2010/main" val="391840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10279"/>
            <a:ext cx="9144000" cy="562927"/>
          </a:xfrm>
        </p:spPr>
        <p:txBody>
          <a:bodyPr/>
          <a:lstStyle/>
          <a:p>
            <a:r>
              <a:rPr lang="en-US" dirty="0"/>
              <a:t>Click to edit Master title style</a:t>
            </a:r>
          </a:p>
        </p:txBody>
      </p:sp>
      <p:sp>
        <p:nvSpPr>
          <p:cNvPr id="3" name="Content Placeholder 2"/>
          <p:cNvSpPr>
            <a:spLocks noGrp="1"/>
          </p:cNvSpPr>
          <p:nvPr>
            <p:ph idx="1"/>
          </p:nvPr>
        </p:nvSpPr>
        <p:spPr>
          <a:xfrm>
            <a:off x="0" y="625475"/>
            <a:ext cx="9144000" cy="5186364"/>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7709" y="6476999"/>
            <a:ext cx="20574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476999"/>
            <a:ext cx="30861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086600" y="6476999"/>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72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6F2679-F64B-4873-938B-824D79D9256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D596FC-E07F-40A3-9093-F33AD7F38EE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08A69-160E-43D7-B5F3-1E7496481402}"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8EB7C-EF2F-48AE-A0DF-DD0804551AA4}"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C8FEA-F2DD-45AF-8AAF-EC671F37A25C}"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C8DA58-EDDE-41D2-BAFE-618A720FBD99}"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B5241-CD12-4421-8BE2-981BBDB1C633}"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2953D-3358-4CE3-984A-F1F6A4EC0277}"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D1A39-5293-4A6C-8FF8-C058EDF34E45}"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70E69B-5F6B-4173-97D3-686CC7C55ADC}"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627C06-5787-4E8E-AAB8-1D270B2C1A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C567E1-4568-4788-AAC0-CB0A9A6C3623}"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21D5DC-FD2E-47F3-84D3-2A799CA5B2CD}"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76DCD-1FCF-4E86-AE92-C6B5E26F7363}"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E3233-FB2B-4E95-9F8E-BFD8ED56F76D}"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AE3067-F95C-46B6-A5D8-E0D88B41C706}"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8715A-F266-4FA0-AC3D-080C9C04CF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6186BF-D45A-49D4-B73E-E0590C6EB9C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E62FF0-C23D-4B69-B581-011FAC7329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02330C-424D-4E19-9E78-9C0FD3B0EE6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566B-5FBA-432A-8B6B-DE1FF4A947B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6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35A-4B4D-4ECD-AA80-7458D73BB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27ECE6-D565-4091-83AA-B86ED622ADA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B862002-D841-4492-BD98-12CFAAEE7C9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0D8AE41-FAA3-4937-AD7B-2198C0AA6A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108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72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13DB6A-898E-4EE5-B62D-3556F539C7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B93E7-4C7E-4C18-A504-012C421F882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2D08E9-5A0B-4425-85B0-0A4FF34D974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5B696-635C-4B63-9ED5-3606D035248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C6B0FA-28D8-47E0-BE7E-9FA277CD189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0675"/>
            <a:ext cx="2171700" cy="6232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20675"/>
            <a:ext cx="6362700" cy="6232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BFC65C-39BC-4054-A769-1737BC73C5E4}"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D2E2C-84D9-4309-8D8C-2416A6025E3F}"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7AE8E3-7FC9-497C-B12A-90B6B9DEECBA}"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10AF6-304A-498E-A3E5-1EE667531502}"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5EA6FB-DAE7-47CD-93B5-813619344740}"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AC05BF-53ED-4712-B6AA-08A4BC2F193A}"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9FA6FA-12D2-40AA-9941-312A66965A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79"/>
            <a:ext cx="7886700" cy="56292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0" y="874440"/>
            <a:ext cx="9144000" cy="5180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7086600" y="64825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4086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A18F133E-CDDB-47AC-B759-4FF5E2519C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B3385F1A-7E62-45DE-BAA2-DB177305F5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1E7B74-ACC0-4D76-9E7B-7EBEEBBB59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320675"/>
            <a:ext cx="8686800"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rtl="0" eaLnBrk="0" fontAlgn="base" hangingPunct="0">
        <a:spcBef>
          <a:spcPct val="0"/>
        </a:spcBef>
        <a:spcAft>
          <a:spcPct val="0"/>
        </a:spcAft>
        <a:defRPr sz="4400">
          <a:solidFill>
            <a:schemeClr val="tx2"/>
          </a:solidFill>
          <a:latin typeface="Arial Rounded MT Bold" pitchFamily="34" charset="0"/>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Arial Rounded MT Bold" pitchFamily="34" charset="0"/>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Rounded MT Bold"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Arial Rounded MT Bold" pitchFamily="34"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8600" y="320675"/>
            <a:ext cx="8686800"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4099"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rtl="0" eaLnBrk="0" fontAlgn="base" hangingPunct="0">
        <a:spcBef>
          <a:spcPct val="0"/>
        </a:spcBef>
        <a:spcAft>
          <a:spcPct val="0"/>
        </a:spcAft>
        <a:defRPr sz="4400">
          <a:solidFill>
            <a:schemeClr val="tx2"/>
          </a:solidFill>
          <a:latin typeface="Arial Rounded MT Bold" pitchFamily="34" charset="0"/>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Arial Rounded MT Bold" pitchFamily="34" charset="0"/>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Rounded MT Bold"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Arial Rounded MT Bold" pitchFamily="34"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 y="320675"/>
            <a:ext cx="8686800"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ftr="0" dt="0"/>
  <p:txStyles>
    <p:titleStyle>
      <a:lvl1pPr algn="ctr" rtl="0" eaLnBrk="0" fontAlgn="base" hangingPunct="0">
        <a:spcBef>
          <a:spcPct val="0"/>
        </a:spcBef>
        <a:spcAft>
          <a:spcPct val="0"/>
        </a:spcAft>
        <a:defRPr sz="4400">
          <a:solidFill>
            <a:schemeClr val="tx2"/>
          </a:solidFill>
          <a:latin typeface="Arial Rounded MT Bold" pitchFamily="34" charset="0"/>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Arial Rounded MT Bold" pitchFamily="34" charset="0"/>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Rounded MT Bold"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Arial Rounded MT Bold" pitchFamily="34"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28600" y="320675"/>
            <a:ext cx="8686800"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6147"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a:solidFill>
            <a:schemeClr val="tx2"/>
          </a:solidFill>
          <a:latin typeface="Arial Rounded MT Bold" pitchFamily="34" charset="0"/>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Arial Rounded MT Bold" pitchFamily="34" charset="0"/>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Rounded MT Bold"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Arial Rounded MT Bold" pitchFamily="34"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320675"/>
            <a:ext cx="8686800" cy="76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7171"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eaLnBrk="0" fontAlgn="base" hangingPunct="0">
        <a:spcBef>
          <a:spcPct val="0"/>
        </a:spcBef>
        <a:spcAft>
          <a:spcPct val="0"/>
        </a:spcAft>
        <a:defRPr sz="4400">
          <a:solidFill>
            <a:schemeClr val="tx2"/>
          </a:solidFill>
          <a:latin typeface="Arial Rounded MT Bold" pitchFamily="34" charset="0"/>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Arial Rounded MT Bold" pitchFamily="34" charset="0"/>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Arial Rounded MT Bold"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Arial Rounded MT Bold" pitchFamily="34"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4pPr>
      <a:lvl5pPr marL="2057400" indent="-228600" algn="l" rtl="0" eaLnBrk="0" fontAlgn="base" hangingPunct="0">
        <a:spcBef>
          <a:spcPct val="20000"/>
        </a:spcBef>
        <a:spcAft>
          <a:spcPct val="0"/>
        </a:spcAft>
        <a:buClr>
          <a:schemeClr val="bg2"/>
        </a:buClr>
        <a:buChar char="•"/>
        <a:defRPr sz="2000">
          <a:solidFill>
            <a:schemeClr val="tx1"/>
          </a:solidFill>
          <a:latin typeface="Arial Rounded MT Bold" pitchFamily="34" charset="0"/>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320675"/>
            <a:ext cx="8686800" cy="143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8195"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FFCC"/>
            </a:gs>
            <a:gs pos="100000">
              <a:srgbClr val="BCEBBC"/>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28600" y="320675"/>
            <a:ext cx="8686800" cy="143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9219" name="Rectangle 3"/>
          <p:cNvSpPr>
            <a:spLocks noGrp="1" noChangeArrowheads="1"/>
          </p:cNvSpPr>
          <p:nvPr>
            <p:ph type="body" idx="1"/>
          </p:nvPr>
        </p:nvSpPr>
        <p:spPr bwMode="auto">
          <a:xfrm>
            <a:off x="228600" y="1981200"/>
            <a:ext cx="8686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6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defRPr>
      </a:lvl5pPr>
      <a:lvl6pPr marL="2514600" indent="-228600" algn="l" rtl="0" fontAlgn="base">
        <a:spcBef>
          <a:spcPct val="20000"/>
        </a:spcBef>
        <a:spcAft>
          <a:spcPct val="0"/>
        </a:spcAft>
        <a:buClr>
          <a:schemeClr val="bg2"/>
        </a:buClr>
        <a:buChar char="•"/>
        <a:defRPr sz="2000">
          <a:solidFill>
            <a:schemeClr val="tx1"/>
          </a:solidFill>
          <a:latin typeface="+mn-lt"/>
        </a:defRPr>
      </a:lvl6pPr>
      <a:lvl7pPr marL="2971800" indent="-228600" algn="l" rtl="0" fontAlgn="base">
        <a:spcBef>
          <a:spcPct val="20000"/>
        </a:spcBef>
        <a:spcAft>
          <a:spcPct val="0"/>
        </a:spcAft>
        <a:buClr>
          <a:schemeClr val="bg2"/>
        </a:buClr>
        <a:buChar char="•"/>
        <a:defRPr sz="2000">
          <a:solidFill>
            <a:schemeClr val="tx1"/>
          </a:solidFill>
          <a:latin typeface="+mn-lt"/>
        </a:defRPr>
      </a:lvl7pPr>
      <a:lvl8pPr marL="3429000" indent="-228600" algn="l" rtl="0" fontAlgn="base">
        <a:spcBef>
          <a:spcPct val="20000"/>
        </a:spcBef>
        <a:spcAft>
          <a:spcPct val="0"/>
        </a:spcAft>
        <a:buClr>
          <a:schemeClr val="bg2"/>
        </a:buClr>
        <a:buChar char="•"/>
        <a:defRPr sz="2000">
          <a:solidFill>
            <a:schemeClr val="tx1"/>
          </a:solidFill>
          <a:latin typeface="+mn-lt"/>
        </a:defRPr>
      </a:lvl8pPr>
      <a:lvl9pPr marL="3886200" indent="-228600" algn="l" rtl="0" fontAlgn="base">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upload.wikimedia.org/wikipedia/commons/d/d9/Loggerhead_Sea_turtle.jpg" TargetMode="External"/><Relationship Id="rId2" Type="http://schemas.openxmlformats.org/officeDocument/2006/relationships/hyperlink" Target="http://tiee.esa.org/vol/v7/issues/data_sets/conard/abstract.html" TargetMode="External"/><Relationship Id="rId1" Type="http://schemas.openxmlformats.org/officeDocument/2006/relationships/slideLayout" Target="../slideLayouts/slideLayout1.xml"/><Relationship Id="rId6" Type="http://schemas.openxmlformats.org/officeDocument/2006/relationships/hyperlink" Target="https://commons.wikimedia.org/wiki/File:Turtle_excluder_device_2.png" TargetMode="External"/><Relationship Id="rId5" Type="http://schemas.openxmlformats.org/officeDocument/2006/relationships/hyperlink" Target="https://www.tyndall.af.mil/News/Article-Display/Article/669279/turtles-take-to-the-beach/" TargetMode="External"/><Relationship Id="rId4" Type="http://schemas.openxmlformats.org/officeDocument/2006/relationships/hyperlink" Target="https://www.tyndall.af.mil/News/Features/Display/Article/317064/sea-turtles-receive-helping-han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introduction to population matrix models</a:t>
            </a:r>
          </a:p>
        </p:txBody>
      </p:sp>
      <p:sp>
        <p:nvSpPr>
          <p:cNvPr id="3" name="Content Placeholder 2"/>
          <p:cNvSpPr>
            <a:spLocks noGrp="1"/>
          </p:cNvSpPr>
          <p:nvPr>
            <p:ph idx="1"/>
          </p:nvPr>
        </p:nvSpPr>
        <p:spPr>
          <a:xfrm>
            <a:off x="9993" y="1431806"/>
            <a:ext cx="9144000" cy="5186364"/>
          </a:xfrm>
        </p:spPr>
        <p:txBody>
          <a:bodyPr/>
          <a:lstStyle/>
          <a:p>
            <a:r>
              <a:rPr lang="en-US" dirty="0"/>
              <a:t>Demography of a population:   age (or stage) structure of population and survival, fertility, and other rates associated with those ages or life history stages</a:t>
            </a:r>
          </a:p>
          <a:p>
            <a:endParaRPr lang="en-US" dirty="0"/>
          </a:p>
          <a:p>
            <a:r>
              <a:rPr lang="en-US" dirty="0"/>
              <a:t>Ways of studying and describing demography: </a:t>
            </a:r>
          </a:p>
          <a:p>
            <a:pPr lvl="1"/>
            <a:r>
              <a:rPr lang="en-US" sz="2800" dirty="0"/>
              <a:t>Life tables</a:t>
            </a:r>
          </a:p>
          <a:p>
            <a:pPr lvl="1"/>
            <a:r>
              <a:rPr lang="en-US" sz="2800" dirty="0"/>
              <a:t>Life cycle diagrams</a:t>
            </a:r>
          </a:p>
          <a:p>
            <a:pPr lvl="1"/>
            <a:r>
              <a:rPr lang="en-US" sz="2800" dirty="0"/>
              <a:t>Matrix models</a:t>
            </a:r>
          </a:p>
        </p:txBody>
      </p:sp>
      <p:sp>
        <p:nvSpPr>
          <p:cNvPr id="5" name="Slide Number Placeholder 4">
            <a:extLst>
              <a:ext uri="{FF2B5EF4-FFF2-40B4-BE49-F238E27FC236}">
                <a16:creationId xmlns:a16="http://schemas.microsoft.com/office/drawing/2014/main" id="{6D50C211-D183-4C8C-AB6C-C6B7586D95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607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a:t>
            </a:r>
          </a:p>
        </p:txBody>
      </p:sp>
      <p:sp>
        <p:nvSpPr>
          <p:cNvPr id="3" name="Content Placeholder 2"/>
          <p:cNvSpPr>
            <a:spLocks noGrp="1"/>
          </p:cNvSpPr>
          <p:nvPr>
            <p:ph idx="1"/>
          </p:nvPr>
        </p:nvSpPr>
        <p:spPr/>
        <p:txBody>
          <a:bodyPr/>
          <a:lstStyle/>
          <a:p>
            <a:endParaRPr lang="en-US" dirty="0"/>
          </a:p>
          <a:p>
            <a:endParaRPr lang="en-US" dirty="0"/>
          </a:p>
        </p:txBody>
      </p:sp>
      <p:sp>
        <p:nvSpPr>
          <p:cNvPr id="6" name="Left Bracket 5"/>
          <p:cNvSpPr/>
          <p:nvPr/>
        </p:nvSpPr>
        <p:spPr bwMode="auto">
          <a:xfrm>
            <a:off x="135192"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7" name="Left Bracket 6"/>
          <p:cNvSpPr/>
          <p:nvPr/>
        </p:nvSpPr>
        <p:spPr bwMode="auto">
          <a:xfrm flipH="1">
            <a:off x="31242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6" name="Left Bracket 15"/>
          <p:cNvSpPr/>
          <p:nvPr/>
        </p:nvSpPr>
        <p:spPr bwMode="auto">
          <a:xfrm>
            <a:off x="4685284"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7" name="Left Bracket 16"/>
          <p:cNvSpPr/>
          <p:nvPr/>
        </p:nvSpPr>
        <p:spPr bwMode="auto">
          <a:xfrm flipH="1">
            <a:off x="5224221"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8" name="TextBox 17"/>
          <p:cNvSpPr txBox="1"/>
          <p:nvPr/>
        </p:nvSpPr>
        <p:spPr>
          <a:xfrm>
            <a:off x="3651212" y="1789331"/>
            <a:ext cx="463588" cy="646331"/>
          </a:xfrm>
          <a:prstGeom prst="rect">
            <a:avLst/>
          </a:prstGeom>
          <a:noFill/>
        </p:spPr>
        <p:txBody>
          <a:bodyPr wrap="none" rtlCol="0">
            <a:spAutoFit/>
          </a:bodyPr>
          <a:lstStyle/>
          <a:p>
            <a:r>
              <a:rPr lang="en-US" sz="3600" b="0" dirty="0">
                <a:latin typeface="Arial Rounded MT Bold" pitchFamily="34" charset="0"/>
              </a:rPr>
              <a:t>X</a:t>
            </a:r>
          </a:p>
        </p:txBody>
      </p:sp>
      <p:sp>
        <p:nvSpPr>
          <p:cNvPr id="19" name="TextBox 18"/>
          <p:cNvSpPr txBox="1"/>
          <p:nvPr/>
        </p:nvSpPr>
        <p:spPr>
          <a:xfrm>
            <a:off x="6242012" y="1752600"/>
            <a:ext cx="463588" cy="646331"/>
          </a:xfrm>
          <a:prstGeom prst="rect">
            <a:avLst/>
          </a:prstGeom>
          <a:noFill/>
        </p:spPr>
        <p:txBody>
          <a:bodyPr wrap="none" rtlCol="0">
            <a:spAutoFit/>
          </a:bodyPr>
          <a:lstStyle/>
          <a:p>
            <a:r>
              <a:rPr lang="en-US" sz="3600" b="0" dirty="0">
                <a:latin typeface="Arial Rounded MT Bold" pitchFamily="34" charset="0"/>
              </a:rPr>
              <a:t>=</a:t>
            </a:r>
          </a:p>
        </p:txBody>
      </p:sp>
      <p:sp>
        <p:nvSpPr>
          <p:cNvPr id="24" name="TextBox 23"/>
          <p:cNvSpPr txBox="1"/>
          <p:nvPr/>
        </p:nvSpPr>
        <p:spPr>
          <a:xfrm>
            <a:off x="4767934" y="33160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0</a:t>
            </a:r>
            <a:endParaRPr lang="en-US" sz="3600" b="0" dirty="0">
              <a:latin typeface="Arial Rounded MT Bold" pitchFamily="34" charset="0"/>
            </a:endParaRPr>
          </a:p>
        </p:txBody>
      </p:sp>
      <p:sp>
        <p:nvSpPr>
          <p:cNvPr id="26" name="TextBox 25"/>
          <p:cNvSpPr txBox="1"/>
          <p:nvPr/>
        </p:nvSpPr>
        <p:spPr>
          <a:xfrm>
            <a:off x="398208" y="3276600"/>
            <a:ext cx="3029740" cy="646331"/>
          </a:xfrm>
          <a:prstGeom prst="rect">
            <a:avLst/>
          </a:prstGeom>
          <a:noFill/>
        </p:spPr>
        <p:txBody>
          <a:bodyPr wrap="none" rtlCol="0">
            <a:spAutoFit/>
          </a:bodyPr>
          <a:lstStyle/>
          <a:p>
            <a:r>
              <a:rPr lang="en-US" sz="3600" b="0" dirty="0">
                <a:latin typeface="Arial Rounded MT Bold" pitchFamily="34" charset="0"/>
              </a:rPr>
              <a:t>Leslie matrix</a:t>
            </a:r>
          </a:p>
        </p:txBody>
      </p:sp>
      <p:sp>
        <p:nvSpPr>
          <p:cNvPr id="91" name="TextBox 90"/>
          <p:cNvSpPr txBox="1"/>
          <p:nvPr/>
        </p:nvSpPr>
        <p:spPr>
          <a:xfrm>
            <a:off x="7373248" y="3351792"/>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sp>
        <p:nvSpPr>
          <p:cNvPr id="93" name="Left Bracket 92"/>
          <p:cNvSpPr/>
          <p:nvPr/>
        </p:nvSpPr>
        <p:spPr bwMode="auto">
          <a:xfrm>
            <a:off x="7218934"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94" name="Left Bracket 93"/>
          <p:cNvSpPr/>
          <p:nvPr/>
        </p:nvSpPr>
        <p:spPr bwMode="auto">
          <a:xfrm flipH="1">
            <a:off x="80010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5" name="TextBox 4"/>
          <p:cNvSpPr txBox="1"/>
          <p:nvPr/>
        </p:nvSpPr>
        <p:spPr>
          <a:xfrm>
            <a:off x="838200" y="4257580"/>
            <a:ext cx="4556055" cy="523220"/>
          </a:xfrm>
          <a:prstGeom prst="rect">
            <a:avLst/>
          </a:prstGeom>
          <a:noFill/>
        </p:spPr>
        <p:txBody>
          <a:bodyPr wrap="none" rtlCol="0">
            <a:spAutoFit/>
          </a:bodyPr>
          <a:lstStyle/>
          <a:p>
            <a:r>
              <a:rPr lang="en-US" sz="2800" b="0" dirty="0">
                <a:latin typeface="Arial Rounded MT Bold" pitchFamily="34" charset="0"/>
              </a:rPr>
              <a:t>N</a:t>
            </a:r>
            <a:r>
              <a:rPr lang="en-US" sz="2800" b="0" baseline="-25000" dirty="0">
                <a:latin typeface="Arial Rounded MT Bold" pitchFamily="34" charset="0"/>
              </a:rPr>
              <a:t>0</a:t>
            </a:r>
            <a:r>
              <a:rPr lang="en-US" sz="2800" b="0" dirty="0">
                <a:latin typeface="Arial Rounded MT Bold" pitchFamily="34" charset="0"/>
              </a:rPr>
              <a:t> = 20 + 40 + 21 + 9 = 90 </a:t>
            </a:r>
          </a:p>
        </p:txBody>
      </p:sp>
      <p:sp>
        <p:nvSpPr>
          <p:cNvPr id="66" name="TextBox 65"/>
          <p:cNvSpPr txBox="1"/>
          <p:nvPr/>
        </p:nvSpPr>
        <p:spPr>
          <a:xfrm>
            <a:off x="838200" y="5029200"/>
            <a:ext cx="5655715" cy="523220"/>
          </a:xfrm>
          <a:prstGeom prst="rect">
            <a:avLst/>
          </a:prstGeom>
          <a:noFill/>
        </p:spPr>
        <p:txBody>
          <a:bodyPr wrap="none" rtlCol="0">
            <a:spAutoFit/>
          </a:bodyPr>
          <a:lstStyle/>
          <a:p>
            <a:r>
              <a:rPr lang="en-US" sz="2800" b="0" dirty="0">
                <a:latin typeface="Arial Rounded MT Bold" pitchFamily="34" charset="0"/>
              </a:rPr>
              <a:t>N</a:t>
            </a:r>
            <a:r>
              <a:rPr lang="en-US" sz="2800" b="0" baseline="-25000" dirty="0">
                <a:latin typeface="Arial Rounded MT Bold" pitchFamily="34" charset="0"/>
              </a:rPr>
              <a:t>1</a:t>
            </a:r>
            <a:r>
              <a:rPr lang="en-US" sz="2800" b="0" dirty="0">
                <a:latin typeface="Arial Rounded MT Bold" pitchFamily="34" charset="0"/>
              </a:rPr>
              <a:t> = 75.3 + 14 + 24 + 6.3 = 119.6</a:t>
            </a:r>
          </a:p>
        </p:txBody>
      </p:sp>
      <p:sp>
        <p:nvSpPr>
          <p:cNvPr id="67" name="TextBox 66"/>
          <p:cNvSpPr txBox="1"/>
          <p:nvPr/>
        </p:nvSpPr>
        <p:spPr>
          <a:xfrm>
            <a:off x="838200" y="5801380"/>
            <a:ext cx="5404043" cy="523220"/>
          </a:xfrm>
          <a:prstGeom prst="rect">
            <a:avLst/>
          </a:prstGeom>
          <a:noFill/>
        </p:spPr>
        <p:txBody>
          <a:bodyPr wrap="none" rtlCol="0">
            <a:spAutoFit/>
          </a:bodyPr>
          <a:lstStyle/>
          <a:p>
            <a:r>
              <a:rPr lang="en-US" sz="2800" b="0" dirty="0">
                <a:latin typeface="Arial Rounded MT Bold" pitchFamily="34" charset="0"/>
                <a:sym typeface="Symbol"/>
              </a:rPr>
              <a:t></a:t>
            </a:r>
            <a:r>
              <a:rPr lang="en-US" sz="2800" b="0" dirty="0">
                <a:latin typeface="Arial Rounded MT Bold" pitchFamily="34" charset="0"/>
              </a:rPr>
              <a:t> = N</a:t>
            </a:r>
            <a:r>
              <a:rPr lang="en-US" sz="2800" b="0" baseline="-25000" dirty="0">
                <a:latin typeface="Arial Rounded MT Bold" pitchFamily="34" charset="0"/>
              </a:rPr>
              <a:t>t+1</a:t>
            </a:r>
            <a:r>
              <a:rPr lang="en-US" sz="2800" b="0" dirty="0">
                <a:latin typeface="Arial Rounded MT Bold" pitchFamily="34" charset="0"/>
              </a:rPr>
              <a:t> / </a:t>
            </a:r>
            <a:r>
              <a:rPr lang="en-US" sz="2800" b="0" dirty="0" err="1">
                <a:latin typeface="Arial Rounded MT Bold" pitchFamily="34" charset="0"/>
              </a:rPr>
              <a:t>N</a:t>
            </a:r>
            <a:r>
              <a:rPr lang="en-US" sz="2800" b="0" baseline="-25000" dirty="0" err="1">
                <a:latin typeface="Arial Rounded MT Bold" pitchFamily="34" charset="0"/>
              </a:rPr>
              <a:t>t</a:t>
            </a:r>
            <a:r>
              <a:rPr lang="en-US" sz="2800" b="0" baseline="-25000" dirty="0">
                <a:latin typeface="Arial Rounded MT Bold" pitchFamily="34" charset="0"/>
              </a:rPr>
              <a:t>  </a:t>
            </a:r>
            <a:r>
              <a:rPr lang="en-US" sz="2800" b="0" dirty="0">
                <a:latin typeface="Arial Rounded MT Bold" pitchFamily="34" charset="0"/>
              </a:rPr>
              <a:t> = 119.6/90 = 1.329</a:t>
            </a:r>
          </a:p>
        </p:txBody>
      </p:sp>
      <p:sp>
        <p:nvSpPr>
          <p:cNvPr id="9" name="Slide Number Placeholder 8">
            <a:extLst>
              <a:ext uri="{FF2B5EF4-FFF2-40B4-BE49-F238E27FC236}">
                <a16:creationId xmlns:a16="http://schemas.microsoft.com/office/drawing/2014/main" id="{6546ACAD-55FC-45C0-B499-F24BD68447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2" name="Table 21">
            <a:extLst>
              <a:ext uri="{FF2B5EF4-FFF2-40B4-BE49-F238E27FC236}">
                <a16:creationId xmlns:a16="http://schemas.microsoft.com/office/drawing/2014/main" id="{072DEA33-F383-4A4F-8A1E-FC85B25BBACF}"/>
              </a:ext>
            </a:extLst>
          </p:cNvPr>
          <p:cNvGraphicFramePr>
            <a:graphicFrameLocks noGrp="1"/>
          </p:cNvGraphicFramePr>
          <p:nvPr>
            <p:extLst>
              <p:ext uri="{D42A27DB-BD31-4B8C-83A1-F6EECF244321}">
                <p14:modId xmlns:p14="http://schemas.microsoft.com/office/powerpoint/2010/main" val="1976419946"/>
              </p:ext>
            </p:extLst>
          </p:nvPr>
        </p:nvGraphicFramePr>
        <p:xfrm>
          <a:off x="76200" y="1111651"/>
          <a:ext cx="3340735" cy="2084832"/>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71855">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0.9</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1.4</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algn="ctr"/>
                      <a:r>
                        <a:rPr lang="en-US" sz="2400" dirty="0">
                          <a:latin typeface="Arial Rounded MT Bold" pitchFamily="34" charset="0"/>
                        </a:rPr>
                        <a:t>0.7</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aseline="0" dirty="0">
                          <a:latin typeface="Arial Rounded MT Bold" pitchFamily="34" charset="0"/>
                        </a:rPr>
                        <a:t>0.6</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0.3</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3" name="Table 22">
            <a:extLst>
              <a:ext uri="{FF2B5EF4-FFF2-40B4-BE49-F238E27FC236}">
                <a16:creationId xmlns:a16="http://schemas.microsoft.com/office/drawing/2014/main" id="{219E30D8-040E-49AB-ADA6-17B281D99DFA}"/>
              </a:ext>
            </a:extLst>
          </p:cNvPr>
          <p:cNvGraphicFramePr>
            <a:graphicFrameLocks noGrp="1"/>
          </p:cNvGraphicFramePr>
          <p:nvPr>
            <p:extLst>
              <p:ext uri="{D42A27DB-BD31-4B8C-83A1-F6EECF244321}">
                <p14:modId xmlns:p14="http://schemas.microsoft.com/office/powerpoint/2010/main" val="3043814577"/>
              </p:ext>
            </p:extLst>
          </p:nvPr>
        </p:nvGraphicFramePr>
        <p:xfrm>
          <a:off x="4634154" y="1109172"/>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498568">
                <a:tc>
                  <a:txBody>
                    <a:bodyPr/>
                    <a:lstStyle/>
                    <a:p>
                      <a:pPr algn="ctr"/>
                      <a:r>
                        <a:rPr lang="en-US" sz="2800" dirty="0">
                          <a:latin typeface="Arial Rounded MT Bold"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5" name="Table 24">
            <a:extLst>
              <a:ext uri="{FF2B5EF4-FFF2-40B4-BE49-F238E27FC236}">
                <a16:creationId xmlns:a16="http://schemas.microsoft.com/office/drawing/2014/main" id="{498C2C52-987E-4E3D-90E2-525268725536}"/>
              </a:ext>
            </a:extLst>
          </p:cNvPr>
          <p:cNvGraphicFramePr>
            <a:graphicFrameLocks noGrp="1"/>
          </p:cNvGraphicFramePr>
          <p:nvPr>
            <p:extLst>
              <p:ext uri="{D42A27DB-BD31-4B8C-83A1-F6EECF244321}">
                <p14:modId xmlns:p14="http://schemas.microsoft.com/office/powerpoint/2010/main" val="1887461945"/>
              </p:ext>
            </p:extLst>
          </p:nvPr>
        </p:nvGraphicFramePr>
        <p:xfrm>
          <a:off x="7218934" y="1109172"/>
          <a:ext cx="1066800" cy="207264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75.3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4542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a:t>
            </a:r>
          </a:p>
        </p:txBody>
      </p:sp>
      <p:sp>
        <p:nvSpPr>
          <p:cNvPr id="3" name="Content Placeholder 2"/>
          <p:cNvSpPr>
            <a:spLocks noGrp="1"/>
          </p:cNvSpPr>
          <p:nvPr>
            <p:ph idx="1"/>
          </p:nvPr>
        </p:nvSpPr>
        <p:spPr/>
        <p:txBody>
          <a:bodyPr/>
          <a:lstStyle/>
          <a:p>
            <a:endParaRPr lang="en-US" dirty="0"/>
          </a:p>
          <a:p>
            <a:endParaRPr lang="en-US" dirty="0"/>
          </a:p>
        </p:txBody>
      </p:sp>
      <p:sp>
        <p:nvSpPr>
          <p:cNvPr id="6" name="Left Bracket 5"/>
          <p:cNvSpPr/>
          <p:nvPr/>
        </p:nvSpPr>
        <p:spPr bwMode="auto">
          <a:xfrm>
            <a:off x="135192"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7" name="Left Bracket 6"/>
          <p:cNvSpPr/>
          <p:nvPr/>
        </p:nvSpPr>
        <p:spPr bwMode="auto">
          <a:xfrm flipH="1">
            <a:off x="31242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790725651"/>
              </p:ext>
            </p:extLst>
          </p:nvPr>
        </p:nvGraphicFramePr>
        <p:xfrm>
          <a:off x="7010400" y="1092198"/>
          <a:ext cx="1143000" cy="207264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53.13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52.71</a:t>
                      </a:r>
                      <a:endParaRPr lang="en-US" sz="28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Left Bracket 15"/>
          <p:cNvSpPr/>
          <p:nvPr/>
        </p:nvSpPr>
        <p:spPr bwMode="auto">
          <a:xfrm>
            <a:off x="69342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7" name="Left Bracket 16"/>
          <p:cNvSpPr/>
          <p:nvPr/>
        </p:nvSpPr>
        <p:spPr bwMode="auto">
          <a:xfrm flipH="1">
            <a:off x="7891221"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8" name="TextBox 17"/>
          <p:cNvSpPr txBox="1"/>
          <p:nvPr/>
        </p:nvSpPr>
        <p:spPr>
          <a:xfrm>
            <a:off x="3651212" y="1789331"/>
            <a:ext cx="463588" cy="646331"/>
          </a:xfrm>
          <a:prstGeom prst="rect">
            <a:avLst/>
          </a:prstGeom>
          <a:noFill/>
        </p:spPr>
        <p:txBody>
          <a:bodyPr wrap="none" rtlCol="0">
            <a:spAutoFit/>
          </a:bodyPr>
          <a:lstStyle/>
          <a:p>
            <a:r>
              <a:rPr lang="en-US" sz="3600" b="0" dirty="0">
                <a:latin typeface="Arial Rounded MT Bold" pitchFamily="34" charset="0"/>
              </a:rPr>
              <a:t>X</a:t>
            </a:r>
          </a:p>
        </p:txBody>
      </p:sp>
      <p:sp>
        <p:nvSpPr>
          <p:cNvPr id="19" name="TextBox 18"/>
          <p:cNvSpPr txBox="1"/>
          <p:nvPr/>
        </p:nvSpPr>
        <p:spPr>
          <a:xfrm>
            <a:off x="6019800" y="1752600"/>
            <a:ext cx="463588" cy="646331"/>
          </a:xfrm>
          <a:prstGeom prst="rect">
            <a:avLst/>
          </a:prstGeom>
          <a:noFill/>
        </p:spPr>
        <p:txBody>
          <a:bodyPr wrap="none" rtlCol="0">
            <a:spAutoFit/>
          </a:bodyPr>
          <a:lstStyle/>
          <a:p>
            <a:r>
              <a:rPr lang="en-US" sz="3600" b="0" dirty="0">
                <a:latin typeface="Arial Rounded MT Bold" pitchFamily="34" charset="0"/>
              </a:rPr>
              <a:t>=</a:t>
            </a:r>
          </a:p>
        </p:txBody>
      </p:sp>
      <p:sp>
        <p:nvSpPr>
          <p:cNvPr id="24" name="TextBox 23"/>
          <p:cNvSpPr txBox="1"/>
          <p:nvPr/>
        </p:nvSpPr>
        <p:spPr>
          <a:xfrm>
            <a:off x="7282534" y="33160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2</a:t>
            </a:r>
            <a:endParaRPr lang="en-US" sz="3600" b="0" dirty="0">
              <a:latin typeface="Arial Rounded MT Bold" pitchFamily="34" charset="0"/>
            </a:endParaRPr>
          </a:p>
        </p:txBody>
      </p:sp>
      <p:sp>
        <p:nvSpPr>
          <p:cNvPr id="26" name="TextBox 25"/>
          <p:cNvSpPr txBox="1"/>
          <p:nvPr/>
        </p:nvSpPr>
        <p:spPr>
          <a:xfrm>
            <a:off x="398208" y="3276600"/>
            <a:ext cx="3029740" cy="646331"/>
          </a:xfrm>
          <a:prstGeom prst="rect">
            <a:avLst/>
          </a:prstGeom>
          <a:noFill/>
        </p:spPr>
        <p:txBody>
          <a:bodyPr wrap="none" rtlCol="0">
            <a:spAutoFit/>
          </a:bodyPr>
          <a:lstStyle/>
          <a:p>
            <a:r>
              <a:rPr lang="en-US" sz="3600" b="0" dirty="0">
                <a:latin typeface="Arial Rounded MT Bold" pitchFamily="34" charset="0"/>
              </a:rPr>
              <a:t>Leslie matrix</a:t>
            </a:r>
          </a:p>
        </p:txBody>
      </p:sp>
      <p:sp>
        <p:nvSpPr>
          <p:cNvPr id="91" name="TextBox 90"/>
          <p:cNvSpPr txBox="1"/>
          <p:nvPr/>
        </p:nvSpPr>
        <p:spPr>
          <a:xfrm>
            <a:off x="4630048" y="3351792"/>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sp>
        <p:nvSpPr>
          <p:cNvPr id="93" name="Left Bracket 92"/>
          <p:cNvSpPr/>
          <p:nvPr/>
        </p:nvSpPr>
        <p:spPr bwMode="auto">
          <a:xfrm>
            <a:off x="4475734"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94" name="Left Bracket 93"/>
          <p:cNvSpPr/>
          <p:nvPr/>
        </p:nvSpPr>
        <p:spPr bwMode="auto">
          <a:xfrm flipH="1">
            <a:off x="52578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67" name="TextBox 66"/>
          <p:cNvSpPr txBox="1"/>
          <p:nvPr/>
        </p:nvSpPr>
        <p:spPr>
          <a:xfrm>
            <a:off x="838200" y="5801380"/>
            <a:ext cx="6155852" cy="523220"/>
          </a:xfrm>
          <a:prstGeom prst="rect">
            <a:avLst/>
          </a:prstGeom>
          <a:noFill/>
        </p:spPr>
        <p:txBody>
          <a:bodyPr wrap="none" rtlCol="0">
            <a:spAutoFit/>
          </a:bodyPr>
          <a:lstStyle/>
          <a:p>
            <a:r>
              <a:rPr lang="en-US" sz="2800" b="0" dirty="0">
                <a:latin typeface="Arial Rounded MT Bold" pitchFamily="34" charset="0"/>
                <a:sym typeface="Symbol"/>
              </a:rPr>
              <a:t></a:t>
            </a:r>
            <a:r>
              <a:rPr lang="en-US" sz="2800" b="0" dirty="0">
                <a:latin typeface="Arial Rounded MT Bold" pitchFamily="34" charset="0"/>
              </a:rPr>
              <a:t> = N</a:t>
            </a:r>
            <a:r>
              <a:rPr lang="en-US" sz="2800" b="0" baseline="-25000" dirty="0">
                <a:latin typeface="Arial Rounded MT Bold" pitchFamily="34" charset="0"/>
              </a:rPr>
              <a:t>t+1</a:t>
            </a:r>
            <a:r>
              <a:rPr lang="en-US" sz="2800" b="0" dirty="0">
                <a:latin typeface="Arial Rounded MT Bold" pitchFamily="34" charset="0"/>
              </a:rPr>
              <a:t> / </a:t>
            </a:r>
            <a:r>
              <a:rPr lang="en-US" sz="2800" b="0" dirty="0" err="1">
                <a:latin typeface="Arial Rounded MT Bold" pitchFamily="34" charset="0"/>
              </a:rPr>
              <a:t>N</a:t>
            </a:r>
            <a:r>
              <a:rPr lang="en-US" sz="2800" b="0" baseline="-25000" dirty="0" err="1">
                <a:latin typeface="Arial Rounded MT Bold" pitchFamily="34" charset="0"/>
              </a:rPr>
              <a:t>t</a:t>
            </a:r>
            <a:r>
              <a:rPr lang="en-US" sz="2800" b="0" baseline="-25000" dirty="0">
                <a:latin typeface="Arial Rounded MT Bold" pitchFamily="34" charset="0"/>
              </a:rPr>
              <a:t>  </a:t>
            </a:r>
            <a:r>
              <a:rPr lang="en-US" sz="2800" b="0" dirty="0">
                <a:latin typeface="Arial Rounded MT Bold" pitchFamily="34" charset="0"/>
              </a:rPr>
              <a:t> = 121.44/119.6 = 1.015</a:t>
            </a:r>
          </a:p>
        </p:txBody>
      </p:sp>
      <p:sp>
        <p:nvSpPr>
          <p:cNvPr id="21" name="TextBox 20"/>
          <p:cNvSpPr txBox="1"/>
          <p:nvPr/>
        </p:nvSpPr>
        <p:spPr>
          <a:xfrm>
            <a:off x="818593" y="4963180"/>
            <a:ext cx="6732933" cy="523220"/>
          </a:xfrm>
          <a:prstGeom prst="rect">
            <a:avLst/>
          </a:prstGeom>
          <a:noFill/>
        </p:spPr>
        <p:txBody>
          <a:bodyPr wrap="none" rtlCol="0">
            <a:spAutoFit/>
          </a:bodyPr>
          <a:lstStyle/>
          <a:p>
            <a:r>
              <a:rPr lang="en-US" sz="2800" b="0" dirty="0">
                <a:latin typeface="Arial Rounded MT Bold" pitchFamily="34" charset="0"/>
              </a:rPr>
              <a:t>N</a:t>
            </a:r>
            <a:r>
              <a:rPr lang="en-US" sz="2800" b="0" baseline="-25000" dirty="0">
                <a:latin typeface="Arial Rounded MT Bold" pitchFamily="34" charset="0"/>
              </a:rPr>
              <a:t>2</a:t>
            </a:r>
            <a:r>
              <a:rPr lang="en-US" sz="2800" b="0" dirty="0">
                <a:latin typeface="Arial Rounded MT Bold" pitchFamily="34" charset="0"/>
              </a:rPr>
              <a:t> = 53.13 + 52.71 + 8.4 + 7.2 = 121.44</a:t>
            </a:r>
          </a:p>
        </p:txBody>
      </p:sp>
      <p:sp>
        <p:nvSpPr>
          <p:cNvPr id="8" name="Slide Number Placeholder 7">
            <a:extLst>
              <a:ext uri="{FF2B5EF4-FFF2-40B4-BE49-F238E27FC236}">
                <a16:creationId xmlns:a16="http://schemas.microsoft.com/office/drawing/2014/main" id="{FF822CC2-0EB4-4006-9064-CFC9325C3A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22" name="Table 21">
            <a:extLst>
              <a:ext uri="{FF2B5EF4-FFF2-40B4-BE49-F238E27FC236}">
                <a16:creationId xmlns:a16="http://schemas.microsoft.com/office/drawing/2014/main" id="{51BD6BFB-0A74-4A2E-A29C-9F464637ED46}"/>
              </a:ext>
            </a:extLst>
          </p:cNvPr>
          <p:cNvGraphicFramePr>
            <a:graphicFrameLocks noGrp="1"/>
          </p:cNvGraphicFramePr>
          <p:nvPr>
            <p:extLst>
              <p:ext uri="{D42A27DB-BD31-4B8C-83A1-F6EECF244321}">
                <p14:modId xmlns:p14="http://schemas.microsoft.com/office/powerpoint/2010/main" val="911640521"/>
              </p:ext>
            </p:extLst>
          </p:nvPr>
        </p:nvGraphicFramePr>
        <p:xfrm>
          <a:off x="4495800" y="1145544"/>
          <a:ext cx="1066800" cy="207264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75.3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3" name="TextBox 22">
            <a:extLst>
              <a:ext uri="{FF2B5EF4-FFF2-40B4-BE49-F238E27FC236}">
                <a16:creationId xmlns:a16="http://schemas.microsoft.com/office/drawing/2014/main" id="{AB1649A5-B509-4A2D-9884-87D5E3CB84F1}"/>
              </a:ext>
            </a:extLst>
          </p:cNvPr>
          <p:cNvSpPr txBox="1"/>
          <p:nvPr/>
        </p:nvSpPr>
        <p:spPr>
          <a:xfrm>
            <a:off x="818593" y="4246920"/>
            <a:ext cx="5655715" cy="523220"/>
          </a:xfrm>
          <a:prstGeom prst="rect">
            <a:avLst/>
          </a:prstGeom>
          <a:noFill/>
        </p:spPr>
        <p:txBody>
          <a:bodyPr wrap="none" rtlCol="0">
            <a:spAutoFit/>
          </a:bodyPr>
          <a:lstStyle/>
          <a:p>
            <a:r>
              <a:rPr lang="en-US" sz="2800" b="0" dirty="0">
                <a:latin typeface="Arial Rounded MT Bold" pitchFamily="34" charset="0"/>
              </a:rPr>
              <a:t>N</a:t>
            </a:r>
            <a:r>
              <a:rPr lang="en-US" sz="2800" b="0" baseline="-25000" dirty="0">
                <a:latin typeface="Arial Rounded MT Bold" pitchFamily="34" charset="0"/>
              </a:rPr>
              <a:t>1</a:t>
            </a:r>
            <a:r>
              <a:rPr lang="en-US" sz="2800" b="0" dirty="0">
                <a:latin typeface="Arial Rounded MT Bold" pitchFamily="34" charset="0"/>
              </a:rPr>
              <a:t> = 75.3 + 14 + 24 + 6.3 = 119.6</a:t>
            </a:r>
          </a:p>
        </p:txBody>
      </p:sp>
      <p:graphicFrame>
        <p:nvGraphicFramePr>
          <p:cNvPr id="25" name="Table 24">
            <a:extLst>
              <a:ext uri="{FF2B5EF4-FFF2-40B4-BE49-F238E27FC236}">
                <a16:creationId xmlns:a16="http://schemas.microsoft.com/office/drawing/2014/main" id="{0473944D-092A-43DF-80CF-A9861E98F350}"/>
              </a:ext>
            </a:extLst>
          </p:cNvPr>
          <p:cNvGraphicFramePr>
            <a:graphicFrameLocks noGrp="1"/>
          </p:cNvGraphicFramePr>
          <p:nvPr>
            <p:extLst>
              <p:ext uri="{D42A27DB-BD31-4B8C-83A1-F6EECF244321}">
                <p14:modId xmlns:p14="http://schemas.microsoft.com/office/powerpoint/2010/main" val="2549059983"/>
              </p:ext>
            </p:extLst>
          </p:nvPr>
        </p:nvGraphicFramePr>
        <p:xfrm>
          <a:off x="76200" y="1111651"/>
          <a:ext cx="3340735" cy="2084832"/>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71855">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0.9</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1.4</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algn="ctr"/>
                      <a:r>
                        <a:rPr lang="en-US" sz="2400" dirty="0">
                          <a:latin typeface="Arial Rounded MT Bold" pitchFamily="34" charset="0"/>
                        </a:rPr>
                        <a:t>0.7</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aseline="0" dirty="0">
                          <a:latin typeface="Arial Rounded MT Bold" pitchFamily="34" charset="0"/>
                        </a:rPr>
                        <a:t>0.6</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0.3</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4822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2927"/>
          </a:xfrm>
        </p:spPr>
        <p:txBody>
          <a:bodyPr/>
          <a:lstStyle/>
          <a:p>
            <a:r>
              <a:rPr lang="en-US" dirty="0"/>
              <a:t>Use R to project population size and calculate </a:t>
            </a:r>
            <a:r>
              <a:rPr lang="en-US" dirty="0">
                <a:sym typeface="Symbol"/>
              </a:rPr>
              <a:t></a:t>
            </a:r>
            <a:endParaRPr lang="en-US" dirty="0"/>
          </a:p>
        </p:txBody>
      </p:sp>
      <p:sp>
        <p:nvSpPr>
          <p:cNvPr id="3" name="Content Placeholder 2"/>
          <p:cNvSpPr>
            <a:spLocks noGrp="1"/>
          </p:cNvSpPr>
          <p:nvPr>
            <p:ph idx="1"/>
          </p:nvPr>
        </p:nvSpPr>
        <p:spPr>
          <a:xfrm>
            <a:off x="0" y="1519236"/>
            <a:ext cx="9144000" cy="5186364"/>
          </a:xfrm>
        </p:spPr>
        <p:txBody>
          <a:bodyPr/>
          <a:lstStyle/>
          <a:p>
            <a:pPr marL="0" indent="0">
              <a:buNone/>
            </a:pPr>
            <a:r>
              <a:rPr lang="en-US" dirty="0"/>
              <a:t>With R we can easily</a:t>
            </a:r>
          </a:p>
          <a:p>
            <a:r>
              <a:rPr lang="en-US" dirty="0"/>
              <a:t>project population sizes from t=0 to t=….</a:t>
            </a:r>
          </a:p>
          <a:p>
            <a:r>
              <a:rPr lang="en-US" dirty="0"/>
              <a:t>determine </a:t>
            </a:r>
            <a:r>
              <a:rPr lang="en-US" dirty="0">
                <a:sym typeface="Symbol"/>
              </a:rPr>
              <a:t></a:t>
            </a:r>
          </a:p>
          <a:p>
            <a:r>
              <a:rPr lang="en-US" dirty="0">
                <a:sym typeface="Symbol"/>
              </a:rPr>
              <a:t>determine the stable age distribution</a:t>
            </a:r>
          </a:p>
          <a:p>
            <a:endParaRPr lang="en-US" dirty="0">
              <a:sym typeface="Symbol"/>
            </a:endParaRPr>
          </a:p>
          <a:p>
            <a:pPr marL="0" indent="0">
              <a:buNone/>
            </a:pPr>
            <a:r>
              <a:rPr lang="en-US" dirty="0">
                <a:sym typeface="Symbol"/>
              </a:rPr>
              <a:t>Package "</a:t>
            </a:r>
            <a:r>
              <a:rPr lang="en-US" dirty="0" err="1">
                <a:sym typeface="Symbol"/>
              </a:rPr>
              <a:t>popbio</a:t>
            </a:r>
            <a:r>
              <a:rPr lang="en-US" dirty="0">
                <a:sym typeface="Symbol"/>
              </a:rPr>
              <a:t>" makes these functions even easier</a:t>
            </a:r>
            <a:endParaRPr lang="en-US" dirty="0"/>
          </a:p>
        </p:txBody>
      </p:sp>
      <p:sp>
        <p:nvSpPr>
          <p:cNvPr id="5" name="Slide Number Placeholder 4">
            <a:extLst>
              <a:ext uri="{FF2B5EF4-FFF2-40B4-BE49-F238E27FC236}">
                <a16:creationId xmlns:a16="http://schemas.microsoft.com/office/drawing/2014/main" id="{31A0DD13-92ED-414E-B9E7-84C99F4C8D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03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matrices in R</a:t>
            </a:r>
          </a:p>
        </p:txBody>
      </p:sp>
      <p:sp>
        <p:nvSpPr>
          <p:cNvPr id="3" name="Content Placeholder 2"/>
          <p:cNvSpPr>
            <a:spLocks noGrp="1"/>
          </p:cNvSpPr>
          <p:nvPr>
            <p:ph idx="1"/>
          </p:nvPr>
        </p:nvSpPr>
        <p:spPr/>
        <p:txBody>
          <a:bodyPr/>
          <a:lstStyle/>
          <a:p>
            <a:r>
              <a:rPr lang="en-US" dirty="0"/>
              <a:t>To enter matrix:  enter values as list by </a:t>
            </a:r>
            <a:r>
              <a:rPr lang="en-US" u="sng" dirty="0"/>
              <a:t>rows</a:t>
            </a:r>
          </a:p>
          <a:p>
            <a:endParaRPr lang="en-US" u="sng" dirty="0"/>
          </a:p>
          <a:p>
            <a:endParaRPr lang="en-US" u="sng" dirty="0"/>
          </a:p>
          <a:p>
            <a:endParaRPr lang="en-US" u="sng" dirty="0"/>
          </a:p>
          <a:p>
            <a:endParaRPr lang="en-US" u="sng" dirty="0"/>
          </a:p>
          <a:p>
            <a:endParaRPr lang="en-US" sz="1800" u="sng" dirty="0"/>
          </a:p>
          <a:p>
            <a:pPr marL="0" indent="0">
              <a:buNone/>
            </a:pPr>
            <a:r>
              <a:rPr lang="en-US" b="1" dirty="0">
                <a:latin typeface="Courier New" pitchFamily="49" charset="0"/>
                <a:cs typeface="Courier New" pitchFamily="49" charset="0"/>
              </a:rPr>
              <a:t>ages=c("Age 1","Age 2","Age 3","Age 4")</a:t>
            </a:r>
          </a:p>
          <a:p>
            <a:pPr marL="0" indent="0">
              <a:buNone/>
            </a:pPr>
            <a:r>
              <a:rPr lang="en-US" b="1" dirty="0">
                <a:latin typeface="Courier New" pitchFamily="49" charset="0"/>
                <a:cs typeface="Courier New" pitchFamily="49" charset="0"/>
              </a:rPr>
              <a:t>A = matrix(c(</a:t>
            </a:r>
            <a:r>
              <a:rPr lang="en-US" b="1" dirty="0">
                <a:solidFill>
                  <a:srgbClr val="FF3300"/>
                </a:solidFill>
                <a:latin typeface="Courier New" pitchFamily="49" charset="0"/>
                <a:cs typeface="Courier New" pitchFamily="49" charset="0"/>
              </a:rPr>
              <a:t>0,0.9,1.4,1.1</a:t>
            </a:r>
            <a:r>
              <a:rPr lang="en-US" b="1" dirty="0">
                <a:latin typeface="Courier New" pitchFamily="49" charset="0"/>
                <a:cs typeface="Courier New" pitchFamily="49" charset="0"/>
              </a:rPr>
              <a:t>,</a:t>
            </a:r>
            <a:r>
              <a:rPr lang="en-US" b="1" dirty="0">
                <a:solidFill>
                  <a:srgbClr val="0000FF"/>
                </a:solidFill>
                <a:latin typeface="Courier New" pitchFamily="49" charset="0"/>
                <a:cs typeface="Courier New" pitchFamily="49" charset="0"/>
              </a:rPr>
              <a:t>0.7,0,0,0, </a:t>
            </a:r>
            <a:r>
              <a:rPr lang="en-US" b="1" dirty="0">
                <a:solidFill>
                  <a:srgbClr val="009900"/>
                </a:solidFill>
                <a:latin typeface="Courier New" pitchFamily="49" charset="0"/>
                <a:cs typeface="Courier New" pitchFamily="49" charset="0"/>
              </a:rPr>
              <a:t>0,0.6,0,0, </a:t>
            </a:r>
            <a:r>
              <a:rPr lang="en-US" b="1" dirty="0">
                <a:latin typeface="Courier New" pitchFamily="49" charset="0"/>
                <a:cs typeface="Courier New" pitchFamily="49" charset="0"/>
              </a:rPr>
              <a:t>0,0,0.3,0),</a:t>
            </a:r>
            <a:r>
              <a:rPr lang="en-US" b="1" dirty="0" err="1">
                <a:latin typeface="Courier New" pitchFamily="49" charset="0"/>
                <a:cs typeface="Courier New" pitchFamily="49" charset="0"/>
              </a:rPr>
              <a:t>nrow</a:t>
            </a:r>
            <a:r>
              <a:rPr lang="en-US" b="1" dirty="0">
                <a:latin typeface="Courier New" pitchFamily="49" charset="0"/>
                <a:cs typeface="Courier New" pitchFamily="49" charset="0"/>
              </a:rPr>
              <a:t>=4,byrow=TRUE, </a:t>
            </a:r>
            <a:r>
              <a:rPr lang="en-US" b="1" dirty="0" err="1">
                <a:latin typeface="Courier New" pitchFamily="49" charset="0"/>
                <a:cs typeface="Courier New" pitchFamily="49" charset="0"/>
              </a:rPr>
              <a:t>dimnames</a:t>
            </a:r>
            <a:r>
              <a:rPr lang="en-US" b="1" dirty="0">
                <a:latin typeface="Courier New" pitchFamily="49" charset="0"/>
                <a:cs typeface="Courier New" pitchFamily="49" charset="0"/>
              </a:rPr>
              <a:t>=list(</a:t>
            </a:r>
            <a:r>
              <a:rPr lang="en-US" b="1" dirty="0" err="1">
                <a:latin typeface="Courier New" pitchFamily="49" charset="0"/>
                <a:cs typeface="Courier New" pitchFamily="49" charset="0"/>
              </a:rPr>
              <a:t>ages,ages</a:t>
            </a:r>
            <a:r>
              <a:rPr lang="en-US" b="1" dirty="0">
                <a:latin typeface="Courier New" pitchFamily="49" charset="0"/>
                <a:cs typeface="Courier New" pitchFamily="49" charset="0"/>
              </a:rPr>
              <a:t>))</a:t>
            </a:r>
          </a:p>
          <a:p>
            <a:pPr marL="347663" indent="0">
              <a:buNone/>
            </a:pPr>
            <a:r>
              <a:rPr lang="en-US" b="1" dirty="0">
                <a:latin typeface="Courier New" pitchFamily="49" charset="0"/>
                <a:cs typeface="Courier New" pitchFamily="49" charset="0"/>
              </a:rPr>
              <a:t># specify number of rows, tell R you           # are filling by rows (</a:t>
            </a:r>
            <a:r>
              <a:rPr lang="en-US" b="1" dirty="0" err="1">
                <a:latin typeface="Courier New" pitchFamily="49" charset="0"/>
                <a:cs typeface="Courier New" pitchFamily="49" charset="0"/>
              </a:rPr>
              <a:t>byrow</a:t>
            </a:r>
            <a:r>
              <a:rPr lang="en-US" b="1" dirty="0">
                <a:latin typeface="Courier New" pitchFamily="49" charset="0"/>
                <a:cs typeface="Courier New" pitchFamily="49" charset="0"/>
              </a:rPr>
              <a:t>=TRUE)</a:t>
            </a:r>
            <a:br>
              <a:rPr lang="en-US" b="1" dirty="0">
                <a:latin typeface="Courier New" pitchFamily="49" charset="0"/>
                <a:cs typeface="Courier New" pitchFamily="49" charset="0"/>
              </a:rPr>
            </a:br>
            <a:r>
              <a:rPr lang="en-US" b="1" dirty="0">
                <a:latin typeface="Courier New" pitchFamily="49" charset="0"/>
                <a:cs typeface="Courier New" pitchFamily="49" charset="0"/>
              </a:rPr>
              <a:t># define row and column names</a:t>
            </a:r>
          </a:p>
          <a:p>
            <a:endParaRPr lang="en-US" dirty="0"/>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0553815"/>
              </p:ext>
            </p:extLst>
          </p:nvPr>
        </p:nvGraphicFramePr>
        <p:xfrm>
          <a:off x="2895600" y="1272671"/>
          <a:ext cx="3291840" cy="2084832"/>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21208">
                <a:tc>
                  <a:txBody>
                    <a:bodyPr/>
                    <a:lstStyle/>
                    <a:p>
                      <a:pPr algn="ctr"/>
                      <a:r>
                        <a:rPr lang="en-US" sz="2400" dirty="0">
                          <a:solidFill>
                            <a:srgbClr val="FF3300"/>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aseline="0" dirty="0">
                          <a:solidFill>
                            <a:srgbClr val="FF3300"/>
                          </a:solidFill>
                          <a:latin typeface="Arial Rounded MT Bold" pitchFamily="34" charset="0"/>
                        </a:rPr>
                        <a:t>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FF3300"/>
                          </a:solidFill>
                          <a:latin typeface="Arial Rounded MT Bold" pitchFamily="34" charset="0"/>
                        </a:rPr>
                        <a:t>1.4</a:t>
                      </a:r>
                      <a:endParaRPr lang="en-US" sz="2400" baseline="-25000" dirty="0">
                        <a:solidFill>
                          <a:srgbClr val="FF3300"/>
                        </a:solidFill>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FF3300"/>
                          </a:solidFill>
                          <a:latin typeface="Arial Rounded MT Bold"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algn="ctr"/>
                      <a:r>
                        <a:rPr lang="en-US" sz="2400" dirty="0">
                          <a:solidFill>
                            <a:srgbClr val="0000FF"/>
                          </a:solidFill>
                          <a:latin typeface="Arial Rounded MT Bold" pitchFamily="34" charset="0"/>
                        </a:rPr>
                        <a:t>0.7</a:t>
                      </a:r>
                      <a:endParaRPr lang="en-US" sz="2400" baseline="-25000" dirty="0">
                        <a:solidFill>
                          <a:srgbClr val="0000FF"/>
                        </a:solidFill>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0000FF"/>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0000FF"/>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0000FF"/>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08">
                <a:tc>
                  <a:txBody>
                    <a:bodyPr/>
                    <a:lstStyle/>
                    <a:p>
                      <a:pPr algn="ctr"/>
                      <a:r>
                        <a:rPr lang="en-US" sz="2400" dirty="0">
                          <a:solidFill>
                            <a:srgbClr val="009900"/>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aseline="0" dirty="0">
                          <a:solidFill>
                            <a:srgbClr val="009900"/>
                          </a:solidFill>
                          <a:latin typeface="Arial Rounded MT Bold" pitchFamily="34" charset="0"/>
                        </a:rPr>
                        <a:t>0.6</a:t>
                      </a:r>
                      <a:endParaRPr lang="en-US" sz="2400" baseline="-25000" dirty="0">
                        <a:solidFill>
                          <a:srgbClr val="009900"/>
                        </a:solidFill>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009900"/>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rgbClr val="009900"/>
                          </a:solidFill>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0.3</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Left Bracket 4"/>
          <p:cNvSpPr/>
          <p:nvPr/>
        </p:nvSpPr>
        <p:spPr bwMode="auto">
          <a:xfrm>
            <a:off x="2954592" y="121920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6" name="Left Bracket 5"/>
          <p:cNvSpPr/>
          <p:nvPr/>
        </p:nvSpPr>
        <p:spPr bwMode="auto">
          <a:xfrm flipH="1">
            <a:off x="5943600" y="122351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8" name="Slide Number Placeholder 7">
            <a:extLst>
              <a:ext uri="{FF2B5EF4-FFF2-40B4-BE49-F238E27FC236}">
                <a16:creationId xmlns:a16="http://schemas.microsoft.com/office/drawing/2014/main" id="{D09C561A-8D8A-43AF-9E86-43F3D2DB65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079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Working with matrices in R</a:t>
            </a:r>
          </a:p>
        </p:txBody>
      </p:sp>
      <p:sp>
        <p:nvSpPr>
          <p:cNvPr id="3" name="Content Placeholder 2"/>
          <p:cNvSpPr>
            <a:spLocks noGrp="1"/>
          </p:cNvSpPr>
          <p:nvPr>
            <p:ph idx="1"/>
          </p:nvPr>
        </p:nvSpPr>
        <p:spPr/>
        <p:txBody>
          <a:bodyPr/>
          <a:lstStyle/>
          <a:p>
            <a:pPr marL="0" indent="0">
              <a:buNone/>
            </a:pPr>
            <a:r>
              <a:rPr lang="en-US" dirty="0"/>
              <a:t>Define Leslie matrix (call it A)</a:t>
            </a:r>
          </a:p>
          <a:p>
            <a:pPr marL="0" indent="0">
              <a:buNone/>
            </a:pPr>
            <a:r>
              <a:rPr lang="en-US" b="1" dirty="0">
                <a:solidFill>
                  <a:srgbClr val="0000FF"/>
                </a:solidFill>
                <a:latin typeface="Courier New" pitchFamily="49" charset="0"/>
                <a:cs typeface="Courier New" pitchFamily="49" charset="0"/>
              </a:rPr>
              <a:t>A = matrix(c(</a:t>
            </a:r>
            <a:r>
              <a:rPr lang="en-US" b="1" dirty="0">
                <a:solidFill>
                  <a:srgbClr val="FF3300"/>
                </a:solidFill>
                <a:latin typeface="Courier New" pitchFamily="49" charset="0"/>
                <a:cs typeface="Courier New" pitchFamily="49" charset="0"/>
              </a:rPr>
              <a:t>0,0.9,1.4,1.1</a:t>
            </a:r>
            <a:r>
              <a:rPr lang="en-US" b="1" dirty="0">
                <a:latin typeface="Courier New" pitchFamily="49" charset="0"/>
                <a:cs typeface="Courier New" pitchFamily="49" charset="0"/>
              </a:rPr>
              <a:t>,</a:t>
            </a:r>
            <a:r>
              <a:rPr lang="en-US" b="1" dirty="0">
                <a:solidFill>
                  <a:srgbClr val="0000FF"/>
                </a:solidFill>
                <a:latin typeface="Courier New" pitchFamily="49" charset="0"/>
                <a:cs typeface="Courier New" pitchFamily="49" charset="0"/>
              </a:rPr>
              <a:t>0.7,0,0,0, </a:t>
            </a:r>
            <a:r>
              <a:rPr lang="en-US" b="1" dirty="0">
                <a:solidFill>
                  <a:srgbClr val="009900"/>
                </a:solidFill>
                <a:latin typeface="Courier New" pitchFamily="49" charset="0"/>
                <a:cs typeface="Courier New" pitchFamily="49" charset="0"/>
              </a:rPr>
              <a:t>0,0.6,0,0, </a:t>
            </a:r>
            <a:r>
              <a:rPr lang="en-US" b="1" dirty="0">
                <a:latin typeface="Courier New" pitchFamily="49" charset="0"/>
                <a:cs typeface="Courier New" pitchFamily="49" charset="0"/>
              </a:rPr>
              <a:t>0,0,0.3,0)</a:t>
            </a:r>
            <a:r>
              <a:rPr lang="en-US" b="1" dirty="0">
                <a:solidFill>
                  <a:srgbClr val="0000FF"/>
                </a:solidFill>
                <a:latin typeface="Courier New" pitchFamily="49" charset="0"/>
                <a:cs typeface="Courier New" pitchFamily="49" charset="0"/>
              </a:rPr>
              <a:t>, </a:t>
            </a:r>
            <a:r>
              <a:rPr lang="en-US" b="1" dirty="0" err="1">
                <a:solidFill>
                  <a:srgbClr val="0000FF"/>
                </a:solidFill>
                <a:latin typeface="Courier New" pitchFamily="49" charset="0"/>
                <a:cs typeface="Courier New" pitchFamily="49" charset="0"/>
              </a:rPr>
              <a:t>nrow</a:t>
            </a:r>
            <a:r>
              <a:rPr lang="en-US" b="1" dirty="0">
                <a:solidFill>
                  <a:srgbClr val="0000FF"/>
                </a:solidFill>
                <a:latin typeface="Courier New" pitchFamily="49" charset="0"/>
                <a:cs typeface="Courier New" pitchFamily="49" charset="0"/>
              </a:rPr>
              <a:t>=4,byrow=TRUE)</a:t>
            </a:r>
          </a:p>
          <a:p>
            <a:pPr marL="0" indent="0">
              <a:buNone/>
            </a:pPr>
            <a:endParaRPr lang="en-US" sz="1600" dirty="0"/>
          </a:p>
          <a:p>
            <a:pPr marL="0" indent="0">
              <a:buNone/>
            </a:pPr>
            <a:r>
              <a:rPr lang="en-US" dirty="0"/>
              <a:t>Define population vector (call it N0):</a:t>
            </a:r>
          </a:p>
          <a:p>
            <a:pPr marL="0" indent="0">
              <a:buNone/>
            </a:pPr>
            <a:r>
              <a:rPr lang="en-US" b="1" dirty="0">
                <a:solidFill>
                  <a:srgbClr val="0000FF"/>
                </a:solidFill>
                <a:latin typeface="Courier New" pitchFamily="49" charset="0"/>
                <a:cs typeface="Courier New" pitchFamily="49" charset="0"/>
              </a:rPr>
              <a:t>N0 = c(20,40,21,9)</a:t>
            </a:r>
          </a:p>
          <a:p>
            <a:pPr marL="0" indent="0">
              <a:buNone/>
            </a:pPr>
            <a:endParaRPr lang="en-US" sz="1400" dirty="0"/>
          </a:p>
          <a:p>
            <a:pPr marL="0" indent="0">
              <a:buNone/>
            </a:pPr>
            <a:r>
              <a:rPr lang="en-US" dirty="0"/>
              <a:t>Matrix multiplication in R:  get N1 by multiplying A by N0</a:t>
            </a:r>
          </a:p>
          <a:p>
            <a:pPr marL="0" indent="0">
              <a:buNone/>
            </a:pPr>
            <a:endParaRPr lang="en-US" sz="1400" dirty="0"/>
          </a:p>
          <a:p>
            <a:pPr marL="0" indent="0">
              <a:buNone/>
            </a:pPr>
            <a:r>
              <a:rPr lang="en-US" b="1" dirty="0">
                <a:solidFill>
                  <a:srgbClr val="0000FF"/>
                </a:solidFill>
                <a:latin typeface="Courier New" pitchFamily="49" charset="0"/>
                <a:cs typeface="Courier New" pitchFamily="49" charset="0"/>
              </a:rPr>
              <a:t>N1 = A %*% N0    </a:t>
            </a:r>
            <a:r>
              <a:rPr lang="en-US" b="1" dirty="0">
                <a:latin typeface="Courier New" pitchFamily="49" charset="0"/>
                <a:cs typeface="Courier New" pitchFamily="49" charset="0"/>
              </a:rPr>
              <a:t>#</a:t>
            </a:r>
            <a:r>
              <a:rPr lang="en-US" b="1" dirty="0">
                <a:solidFill>
                  <a:srgbClr val="0000FF"/>
                </a:solidFill>
                <a:latin typeface="Courier New" pitchFamily="49" charset="0"/>
                <a:cs typeface="Courier New" pitchFamily="49" charset="0"/>
              </a:rPr>
              <a:t> </a:t>
            </a:r>
            <a:r>
              <a:rPr lang="en-US" b="1" dirty="0">
                <a:latin typeface="Courier New" pitchFamily="49" charset="0"/>
                <a:cs typeface="Courier New" pitchFamily="49" charset="0"/>
              </a:rPr>
              <a:t>%*% indicates </a:t>
            </a:r>
            <a:r>
              <a:rPr lang="en-US" b="1" u="sng" dirty="0">
                <a:latin typeface="Courier New" pitchFamily="49" charset="0"/>
                <a:cs typeface="Courier New" pitchFamily="49" charset="0"/>
              </a:rPr>
              <a:t>matrix</a:t>
            </a:r>
            <a:r>
              <a:rPr lang="en-US" b="1" dirty="0">
                <a:latin typeface="Courier New" pitchFamily="49" charset="0"/>
                <a:cs typeface="Courier New" pitchFamily="49" charset="0"/>
              </a:rPr>
              <a:t> 				# multiplication</a:t>
            </a:r>
          </a:p>
          <a:p>
            <a:endParaRPr lang="en-US" dirty="0"/>
          </a:p>
          <a:p>
            <a:endParaRPr lang="en-US" dirty="0"/>
          </a:p>
        </p:txBody>
      </p:sp>
      <p:sp>
        <p:nvSpPr>
          <p:cNvPr id="5" name="Slide Number Placeholder 4">
            <a:extLst>
              <a:ext uri="{FF2B5EF4-FFF2-40B4-BE49-F238E27FC236}">
                <a16:creationId xmlns:a16="http://schemas.microsoft.com/office/drawing/2014/main" id="{64A9EB6E-950F-45F4-9A8E-93724C1167D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556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popbio</a:t>
            </a:r>
            <a:r>
              <a:rPr lang="en-US" dirty="0"/>
              <a:t> package</a:t>
            </a:r>
          </a:p>
        </p:txBody>
      </p:sp>
      <p:sp>
        <p:nvSpPr>
          <p:cNvPr id="3" name="Content Placeholder 2"/>
          <p:cNvSpPr>
            <a:spLocks noGrp="1"/>
          </p:cNvSpPr>
          <p:nvPr>
            <p:ph idx="1"/>
          </p:nvPr>
        </p:nvSpPr>
        <p:spPr/>
        <p:txBody>
          <a:bodyPr/>
          <a:lstStyle/>
          <a:p>
            <a:r>
              <a:rPr lang="en-US" dirty="0"/>
              <a:t>To install it:</a:t>
            </a:r>
          </a:p>
          <a:p>
            <a:pPr marL="0" indent="0">
              <a:buNone/>
            </a:pPr>
            <a:r>
              <a:rPr lang="en-US" b="1" dirty="0">
                <a:latin typeface="Courier New" pitchFamily="49" charset="0"/>
                <a:cs typeface="Courier New" pitchFamily="49" charset="0"/>
              </a:rPr>
              <a:t>	</a:t>
            </a:r>
            <a:r>
              <a:rPr lang="en-US" b="1" dirty="0" err="1">
                <a:solidFill>
                  <a:srgbClr val="0000FF"/>
                </a:solidFill>
                <a:latin typeface="Courier New" pitchFamily="49" charset="0"/>
                <a:cs typeface="Courier New" pitchFamily="49" charset="0"/>
              </a:rPr>
              <a:t>install.packages</a:t>
            </a:r>
            <a:r>
              <a:rPr lang="en-US" b="1" dirty="0">
                <a:solidFill>
                  <a:srgbClr val="0000FF"/>
                </a:solidFill>
                <a:latin typeface="Courier New" pitchFamily="49" charset="0"/>
                <a:cs typeface="Courier New" pitchFamily="49" charset="0"/>
              </a:rPr>
              <a:t>("</a:t>
            </a:r>
            <a:r>
              <a:rPr lang="en-US" b="1" dirty="0" err="1">
                <a:solidFill>
                  <a:srgbClr val="0000FF"/>
                </a:solidFill>
                <a:latin typeface="Courier New" pitchFamily="49" charset="0"/>
                <a:cs typeface="Courier New" pitchFamily="49" charset="0"/>
              </a:rPr>
              <a:t>popbio</a:t>
            </a:r>
            <a:r>
              <a:rPr lang="en-US" b="1" dirty="0">
                <a:solidFill>
                  <a:srgbClr val="0000FF"/>
                </a:solidFill>
                <a:latin typeface="Courier New" pitchFamily="49" charset="0"/>
                <a:cs typeface="Courier New" pitchFamily="49" charset="0"/>
              </a:rPr>
              <a:t>")</a:t>
            </a:r>
          </a:p>
          <a:p>
            <a:pPr marL="0" indent="0">
              <a:buNone/>
            </a:pPr>
            <a:endParaRPr lang="en-US" b="1" dirty="0">
              <a:solidFill>
                <a:srgbClr val="0000FF"/>
              </a:solidFill>
              <a:latin typeface="Courier New" pitchFamily="49" charset="0"/>
              <a:cs typeface="Courier New" pitchFamily="49" charset="0"/>
            </a:endParaRPr>
          </a:p>
          <a:p>
            <a:pPr marL="457200" lvl="1" indent="0">
              <a:buNone/>
            </a:pPr>
            <a:r>
              <a:rPr lang="en-US" dirty="0"/>
              <a:t>	(it should appear in “packages” tab on bottom 	right)</a:t>
            </a:r>
          </a:p>
          <a:p>
            <a:endParaRPr lang="en-US" dirty="0"/>
          </a:p>
          <a:p>
            <a:r>
              <a:rPr lang="en-US" dirty="0"/>
              <a:t>To use a package, must load it with this command:</a:t>
            </a:r>
          </a:p>
          <a:p>
            <a:pPr marL="457200" lvl="1" indent="0">
              <a:buNone/>
            </a:pPr>
            <a:r>
              <a:rPr lang="en-US" b="1" dirty="0">
                <a:latin typeface="Courier New" pitchFamily="49" charset="0"/>
                <a:cs typeface="Courier New" pitchFamily="49" charset="0"/>
              </a:rPr>
              <a:t>	</a:t>
            </a:r>
            <a:r>
              <a:rPr lang="en-US" sz="2800" b="1" dirty="0">
                <a:solidFill>
                  <a:srgbClr val="0000FF"/>
                </a:solidFill>
                <a:latin typeface="Courier New" pitchFamily="49" charset="0"/>
                <a:cs typeface="Courier New" pitchFamily="49" charset="0"/>
              </a:rPr>
              <a:t>library(</a:t>
            </a:r>
            <a:r>
              <a:rPr lang="en-US" sz="2800" b="1" dirty="0" err="1">
                <a:solidFill>
                  <a:srgbClr val="0000FF"/>
                </a:solidFill>
                <a:latin typeface="Courier New" pitchFamily="49" charset="0"/>
                <a:cs typeface="Courier New" pitchFamily="49" charset="0"/>
              </a:rPr>
              <a:t>popbio</a:t>
            </a:r>
            <a:r>
              <a:rPr lang="en-US" sz="2800" b="1" dirty="0">
                <a:solidFill>
                  <a:srgbClr val="0000FF"/>
                </a:solidFill>
                <a:latin typeface="Courier New" pitchFamily="49" charset="0"/>
                <a:cs typeface="Courier New" pitchFamily="49" charset="0"/>
              </a:rPr>
              <a:t>)</a:t>
            </a:r>
          </a:p>
          <a:p>
            <a:pPr marL="457200" lvl="1" indent="0">
              <a:buNone/>
            </a:pPr>
            <a:r>
              <a:rPr lang="en-US" dirty="0"/>
              <a:t>	(a check mark should appear next to it in 	“packages” tab on bottom right)</a:t>
            </a:r>
          </a:p>
          <a:p>
            <a:pPr marL="457200" lvl="1" indent="0">
              <a:buNone/>
            </a:pPr>
            <a:endParaRPr lang="en-US" sz="2800" b="1" dirty="0">
              <a:solidFill>
                <a:srgbClr val="0000FF"/>
              </a:solidFill>
              <a:latin typeface="Courier New" pitchFamily="49" charset="0"/>
              <a:cs typeface="Courier New" pitchFamily="49" charset="0"/>
            </a:endParaRPr>
          </a:p>
          <a:p>
            <a:pPr marL="457200" lvl="1" indent="0">
              <a:buNone/>
            </a:pPr>
            <a:endParaRPr lang="en-US" sz="2800" b="1" dirty="0">
              <a:solidFill>
                <a:srgbClr val="0000FF"/>
              </a:solidFill>
              <a:latin typeface="Courier New" pitchFamily="49" charset="0"/>
              <a:cs typeface="Courier New" pitchFamily="49" charset="0"/>
            </a:endParaRPr>
          </a:p>
          <a:p>
            <a:pPr marL="457200" lvl="1" indent="0">
              <a:buNone/>
            </a:pPr>
            <a:endParaRPr lang="en-US" sz="2800" dirty="0">
              <a:solidFill>
                <a:srgbClr val="0000FF"/>
              </a:solidFill>
            </a:endParaRPr>
          </a:p>
        </p:txBody>
      </p:sp>
      <p:sp>
        <p:nvSpPr>
          <p:cNvPr id="5" name="Slide Number Placeholder 4">
            <a:extLst>
              <a:ext uri="{FF2B5EF4-FFF2-40B4-BE49-F238E27FC236}">
                <a16:creationId xmlns:a16="http://schemas.microsoft.com/office/drawing/2014/main" id="{D33B26F2-0938-4661-AD4B-F013883B857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E1FB78-8E13-456E-BA0C-32C81159308E}"/>
              </a:ext>
            </a:extLst>
          </p:cNvPr>
          <p:cNvSpPr txBox="1"/>
          <p:nvPr/>
        </p:nvSpPr>
        <p:spPr>
          <a:xfrm>
            <a:off x="3962400" y="6138445"/>
            <a:ext cx="4932119" cy="338554"/>
          </a:xfrm>
          <a:prstGeom prst="rect">
            <a:avLst/>
          </a:prstGeom>
          <a:noFill/>
        </p:spPr>
        <p:txBody>
          <a:bodyPr wrap="none" rtlCol="0">
            <a:spAutoFit/>
          </a:bodyPr>
          <a:lstStyle/>
          <a:p>
            <a:r>
              <a:rPr lang="en-US" b="0" dirty="0" err="1">
                <a:latin typeface="Arial Rounded MT Bold" panose="020F0704030504030204" pitchFamily="34" charset="0"/>
              </a:rPr>
              <a:t>Popbio</a:t>
            </a:r>
            <a:r>
              <a:rPr lang="en-US" b="0" dirty="0">
                <a:latin typeface="Arial Rounded MT Bold" panose="020F0704030504030204" pitchFamily="34" charset="0"/>
              </a:rPr>
              <a:t> R package:   </a:t>
            </a:r>
            <a:r>
              <a:rPr lang="en-US" b="0" dirty="0" err="1">
                <a:latin typeface="Arial Rounded MT Bold" panose="020F0704030504030204" pitchFamily="34" charset="0"/>
              </a:rPr>
              <a:t>Stubben</a:t>
            </a:r>
            <a:r>
              <a:rPr lang="en-US" b="0" dirty="0">
                <a:latin typeface="Arial Rounded MT Bold" panose="020F0704030504030204" pitchFamily="34" charset="0"/>
              </a:rPr>
              <a:t> and Milligan (2007)</a:t>
            </a:r>
          </a:p>
        </p:txBody>
      </p:sp>
    </p:spTree>
    <p:extLst>
      <p:ext uri="{BB962C8B-B14F-4D97-AF65-F5344CB8AC3E}">
        <p14:creationId xmlns:p14="http://schemas.microsoft.com/office/powerpoint/2010/main" val="741708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popbio</a:t>
            </a:r>
            <a:r>
              <a:rPr lang="en-US" dirty="0"/>
              <a:t> package</a:t>
            </a:r>
          </a:p>
        </p:txBody>
      </p:sp>
      <p:sp>
        <p:nvSpPr>
          <p:cNvPr id="3" name="Content Placeholder 2"/>
          <p:cNvSpPr>
            <a:spLocks noGrp="1"/>
          </p:cNvSpPr>
          <p:nvPr>
            <p:ph idx="1"/>
          </p:nvPr>
        </p:nvSpPr>
        <p:spPr/>
        <p:txBody>
          <a:bodyPr/>
          <a:lstStyle/>
          <a:p>
            <a:r>
              <a:rPr lang="en-US" dirty="0" err="1"/>
              <a:t>pop.projection</a:t>
            </a:r>
            <a:r>
              <a:rPr lang="en-US" dirty="0"/>
              <a:t> function:  </a:t>
            </a:r>
          </a:p>
          <a:p>
            <a:pPr marL="0" indent="0">
              <a:buNone/>
            </a:pPr>
            <a:endParaRPr lang="en-US" dirty="0"/>
          </a:p>
          <a:p>
            <a:pPr marL="0" indent="0">
              <a:buNone/>
            </a:pPr>
            <a:r>
              <a:rPr lang="en-US" b="1" dirty="0" err="1">
                <a:solidFill>
                  <a:srgbClr val="0000FF"/>
                </a:solidFill>
                <a:latin typeface="Courier New" pitchFamily="49" charset="0"/>
                <a:cs typeface="Courier New" pitchFamily="49" charset="0"/>
              </a:rPr>
              <a:t>projA</a:t>
            </a:r>
            <a:r>
              <a:rPr lang="en-US" b="1" dirty="0">
                <a:solidFill>
                  <a:srgbClr val="0000FF"/>
                </a:solidFill>
                <a:latin typeface="Courier New" pitchFamily="49" charset="0"/>
                <a:cs typeface="Courier New" pitchFamily="49" charset="0"/>
              </a:rPr>
              <a:t> = </a:t>
            </a:r>
            <a:r>
              <a:rPr lang="en-US" b="1" dirty="0" err="1">
                <a:solidFill>
                  <a:srgbClr val="0000FF"/>
                </a:solidFill>
                <a:latin typeface="Courier New" pitchFamily="49" charset="0"/>
                <a:cs typeface="Courier New" pitchFamily="49" charset="0"/>
              </a:rPr>
              <a:t>pop.projection</a:t>
            </a:r>
            <a:r>
              <a:rPr lang="en-US" b="1" dirty="0">
                <a:solidFill>
                  <a:srgbClr val="0000FF"/>
                </a:solidFill>
                <a:latin typeface="Courier New" pitchFamily="49" charset="0"/>
                <a:cs typeface="Courier New" pitchFamily="49" charset="0"/>
              </a:rPr>
              <a:t>(A,N0,10)</a:t>
            </a:r>
          </a:p>
          <a:p>
            <a:pPr marL="0" indent="0">
              <a:buNone/>
            </a:pPr>
            <a:r>
              <a:rPr lang="en-US" b="1" dirty="0" err="1">
                <a:solidFill>
                  <a:srgbClr val="0000FF"/>
                </a:solidFill>
                <a:latin typeface="Courier New" pitchFamily="49" charset="0"/>
                <a:cs typeface="Courier New" pitchFamily="49" charset="0"/>
              </a:rPr>
              <a:t>projA</a:t>
            </a:r>
            <a:r>
              <a:rPr lang="en-US" b="1" dirty="0">
                <a:solidFill>
                  <a:srgbClr val="0000FF"/>
                </a:solidFill>
                <a:latin typeface="Courier New" pitchFamily="49" charset="0"/>
                <a:cs typeface="Courier New" pitchFamily="49" charset="0"/>
              </a:rPr>
              <a:t>  # print to console</a:t>
            </a:r>
          </a:p>
          <a:p>
            <a:pPr marL="0" indent="0">
              <a:buNone/>
            </a:pPr>
            <a:r>
              <a:rPr lang="en-US" b="1" dirty="0">
                <a:latin typeface="Courier New" pitchFamily="49" charset="0"/>
                <a:cs typeface="Courier New" pitchFamily="49" charset="0"/>
              </a:rPr>
              <a:t># A is your Leslie matrix</a:t>
            </a:r>
          </a:p>
          <a:p>
            <a:pPr marL="0" indent="0">
              <a:buNone/>
            </a:pPr>
            <a:r>
              <a:rPr lang="en-US" b="1" dirty="0">
                <a:latin typeface="Courier New" pitchFamily="49" charset="0"/>
                <a:cs typeface="Courier New" pitchFamily="49" charset="0"/>
              </a:rPr>
              <a:t># N0 is your initial population vector</a:t>
            </a:r>
          </a:p>
          <a:p>
            <a:pPr marL="0" indent="0">
              <a:buNone/>
            </a:pPr>
            <a:r>
              <a:rPr lang="en-US" b="1" dirty="0">
                <a:latin typeface="Courier New" pitchFamily="49" charset="0"/>
                <a:cs typeface="Courier New" pitchFamily="49" charset="0"/>
              </a:rPr>
              <a:t># 10 is number of time steps you want to project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projA</a:t>
            </a:r>
            <a:r>
              <a:rPr lang="en-US" b="1" dirty="0">
                <a:latin typeface="Courier New" pitchFamily="49" charset="0"/>
                <a:cs typeface="Courier New" pitchFamily="49" charset="0"/>
              </a:rPr>
              <a:t> = is arbitrary name you give to the results</a:t>
            </a:r>
          </a:p>
        </p:txBody>
      </p:sp>
      <p:sp>
        <p:nvSpPr>
          <p:cNvPr id="5" name="Slide Number Placeholder 4">
            <a:extLst>
              <a:ext uri="{FF2B5EF4-FFF2-40B4-BE49-F238E27FC236}">
                <a16:creationId xmlns:a16="http://schemas.microsoft.com/office/drawing/2014/main" id="{FC2683A3-3211-4A94-9E3A-6ECCDAAF06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503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68A785-A66C-4B04-8976-8A247105D220}"/>
              </a:ext>
            </a:extLst>
          </p:cNvPr>
          <p:cNvPicPr>
            <a:picLocks noChangeAspect="1"/>
          </p:cNvPicPr>
          <p:nvPr/>
        </p:nvPicPr>
        <p:blipFill>
          <a:blip r:embed="rId2"/>
          <a:stretch>
            <a:fillRect/>
          </a:stretch>
        </p:blipFill>
        <p:spPr>
          <a:xfrm>
            <a:off x="50809" y="801807"/>
            <a:ext cx="8862872" cy="5903793"/>
          </a:xfrm>
          <a:prstGeom prst="rect">
            <a:avLst/>
          </a:prstGeom>
        </p:spPr>
      </p:pic>
      <p:sp>
        <p:nvSpPr>
          <p:cNvPr id="2" name="Title 1"/>
          <p:cNvSpPr>
            <a:spLocks noGrp="1"/>
          </p:cNvSpPr>
          <p:nvPr>
            <p:ph type="title"/>
          </p:nvPr>
        </p:nvSpPr>
        <p:spPr/>
        <p:txBody>
          <a:bodyPr/>
          <a:lstStyle/>
          <a:p>
            <a:r>
              <a:rPr lang="en-US" dirty="0"/>
              <a:t>Output of </a:t>
            </a:r>
            <a:r>
              <a:rPr lang="en-US" dirty="0" err="1"/>
              <a:t>pop.projection</a:t>
            </a:r>
            <a:endParaRPr lang="en-US" dirty="0"/>
          </a:p>
        </p:txBody>
      </p:sp>
      <p:sp>
        <p:nvSpPr>
          <p:cNvPr id="4" name="TextBox 3"/>
          <p:cNvSpPr txBox="1"/>
          <p:nvPr/>
        </p:nvSpPr>
        <p:spPr>
          <a:xfrm>
            <a:off x="2133600" y="1146402"/>
            <a:ext cx="5486400" cy="400110"/>
          </a:xfrm>
          <a:prstGeom prst="rect">
            <a:avLst/>
          </a:prstGeom>
          <a:noFill/>
        </p:spPr>
        <p:txBody>
          <a:bodyPr wrap="square" rtlCol="0">
            <a:spAutoFit/>
          </a:bodyPr>
          <a:lstStyle/>
          <a:p>
            <a:r>
              <a:rPr lang="en-US" sz="2000" b="0" dirty="0">
                <a:solidFill>
                  <a:srgbClr val="0000FF"/>
                </a:solidFill>
                <a:latin typeface="Arial Rounded MT Bold" pitchFamily="34" charset="0"/>
                <a:sym typeface="Symbol"/>
              </a:rPr>
              <a:t>estimate of  based on last 2 time steps</a:t>
            </a:r>
            <a:endParaRPr lang="en-US" sz="2000" b="0" dirty="0">
              <a:solidFill>
                <a:srgbClr val="0000FF"/>
              </a:solidFill>
              <a:latin typeface="Arial Rounded MT Bold" pitchFamily="34" charset="0"/>
            </a:endParaRPr>
          </a:p>
        </p:txBody>
      </p:sp>
      <p:sp>
        <p:nvSpPr>
          <p:cNvPr id="6" name="TextBox 5"/>
          <p:cNvSpPr txBox="1"/>
          <p:nvPr/>
        </p:nvSpPr>
        <p:spPr>
          <a:xfrm>
            <a:off x="4721042" y="1718021"/>
            <a:ext cx="4054839" cy="707886"/>
          </a:xfrm>
          <a:prstGeom prst="rect">
            <a:avLst/>
          </a:prstGeom>
          <a:noFill/>
        </p:spPr>
        <p:txBody>
          <a:bodyPr wrap="square" rtlCol="0">
            <a:spAutoFit/>
          </a:bodyPr>
          <a:lstStyle/>
          <a:p>
            <a:r>
              <a:rPr lang="en-US" sz="2000" b="0" dirty="0">
                <a:solidFill>
                  <a:srgbClr val="0000FF"/>
                </a:solidFill>
                <a:latin typeface="Arial Rounded MT Bold" pitchFamily="34" charset="0"/>
              </a:rPr>
              <a:t>stable stage (age) distribution (after 10 years)</a:t>
            </a:r>
          </a:p>
        </p:txBody>
      </p:sp>
      <p:sp>
        <p:nvSpPr>
          <p:cNvPr id="7" name="TextBox 6"/>
          <p:cNvSpPr txBox="1"/>
          <p:nvPr/>
        </p:nvSpPr>
        <p:spPr>
          <a:xfrm>
            <a:off x="2514600" y="3924262"/>
            <a:ext cx="2890838" cy="1015663"/>
          </a:xfrm>
          <a:prstGeom prst="rect">
            <a:avLst/>
          </a:prstGeom>
          <a:noFill/>
        </p:spPr>
        <p:txBody>
          <a:bodyPr wrap="square" rtlCol="0">
            <a:spAutoFit/>
          </a:bodyPr>
          <a:lstStyle/>
          <a:p>
            <a:r>
              <a:rPr lang="en-US" sz="2000" b="0" dirty="0">
                <a:solidFill>
                  <a:srgbClr val="0000FF"/>
                </a:solidFill>
                <a:latin typeface="Arial Rounded MT Bold" pitchFamily="34" charset="0"/>
              </a:rPr>
              <a:t>projects number in each age class/stage at each time step</a:t>
            </a:r>
          </a:p>
        </p:txBody>
      </p:sp>
      <p:sp>
        <p:nvSpPr>
          <p:cNvPr id="8" name="TextBox 7"/>
          <p:cNvSpPr txBox="1"/>
          <p:nvPr/>
        </p:nvSpPr>
        <p:spPr>
          <a:xfrm>
            <a:off x="3960019" y="5591025"/>
            <a:ext cx="4505324" cy="400110"/>
          </a:xfrm>
          <a:prstGeom prst="rect">
            <a:avLst/>
          </a:prstGeom>
          <a:noFill/>
        </p:spPr>
        <p:txBody>
          <a:bodyPr wrap="square" rtlCol="0">
            <a:spAutoFit/>
          </a:bodyPr>
          <a:lstStyle/>
          <a:p>
            <a:r>
              <a:rPr lang="en-US" sz="2000" b="0" dirty="0">
                <a:solidFill>
                  <a:srgbClr val="0000FF"/>
                </a:solidFill>
                <a:latin typeface="Arial Rounded MT Bold" pitchFamily="34" charset="0"/>
              </a:rPr>
              <a:t>total population at each time step</a:t>
            </a:r>
          </a:p>
        </p:txBody>
      </p:sp>
      <p:sp>
        <p:nvSpPr>
          <p:cNvPr id="9" name="TextBox 8"/>
          <p:cNvSpPr txBox="1"/>
          <p:nvPr/>
        </p:nvSpPr>
        <p:spPr>
          <a:xfrm>
            <a:off x="3980006" y="6373752"/>
            <a:ext cx="4505324" cy="400110"/>
          </a:xfrm>
          <a:prstGeom prst="rect">
            <a:avLst/>
          </a:prstGeom>
          <a:noFill/>
        </p:spPr>
        <p:txBody>
          <a:bodyPr wrap="square" rtlCol="0">
            <a:spAutoFit/>
          </a:bodyPr>
          <a:lstStyle/>
          <a:p>
            <a:r>
              <a:rPr lang="en-US" sz="2000" b="0" dirty="0">
                <a:solidFill>
                  <a:srgbClr val="0000FF"/>
                </a:solidFill>
                <a:latin typeface="Arial Rounded MT Bold" pitchFamily="34" charset="0"/>
              </a:rPr>
              <a:t>estimate of </a:t>
            </a:r>
            <a:r>
              <a:rPr lang="en-US" sz="2000" b="0" dirty="0">
                <a:solidFill>
                  <a:srgbClr val="0000FF"/>
                </a:solidFill>
                <a:latin typeface="Arial Rounded MT Bold" pitchFamily="34" charset="0"/>
                <a:sym typeface="Symbol"/>
              </a:rPr>
              <a:t> at each time step</a:t>
            </a:r>
            <a:endParaRPr lang="en-US" sz="2000" b="0" dirty="0">
              <a:solidFill>
                <a:srgbClr val="0000FF"/>
              </a:solidFill>
              <a:latin typeface="Arial Rounded MT Bold" pitchFamily="34" charset="0"/>
            </a:endParaRPr>
          </a:p>
        </p:txBody>
      </p:sp>
      <p:sp>
        <p:nvSpPr>
          <p:cNvPr id="11" name="Slide Number Placeholder 10">
            <a:extLst>
              <a:ext uri="{FF2B5EF4-FFF2-40B4-BE49-F238E27FC236}">
                <a16:creationId xmlns:a16="http://schemas.microsoft.com/office/drawing/2014/main" id="{B77A4B78-65DC-4C01-A0D7-E3E822178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938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Visualizing results of projection</a:t>
            </a:r>
          </a:p>
        </p:txBody>
      </p:sp>
      <p:sp>
        <p:nvSpPr>
          <p:cNvPr id="3" name="Content Placeholder 2"/>
          <p:cNvSpPr>
            <a:spLocks noGrp="1"/>
          </p:cNvSpPr>
          <p:nvPr>
            <p:ph idx="1"/>
          </p:nvPr>
        </p:nvSpPr>
        <p:spPr/>
        <p:txBody>
          <a:bodyPr/>
          <a:lstStyle/>
          <a:p>
            <a:r>
              <a:rPr lang="en-US" dirty="0" err="1"/>
              <a:t>stage.vector.plot</a:t>
            </a:r>
            <a:r>
              <a:rPr lang="en-US" dirty="0"/>
              <a:t> function graphs number in each stage class over time</a:t>
            </a:r>
          </a:p>
          <a:p>
            <a:endParaRPr lang="en-US" dirty="0"/>
          </a:p>
          <a:p>
            <a:pPr marL="0" indent="0">
              <a:buNone/>
            </a:pPr>
            <a:r>
              <a:rPr lang="en-US" b="1" dirty="0" err="1">
                <a:solidFill>
                  <a:srgbClr val="0000FF"/>
                </a:solidFill>
                <a:latin typeface="Courier New" pitchFamily="49" charset="0"/>
                <a:cs typeface="Courier New" pitchFamily="49" charset="0"/>
              </a:rPr>
              <a:t>stage.vector.plot</a:t>
            </a:r>
            <a:r>
              <a:rPr lang="en-US" b="1" dirty="0">
                <a:solidFill>
                  <a:srgbClr val="0000FF"/>
                </a:solidFill>
                <a:latin typeface="Courier New" pitchFamily="49" charset="0"/>
                <a:cs typeface="Courier New" pitchFamily="49" charset="0"/>
              </a:rPr>
              <a:t>(</a:t>
            </a:r>
            <a:r>
              <a:rPr lang="en-US" b="1" dirty="0" err="1">
                <a:solidFill>
                  <a:srgbClr val="0000FF"/>
                </a:solidFill>
                <a:latin typeface="Courier New" pitchFamily="49" charset="0"/>
                <a:cs typeface="Courier New" pitchFamily="49" charset="0"/>
              </a:rPr>
              <a:t>projA$stage.vectors</a:t>
            </a:r>
            <a:r>
              <a:rPr lang="en-US" b="1" dirty="0">
                <a:solidFill>
                  <a:srgbClr val="0000FF"/>
                </a:solidFill>
                <a:latin typeface="Courier New" pitchFamily="49" charset="0"/>
                <a:cs typeface="Courier New" pitchFamily="49" charset="0"/>
              </a:rPr>
              <a:t>)</a:t>
            </a:r>
          </a:p>
          <a:p>
            <a:pPr marL="0" indent="0">
              <a:buNone/>
            </a:pPr>
            <a:endParaRPr lang="en-US" b="1" dirty="0">
              <a:solidFill>
                <a:srgbClr val="0000FF"/>
              </a:solidFill>
              <a:latin typeface="Courier New" pitchFamily="49" charset="0"/>
              <a:cs typeface="Courier New" pitchFamily="49" charset="0"/>
            </a:endParaRPr>
          </a:p>
          <a:p>
            <a:r>
              <a:rPr lang="en-US" dirty="0">
                <a:cs typeface="Courier New" pitchFamily="49" charset="0"/>
              </a:rPr>
              <a:t>Can plot total population over time</a:t>
            </a:r>
          </a:p>
          <a:p>
            <a:pPr marL="0" indent="0">
              <a:buNone/>
            </a:pPr>
            <a:endParaRPr lang="en-US" dirty="0">
              <a:cs typeface="Courier New" pitchFamily="49" charset="0"/>
            </a:endParaRPr>
          </a:p>
          <a:p>
            <a:pPr marL="0" indent="0">
              <a:buNone/>
            </a:pPr>
            <a:r>
              <a:rPr lang="en-US" b="1" dirty="0">
                <a:solidFill>
                  <a:srgbClr val="0000FF"/>
                </a:solidFill>
                <a:latin typeface="Courier New" pitchFamily="49" charset="0"/>
                <a:cs typeface="Courier New" pitchFamily="49" charset="0"/>
              </a:rPr>
              <a:t>plot(</a:t>
            </a:r>
            <a:r>
              <a:rPr lang="en-US" b="1" dirty="0" err="1">
                <a:solidFill>
                  <a:srgbClr val="0000FF"/>
                </a:solidFill>
                <a:latin typeface="Courier New" pitchFamily="49" charset="0"/>
                <a:cs typeface="Courier New" pitchFamily="49" charset="0"/>
              </a:rPr>
              <a:t>projA$pop.sizes</a:t>
            </a:r>
            <a:r>
              <a:rPr lang="en-US" b="1" dirty="0">
                <a:solidFill>
                  <a:srgbClr val="0000FF"/>
                </a:solidFill>
                <a:latin typeface="Courier New" pitchFamily="49" charset="0"/>
                <a:cs typeface="Courier New" pitchFamily="49" charset="0"/>
              </a:rPr>
              <a:t>, </a:t>
            </a:r>
            <a:r>
              <a:rPr lang="en-US" b="1" dirty="0" err="1">
                <a:solidFill>
                  <a:srgbClr val="0000FF"/>
                </a:solidFill>
                <a:latin typeface="Courier New" pitchFamily="49" charset="0"/>
                <a:cs typeface="Courier New" pitchFamily="49" charset="0"/>
              </a:rPr>
              <a:t>pch</a:t>
            </a:r>
            <a:r>
              <a:rPr lang="en-US" b="1" dirty="0">
                <a:solidFill>
                  <a:srgbClr val="0000FF"/>
                </a:solidFill>
                <a:latin typeface="Courier New" pitchFamily="49" charset="0"/>
                <a:cs typeface="Courier New" pitchFamily="49" charset="0"/>
              </a:rPr>
              <a:t>=16, type="b", </a:t>
            </a:r>
            <a:r>
              <a:rPr lang="en-US" b="1" dirty="0" err="1">
                <a:solidFill>
                  <a:srgbClr val="0000FF"/>
                </a:solidFill>
                <a:latin typeface="Courier New" pitchFamily="49" charset="0"/>
                <a:cs typeface="Courier New" pitchFamily="49" charset="0"/>
              </a:rPr>
              <a:t>cex.lab</a:t>
            </a:r>
            <a:r>
              <a:rPr lang="en-US" b="1" dirty="0">
                <a:solidFill>
                  <a:srgbClr val="0000FF"/>
                </a:solidFill>
                <a:latin typeface="Courier New" pitchFamily="49" charset="0"/>
                <a:cs typeface="Courier New" pitchFamily="49" charset="0"/>
              </a:rPr>
              <a:t>=1.5, </a:t>
            </a:r>
            <a:r>
              <a:rPr lang="en-US" b="1" dirty="0" err="1">
                <a:solidFill>
                  <a:srgbClr val="0000FF"/>
                </a:solidFill>
                <a:latin typeface="Courier New" pitchFamily="49" charset="0"/>
                <a:cs typeface="Courier New" pitchFamily="49" charset="0"/>
              </a:rPr>
              <a:t>xlab</a:t>
            </a:r>
            <a:r>
              <a:rPr lang="en-US" b="1" dirty="0">
                <a:solidFill>
                  <a:srgbClr val="0000FF"/>
                </a:solidFill>
                <a:latin typeface="Courier New" pitchFamily="49" charset="0"/>
                <a:cs typeface="Courier New" pitchFamily="49" charset="0"/>
              </a:rPr>
              <a:t>="Year", </a:t>
            </a:r>
            <a:r>
              <a:rPr lang="en-US" b="1" dirty="0" err="1">
                <a:solidFill>
                  <a:srgbClr val="0000FF"/>
                </a:solidFill>
                <a:latin typeface="Courier New" pitchFamily="49" charset="0"/>
                <a:cs typeface="Courier New" pitchFamily="49" charset="0"/>
              </a:rPr>
              <a:t>ylab</a:t>
            </a:r>
            <a:r>
              <a:rPr lang="en-US" b="1" dirty="0">
                <a:solidFill>
                  <a:srgbClr val="0000FF"/>
                </a:solidFill>
                <a:latin typeface="Courier New" pitchFamily="49" charset="0"/>
                <a:cs typeface="Courier New" pitchFamily="49" charset="0"/>
              </a:rPr>
              <a:t>="Population size") </a:t>
            </a:r>
          </a:p>
        </p:txBody>
      </p:sp>
      <p:sp>
        <p:nvSpPr>
          <p:cNvPr id="5" name="Slide Number Placeholder 4">
            <a:extLst>
              <a:ext uri="{FF2B5EF4-FFF2-40B4-BE49-F238E27FC236}">
                <a16:creationId xmlns:a16="http://schemas.microsoft.com/office/drawing/2014/main" id="{21C800CB-7F61-46FF-A01A-D559D50EFB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015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age structure</a:t>
            </a:r>
          </a:p>
        </p:txBody>
      </p:sp>
      <p:sp>
        <p:nvSpPr>
          <p:cNvPr id="3" name="Content Placeholder 2"/>
          <p:cNvSpPr>
            <a:spLocks noGrp="1"/>
          </p:cNvSpPr>
          <p:nvPr>
            <p:ph idx="1"/>
          </p:nvPr>
        </p:nvSpPr>
        <p:spPr/>
        <p:txBody>
          <a:bodyPr/>
          <a:lstStyle/>
          <a:p>
            <a:r>
              <a:rPr lang="en-US" dirty="0"/>
              <a:t>Proportion in each time class over time</a:t>
            </a:r>
          </a:p>
        </p:txBody>
      </p:sp>
      <p:sp>
        <p:nvSpPr>
          <p:cNvPr id="6" name="Slide Number Placeholder 5">
            <a:extLst>
              <a:ext uri="{FF2B5EF4-FFF2-40B4-BE49-F238E27FC236}">
                <a16:creationId xmlns:a16="http://schemas.microsoft.com/office/drawing/2014/main" id="{E037D55F-FBA0-4881-B751-631E3E558D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89DDC35-2AA9-437C-B045-2C7881126605}"/>
              </a:ext>
            </a:extLst>
          </p:cNvPr>
          <p:cNvPicPr>
            <a:picLocks noChangeAspect="1"/>
          </p:cNvPicPr>
          <p:nvPr/>
        </p:nvPicPr>
        <p:blipFill rotWithShape="1">
          <a:blip r:embed="rId2"/>
          <a:srcRect t="13556" b="3617"/>
          <a:stretch/>
        </p:blipFill>
        <p:spPr>
          <a:xfrm>
            <a:off x="179695" y="1074892"/>
            <a:ext cx="7136753" cy="4939547"/>
          </a:xfrm>
          <a:prstGeom prst="rect">
            <a:avLst/>
          </a:prstGeom>
        </p:spPr>
      </p:pic>
      <p:sp>
        <p:nvSpPr>
          <p:cNvPr id="7" name="Rectangle: Rounded Corners 6">
            <a:extLst>
              <a:ext uri="{FF2B5EF4-FFF2-40B4-BE49-F238E27FC236}">
                <a16:creationId xmlns:a16="http://schemas.microsoft.com/office/drawing/2014/main" id="{66DE98FA-5BC5-4127-8D46-CD0E8436A524}"/>
              </a:ext>
            </a:extLst>
          </p:cNvPr>
          <p:cNvSpPr/>
          <p:nvPr/>
        </p:nvSpPr>
        <p:spPr>
          <a:xfrm>
            <a:off x="1246495" y="1622620"/>
            <a:ext cx="330847" cy="3200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0F60B1-DDEB-44C1-8171-BFB1A1E93D78}"/>
              </a:ext>
            </a:extLst>
          </p:cNvPr>
          <p:cNvSpPr txBox="1"/>
          <p:nvPr/>
        </p:nvSpPr>
        <p:spPr>
          <a:xfrm>
            <a:off x="2133600" y="5680413"/>
            <a:ext cx="1828799" cy="1015663"/>
          </a:xfrm>
          <a:prstGeom prst="rect">
            <a:avLst/>
          </a:prstGeom>
          <a:noFill/>
        </p:spPr>
        <p:txBody>
          <a:bodyPr wrap="square" rtlCol="0">
            <a:spAutoFit/>
          </a:bodyPr>
          <a:lstStyle/>
          <a:p>
            <a:r>
              <a:rPr lang="en-US" sz="2000" b="0" dirty="0">
                <a:solidFill>
                  <a:srgbClr val="FF0000"/>
                </a:solidFill>
                <a:latin typeface="Arial Rounded MT Bold" panose="020F0704030504030204" pitchFamily="34" charset="0"/>
              </a:rPr>
              <a:t>Initial population size vector</a:t>
            </a:r>
          </a:p>
        </p:txBody>
      </p:sp>
      <p:cxnSp>
        <p:nvCxnSpPr>
          <p:cNvPr id="10" name="Straight Arrow Connector 9">
            <a:extLst>
              <a:ext uri="{FF2B5EF4-FFF2-40B4-BE49-F238E27FC236}">
                <a16:creationId xmlns:a16="http://schemas.microsoft.com/office/drawing/2014/main" id="{5EC5B6CC-6562-4EB8-B907-323C7FD5668C}"/>
              </a:ext>
            </a:extLst>
          </p:cNvPr>
          <p:cNvCxnSpPr>
            <a:cxnSpLocks/>
          </p:cNvCxnSpPr>
          <p:nvPr/>
        </p:nvCxnSpPr>
        <p:spPr bwMode="auto">
          <a:xfrm flipH="1" flipV="1">
            <a:off x="1452891" y="4624699"/>
            <a:ext cx="748995" cy="138974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2" name="TextBox 11">
            <a:extLst>
              <a:ext uri="{FF2B5EF4-FFF2-40B4-BE49-F238E27FC236}">
                <a16:creationId xmlns:a16="http://schemas.microsoft.com/office/drawing/2014/main" id="{E6F10581-30F6-438F-BFB2-53758B25BE35}"/>
              </a:ext>
            </a:extLst>
          </p:cNvPr>
          <p:cNvSpPr txBox="1"/>
          <p:nvPr/>
        </p:nvSpPr>
        <p:spPr>
          <a:xfrm>
            <a:off x="4370695" y="2238765"/>
            <a:ext cx="3048000" cy="707886"/>
          </a:xfrm>
          <a:prstGeom prst="rect">
            <a:avLst/>
          </a:prstGeom>
          <a:noFill/>
        </p:spPr>
        <p:txBody>
          <a:bodyPr wrap="square" rtlCol="0">
            <a:spAutoFit/>
          </a:bodyPr>
          <a:lstStyle/>
          <a:p>
            <a:r>
              <a:rPr lang="en-US" sz="2000" b="0" dirty="0">
                <a:solidFill>
                  <a:srgbClr val="FF0000"/>
                </a:solidFill>
                <a:latin typeface="Arial Rounded MT Bold" panose="020F0704030504030204" pitchFamily="34" charset="0"/>
              </a:rPr>
              <a:t>Age distribution stabilizes over time</a:t>
            </a:r>
          </a:p>
        </p:txBody>
      </p:sp>
      <p:sp>
        <p:nvSpPr>
          <p:cNvPr id="8" name="Rectangle 7">
            <a:extLst>
              <a:ext uri="{FF2B5EF4-FFF2-40B4-BE49-F238E27FC236}">
                <a16:creationId xmlns:a16="http://schemas.microsoft.com/office/drawing/2014/main" id="{DCC2214D-6584-4674-B2E2-E0FBEC7CDA39}"/>
              </a:ext>
            </a:extLst>
          </p:cNvPr>
          <p:cNvSpPr/>
          <p:nvPr/>
        </p:nvSpPr>
        <p:spPr>
          <a:xfrm>
            <a:off x="6944504" y="1250772"/>
            <a:ext cx="2199495" cy="4893647"/>
          </a:xfrm>
          <a:prstGeom prst="rect">
            <a:avLst/>
          </a:prstGeom>
        </p:spPr>
        <p:txBody>
          <a:bodyPr wrap="square">
            <a:spAutoFit/>
          </a:bodyPr>
          <a:lstStyle/>
          <a:p>
            <a:pPr indent="7938"/>
            <a:r>
              <a:rPr lang="en-US" sz="2400" b="0" dirty="0">
                <a:latin typeface="Arial Rounded MT Bold" pitchFamily="34" charset="0"/>
              </a:rPr>
              <a:t>As long as fertility and survival rates are constant, population will achieve stable age/stage distribution (</a:t>
            </a:r>
            <a:r>
              <a:rPr lang="en-US" sz="2400" b="0" dirty="0" err="1">
                <a:latin typeface="Arial Rounded MT Bold" pitchFamily="34" charset="0"/>
              </a:rPr>
              <a:t>indepen</a:t>
            </a:r>
            <a:r>
              <a:rPr lang="en-US" sz="2400" b="0" dirty="0">
                <a:latin typeface="Arial Rounded MT Bold" pitchFamily="34" charset="0"/>
              </a:rPr>
              <a:t>-dent of initial age structure)</a:t>
            </a:r>
          </a:p>
        </p:txBody>
      </p:sp>
      <p:sp>
        <p:nvSpPr>
          <p:cNvPr id="13" name="Rectangle 12">
            <a:extLst>
              <a:ext uri="{FF2B5EF4-FFF2-40B4-BE49-F238E27FC236}">
                <a16:creationId xmlns:a16="http://schemas.microsoft.com/office/drawing/2014/main" id="{12ABC891-2100-47CC-B5B7-ABA9453A07A6}"/>
              </a:ext>
            </a:extLst>
          </p:cNvPr>
          <p:cNvSpPr/>
          <p:nvPr/>
        </p:nvSpPr>
        <p:spPr>
          <a:xfrm>
            <a:off x="6918458" y="6510322"/>
            <a:ext cx="1676400" cy="338554"/>
          </a:xfrm>
          <a:prstGeom prst="rect">
            <a:avLst/>
          </a:prstGeom>
        </p:spPr>
        <p:txBody>
          <a:bodyPr wrap="square">
            <a:spAutoFit/>
          </a:bodyPr>
          <a:lstStyle/>
          <a:p>
            <a:pPr marL="457200" indent="-457200"/>
            <a:r>
              <a:rPr lang="en-US" b="0" dirty="0" err="1">
                <a:latin typeface="Arial Rounded MT Bold" pitchFamily="34" charset="0"/>
              </a:rPr>
              <a:t>Gotelli</a:t>
            </a:r>
            <a:r>
              <a:rPr lang="en-US" b="0" dirty="0">
                <a:latin typeface="Arial Rounded MT Bold" pitchFamily="34" charset="0"/>
              </a:rPr>
              <a:t> (2001)</a:t>
            </a:r>
          </a:p>
        </p:txBody>
      </p:sp>
    </p:spTree>
    <p:extLst>
      <p:ext uri="{BB962C8B-B14F-4D97-AF65-F5344CB8AC3E}">
        <p14:creationId xmlns:p14="http://schemas.microsoft.com/office/powerpoint/2010/main" val="359997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Life cycle diagrams</a:t>
            </a:r>
          </a:p>
        </p:txBody>
      </p:sp>
      <p:sp>
        <p:nvSpPr>
          <p:cNvPr id="7" name="Content Placeholder 6"/>
          <p:cNvSpPr>
            <a:spLocks noGrp="1"/>
          </p:cNvSpPr>
          <p:nvPr>
            <p:ph idx="1"/>
          </p:nvPr>
        </p:nvSpPr>
        <p:spPr>
          <a:xfrm>
            <a:off x="-21508" y="736266"/>
            <a:ext cx="9144000" cy="5186364"/>
          </a:xfrm>
        </p:spPr>
        <p:txBody>
          <a:bodyPr/>
          <a:lstStyle/>
          <a:p>
            <a:r>
              <a:rPr lang="en-US" dirty="0"/>
              <a:t>Each circle represents age class (or stage)</a:t>
            </a:r>
          </a:p>
          <a:p>
            <a:r>
              <a:rPr lang="en-US" dirty="0"/>
              <a:t>Each arrow represents transitions between age classes or stages</a:t>
            </a:r>
          </a:p>
          <a:p>
            <a:endParaRPr lang="en-US" dirty="0"/>
          </a:p>
          <a:p>
            <a:endParaRPr lang="en-US" dirty="0"/>
          </a:p>
          <a:p>
            <a:endParaRPr lang="en-US" dirty="0"/>
          </a:p>
          <a:p>
            <a:endParaRPr lang="en-US" dirty="0"/>
          </a:p>
          <a:p>
            <a:endParaRPr lang="en-US" dirty="0"/>
          </a:p>
          <a:p>
            <a:r>
              <a:rPr lang="en-US" dirty="0"/>
              <a:t>P</a:t>
            </a:r>
            <a:r>
              <a:rPr lang="en-US" baseline="-25000" dirty="0"/>
              <a:t>i</a:t>
            </a:r>
            <a:r>
              <a:rPr lang="en-US" dirty="0"/>
              <a:t> = probability that an individual in age class </a:t>
            </a:r>
            <a:r>
              <a:rPr lang="en-US" dirty="0" err="1"/>
              <a:t>i</a:t>
            </a:r>
            <a:r>
              <a:rPr lang="en-US" dirty="0"/>
              <a:t> will survive to age class i + 1</a:t>
            </a:r>
          </a:p>
          <a:p>
            <a:r>
              <a:rPr lang="en-US" dirty="0"/>
              <a:t>F</a:t>
            </a:r>
            <a:r>
              <a:rPr lang="en-US" baseline="-25000" dirty="0"/>
              <a:t>i</a:t>
            </a:r>
            <a:r>
              <a:rPr lang="en-US" dirty="0"/>
              <a:t> = fertility of each age class </a:t>
            </a:r>
            <a:r>
              <a:rPr lang="en-US" dirty="0" err="1"/>
              <a:t>i</a:t>
            </a:r>
            <a:r>
              <a:rPr lang="en-US" dirty="0"/>
              <a:t> (number of young produced per female of that age class)</a:t>
            </a:r>
          </a:p>
          <a:p>
            <a:endParaRPr lang="en-US" dirty="0"/>
          </a:p>
          <a:p>
            <a:endParaRPr lang="en-US" dirty="0"/>
          </a:p>
          <a:p>
            <a:endParaRPr lang="en-US" dirty="0"/>
          </a:p>
        </p:txBody>
      </p:sp>
      <p:grpSp>
        <p:nvGrpSpPr>
          <p:cNvPr id="33" name="Group 32"/>
          <p:cNvGrpSpPr/>
          <p:nvPr/>
        </p:nvGrpSpPr>
        <p:grpSpPr>
          <a:xfrm>
            <a:off x="740492" y="1981200"/>
            <a:ext cx="7620000" cy="2514600"/>
            <a:chOff x="990600" y="2667000"/>
            <a:chExt cx="7620000" cy="2514600"/>
          </a:xfrm>
        </p:grpSpPr>
        <p:grpSp>
          <p:nvGrpSpPr>
            <p:cNvPr id="10" name="Group 9"/>
            <p:cNvGrpSpPr/>
            <p:nvPr/>
          </p:nvGrpSpPr>
          <p:grpSpPr>
            <a:xfrm>
              <a:off x="990600" y="4114800"/>
              <a:ext cx="1143000" cy="1066800"/>
              <a:chOff x="1371600" y="4114800"/>
              <a:chExt cx="1143000" cy="1066800"/>
            </a:xfrm>
          </p:grpSpPr>
          <p:sp>
            <p:nvSpPr>
              <p:cNvPr id="8" name="Oval 7"/>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9" name="TextBox 8"/>
              <p:cNvSpPr txBox="1"/>
              <p:nvPr/>
            </p:nvSpPr>
            <p:spPr>
              <a:xfrm>
                <a:off x="1676400" y="4355812"/>
                <a:ext cx="533400" cy="584775"/>
              </a:xfrm>
              <a:prstGeom prst="rect">
                <a:avLst/>
              </a:prstGeom>
              <a:noFill/>
            </p:spPr>
            <p:txBody>
              <a:bodyPr wrap="square" rtlCol="0">
                <a:spAutoFit/>
              </a:bodyPr>
              <a:lstStyle/>
              <a:p>
                <a:pPr algn="ctr"/>
                <a:r>
                  <a:rPr lang="en-US" sz="3200" b="0" dirty="0">
                    <a:latin typeface="Arial Rounded MT Bold" pitchFamily="34" charset="0"/>
                  </a:rPr>
                  <a:t>1</a:t>
                </a:r>
              </a:p>
            </p:txBody>
          </p:sp>
        </p:grpSp>
        <p:grpSp>
          <p:nvGrpSpPr>
            <p:cNvPr id="11" name="Group 10"/>
            <p:cNvGrpSpPr/>
            <p:nvPr/>
          </p:nvGrpSpPr>
          <p:grpSpPr>
            <a:xfrm>
              <a:off x="3124200" y="4114800"/>
              <a:ext cx="1143000" cy="1066800"/>
              <a:chOff x="1371600" y="4114800"/>
              <a:chExt cx="1143000" cy="1066800"/>
            </a:xfrm>
          </p:grpSpPr>
          <p:sp>
            <p:nvSpPr>
              <p:cNvPr id="12" name="Oval 11"/>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3" name="TextBox 12"/>
              <p:cNvSpPr txBox="1"/>
              <p:nvPr/>
            </p:nvSpPr>
            <p:spPr>
              <a:xfrm>
                <a:off x="1676400" y="4355812"/>
                <a:ext cx="533400" cy="584775"/>
              </a:xfrm>
              <a:prstGeom prst="rect">
                <a:avLst/>
              </a:prstGeom>
              <a:noFill/>
            </p:spPr>
            <p:txBody>
              <a:bodyPr wrap="square" rtlCol="0">
                <a:spAutoFit/>
              </a:bodyPr>
              <a:lstStyle/>
              <a:p>
                <a:pPr algn="ctr"/>
                <a:r>
                  <a:rPr lang="en-US" sz="3200" b="0" dirty="0">
                    <a:latin typeface="Arial Rounded MT Bold" pitchFamily="34" charset="0"/>
                  </a:rPr>
                  <a:t>2</a:t>
                </a:r>
              </a:p>
            </p:txBody>
          </p:sp>
        </p:grpSp>
        <p:grpSp>
          <p:nvGrpSpPr>
            <p:cNvPr id="14" name="Group 13"/>
            <p:cNvGrpSpPr/>
            <p:nvPr/>
          </p:nvGrpSpPr>
          <p:grpSpPr>
            <a:xfrm>
              <a:off x="5334000" y="4114800"/>
              <a:ext cx="1143000" cy="1066800"/>
              <a:chOff x="1371600" y="4114800"/>
              <a:chExt cx="1143000" cy="1066800"/>
            </a:xfrm>
          </p:grpSpPr>
          <p:sp>
            <p:nvSpPr>
              <p:cNvPr id="15" name="Oval 14"/>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6" name="TextBox 15"/>
              <p:cNvSpPr txBox="1"/>
              <p:nvPr/>
            </p:nvSpPr>
            <p:spPr>
              <a:xfrm>
                <a:off x="1676400" y="4355812"/>
                <a:ext cx="533400" cy="584775"/>
              </a:xfrm>
              <a:prstGeom prst="rect">
                <a:avLst/>
              </a:prstGeom>
              <a:noFill/>
            </p:spPr>
            <p:txBody>
              <a:bodyPr wrap="square" rtlCol="0">
                <a:spAutoFit/>
              </a:bodyPr>
              <a:lstStyle/>
              <a:p>
                <a:pPr algn="ctr"/>
                <a:r>
                  <a:rPr lang="en-US" sz="3200" b="0" dirty="0">
                    <a:latin typeface="Arial Rounded MT Bold" pitchFamily="34" charset="0"/>
                  </a:rPr>
                  <a:t>3</a:t>
                </a:r>
              </a:p>
            </p:txBody>
          </p:sp>
        </p:grpSp>
        <p:grpSp>
          <p:nvGrpSpPr>
            <p:cNvPr id="17" name="Group 16"/>
            <p:cNvGrpSpPr/>
            <p:nvPr/>
          </p:nvGrpSpPr>
          <p:grpSpPr>
            <a:xfrm>
              <a:off x="7467600" y="4114800"/>
              <a:ext cx="1143000" cy="1066800"/>
              <a:chOff x="1371600" y="4114800"/>
              <a:chExt cx="1143000" cy="1066800"/>
            </a:xfrm>
          </p:grpSpPr>
          <p:sp>
            <p:nvSpPr>
              <p:cNvPr id="18" name="Oval 17"/>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9" name="TextBox 18"/>
              <p:cNvSpPr txBox="1"/>
              <p:nvPr/>
            </p:nvSpPr>
            <p:spPr>
              <a:xfrm>
                <a:off x="1676400" y="4355812"/>
                <a:ext cx="533400" cy="584775"/>
              </a:xfrm>
              <a:prstGeom prst="rect">
                <a:avLst/>
              </a:prstGeom>
              <a:noFill/>
            </p:spPr>
            <p:txBody>
              <a:bodyPr wrap="square" rtlCol="0">
                <a:spAutoFit/>
              </a:bodyPr>
              <a:lstStyle/>
              <a:p>
                <a:pPr algn="ctr"/>
                <a:r>
                  <a:rPr lang="en-US" sz="3200" b="0" dirty="0">
                    <a:latin typeface="Arial Rounded MT Bold" pitchFamily="34" charset="0"/>
                  </a:rPr>
                  <a:t>4</a:t>
                </a:r>
              </a:p>
            </p:txBody>
          </p:sp>
        </p:grpSp>
        <p:cxnSp>
          <p:nvCxnSpPr>
            <p:cNvPr id="21" name="Straight Arrow Connector 20"/>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22" name="Straight Arrow Connector 21"/>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23" name="Straight Arrow Connector 22"/>
            <p:cNvCxnSpPr/>
            <p:nvPr/>
          </p:nvCxnSpPr>
          <p:spPr bwMode="auto">
            <a:xfrm>
              <a:off x="65532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24" name="Arc 23"/>
            <p:cNvSpPr/>
            <p:nvPr/>
          </p:nvSpPr>
          <p:spPr bwMode="auto">
            <a:xfrm>
              <a:off x="1562100" y="3529781"/>
              <a:ext cx="2123768" cy="914400"/>
            </a:xfrm>
            <a:prstGeom prst="arc">
              <a:avLst>
                <a:gd name="adj1" fmla="val 1077347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a:p>
          </p:txBody>
        </p:sp>
        <p:sp>
          <p:nvSpPr>
            <p:cNvPr id="25" name="Arc 24"/>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a:p>
          </p:txBody>
        </p:sp>
        <p:sp>
          <p:nvSpPr>
            <p:cNvPr id="26" name="Arc 25"/>
            <p:cNvSpPr/>
            <p:nvPr/>
          </p:nvSpPr>
          <p:spPr bwMode="auto">
            <a:xfrm>
              <a:off x="1562100" y="2667000"/>
              <a:ext cx="6433984" cy="2514600"/>
            </a:xfrm>
            <a:prstGeom prst="arc">
              <a:avLst>
                <a:gd name="adj1" fmla="val 1083418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a:p>
          </p:txBody>
        </p:sp>
        <p:sp>
          <p:nvSpPr>
            <p:cNvPr id="27" name="TextBox 26"/>
            <p:cNvSpPr txBox="1"/>
            <p:nvPr/>
          </p:nvSpPr>
          <p:spPr>
            <a:xfrm>
              <a:off x="2449863" y="4648200"/>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1</a:t>
              </a:r>
              <a:endParaRPr lang="en-US" sz="2800" b="0" dirty="0">
                <a:latin typeface="Arial Rounded MT Bold" pitchFamily="34" charset="0"/>
              </a:endParaRPr>
            </a:p>
          </p:txBody>
        </p:sp>
        <p:sp>
          <p:nvSpPr>
            <p:cNvPr id="28" name="TextBox 27"/>
            <p:cNvSpPr txBox="1"/>
            <p:nvPr/>
          </p:nvSpPr>
          <p:spPr>
            <a:xfrm>
              <a:off x="4615419" y="4648200"/>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2</a:t>
              </a:r>
              <a:endParaRPr lang="en-US" sz="2800" b="0" dirty="0">
                <a:latin typeface="Arial Rounded MT Bold" pitchFamily="34" charset="0"/>
              </a:endParaRPr>
            </a:p>
          </p:txBody>
        </p:sp>
        <p:sp>
          <p:nvSpPr>
            <p:cNvPr id="29" name="TextBox 28"/>
            <p:cNvSpPr txBox="1"/>
            <p:nvPr/>
          </p:nvSpPr>
          <p:spPr>
            <a:xfrm>
              <a:off x="6749019" y="4648200"/>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3</a:t>
              </a:r>
              <a:endParaRPr lang="en-US" sz="2800" b="0" dirty="0">
                <a:latin typeface="Arial Rounded MT Bold" pitchFamily="34" charset="0"/>
              </a:endParaRPr>
            </a:p>
          </p:txBody>
        </p:sp>
        <p:sp>
          <p:nvSpPr>
            <p:cNvPr id="30" name="TextBox 29"/>
            <p:cNvSpPr txBox="1"/>
            <p:nvPr/>
          </p:nvSpPr>
          <p:spPr>
            <a:xfrm>
              <a:off x="5910819" y="2743200"/>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4</a:t>
              </a:r>
              <a:endParaRPr lang="en-US" sz="2800" b="0" dirty="0">
                <a:latin typeface="Arial Rounded MT Bold" pitchFamily="34" charset="0"/>
              </a:endParaRPr>
            </a:p>
          </p:txBody>
        </p:sp>
        <p:sp>
          <p:nvSpPr>
            <p:cNvPr id="31" name="TextBox 30"/>
            <p:cNvSpPr txBox="1"/>
            <p:nvPr/>
          </p:nvSpPr>
          <p:spPr>
            <a:xfrm>
              <a:off x="4114800" y="3244644"/>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3</a:t>
              </a:r>
              <a:endParaRPr lang="en-US" sz="2800" b="0" dirty="0">
                <a:latin typeface="Arial Rounded MT Bold" pitchFamily="34" charset="0"/>
              </a:endParaRPr>
            </a:p>
          </p:txBody>
        </p:sp>
        <p:sp>
          <p:nvSpPr>
            <p:cNvPr id="32" name="TextBox 31"/>
            <p:cNvSpPr txBox="1"/>
            <p:nvPr/>
          </p:nvSpPr>
          <p:spPr>
            <a:xfrm>
              <a:off x="2514600" y="3485884"/>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2</a:t>
              </a:r>
              <a:endParaRPr lang="en-US" sz="2800" b="0" dirty="0">
                <a:latin typeface="Arial Rounded MT Bold" pitchFamily="34" charset="0"/>
              </a:endParaRPr>
            </a:p>
          </p:txBody>
        </p:sp>
      </p:grpSp>
      <p:sp>
        <p:nvSpPr>
          <p:cNvPr id="3" name="Slide Number Placeholder 2">
            <a:extLst>
              <a:ext uri="{FF2B5EF4-FFF2-40B4-BE49-F238E27FC236}">
                <a16:creationId xmlns:a16="http://schemas.microsoft.com/office/drawing/2014/main" id="{2CE0745E-E533-481C-8E61-9E9B1070F1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CB86431-DC50-4904-8965-6C6D8BB0F972}"/>
              </a:ext>
            </a:extLst>
          </p:cNvPr>
          <p:cNvSpPr txBox="1"/>
          <p:nvPr/>
        </p:nvSpPr>
        <p:spPr>
          <a:xfrm>
            <a:off x="5922092" y="6489828"/>
            <a:ext cx="2955361" cy="338554"/>
          </a:xfrm>
          <a:prstGeom prst="rect">
            <a:avLst/>
          </a:prstGeom>
          <a:noFill/>
        </p:spPr>
        <p:txBody>
          <a:bodyPr wrap="none" rtlCol="0">
            <a:spAutoFit/>
          </a:bodyPr>
          <a:lstStyle/>
          <a:p>
            <a:r>
              <a:rPr lang="en-US" b="0" dirty="0">
                <a:latin typeface="Arial Rounded MT Bold" panose="020F0704030504030204" pitchFamily="34" charset="0"/>
              </a:rPr>
              <a:t>Donovan and </a:t>
            </a:r>
            <a:r>
              <a:rPr lang="en-US" b="0" dirty="0" err="1">
                <a:latin typeface="Arial Rounded MT Bold" panose="020F0704030504030204" pitchFamily="34" charset="0"/>
              </a:rPr>
              <a:t>Welden</a:t>
            </a:r>
            <a:r>
              <a:rPr lang="en-US" b="0" dirty="0">
                <a:latin typeface="Arial Rounded MT Bold" panose="020F0704030504030204" pitchFamily="34" charset="0"/>
              </a:rPr>
              <a:t> (2002)</a:t>
            </a:r>
          </a:p>
        </p:txBody>
      </p:sp>
    </p:spTree>
    <p:extLst>
      <p:ext uri="{BB962C8B-B14F-4D97-AF65-F5344CB8AC3E}">
        <p14:creationId xmlns:p14="http://schemas.microsoft.com/office/powerpoint/2010/main" val="72051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population size</a:t>
            </a:r>
          </a:p>
        </p:txBody>
      </p:sp>
      <p:sp>
        <p:nvSpPr>
          <p:cNvPr id="5" name="Content Placeholder 4">
            <a:extLst>
              <a:ext uri="{FF2B5EF4-FFF2-40B4-BE49-F238E27FC236}">
                <a16:creationId xmlns:a16="http://schemas.microsoft.com/office/drawing/2014/main" id="{2FFD4B12-89C0-4DB0-B3BD-F7B16342AC0C}"/>
              </a:ext>
            </a:extLst>
          </p:cNvPr>
          <p:cNvSpPr>
            <a:spLocks noGrp="1"/>
          </p:cNvSpPr>
          <p:nvPr>
            <p:ph idx="1"/>
          </p:nvPr>
        </p:nvSpPr>
        <p:spPr/>
        <p:txBody>
          <a:bodyPr/>
          <a:lstStyle/>
          <a:p>
            <a:endParaRPr lang="en-US" dirty="0"/>
          </a:p>
        </p:txBody>
      </p:sp>
      <p:sp>
        <p:nvSpPr>
          <p:cNvPr id="7" name="Slide Number Placeholder 6">
            <a:extLst>
              <a:ext uri="{FF2B5EF4-FFF2-40B4-BE49-F238E27FC236}">
                <a16:creationId xmlns:a16="http://schemas.microsoft.com/office/drawing/2014/main" id="{E62D0F99-F230-4DB0-967F-01AE4877F1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9203270-AC52-40BD-B869-A6875DB9BD16}"/>
              </a:ext>
            </a:extLst>
          </p:cNvPr>
          <p:cNvPicPr>
            <a:picLocks noChangeAspect="1"/>
          </p:cNvPicPr>
          <p:nvPr/>
        </p:nvPicPr>
        <p:blipFill rotWithShape="1">
          <a:blip r:embed="rId2"/>
          <a:srcRect t="13632" b="3714"/>
          <a:stretch/>
        </p:blipFill>
        <p:spPr>
          <a:xfrm>
            <a:off x="381000" y="1140377"/>
            <a:ext cx="5715000" cy="4723731"/>
          </a:xfrm>
          <a:prstGeom prst="rect">
            <a:avLst/>
          </a:prstGeom>
        </p:spPr>
      </p:pic>
      <p:sp>
        <p:nvSpPr>
          <p:cNvPr id="6" name="TextBox 5">
            <a:extLst>
              <a:ext uri="{FF2B5EF4-FFF2-40B4-BE49-F238E27FC236}">
                <a16:creationId xmlns:a16="http://schemas.microsoft.com/office/drawing/2014/main" id="{99AE79DD-5C51-4817-AB95-A0A912115E15}"/>
              </a:ext>
            </a:extLst>
          </p:cNvPr>
          <p:cNvSpPr txBox="1"/>
          <p:nvPr/>
        </p:nvSpPr>
        <p:spPr>
          <a:xfrm>
            <a:off x="1752644" y="4384191"/>
            <a:ext cx="2971711" cy="400110"/>
          </a:xfrm>
          <a:prstGeom prst="rect">
            <a:avLst/>
          </a:prstGeom>
          <a:noFill/>
        </p:spPr>
        <p:txBody>
          <a:bodyPr wrap="none" rtlCol="0">
            <a:spAutoFit/>
          </a:bodyPr>
          <a:lstStyle/>
          <a:p>
            <a:r>
              <a:rPr lang="en-US" sz="2000" b="0" dirty="0">
                <a:solidFill>
                  <a:srgbClr val="FF0000"/>
                </a:solidFill>
                <a:latin typeface="Arial Rounded MT Bold" panose="020F0704030504030204" pitchFamily="34" charset="0"/>
              </a:rPr>
              <a:t>Before </a:t>
            </a:r>
            <a:r>
              <a:rPr lang="el-GR" sz="2000" b="0" dirty="0">
                <a:solidFill>
                  <a:srgbClr val="FF0000"/>
                </a:solidFill>
                <a:latin typeface="Times New Roman" panose="02020603050405020304" pitchFamily="18" charset="0"/>
                <a:cs typeface="Times New Roman" panose="02020603050405020304" pitchFamily="18" charset="0"/>
              </a:rPr>
              <a:t>λ</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a:solidFill>
                  <a:srgbClr val="FF0000"/>
                </a:solidFill>
                <a:latin typeface="Arial Rounded MT Bold" panose="020F0704030504030204" pitchFamily="34" charset="0"/>
                <a:cs typeface="Times New Roman" panose="02020603050405020304" pitchFamily="18" charset="0"/>
              </a:rPr>
              <a:t>has stabilized</a:t>
            </a:r>
            <a:endParaRPr lang="en-US" sz="2000" b="0" dirty="0">
              <a:solidFill>
                <a:srgbClr val="FF0000"/>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66B2E71B-DD34-4128-A63F-31E432C97A86}"/>
              </a:ext>
            </a:extLst>
          </p:cNvPr>
          <p:cNvSpPr txBox="1"/>
          <p:nvPr/>
        </p:nvSpPr>
        <p:spPr>
          <a:xfrm>
            <a:off x="1524000" y="1379528"/>
            <a:ext cx="3505200" cy="707886"/>
          </a:xfrm>
          <a:prstGeom prst="rect">
            <a:avLst/>
          </a:prstGeom>
          <a:noFill/>
        </p:spPr>
        <p:txBody>
          <a:bodyPr wrap="square" rtlCol="0">
            <a:spAutoFit/>
          </a:bodyPr>
          <a:lstStyle/>
          <a:p>
            <a:r>
              <a:rPr lang="el-GR" sz="2000" b="0" dirty="0">
                <a:solidFill>
                  <a:srgbClr val="FF0000"/>
                </a:solidFill>
                <a:latin typeface="Times New Roman" panose="02020603050405020304" pitchFamily="18" charset="0"/>
                <a:cs typeface="Times New Roman" panose="02020603050405020304" pitchFamily="18" charset="0"/>
              </a:rPr>
              <a:t>λ</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a:solidFill>
                  <a:srgbClr val="FF0000"/>
                </a:solidFill>
                <a:latin typeface="Arial Rounded MT Bold" panose="020F0704030504030204" pitchFamily="34" charset="0"/>
                <a:cs typeface="Times New Roman" panose="02020603050405020304" pitchFamily="18" charset="0"/>
              </a:rPr>
              <a:t>has stabilized; see geometric growth pattern</a:t>
            </a:r>
            <a:endParaRPr lang="en-US" sz="2000" b="0" dirty="0">
              <a:solidFill>
                <a:srgbClr val="FF0000"/>
              </a:solidFill>
              <a:latin typeface="Arial Rounded MT Bold" panose="020F0704030504030204" pitchFamily="34" charset="0"/>
            </a:endParaRPr>
          </a:p>
        </p:txBody>
      </p:sp>
      <p:sp>
        <p:nvSpPr>
          <p:cNvPr id="10" name="Rectangle 9">
            <a:extLst>
              <a:ext uri="{FF2B5EF4-FFF2-40B4-BE49-F238E27FC236}">
                <a16:creationId xmlns:a16="http://schemas.microsoft.com/office/drawing/2014/main" id="{7465B211-B33D-4159-8AF0-64569C74903B}"/>
              </a:ext>
            </a:extLst>
          </p:cNvPr>
          <p:cNvSpPr/>
          <p:nvPr/>
        </p:nvSpPr>
        <p:spPr>
          <a:xfrm>
            <a:off x="5986852" y="1179530"/>
            <a:ext cx="2199495" cy="3416320"/>
          </a:xfrm>
          <a:prstGeom prst="rect">
            <a:avLst/>
          </a:prstGeom>
        </p:spPr>
        <p:txBody>
          <a:bodyPr wrap="square">
            <a:spAutoFit/>
          </a:bodyPr>
          <a:lstStyle/>
          <a:p>
            <a:pPr indent="7938"/>
            <a:r>
              <a:rPr lang="en-US" sz="2400" b="0" dirty="0">
                <a:latin typeface="Arial Rounded MT Bold" pitchFamily="34" charset="0"/>
              </a:rPr>
              <a:t>As long as fertility and survival rates are constant, population will achieve and maintain a constant growth rate </a:t>
            </a:r>
            <a:r>
              <a:rPr lang="el-GR" sz="2400" b="0" dirty="0">
                <a:latin typeface="Times New Roman" panose="02020603050405020304" pitchFamily="18" charset="0"/>
                <a:cs typeface="Times New Roman" panose="02020603050405020304" pitchFamily="18" charset="0"/>
              </a:rPr>
              <a:t>λ</a:t>
            </a:r>
            <a:endParaRPr lang="en-US" sz="2400" b="0" dirty="0">
              <a:latin typeface="Arial Rounded MT Bold" pitchFamily="34" charset="0"/>
            </a:endParaRPr>
          </a:p>
        </p:txBody>
      </p:sp>
      <p:sp>
        <p:nvSpPr>
          <p:cNvPr id="11" name="Rectangle 10">
            <a:extLst>
              <a:ext uri="{FF2B5EF4-FFF2-40B4-BE49-F238E27FC236}">
                <a16:creationId xmlns:a16="http://schemas.microsoft.com/office/drawing/2014/main" id="{68A75068-5236-46FA-B11F-CAB978CCEA29}"/>
              </a:ext>
            </a:extLst>
          </p:cNvPr>
          <p:cNvSpPr/>
          <p:nvPr/>
        </p:nvSpPr>
        <p:spPr>
          <a:xfrm>
            <a:off x="5715000" y="6503570"/>
            <a:ext cx="3429000" cy="338554"/>
          </a:xfrm>
          <a:prstGeom prst="rect">
            <a:avLst/>
          </a:prstGeom>
        </p:spPr>
        <p:txBody>
          <a:bodyPr wrap="square">
            <a:spAutoFit/>
          </a:bodyPr>
          <a:lstStyle/>
          <a:p>
            <a:pPr marL="457200" indent="-457200"/>
            <a:r>
              <a:rPr lang="en-US" b="0" dirty="0" err="1">
                <a:latin typeface="Arial Rounded MT Bold" pitchFamily="34" charset="0"/>
              </a:rPr>
              <a:t>Gotelli</a:t>
            </a:r>
            <a:r>
              <a:rPr lang="en-US" b="0" dirty="0">
                <a:latin typeface="Arial Rounded MT Bold" pitchFamily="34" charset="0"/>
              </a:rPr>
              <a:t> (2001); Stevens (2009)</a:t>
            </a:r>
          </a:p>
        </p:txBody>
      </p:sp>
    </p:spTree>
    <p:extLst>
      <p:ext uri="{BB962C8B-B14F-4D97-AF65-F5344CB8AC3E}">
        <p14:creationId xmlns:p14="http://schemas.microsoft.com/office/powerpoint/2010/main" val="2794455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a:rPr>
              <a:t> and stable age distribution</a:t>
            </a:r>
            <a:endParaRPr lang="en-US" dirty="0"/>
          </a:p>
        </p:txBody>
      </p:sp>
      <p:sp>
        <p:nvSpPr>
          <p:cNvPr id="3" name="Content Placeholder 2"/>
          <p:cNvSpPr>
            <a:spLocks noGrp="1"/>
          </p:cNvSpPr>
          <p:nvPr>
            <p:ph idx="1"/>
          </p:nvPr>
        </p:nvSpPr>
        <p:spPr/>
        <p:txBody>
          <a:bodyPr/>
          <a:lstStyle/>
          <a:p>
            <a:r>
              <a:rPr lang="en-US" dirty="0"/>
              <a:t>Estimates of lambda and stable age distribution calculated with </a:t>
            </a:r>
            <a:r>
              <a:rPr lang="en-US" dirty="0" err="1"/>
              <a:t>pop.projection</a:t>
            </a:r>
            <a:r>
              <a:rPr lang="en-US" dirty="0"/>
              <a:t> depend on number of iterations and can take a while to stabilize…can we get a more robust estimate?</a:t>
            </a:r>
          </a:p>
          <a:p>
            <a:endParaRPr lang="en-US" dirty="0"/>
          </a:p>
          <a:p>
            <a:r>
              <a:rPr lang="en-US" dirty="0"/>
              <a:t>Yes – using mathematical techniques  of linear algebra</a:t>
            </a:r>
          </a:p>
          <a:p>
            <a:pPr lvl="1"/>
            <a:r>
              <a:rPr lang="en-US" dirty="0"/>
              <a:t>dominant eigenvalue of a matrix =</a:t>
            </a:r>
            <a:r>
              <a:rPr lang="en-US" dirty="0">
                <a:sym typeface="Wingdings" pitchFamily="2" charset="2"/>
              </a:rPr>
              <a:t> lambda when population has stabilized</a:t>
            </a:r>
          </a:p>
          <a:p>
            <a:pPr lvl="1"/>
            <a:r>
              <a:rPr lang="en-US" dirty="0">
                <a:sym typeface="Wingdings" pitchFamily="2" charset="2"/>
              </a:rPr>
              <a:t>right eigenvector of matrix = stable age/stage distribution</a:t>
            </a:r>
          </a:p>
          <a:p>
            <a:pPr lvl="1"/>
            <a:r>
              <a:rPr lang="en-US" dirty="0">
                <a:sym typeface="Wingdings" pitchFamily="2" charset="2"/>
              </a:rPr>
              <a:t>left eigenvector of matrix = reproductive value of each stage</a:t>
            </a:r>
            <a:endParaRPr lang="en-US" dirty="0"/>
          </a:p>
        </p:txBody>
      </p:sp>
      <p:sp>
        <p:nvSpPr>
          <p:cNvPr id="5" name="Slide Number Placeholder 4">
            <a:extLst>
              <a:ext uri="{FF2B5EF4-FFF2-40B4-BE49-F238E27FC236}">
                <a16:creationId xmlns:a16="http://schemas.microsoft.com/office/drawing/2014/main" id="{AE62D34C-734B-4AD5-9A9F-E9507E1653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208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a:rPr>
              <a:t> and stable age distribution</a:t>
            </a:r>
            <a:endParaRPr lang="en-US" dirty="0"/>
          </a:p>
        </p:txBody>
      </p:sp>
      <p:sp>
        <p:nvSpPr>
          <p:cNvPr id="3" name="Content Placeholder 2"/>
          <p:cNvSpPr>
            <a:spLocks noGrp="1"/>
          </p:cNvSpPr>
          <p:nvPr>
            <p:ph idx="1"/>
          </p:nvPr>
        </p:nvSpPr>
        <p:spPr/>
        <p:txBody>
          <a:bodyPr/>
          <a:lstStyle/>
          <a:p>
            <a:r>
              <a:rPr lang="en-US" dirty="0" err="1"/>
              <a:t>eigen.analysis</a:t>
            </a:r>
            <a:r>
              <a:rPr lang="en-US" dirty="0"/>
              <a:t> function</a:t>
            </a:r>
          </a:p>
          <a:p>
            <a:endParaRPr lang="en-US" dirty="0"/>
          </a:p>
          <a:p>
            <a:pPr marL="0" indent="0">
              <a:buNone/>
            </a:pPr>
            <a:r>
              <a:rPr lang="en-US" b="1" dirty="0" err="1">
                <a:solidFill>
                  <a:srgbClr val="0000FF"/>
                </a:solidFill>
                <a:latin typeface="Courier New" pitchFamily="49" charset="0"/>
                <a:cs typeface="Courier New" pitchFamily="49" charset="0"/>
              </a:rPr>
              <a:t>eigA</a:t>
            </a:r>
            <a:r>
              <a:rPr lang="en-US" b="1" dirty="0">
                <a:solidFill>
                  <a:srgbClr val="0000FF"/>
                </a:solidFill>
                <a:latin typeface="Courier New" pitchFamily="49" charset="0"/>
                <a:cs typeface="Courier New" pitchFamily="49" charset="0"/>
              </a:rPr>
              <a:t>=</a:t>
            </a:r>
            <a:r>
              <a:rPr lang="en-US" b="1" dirty="0" err="1">
                <a:solidFill>
                  <a:srgbClr val="0000FF"/>
                </a:solidFill>
                <a:latin typeface="Courier New" pitchFamily="49" charset="0"/>
                <a:cs typeface="Courier New" pitchFamily="49" charset="0"/>
              </a:rPr>
              <a:t>eigen.analysis</a:t>
            </a:r>
            <a:r>
              <a:rPr lang="en-US" b="1" dirty="0">
                <a:solidFill>
                  <a:srgbClr val="0000FF"/>
                </a:solidFill>
                <a:latin typeface="Courier New" pitchFamily="49" charset="0"/>
                <a:cs typeface="Courier New" pitchFamily="49" charset="0"/>
              </a:rPr>
              <a:t>(A)</a:t>
            </a:r>
          </a:p>
          <a:p>
            <a:pPr marL="0" indent="0">
              <a:buNone/>
            </a:pPr>
            <a:r>
              <a:rPr lang="en-US" b="1" dirty="0" err="1">
                <a:solidFill>
                  <a:srgbClr val="0000FF"/>
                </a:solidFill>
                <a:latin typeface="Courier New" pitchFamily="49" charset="0"/>
                <a:cs typeface="Courier New" pitchFamily="49" charset="0"/>
              </a:rPr>
              <a:t>eigA</a:t>
            </a:r>
            <a:r>
              <a:rPr lang="en-US" b="1" dirty="0">
                <a:solidFill>
                  <a:srgbClr val="0000FF"/>
                </a:solidFill>
                <a:latin typeface="Courier New" pitchFamily="49" charset="0"/>
                <a:cs typeface="Courier New" pitchFamily="49" charset="0"/>
              </a:rPr>
              <a:t> # print to console</a:t>
            </a:r>
          </a:p>
          <a:p>
            <a:pPr marL="0" indent="0">
              <a:buNone/>
            </a:pPr>
            <a:r>
              <a:rPr lang="en-US" b="1" dirty="0">
                <a:solidFill>
                  <a:srgbClr val="0000FF"/>
                </a:solidFill>
                <a:latin typeface="Courier New" pitchFamily="49" charset="0"/>
                <a:cs typeface="Courier New" pitchFamily="49" charset="0"/>
              </a:rPr>
              <a:t># A is your Leslie matrix</a:t>
            </a:r>
          </a:p>
          <a:p>
            <a:pPr marL="0" indent="0">
              <a:buNone/>
            </a:pPr>
            <a:r>
              <a:rPr lang="en-US" b="1" dirty="0">
                <a:solidFill>
                  <a:srgbClr val="0000FF"/>
                </a:solidFill>
                <a:latin typeface="Courier New" pitchFamily="49" charset="0"/>
                <a:cs typeface="Courier New" pitchFamily="49" charset="0"/>
              </a:rPr>
              <a:t># </a:t>
            </a:r>
            <a:r>
              <a:rPr lang="en-US" b="1" dirty="0" err="1">
                <a:solidFill>
                  <a:srgbClr val="0000FF"/>
                </a:solidFill>
                <a:latin typeface="Courier New" pitchFamily="49" charset="0"/>
                <a:cs typeface="Courier New" pitchFamily="49" charset="0"/>
              </a:rPr>
              <a:t>eigA</a:t>
            </a:r>
            <a:r>
              <a:rPr lang="en-US" b="1" dirty="0">
                <a:solidFill>
                  <a:srgbClr val="0000FF"/>
                </a:solidFill>
                <a:latin typeface="Courier New" pitchFamily="49" charset="0"/>
                <a:cs typeface="Courier New" pitchFamily="49" charset="0"/>
              </a:rPr>
              <a:t> is arbitrary name you give results</a:t>
            </a:r>
          </a:p>
        </p:txBody>
      </p:sp>
      <p:sp>
        <p:nvSpPr>
          <p:cNvPr id="5" name="Slide Number Placeholder 4">
            <a:extLst>
              <a:ext uri="{FF2B5EF4-FFF2-40B4-BE49-F238E27FC236}">
                <a16:creationId xmlns:a16="http://schemas.microsoft.com/office/drawing/2014/main" id="{CE7CA666-7AD5-411A-BFFE-BEB2B728DA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720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550191-F01B-4A04-85C2-85A6E18378F8}"/>
              </a:ext>
            </a:extLst>
          </p:cNvPr>
          <p:cNvPicPr>
            <a:picLocks noChangeAspect="1"/>
          </p:cNvPicPr>
          <p:nvPr/>
        </p:nvPicPr>
        <p:blipFill rotWithShape="1">
          <a:blip r:embed="rId2"/>
          <a:srcRect l="-710" t="-304" r="710" b="304"/>
          <a:stretch/>
        </p:blipFill>
        <p:spPr>
          <a:xfrm>
            <a:off x="0" y="629769"/>
            <a:ext cx="6791657" cy="5798088"/>
          </a:xfrm>
          <a:prstGeom prst="rect">
            <a:avLst/>
          </a:prstGeom>
        </p:spPr>
      </p:pic>
      <p:sp>
        <p:nvSpPr>
          <p:cNvPr id="2" name="Title 1"/>
          <p:cNvSpPr>
            <a:spLocks noGrp="1"/>
          </p:cNvSpPr>
          <p:nvPr>
            <p:ph type="title"/>
          </p:nvPr>
        </p:nvSpPr>
        <p:spPr/>
        <p:txBody>
          <a:bodyPr/>
          <a:lstStyle/>
          <a:p>
            <a:r>
              <a:rPr lang="en-US" dirty="0"/>
              <a:t>Output of </a:t>
            </a:r>
            <a:r>
              <a:rPr lang="en-US" dirty="0" err="1"/>
              <a:t>eigen.analysis</a:t>
            </a:r>
            <a:endParaRPr lang="en-US" dirty="0"/>
          </a:p>
        </p:txBody>
      </p:sp>
      <p:sp>
        <p:nvSpPr>
          <p:cNvPr id="6" name="TextBox 5"/>
          <p:cNvSpPr txBox="1"/>
          <p:nvPr/>
        </p:nvSpPr>
        <p:spPr>
          <a:xfrm>
            <a:off x="1828800" y="924504"/>
            <a:ext cx="5486400" cy="400110"/>
          </a:xfrm>
          <a:prstGeom prst="rect">
            <a:avLst/>
          </a:prstGeom>
          <a:noFill/>
        </p:spPr>
        <p:txBody>
          <a:bodyPr wrap="square" rtlCol="0">
            <a:spAutoFit/>
          </a:bodyPr>
          <a:lstStyle/>
          <a:p>
            <a:r>
              <a:rPr lang="en-US" sz="2000" b="0" dirty="0">
                <a:solidFill>
                  <a:srgbClr val="0000FF"/>
                </a:solidFill>
                <a:latin typeface="Arial Rounded MT Bold" pitchFamily="34" charset="0"/>
                <a:sym typeface="Symbol"/>
              </a:rPr>
              <a:t> of population (when stabilized)</a:t>
            </a:r>
            <a:endParaRPr lang="en-US" sz="2000" b="0" dirty="0">
              <a:solidFill>
                <a:srgbClr val="0000FF"/>
              </a:solidFill>
              <a:latin typeface="Arial Rounded MT Bold" pitchFamily="34" charset="0"/>
            </a:endParaRPr>
          </a:p>
        </p:txBody>
      </p:sp>
      <p:sp>
        <p:nvSpPr>
          <p:cNvPr id="7" name="TextBox 6"/>
          <p:cNvSpPr txBox="1"/>
          <p:nvPr/>
        </p:nvSpPr>
        <p:spPr>
          <a:xfrm>
            <a:off x="4724400" y="1508188"/>
            <a:ext cx="4419600" cy="400110"/>
          </a:xfrm>
          <a:prstGeom prst="rect">
            <a:avLst/>
          </a:prstGeom>
          <a:noFill/>
        </p:spPr>
        <p:txBody>
          <a:bodyPr wrap="square" rtlCol="0">
            <a:spAutoFit/>
          </a:bodyPr>
          <a:lstStyle/>
          <a:p>
            <a:r>
              <a:rPr lang="en-US" sz="2000" b="0" dirty="0">
                <a:solidFill>
                  <a:srgbClr val="0000FF"/>
                </a:solidFill>
                <a:latin typeface="Arial Rounded MT Bold" pitchFamily="34" charset="0"/>
              </a:rPr>
              <a:t>stable stage (age) distribution</a:t>
            </a:r>
          </a:p>
        </p:txBody>
      </p:sp>
      <p:sp>
        <p:nvSpPr>
          <p:cNvPr id="8" name="TextBox 7"/>
          <p:cNvSpPr txBox="1"/>
          <p:nvPr/>
        </p:nvSpPr>
        <p:spPr>
          <a:xfrm>
            <a:off x="5488781" y="2559164"/>
            <a:ext cx="2890838" cy="707886"/>
          </a:xfrm>
          <a:prstGeom prst="rect">
            <a:avLst/>
          </a:prstGeom>
          <a:noFill/>
        </p:spPr>
        <p:txBody>
          <a:bodyPr wrap="square" rtlCol="0">
            <a:spAutoFit/>
          </a:bodyPr>
          <a:lstStyle/>
          <a:p>
            <a:r>
              <a:rPr lang="en-US" sz="2000" b="0" dirty="0">
                <a:solidFill>
                  <a:srgbClr val="0000FF"/>
                </a:solidFill>
                <a:latin typeface="Arial Rounded MT Bold" pitchFamily="34" charset="0"/>
              </a:rPr>
              <a:t>sensitivity of each vital rate in matrix</a:t>
            </a:r>
          </a:p>
        </p:txBody>
      </p:sp>
      <p:sp>
        <p:nvSpPr>
          <p:cNvPr id="9" name="TextBox 8"/>
          <p:cNvSpPr txBox="1"/>
          <p:nvPr/>
        </p:nvSpPr>
        <p:spPr>
          <a:xfrm>
            <a:off x="4695371" y="5141907"/>
            <a:ext cx="4296229" cy="1015663"/>
          </a:xfrm>
          <a:prstGeom prst="rect">
            <a:avLst/>
          </a:prstGeom>
          <a:noFill/>
        </p:spPr>
        <p:txBody>
          <a:bodyPr wrap="square" rtlCol="0">
            <a:spAutoFit/>
          </a:bodyPr>
          <a:lstStyle/>
          <a:p>
            <a:r>
              <a:rPr lang="en-US" sz="2000" b="0" dirty="0">
                <a:solidFill>
                  <a:srgbClr val="0000FF"/>
                </a:solidFill>
                <a:latin typeface="Arial Rounded MT Bold" pitchFamily="34" charset="0"/>
              </a:rPr>
              <a:t>reproductive value:  expected contribution of each individual to current and future reproduction</a:t>
            </a:r>
          </a:p>
        </p:txBody>
      </p:sp>
      <p:sp>
        <p:nvSpPr>
          <p:cNvPr id="11" name="TextBox 10"/>
          <p:cNvSpPr txBox="1"/>
          <p:nvPr/>
        </p:nvSpPr>
        <p:spPr>
          <a:xfrm>
            <a:off x="5488781" y="4007276"/>
            <a:ext cx="2890838" cy="707886"/>
          </a:xfrm>
          <a:prstGeom prst="rect">
            <a:avLst/>
          </a:prstGeom>
          <a:noFill/>
        </p:spPr>
        <p:txBody>
          <a:bodyPr wrap="square" rtlCol="0">
            <a:spAutoFit/>
          </a:bodyPr>
          <a:lstStyle/>
          <a:p>
            <a:r>
              <a:rPr lang="en-US" sz="2000" b="0" dirty="0">
                <a:solidFill>
                  <a:srgbClr val="0000FF"/>
                </a:solidFill>
                <a:latin typeface="Arial Rounded MT Bold" pitchFamily="34" charset="0"/>
              </a:rPr>
              <a:t>elasticity of each vital rate in matrix</a:t>
            </a:r>
          </a:p>
        </p:txBody>
      </p:sp>
      <p:sp>
        <p:nvSpPr>
          <p:cNvPr id="10" name="Slide Number Placeholder 9">
            <a:extLst>
              <a:ext uri="{FF2B5EF4-FFF2-40B4-BE49-F238E27FC236}">
                <a16:creationId xmlns:a16="http://schemas.microsoft.com/office/drawing/2014/main" id="{BCC60FEB-1D86-481B-B39A-5CA201C068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B17898F-4C2E-441B-AF77-66402F0E5618}"/>
              </a:ext>
            </a:extLst>
          </p:cNvPr>
          <p:cNvSpPr txBox="1"/>
          <p:nvPr/>
        </p:nvSpPr>
        <p:spPr>
          <a:xfrm>
            <a:off x="1600200" y="6115079"/>
            <a:ext cx="4296229" cy="400110"/>
          </a:xfrm>
          <a:prstGeom prst="rect">
            <a:avLst/>
          </a:prstGeom>
          <a:noFill/>
        </p:spPr>
        <p:txBody>
          <a:bodyPr wrap="square" rtlCol="0">
            <a:spAutoFit/>
          </a:bodyPr>
          <a:lstStyle/>
          <a:p>
            <a:r>
              <a:rPr lang="en-US" sz="2000" b="0" dirty="0">
                <a:solidFill>
                  <a:srgbClr val="0000FF"/>
                </a:solidFill>
                <a:latin typeface="Arial Rounded MT Bold" pitchFamily="34" charset="0"/>
              </a:rPr>
              <a:t>damping ratio: </a:t>
            </a:r>
          </a:p>
        </p:txBody>
      </p:sp>
    </p:spTree>
    <p:extLst>
      <p:ext uri="{BB962C8B-B14F-4D97-AF65-F5344CB8AC3E}">
        <p14:creationId xmlns:p14="http://schemas.microsoft.com/office/powerpoint/2010/main" val="3009067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&amp; elasticity analysis</a:t>
            </a:r>
          </a:p>
        </p:txBody>
      </p:sp>
      <p:sp>
        <p:nvSpPr>
          <p:cNvPr id="3" name="Content Placeholder 2"/>
          <p:cNvSpPr>
            <a:spLocks noGrp="1"/>
          </p:cNvSpPr>
          <p:nvPr>
            <p:ph idx="1"/>
          </p:nvPr>
        </p:nvSpPr>
        <p:spPr/>
        <p:txBody>
          <a:bodyPr/>
          <a:lstStyle/>
          <a:p>
            <a:r>
              <a:rPr lang="en-US" dirty="0"/>
              <a:t>Sensitivity &amp; elasticity values indicate the importance of each element of matrix (F</a:t>
            </a:r>
            <a:r>
              <a:rPr lang="en-US" baseline="-25000" dirty="0"/>
              <a:t>i</a:t>
            </a:r>
            <a:r>
              <a:rPr lang="en-US" dirty="0"/>
              <a:t> and P</a:t>
            </a:r>
            <a:r>
              <a:rPr lang="en-US" baseline="-25000" dirty="0"/>
              <a:t>i</a:t>
            </a:r>
            <a:r>
              <a:rPr lang="en-US" dirty="0"/>
              <a:t>) in determining </a:t>
            </a:r>
            <a:r>
              <a:rPr lang="en-US" dirty="0">
                <a:sym typeface="Symbol"/>
              </a:rPr>
              <a:t> (growth rate of population)</a:t>
            </a:r>
          </a:p>
          <a:p>
            <a:pPr lvl="1"/>
            <a:r>
              <a:rPr lang="en-US" dirty="0">
                <a:sym typeface="Symbol"/>
              </a:rPr>
              <a:t>combine information from stable age distribution &amp; reproductive value</a:t>
            </a:r>
          </a:p>
          <a:p>
            <a:pPr marL="457200" lvl="1" indent="0">
              <a:buNone/>
            </a:pPr>
            <a:endParaRPr lang="en-US" dirty="0">
              <a:sym typeface="Symbol"/>
            </a:endParaRPr>
          </a:p>
          <a:p>
            <a:r>
              <a:rPr lang="en-US" dirty="0">
                <a:sym typeface="Symbol"/>
              </a:rPr>
              <a:t>Sensitivities:  indicate how a small </a:t>
            </a:r>
            <a:r>
              <a:rPr lang="en-US" u="sng" dirty="0">
                <a:sym typeface="Symbol"/>
              </a:rPr>
              <a:t>absolute</a:t>
            </a:r>
            <a:r>
              <a:rPr lang="en-US" dirty="0">
                <a:sym typeface="Symbol"/>
              </a:rPr>
              <a:t> change in an F</a:t>
            </a:r>
            <a:r>
              <a:rPr lang="en-US" baseline="-25000" dirty="0">
                <a:sym typeface="Symbol"/>
              </a:rPr>
              <a:t>i</a:t>
            </a:r>
            <a:r>
              <a:rPr lang="en-US" dirty="0">
                <a:sym typeface="Symbol"/>
              </a:rPr>
              <a:t> or P</a:t>
            </a:r>
            <a:r>
              <a:rPr lang="en-US" baseline="-25000" dirty="0">
                <a:sym typeface="Symbol"/>
              </a:rPr>
              <a:t>i</a:t>
            </a:r>
            <a:r>
              <a:rPr lang="en-US" dirty="0">
                <a:sym typeface="Symbol"/>
              </a:rPr>
              <a:t> value will affect   when all other matrix elements are held constant </a:t>
            </a:r>
          </a:p>
          <a:p>
            <a:endParaRPr lang="en-US" dirty="0">
              <a:sym typeface="Symbol"/>
            </a:endParaRPr>
          </a:p>
          <a:p>
            <a:r>
              <a:rPr lang="en-US" dirty="0">
                <a:sym typeface="Symbol"/>
              </a:rPr>
              <a:t>Elasticities: indicate how a </a:t>
            </a:r>
            <a:r>
              <a:rPr lang="en-US" u="sng" dirty="0">
                <a:sym typeface="Symbol"/>
              </a:rPr>
              <a:t>proportional</a:t>
            </a:r>
            <a:r>
              <a:rPr lang="en-US" dirty="0">
                <a:sym typeface="Symbol"/>
              </a:rPr>
              <a:t> change in an F</a:t>
            </a:r>
            <a:r>
              <a:rPr lang="en-US" baseline="-25000" dirty="0">
                <a:sym typeface="Symbol"/>
              </a:rPr>
              <a:t>i</a:t>
            </a:r>
            <a:r>
              <a:rPr lang="en-US" dirty="0">
                <a:sym typeface="Symbol"/>
              </a:rPr>
              <a:t> or P</a:t>
            </a:r>
            <a:r>
              <a:rPr lang="en-US" baseline="-25000" dirty="0">
                <a:sym typeface="Symbol"/>
              </a:rPr>
              <a:t>i</a:t>
            </a:r>
            <a:r>
              <a:rPr lang="en-US" dirty="0">
                <a:sym typeface="Symbol"/>
              </a:rPr>
              <a:t> value will affect   when all other matrix elements are held constant </a:t>
            </a:r>
          </a:p>
          <a:p>
            <a:pPr lvl="1"/>
            <a:r>
              <a:rPr lang="en-US" dirty="0">
                <a:sym typeface="Symbol"/>
              </a:rPr>
              <a:t>All values add to 1; easier to compare than sensitivities</a:t>
            </a:r>
            <a:endParaRPr lang="en-US" dirty="0"/>
          </a:p>
        </p:txBody>
      </p:sp>
      <p:sp>
        <p:nvSpPr>
          <p:cNvPr id="5" name="Slide Number Placeholder 4">
            <a:extLst>
              <a:ext uri="{FF2B5EF4-FFF2-40B4-BE49-F238E27FC236}">
                <a16:creationId xmlns:a16="http://schemas.microsoft.com/office/drawing/2014/main" id="{1618F91F-8FB1-48C4-A983-F65CEF7CBC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7C20F1A-FCB7-4A21-9EA7-0B3DC01081E5}"/>
              </a:ext>
            </a:extLst>
          </p:cNvPr>
          <p:cNvSpPr txBox="1"/>
          <p:nvPr/>
        </p:nvSpPr>
        <p:spPr>
          <a:xfrm>
            <a:off x="5105400" y="6503570"/>
            <a:ext cx="3188373" cy="338554"/>
          </a:xfrm>
          <a:prstGeom prst="rect">
            <a:avLst/>
          </a:prstGeom>
          <a:noFill/>
        </p:spPr>
        <p:txBody>
          <a:bodyPr wrap="none" rtlCol="0">
            <a:spAutoFit/>
          </a:bodyPr>
          <a:lstStyle/>
          <a:p>
            <a:r>
              <a:rPr lang="en-US" b="0" dirty="0">
                <a:latin typeface="Arial Rounded MT Bold" panose="020F0704030504030204" pitchFamily="34" charset="0"/>
              </a:rPr>
              <a:t>Conard (2011); Stevens (2009)</a:t>
            </a:r>
          </a:p>
        </p:txBody>
      </p:sp>
    </p:spTree>
    <p:extLst>
      <p:ext uri="{BB962C8B-B14F-4D97-AF65-F5344CB8AC3E}">
        <p14:creationId xmlns:p14="http://schemas.microsoft.com/office/powerpoint/2010/main" val="1741879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323DA7B-60F7-4515-9281-764D14B29F73}"/>
              </a:ext>
            </a:extLst>
          </p:cNvPr>
          <p:cNvPicPr>
            <a:picLocks noChangeAspect="1"/>
          </p:cNvPicPr>
          <p:nvPr/>
        </p:nvPicPr>
        <p:blipFill rotWithShape="1">
          <a:blip r:embed="rId2"/>
          <a:srcRect b="9335"/>
          <a:stretch/>
        </p:blipFill>
        <p:spPr>
          <a:xfrm>
            <a:off x="266700" y="1125312"/>
            <a:ext cx="7048500" cy="5290642"/>
          </a:xfrm>
          <a:prstGeom prst="rect">
            <a:avLst/>
          </a:prstGeom>
        </p:spPr>
      </p:pic>
      <p:sp>
        <p:nvSpPr>
          <p:cNvPr id="2" name="Title 1"/>
          <p:cNvSpPr>
            <a:spLocks noGrp="1"/>
          </p:cNvSpPr>
          <p:nvPr>
            <p:ph type="title"/>
          </p:nvPr>
        </p:nvSpPr>
        <p:spPr/>
        <p:txBody>
          <a:bodyPr/>
          <a:lstStyle/>
          <a:p>
            <a:r>
              <a:rPr lang="en-US" dirty="0"/>
              <a:t>Visualizing sensitivity/elasticity analyses</a:t>
            </a:r>
          </a:p>
        </p:txBody>
      </p:sp>
      <p:sp>
        <p:nvSpPr>
          <p:cNvPr id="4" name="TextBox 3"/>
          <p:cNvSpPr txBox="1"/>
          <p:nvPr/>
        </p:nvSpPr>
        <p:spPr>
          <a:xfrm>
            <a:off x="228600" y="6428728"/>
            <a:ext cx="4793300" cy="461665"/>
          </a:xfrm>
          <a:prstGeom prst="rect">
            <a:avLst/>
          </a:prstGeom>
          <a:noFill/>
        </p:spPr>
        <p:txBody>
          <a:bodyPr wrap="none" rtlCol="0">
            <a:spAutoFit/>
          </a:bodyPr>
          <a:lstStyle/>
          <a:p>
            <a:r>
              <a:rPr lang="en-US" sz="2400" dirty="0">
                <a:solidFill>
                  <a:srgbClr val="0000FF"/>
                </a:solidFill>
                <a:latin typeface="Courier New" pitchFamily="49" charset="0"/>
                <a:cs typeface="Courier New" pitchFamily="49" charset="0"/>
              </a:rPr>
              <a:t>image2(</a:t>
            </a:r>
            <a:r>
              <a:rPr lang="en-US" sz="2400" dirty="0" err="1">
                <a:solidFill>
                  <a:srgbClr val="0000FF"/>
                </a:solidFill>
                <a:latin typeface="Courier New" pitchFamily="49" charset="0"/>
                <a:cs typeface="Courier New" pitchFamily="49" charset="0"/>
              </a:rPr>
              <a:t>eigA$elasticities</a:t>
            </a:r>
            <a:r>
              <a:rPr lang="en-US" sz="2400" dirty="0">
                <a:solidFill>
                  <a:srgbClr val="0000FF"/>
                </a:solidFill>
                <a:latin typeface="Courier New" pitchFamily="49" charset="0"/>
                <a:cs typeface="Courier New" pitchFamily="49" charset="0"/>
              </a:rPr>
              <a:t>)</a:t>
            </a:r>
          </a:p>
        </p:txBody>
      </p:sp>
      <p:sp>
        <p:nvSpPr>
          <p:cNvPr id="5" name="TextBox 4"/>
          <p:cNvSpPr txBox="1"/>
          <p:nvPr/>
        </p:nvSpPr>
        <p:spPr>
          <a:xfrm>
            <a:off x="228600" y="587649"/>
            <a:ext cx="2998000" cy="523220"/>
          </a:xfrm>
          <a:prstGeom prst="rect">
            <a:avLst/>
          </a:prstGeom>
          <a:noFill/>
        </p:spPr>
        <p:txBody>
          <a:bodyPr wrap="none" rtlCol="0">
            <a:spAutoFit/>
          </a:bodyPr>
          <a:lstStyle/>
          <a:p>
            <a:r>
              <a:rPr lang="en-US" sz="2800" b="0" dirty="0">
                <a:latin typeface="Arial Rounded MT Bold" pitchFamily="34" charset="0"/>
              </a:rPr>
              <a:t>Elasticity values</a:t>
            </a:r>
          </a:p>
        </p:txBody>
      </p:sp>
      <p:sp>
        <p:nvSpPr>
          <p:cNvPr id="6" name="TextBox 5"/>
          <p:cNvSpPr txBox="1"/>
          <p:nvPr/>
        </p:nvSpPr>
        <p:spPr>
          <a:xfrm>
            <a:off x="2901122"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2</a:t>
            </a:r>
          </a:p>
        </p:txBody>
      </p:sp>
      <p:sp>
        <p:nvSpPr>
          <p:cNvPr id="10" name="TextBox 9"/>
          <p:cNvSpPr txBox="1"/>
          <p:nvPr/>
        </p:nvSpPr>
        <p:spPr>
          <a:xfrm>
            <a:off x="4272369"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3</a:t>
            </a:r>
          </a:p>
        </p:txBody>
      </p:sp>
      <p:sp>
        <p:nvSpPr>
          <p:cNvPr id="11" name="TextBox 10"/>
          <p:cNvSpPr txBox="1"/>
          <p:nvPr/>
        </p:nvSpPr>
        <p:spPr>
          <a:xfrm>
            <a:off x="5579862"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4</a:t>
            </a:r>
          </a:p>
        </p:txBody>
      </p:sp>
      <p:sp>
        <p:nvSpPr>
          <p:cNvPr id="12" name="TextBox 11"/>
          <p:cNvSpPr txBox="1"/>
          <p:nvPr/>
        </p:nvSpPr>
        <p:spPr>
          <a:xfrm>
            <a:off x="1414529" y="3338932"/>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1</a:t>
            </a:r>
          </a:p>
        </p:txBody>
      </p:sp>
      <p:sp>
        <p:nvSpPr>
          <p:cNvPr id="13" name="TextBox 12"/>
          <p:cNvSpPr txBox="1"/>
          <p:nvPr/>
        </p:nvSpPr>
        <p:spPr>
          <a:xfrm>
            <a:off x="2843132" y="4454950"/>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2</a:t>
            </a:r>
          </a:p>
        </p:txBody>
      </p:sp>
      <p:sp>
        <p:nvSpPr>
          <p:cNvPr id="14" name="TextBox 13"/>
          <p:cNvSpPr txBox="1"/>
          <p:nvPr/>
        </p:nvSpPr>
        <p:spPr>
          <a:xfrm>
            <a:off x="4288909" y="5471078"/>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3</a:t>
            </a:r>
          </a:p>
        </p:txBody>
      </p:sp>
      <p:sp>
        <p:nvSpPr>
          <p:cNvPr id="7" name="TextBox 6"/>
          <p:cNvSpPr txBox="1"/>
          <p:nvPr/>
        </p:nvSpPr>
        <p:spPr>
          <a:xfrm>
            <a:off x="6959749" y="1144966"/>
            <a:ext cx="1752600" cy="3108543"/>
          </a:xfrm>
          <a:prstGeom prst="rect">
            <a:avLst/>
          </a:prstGeom>
          <a:noFill/>
        </p:spPr>
        <p:txBody>
          <a:bodyPr wrap="square" rtlCol="0">
            <a:spAutoFit/>
          </a:bodyPr>
          <a:lstStyle/>
          <a:p>
            <a:r>
              <a:rPr lang="en-US" sz="2800" b="0" dirty="0">
                <a:latin typeface="Arial Rounded MT Bold" pitchFamily="34" charset="0"/>
              </a:rPr>
              <a:t>Which vital rates have the largest impact on </a:t>
            </a:r>
            <a:r>
              <a:rPr lang="en-US" sz="2800" b="0" dirty="0">
                <a:latin typeface="Arial Rounded MT Bold" pitchFamily="34" charset="0"/>
                <a:sym typeface="Symbol"/>
              </a:rPr>
              <a:t>?</a:t>
            </a:r>
            <a:endParaRPr lang="en-US" sz="2800" b="0" dirty="0">
              <a:latin typeface="Arial Rounded MT Bold" pitchFamily="34" charset="0"/>
            </a:endParaRPr>
          </a:p>
        </p:txBody>
      </p:sp>
      <p:sp>
        <p:nvSpPr>
          <p:cNvPr id="9" name="Slide Number Placeholder 8">
            <a:extLst>
              <a:ext uri="{FF2B5EF4-FFF2-40B4-BE49-F238E27FC236}">
                <a16:creationId xmlns:a16="http://schemas.microsoft.com/office/drawing/2014/main" id="{CAA6BB1B-3B0B-402C-92CC-D79D95C761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153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323DA7B-60F7-4515-9281-764D14B29F73}"/>
              </a:ext>
            </a:extLst>
          </p:cNvPr>
          <p:cNvPicPr>
            <a:picLocks noChangeAspect="1"/>
          </p:cNvPicPr>
          <p:nvPr/>
        </p:nvPicPr>
        <p:blipFill rotWithShape="1">
          <a:blip r:embed="rId2"/>
          <a:srcRect b="9335"/>
          <a:stretch/>
        </p:blipFill>
        <p:spPr>
          <a:xfrm>
            <a:off x="266700" y="1125312"/>
            <a:ext cx="7048500" cy="5290642"/>
          </a:xfrm>
          <a:prstGeom prst="rect">
            <a:avLst/>
          </a:prstGeom>
        </p:spPr>
      </p:pic>
      <p:sp>
        <p:nvSpPr>
          <p:cNvPr id="2" name="Title 1"/>
          <p:cNvSpPr>
            <a:spLocks noGrp="1"/>
          </p:cNvSpPr>
          <p:nvPr>
            <p:ph type="title"/>
          </p:nvPr>
        </p:nvSpPr>
        <p:spPr/>
        <p:txBody>
          <a:bodyPr/>
          <a:lstStyle/>
          <a:p>
            <a:r>
              <a:rPr lang="en-US" dirty="0"/>
              <a:t>Visualizing sensitivity/elasticity analyses</a:t>
            </a:r>
          </a:p>
        </p:txBody>
      </p:sp>
      <p:sp>
        <p:nvSpPr>
          <p:cNvPr id="4" name="TextBox 3"/>
          <p:cNvSpPr txBox="1"/>
          <p:nvPr/>
        </p:nvSpPr>
        <p:spPr>
          <a:xfrm>
            <a:off x="228600" y="6428728"/>
            <a:ext cx="4793300" cy="461665"/>
          </a:xfrm>
          <a:prstGeom prst="rect">
            <a:avLst/>
          </a:prstGeom>
          <a:noFill/>
        </p:spPr>
        <p:txBody>
          <a:bodyPr wrap="none" rtlCol="0">
            <a:spAutoFit/>
          </a:bodyPr>
          <a:lstStyle/>
          <a:p>
            <a:r>
              <a:rPr lang="en-US" sz="2400" dirty="0">
                <a:solidFill>
                  <a:srgbClr val="0000FF"/>
                </a:solidFill>
                <a:latin typeface="Courier New" pitchFamily="49" charset="0"/>
                <a:cs typeface="Courier New" pitchFamily="49" charset="0"/>
              </a:rPr>
              <a:t>image2(</a:t>
            </a:r>
            <a:r>
              <a:rPr lang="en-US" sz="2400" dirty="0" err="1">
                <a:solidFill>
                  <a:srgbClr val="0000FF"/>
                </a:solidFill>
                <a:latin typeface="Courier New" pitchFamily="49" charset="0"/>
                <a:cs typeface="Courier New" pitchFamily="49" charset="0"/>
              </a:rPr>
              <a:t>eigA$elasticities</a:t>
            </a:r>
            <a:r>
              <a:rPr lang="en-US" sz="2400" dirty="0">
                <a:solidFill>
                  <a:srgbClr val="0000FF"/>
                </a:solidFill>
                <a:latin typeface="Courier New" pitchFamily="49" charset="0"/>
                <a:cs typeface="Courier New" pitchFamily="49" charset="0"/>
              </a:rPr>
              <a:t>)</a:t>
            </a:r>
          </a:p>
        </p:txBody>
      </p:sp>
      <p:sp>
        <p:nvSpPr>
          <p:cNvPr id="5" name="TextBox 4"/>
          <p:cNvSpPr txBox="1"/>
          <p:nvPr/>
        </p:nvSpPr>
        <p:spPr>
          <a:xfrm>
            <a:off x="228600" y="587649"/>
            <a:ext cx="2998000" cy="523220"/>
          </a:xfrm>
          <a:prstGeom prst="rect">
            <a:avLst/>
          </a:prstGeom>
          <a:noFill/>
        </p:spPr>
        <p:txBody>
          <a:bodyPr wrap="none" rtlCol="0">
            <a:spAutoFit/>
          </a:bodyPr>
          <a:lstStyle/>
          <a:p>
            <a:r>
              <a:rPr lang="en-US" sz="2800" b="0" dirty="0">
                <a:latin typeface="Arial Rounded MT Bold" pitchFamily="34" charset="0"/>
              </a:rPr>
              <a:t>Elasticity values</a:t>
            </a:r>
          </a:p>
        </p:txBody>
      </p:sp>
      <p:sp>
        <p:nvSpPr>
          <p:cNvPr id="6" name="TextBox 5"/>
          <p:cNvSpPr txBox="1"/>
          <p:nvPr/>
        </p:nvSpPr>
        <p:spPr>
          <a:xfrm>
            <a:off x="2901122"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2</a:t>
            </a:r>
          </a:p>
        </p:txBody>
      </p:sp>
      <p:sp>
        <p:nvSpPr>
          <p:cNvPr id="10" name="TextBox 9"/>
          <p:cNvSpPr txBox="1"/>
          <p:nvPr/>
        </p:nvSpPr>
        <p:spPr>
          <a:xfrm>
            <a:off x="4272369"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3</a:t>
            </a:r>
          </a:p>
        </p:txBody>
      </p:sp>
      <p:sp>
        <p:nvSpPr>
          <p:cNvPr id="11" name="TextBox 10"/>
          <p:cNvSpPr txBox="1"/>
          <p:nvPr/>
        </p:nvSpPr>
        <p:spPr>
          <a:xfrm>
            <a:off x="5579862" y="2232731"/>
            <a:ext cx="543739" cy="523220"/>
          </a:xfrm>
          <a:prstGeom prst="rect">
            <a:avLst/>
          </a:prstGeom>
          <a:noFill/>
        </p:spPr>
        <p:txBody>
          <a:bodyPr wrap="none" rtlCol="0">
            <a:spAutoFit/>
          </a:bodyPr>
          <a:lstStyle/>
          <a:p>
            <a:r>
              <a:rPr lang="en-US" sz="2800" b="0" dirty="0">
                <a:latin typeface="Arial Rounded MT Bold" pitchFamily="34" charset="0"/>
              </a:rPr>
              <a:t>F</a:t>
            </a:r>
            <a:r>
              <a:rPr lang="en-US" sz="2800" b="0" baseline="-25000" dirty="0">
                <a:latin typeface="Arial Rounded MT Bold" pitchFamily="34" charset="0"/>
              </a:rPr>
              <a:t>4</a:t>
            </a:r>
          </a:p>
        </p:txBody>
      </p:sp>
      <p:sp>
        <p:nvSpPr>
          <p:cNvPr id="12" name="TextBox 11"/>
          <p:cNvSpPr txBox="1"/>
          <p:nvPr/>
        </p:nvSpPr>
        <p:spPr>
          <a:xfrm>
            <a:off x="1414529" y="3338932"/>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1</a:t>
            </a:r>
          </a:p>
        </p:txBody>
      </p:sp>
      <p:sp>
        <p:nvSpPr>
          <p:cNvPr id="13" name="TextBox 12"/>
          <p:cNvSpPr txBox="1"/>
          <p:nvPr/>
        </p:nvSpPr>
        <p:spPr>
          <a:xfrm>
            <a:off x="2843132" y="4454950"/>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2</a:t>
            </a:r>
          </a:p>
        </p:txBody>
      </p:sp>
      <p:sp>
        <p:nvSpPr>
          <p:cNvPr id="14" name="TextBox 13"/>
          <p:cNvSpPr txBox="1"/>
          <p:nvPr/>
        </p:nvSpPr>
        <p:spPr>
          <a:xfrm>
            <a:off x="4288909" y="5471078"/>
            <a:ext cx="566181" cy="523220"/>
          </a:xfrm>
          <a:prstGeom prst="rect">
            <a:avLst/>
          </a:prstGeom>
          <a:noFill/>
        </p:spPr>
        <p:txBody>
          <a:bodyPr wrap="none" rtlCol="0">
            <a:spAutoFit/>
          </a:bodyPr>
          <a:lstStyle/>
          <a:p>
            <a:r>
              <a:rPr lang="en-US" sz="2800" b="0" dirty="0">
                <a:latin typeface="Arial Rounded MT Bold" pitchFamily="34" charset="0"/>
              </a:rPr>
              <a:t>P</a:t>
            </a:r>
            <a:r>
              <a:rPr lang="en-US" sz="2800" b="0" baseline="-25000" dirty="0">
                <a:latin typeface="Arial Rounded MT Bold" pitchFamily="34" charset="0"/>
              </a:rPr>
              <a:t>3</a:t>
            </a:r>
          </a:p>
        </p:txBody>
      </p:sp>
      <p:sp>
        <p:nvSpPr>
          <p:cNvPr id="9" name="Slide Number Placeholder 8">
            <a:extLst>
              <a:ext uri="{FF2B5EF4-FFF2-40B4-BE49-F238E27FC236}">
                <a16:creationId xmlns:a16="http://schemas.microsoft.com/office/drawing/2014/main" id="{CAA6BB1B-3B0B-402C-92CC-D79D95C761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C230C76-174B-4518-B693-AD094752A639}"/>
              </a:ext>
            </a:extLst>
          </p:cNvPr>
          <p:cNvSpPr txBox="1"/>
          <p:nvPr/>
        </p:nvSpPr>
        <p:spPr>
          <a:xfrm>
            <a:off x="7086600" y="762000"/>
            <a:ext cx="1752600" cy="3539430"/>
          </a:xfrm>
          <a:prstGeom prst="rect">
            <a:avLst/>
          </a:prstGeom>
          <a:noFill/>
        </p:spPr>
        <p:txBody>
          <a:bodyPr wrap="square" rtlCol="0">
            <a:spAutoFit/>
          </a:bodyPr>
          <a:lstStyle/>
          <a:p>
            <a:r>
              <a:rPr lang="en-US" sz="2800" b="0" dirty="0">
                <a:latin typeface="Arial Rounded MT Bold" pitchFamily="34" charset="0"/>
              </a:rPr>
              <a:t>A 1% increase in P</a:t>
            </a:r>
            <a:r>
              <a:rPr lang="en-US" sz="2800" b="0" baseline="-25000" dirty="0">
                <a:latin typeface="Arial Rounded MT Bold" pitchFamily="34" charset="0"/>
              </a:rPr>
              <a:t>1</a:t>
            </a:r>
            <a:r>
              <a:rPr lang="en-US" sz="2800" b="0" dirty="0">
                <a:latin typeface="Arial Rounded MT Bold" pitchFamily="34" charset="0"/>
              </a:rPr>
              <a:t> would result in a 0.39% increase in </a:t>
            </a:r>
            <a:r>
              <a:rPr lang="en-US" sz="2800" b="0" dirty="0">
                <a:latin typeface="Arial Rounded MT Bold" pitchFamily="34" charset="0"/>
                <a:sym typeface="Symbol"/>
              </a:rPr>
              <a:t></a:t>
            </a:r>
            <a:endParaRPr lang="en-US" sz="2800" b="0" dirty="0">
              <a:latin typeface="Arial Rounded MT Bold" pitchFamily="34" charset="0"/>
            </a:endParaRPr>
          </a:p>
        </p:txBody>
      </p:sp>
      <p:sp>
        <p:nvSpPr>
          <p:cNvPr id="17" name="TextBox 16">
            <a:extLst>
              <a:ext uri="{FF2B5EF4-FFF2-40B4-BE49-F238E27FC236}">
                <a16:creationId xmlns:a16="http://schemas.microsoft.com/office/drawing/2014/main" id="{C9417A96-477C-4859-AAAA-636EC5508754}"/>
              </a:ext>
            </a:extLst>
          </p:cNvPr>
          <p:cNvSpPr txBox="1"/>
          <p:nvPr/>
        </p:nvSpPr>
        <p:spPr>
          <a:xfrm>
            <a:off x="7086600" y="4341078"/>
            <a:ext cx="1981200" cy="1815882"/>
          </a:xfrm>
          <a:prstGeom prst="rect">
            <a:avLst/>
          </a:prstGeom>
          <a:noFill/>
        </p:spPr>
        <p:txBody>
          <a:bodyPr wrap="square" rtlCol="0">
            <a:spAutoFit/>
          </a:bodyPr>
          <a:lstStyle/>
          <a:p>
            <a:r>
              <a:rPr lang="en-US" b="0" dirty="0">
                <a:solidFill>
                  <a:srgbClr val="0000CC"/>
                </a:solidFill>
                <a:latin typeface="Arial Rounded MT Bold" pitchFamily="34" charset="0"/>
              </a:rPr>
              <a:t>Independently changing any other vital rate would not have as great an impact on </a:t>
            </a:r>
            <a:r>
              <a:rPr lang="en-US" b="0" dirty="0">
                <a:solidFill>
                  <a:srgbClr val="0000CC"/>
                </a:solidFill>
                <a:latin typeface="Arial Rounded MT Bold" pitchFamily="34" charset="0"/>
                <a:sym typeface="Symbol"/>
              </a:rPr>
              <a:t></a:t>
            </a:r>
            <a:endParaRPr lang="en-US" b="0" dirty="0">
              <a:solidFill>
                <a:srgbClr val="0000CC"/>
              </a:solidFill>
              <a:latin typeface="Arial Rounded MT Bold" pitchFamily="34" charset="0"/>
            </a:endParaRPr>
          </a:p>
          <a:p>
            <a:endParaRPr lang="en-US" b="0" dirty="0">
              <a:solidFill>
                <a:srgbClr val="0000CC"/>
              </a:solidFill>
              <a:latin typeface="Arial Rounded MT Bold" pitchFamily="34" charset="0"/>
            </a:endParaRPr>
          </a:p>
        </p:txBody>
      </p:sp>
      <p:cxnSp>
        <p:nvCxnSpPr>
          <p:cNvPr id="18" name="Straight Arrow Connector 17">
            <a:extLst>
              <a:ext uri="{FF2B5EF4-FFF2-40B4-BE49-F238E27FC236}">
                <a16:creationId xmlns:a16="http://schemas.microsoft.com/office/drawing/2014/main" id="{99758AB1-ECF7-48D9-9B69-2C5C3176799E}"/>
              </a:ext>
            </a:extLst>
          </p:cNvPr>
          <p:cNvCxnSpPr>
            <a:cxnSpLocks/>
          </p:cNvCxnSpPr>
          <p:nvPr/>
        </p:nvCxnSpPr>
        <p:spPr bwMode="auto">
          <a:xfrm flipH="1">
            <a:off x="2590800" y="3352800"/>
            <a:ext cx="4495800" cy="509352"/>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3272532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Content Placeholder 18" descr="A close up of a logo&#10;&#10;Description automatically generated">
            <a:extLst>
              <a:ext uri="{FF2B5EF4-FFF2-40B4-BE49-F238E27FC236}">
                <a16:creationId xmlns:a16="http://schemas.microsoft.com/office/drawing/2014/main" id="{93A80D81-1CEB-4D19-B162-1A8D7C8DDC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7087" y="1282138"/>
            <a:ext cx="3346994" cy="2249619"/>
          </a:xfrm>
        </p:spPr>
      </p:pic>
      <p:sp>
        <p:nvSpPr>
          <p:cNvPr id="2" name="Title 1"/>
          <p:cNvSpPr>
            <a:spLocks noGrp="1"/>
          </p:cNvSpPr>
          <p:nvPr>
            <p:ph type="title"/>
          </p:nvPr>
        </p:nvSpPr>
        <p:spPr/>
        <p:txBody>
          <a:bodyPr/>
          <a:lstStyle/>
          <a:p>
            <a:r>
              <a:rPr lang="en-US" dirty="0"/>
              <a:t>Understanding </a:t>
            </a:r>
            <a:r>
              <a:rPr lang="en-US" dirty="0" err="1"/>
              <a:t>elasticities</a:t>
            </a:r>
            <a:endParaRPr lang="en-US" dirty="0"/>
          </a:p>
        </p:txBody>
      </p:sp>
      <p:pic>
        <p:nvPicPr>
          <p:cNvPr id="4" name="Picture 3"/>
          <p:cNvPicPr>
            <a:picLocks noChangeAspect="1"/>
          </p:cNvPicPr>
          <p:nvPr/>
        </p:nvPicPr>
        <p:blipFill>
          <a:blip r:embed="rId3"/>
          <a:stretch>
            <a:fillRect/>
          </a:stretch>
        </p:blipFill>
        <p:spPr>
          <a:xfrm>
            <a:off x="228600" y="1159042"/>
            <a:ext cx="3811151" cy="2495813"/>
          </a:xfrm>
          <a:prstGeom prst="rect">
            <a:avLst/>
          </a:prstGeom>
        </p:spPr>
      </p:pic>
      <p:sp>
        <p:nvSpPr>
          <p:cNvPr id="6" name="Oval 5"/>
          <p:cNvSpPr/>
          <p:nvPr/>
        </p:nvSpPr>
        <p:spPr bwMode="auto">
          <a:xfrm>
            <a:off x="381000" y="1828800"/>
            <a:ext cx="914400" cy="578148"/>
          </a:xfrm>
          <a:prstGeom prst="ellipse">
            <a:avLst/>
          </a:prstGeom>
          <a:noFill/>
          <a:ln w="38100" cap="flat" cmpd="sng" algn="ctr">
            <a:solidFill>
              <a:srgbClr val="FF0000"/>
            </a:solidFill>
            <a:prstDash val="solid"/>
            <a:round/>
            <a:headEnd type="none" w="med" len="med"/>
            <a:tailEnd type="none"/>
          </a:ln>
          <a:effectLst/>
        </p:spPr>
        <p:txBody>
          <a:bodyPr rtlCol="0" anchor="ctr"/>
          <a:lstStyle/>
          <a:p>
            <a:pPr algn="ctr"/>
            <a:endParaRPr lang="en-US"/>
          </a:p>
        </p:txBody>
      </p:sp>
      <p:cxnSp>
        <p:nvCxnSpPr>
          <p:cNvPr id="8" name="Straight Arrow Connector 7"/>
          <p:cNvCxnSpPr/>
          <p:nvPr/>
        </p:nvCxnSpPr>
        <p:spPr bwMode="auto">
          <a:xfrm flipV="1">
            <a:off x="1066800" y="2514600"/>
            <a:ext cx="0" cy="13335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56148" y="3891414"/>
            <a:ext cx="2286000" cy="1631216"/>
          </a:xfrm>
          <a:prstGeom prst="rect">
            <a:avLst/>
          </a:prstGeom>
          <a:noFill/>
        </p:spPr>
        <p:txBody>
          <a:bodyPr wrap="square" rtlCol="0">
            <a:spAutoFit/>
          </a:bodyPr>
          <a:lstStyle/>
          <a:p>
            <a:r>
              <a:rPr lang="en-US" sz="2000" b="0" dirty="0">
                <a:latin typeface="Arial Rounded MT Bold" pitchFamily="34" charset="0"/>
              </a:rPr>
              <a:t>Probability of survival from age 1 to age 2 had greatest elasticity (0.386)</a:t>
            </a:r>
          </a:p>
        </p:txBody>
      </p:sp>
      <p:sp>
        <p:nvSpPr>
          <p:cNvPr id="10" name="TextBox 9"/>
          <p:cNvSpPr txBox="1"/>
          <p:nvPr/>
        </p:nvSpPr>
        <p:spPr>
          <a:xfrm>
            <a:off x="2650340" y="3891414"/>
            <a:ext cx="2819400" cy="3170099"/>
          </a:xfrm>
          <a:prstGeom prst="rect">
            <a:avLst/>
          </a:prstGeom>
          <a:noFill/>
        </p:spPr>
        <p:txBody>
          <a:bodyPr wrap="square" rtlCol="0">
            <a:spAutoFit/>
          </a:bodyPr>
          <a:lstStyle/>
          <a:p>
            <a:r>
              <a:rPr lang="en-US" sz="2000" b="0" dirty="0">
                <a:latin typeface="Arial Rounded MT Bold" pitchFamily="34" charset="0"/>
              </a:rPr>
              <a:t>If increase P</a:t>
            </a:r>
            <a:r>
              <a:rPr lang="en-US" sz="2000" b="0" baseline="-25000" dirty="0">
                <a:latin typeface="Arial Rounded MT Bold" pitchFamily="34" charset="0"/>
              </a:rPr>
              <a:t>1</a:t>
            </a:r>
            <a:r>
              <a:rPr lang="en-US" sz="2000" b="0" dirty="0">
                <a:latin typeface="Arial Rounded MT Bold" pitchFamily="34" charset="0"/>
              </a:rPr>
              <a:t> by 10%, what happens to  </a:t>
            </a:r>
            <a:r>
              <a:rPr lang="el-GR" sz="2000" b="0" dirty="0">
                <a:latin typeface="Times New Roman" panose="02020603050405020304" pitchFamily="18" charset="0"/>
                <a:cs typeface="Times New Roman" panose="02020603050405020304" pitchFamily="18" charset="0"/>
              </a:rPr>
              <a:t>λ</a:t>
            </a:r>
            <a:r>
              <a:rPr lang="en-US" sz="2000" b="0" dirty="0">
                <a:latin typeface="Arial Rounded MT Bold" pitchFamily="34" charset="0"/>
              </a:rPr>
              <a:t> ?</a:t>
            </a:r>
          </a:p>
          <a:p>
            <a:endParaRPr lang="en-US" sz="2000" b="0" dirty="0">
              <a:latin typeface="Arial Rounded MT Bold" pitchFamily="34" charset="0"/>
            </a:endParaRPr>
          </a:p>
          <a:p>
            <a:r>
              <a:rPr lang="en-US" sz="2000" b="0" dirty="0">
                <a:latin typeface="Arial Rounded MT Bold" pitchFamily="34" charset="0"/>
              </a:rPr>
              <a:t>P</a:t>
            </a:r>
            <a:r>
              <a:rPr lang="en-US" sz="2000" b="0" baseline="-25000" dirty="0">
                <a:latin typeface="Arial Rounded MT Bold" pitchFamily="34" charset="0"/>
              </a:rPr>
              <a:t>1</a:t>
            </a:r>
            <a:r>
              <a:rPr lang="en-US" sz="2000" b="0" dirty="0">
                <a:latin typeface="Arial Rounded MT Bold" pitchFamily="34" charset="0"/>
              </a:rPr>
              <a:t> = 0.7; increase by 10% to 0.77</a:t>
            </a:r>
          </a:p>
          <a:p>
            <a:endParaRPr lang="en-US" sz="2000" b="0" dirty="0">
              <a:latin typeface="Arial Rounded MT Bold" pitchFamily="34" charset="0"/>
            </a:endParaRPr>
          </a:p>
          <a:p>
            <a:r>
              <a:rPr lang="en-US" sz="2000" b="0" dirty="0">
                <a:latin typeface="Arial Rounded MT Bold" pitchFamily="34" charset="0"/>
              </a:rPr>
              <a:t>Run </a:t>
            </a:r>
            <a:r>
              <a:rPr lang="en-US" sz="2000" b="0" dirty="0" err="1">
                <a:latin typeface="Arial Rounded MT Bold" pitchFamily="34" charset="0"/>
              </a:rPr>
              <a:t>eigen.analysis</a:t>
            </a:r>
            <a:r>
              <a:rPr lang="en-US" sz="2000" b="0" dirty="0">
                <a:latin typeface="Arial Rounded MT Bold" pitchFamily="34" charset="0"/>
              </a:rPr>
              <a:t> again</a:t>
            </a:r>
          </a:p>
          <a:p>
            <a:endParaRPr lang="en-US" sz="2000" b="0" dirty="0">
              <a:latin typeface="Arial Rounded MT Bold" pitchFamily="34" charset="0"/>
            </a:endParaRPr>
          </a:p>
        </p:txBody>
      </p:sp>
      <p:cxnSp>
        <p:nvCxnSpPr>
          <p:cNvPr id="13" name="Straight Connector 12"/>
          <p:cNvCxnSpPr>
            <a:cxnSpLocks/>
          </p:cNvCxnSpPr>
          <p:nvPr/>
        </p:nvCxnSpPr>
        <p:spPr bwMode="auto">
          <a:xfrm flipH="1">
            <a:off x="5240964" y="1905000"/>
            <a:ext cx="550236" cy="421293"/>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4" name="TextBox 13"/>
          <p:cNvSpPr txBox="1"/>
          <p:nvPr/>
        </p:nvSpPr>
        <p:spPr>
          <a:xfrm>
            <a:off x="5483603" y="2126238"/>
            <a:ext cx="721672" cy="400110"/>
          </a:xfrm>
          <a:prstGeom prst="rect">
            <a:avLst/>
          </a:prstGeom>
          <a:noFill/>
        </p:spPr>
        <p:txBody>
          <a:bodyPr wrap="none" rtlCol="0">
            <a:spAutoFit/>
          </a:bodyPr>
          <a:lstStyle/>
          <a:p>
            <a:r>
              <a:rPr lang="en-US" sz="2000" b="0" dirty="0">
                <a:solidFill>
                  <a:srgbClr val="FF0000"/>
                </a:solidFill>
                <a:latin typeface="Arial Rounded MT Bold" pitchFamily="34" charset="0"/>
              </a:rPr>
              <a:t>0.77</a:t>
            </a:r>
          </a:p>
        </p:txBody>
      </p:sp>
      <p:sp>
        <p:nvSpPr>
          <p:cNvPr id="15" name="TextBox 14"/>
          <p:cNvSpPr txBox="1"/>
          <p:nvPr/>
        </p:nvSpPr>
        <p:spPr>
          <a:xfrm>
            <a:off x="5465112" y="3896215"/>
            <a:ext cx="3590656" cy="1015663"/>
          </a:xfrm>
          <a:prstGeom prst="rect">
            <a:avLst/>
          </a:prstGeom>
          <a:noFill/>
        </p:spPr>
        <p:txBody>
          <a:bodyPr wrap="square" rtlCol="0">
            <a:spAutoFit/>
          </a:bodyPr>
          <a:lstStyle/>
          <a:p>
            <a:r>
              <a:rPr lang="en-US" sz="2000" b="0" dirty="0">
                <a:latin typeface="Arial Rounded MT Bold" pitchFamily="34" charset="0"/>
              </a:rPr>
              <a:t>Before </a:t>
            </a:r>
            <a:r>
              <a:rPr lang="el-GR" sz="2000" b="0" dirty="0">
                <a:latin typeface="Times New Roman" panose="02020603050405020304" pitchFamily="18" charset="0"/>
                <a:cs typeface="Times New Roman" panose="02020603050405020304" pitchFamily="18" charset="0"/>
              </a:rPr>
              <a:t>λ </a:t>
            </a:r>
            <a:r>
              <a:rPr lang="en-US" sz="2000" b="0" dirty="0">
                <a:latin typeface="Arial Rounded MT Bold" pitchFamily="34" charset="0"/>
              </a:rPr>
              <a:t>= 1.124</a:t>
            </a:r>
          </a:p>
          <a:p>
            <a:r>
              <a:rPr lang="en-US" sz="2000" b="0" dirty="0">
                <a:latin typeface="Arial Rounded MT Bold" pitchFamily="34" charset="0"/>
              </a:rPr>
              <a:t>With this change </a:t>
            </a:r>
            <a:r>
              <a:rPr lang="el-GR" sz="2000" b="0" dirty="0">
                <a:latin typeface="Times New Roman" panose="02020603050405020304" pitchFamily="18" charset="0"/>
                <a:cs typeface="Times New Roman" panose="02020603050405020304" pitchFamily="18" charset="0"/>
              </a:rPr>
              <a:t>λ </a:t>
            </a:r>
            <a:r>
              <a:rPr lang="en-US" sz="2000" b="0" dirty="0">
                <a:latin typeface="Times New Roman" panose="02020603050405020304" pitchFamily="18" charset="0"/>
                <a:cs typeface="Times New Roman" panose="02020603050405020304" pitchFamily="18" charset="0"/>
              </a:rPr>
              <a:t> </a:t>
            </a:r>
            <a:r>
              <a:rPr lang="en-US" sz="2000" b="0" dirty="0">
                <a:latin typeface="Arial Rounded MT Bold" pitchFamily="34" charset="0"/>
              </a:rPr>
              <a:t>= 1.166</a:t>
            </a:r>
          </a:p>
          <a:p>
            <a:r>
              <a:rPr lang="el-GR" sz="2000" b="0" dirty="0">
                <a:latin typeface="Times New Roman" panose="02020603050405020304" pitchFamily="18" charset="0"/>
                <a:cs typeface="Times New Roman" panose="02020603050405020304" pitchFamily="18" charset="0"/>
              </a:rPr>
              <a:t>λ </a:t>
            </a:r>
            <a:r>
              <a:rPr lang="en-US" sz="2000" b="0" dirty="0">
                <a:latin typeface="Times New Roman" panose="02020603050405020304" pitchFamily="18" charset="0"/>
                <a:cs typeface="Times New Roman" panose="02020603050405020304" pitchFamily="18" charset="0"/>
              </a:rPr>
              <a:t> </a:t>
            </a:r>
            <a:r>
              <a:rPr lang="en-US" sz="2000" b="0" dirty="0">
                <a:latin typeface="Arial Rounded MT Bold" pitchFamily="34" charset="0"/>
              </a:rPr>
              <a:t>increased by 3.8%</a:t>
            </a:r>
          </a:p>
        </p:txBody>
      </p:sp>
      <p:sp>
        <p:nvSpPr>
          <p:cNvPr id="12" name="Slide Number Placeholder 11">
            <a:extLst>
              <a:ext uri="{FF2B5EF4-FFF2-40B4-BE49-F238E27FC236}">
                <a16:creationId xmlns:a16="http://schemas.microsoft.com/office/drawing/2014/main" id="{BCD30237-602C-49F1-A460-01253BC69A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42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t>
            </a:r>
            <a:r>
              <a:rPr lang="en-US" dirty="0" err="1"/>
              <a:t>elasticities</a:t>
            </a:r>
            <a:endParaRPr lang="en-US" dirty="0"/>
          </a:p>
        </p:txBody>
      </p:sp>
      <p:pic>
        <p:nvPicPr>
          <p:cNvPr id="10" name="Content Placeholder 9" descr="A close up of a logo&#10;&#10;Description automatically generated">
            <a:extLst>
              <a:ext uri="{FF2B5EF4-FFF2-40B4-BE49-F238E27FC236}">
                <a16:creationId xmlns:a16="http://schemas.microsoft.com/office/drawing/2014/main" id="{6FCCDBC9-0E9F-4329-8839-CBB3853675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7951" y="1242685"/>
            <a:ext cx="3346994" cy="2249619"/>
          </a:xfrm>
        </p:spPr>
      </p:pic>
      <p:pic>
        <p:nvPicPr>
          <p:cNvPr id="4" name="Picture 3"/>
          <p:cNvPicPr>
            <a:picLocks noChangeAspect="1"/>
          </p:cNvPicPr>
          <p:nvPr/>
        </p:nvPicPr>
        <p:blipFill>
          <a:blip r:embed="rId3"/>
          <a:stretch>
            <a:fillRect/>
          </a:stretch>
        </p:blipFill>
        <p:spPr>
          <a:xfrm>
            <a:off x="228600" y="1159042"/>
            <a:ext cx="3811151" cy="2495813"/>
          </a:xfrm>
          <a:prstGeom prst="rect">
            <a:avLst/>
          </a:prstGeom>
        </p:spPr>
      </p:pic>
      <p:sp>
        <p:nvSpPr>
          <p:cNvPr id="6" name="Oval 5"/>
          <p:cNvSpPr/>
          <p:nvPr/>
        </p:nvSpPr>
        <p:spPr bwMode="auto">
          <a:xfrm>
            <a:off x="1239828" y="1354647"/>
            <a:ext cx="914400" cy="578148"/>
          </a:xfrm>
          <a:prstGeom prst="ellipse">
            <a:avLst/>
          </a:prstGeom>
          <a:noFill/>
          <a:ln w="38100" cap="flat" cmpd="sng" algn="ctr">
            <a:solidFill>
              <a:srgbClr val="FF0000"/>
            </a:solidFill>
            <a:prstDash val="solid"/>
            <a:round/>
            <a:headEnd type="none" w="med" len="med"/>
            <a:tailEnd type="none"/>
          </a:ln>
          <a:effectLst/>
        </p:spPr>
        <p:txBody>
          <a:bodyPr rtlCol="0" anchor="ctr"/>
          <a:lstStyle/>
          <a:p>
            <a:pPr algn="ctr"/>
            <a:endParaRPr lang="en-US"/>
          </a:p>
        </p:txBody>
      </p:sp>
      <p:cxnSp>
        <p:nvCxnSpPr>
          <p:cNvPr id="8" name="Straight Arrow Connector 7"/>
          <p:cNvCxnSpPr/>
          <p:nvPr/>
        </p:nvCxnSpPr>
        <p:spPr bwMode="auto">
          <a:xfrm flipV="1">
            <a:off x="1066800" y="1932795"/>
            <a:ext cx="445168" cy="1915305"/>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13" name="Straight Connector 12"/>
          <p:cNvCxnSpPr/>
          <p:nvPr/>
        </p:nvCxnSpPr>
        <p:spPr bwMode="auto">
          <a:xfrm flipH="1">
            <a:off x="5814152" y="1396811"/>
            <a:ext cx="457200" cy="3532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4" name="TextBox 13"/>
          <p:cNvSpPr txBox="1"/>
          <p:nvPr/>
        </p:nvSpPr>
        <p:spPr>
          <a:xfrm>
            <a:off x="6190612" y="919638"/>
            <a:ext cx="721672" cy="400110"/>
          </a:xfrm>
          <a:prstGeom prst="rect">
            <a:avLst/>
          </a:prstGeom>
          <a:noFill/>
        </p:spPr>
        <p:txBody>
          <a:bodyPr wrap="none" rtlCol="0">
            <a:spAutoFit/>
          </a:bodyPr>
          <a:lstStyle/>
          <a:p>
            <a:r>
              <a:rPr lang="en-US" sz="2000" b="0" dirty="0">
                <a:solidFill>
                  <a:srgbClr val="FF0000"/>
                </a:solidFill>
                <a:latin typeface="Arial Rounded MT Bold" pitchFamily="34" charset="0"/>
              </a:rPr>
              <a:t>0.99</a:t>
            </a:r>
          </a:p>
        </p:txBody>
      </p:sp>
      <p:sp>
        <p:nvSpPr>
          <p:cNvPr id="20" name="TextBox 19"/>
          <p:cNvSpPr txBox="1"/>
          <p:nvPr/>
        </p:nvSpPr>
        <p:spPr>
          <a:xfrm>
            <a:off x="152400" y="3984099"/>
            <a:ext cx="2286000" cy="1323439"/>
          </a:xfrm>
          <a:prstGeom prst="rect">
            <a:avLst/>
          </a:prstGeom>
          <a:noFill/>
        </p:spPr>
        <p:txBody>
          <a:bodyPr wrap="square" rtlCol="0">
            <a:spAutoFit/>
          </a:bodyPr>
          <a:lstStyle/>
          <a:p>
            <a:r>
              <a:rPr lang="en-US" sz="2000" b="0" dirty="0">
                <a:latin typeface="Arial Rounded MT Bold" pitchFamily="34" charset="0"/>
              </a:rPr>
              <a:t>Fertility of 2-year-olds has 3</a:t>
            </a:r>
            <a:r>
              <a:rPr lang="en-US" sz="2000" b="0" baseline="30000" dirty="0">
                <a:latin typeface="Arial Rounded MT Bold" pitchFamily="34" charset="0"/>
              </a:rPr>
              <a:t>rd</a:t>
            </a:r>
            <a:r>
              <a:rPr lang="en-US" sz="2000" b="0" dirty="0">
                <a:latin typeface="Arial Rounded MT Bold" pitchFamily="34" charset="0"/>
              </a:rPr>
              <a:t> greatest elasticity (0.193)</a:t>
            </a:r>
          </a:p>
        </p:txBody>
      </p:sp>
      <p:sp>
        <p:nvSpPr>
          <p:cNvPr id="21" name="TextBox 20"/>
          <p:cNvSpPr txBox="1"/>
          <p:nvPr/>
        </p:nvSpPr>
        <p:spPr>
          <a:xfrm>
            <a:off x="2602832" y="3984099"/>
            <a:ext cx="2895600" cy="1631216"/>
          </a:xfrm>
          <a:prstGeom prst="rect">
            <a:avLst/>
          </a:prstGeom>
          <a:noFill/>
        </p:spPr>
        <p:txBody>
          <a:bodyPr wrap="square" rtlCol="0">
            <a:spAutoFit/>
          </a:bodyPr>
          <a:lstStyle/>
          <a:p>
            <a:r>
              <a:rPr lang="en-US" sz="2000" b="0" dirty="0">
                <a:latin typeface="Arial Rounded MT Bold" pitchFamily="34" charset="0"/>
              </a:rPr>
              <a:t>If increase F</a:t>
            </a:r>
            <a:r>
              <a:rPr lang="en-US" sz="2000" b="0" baseline="-25000" dirty="0">
                <a:latin typeface="Arial Rounded MT Bold" pitchFamily="34" charset="0"/>
              </a:rPr>
              <a:t>2</a:t>
            </a:r>
            <a:r>
              <a:rPr lang="en-US" sz="2000" b="0" dirty="0">
                <a:latin typeface="Arial Rounded MT Bold" pitchFamily="34" charset="0"/>
              </a:rPr>
              <a:t> by 10%, what happens to  </a:t>
            </a:r>
            <a:r>
              <a:rPr lang="el-GR" sz="2000" b="0" dirty="0">
                <a:latin typeface="Times New Roman" panose="02020603050405020304" pitchFamily="18" charset="0"/>
                <a:cs typeface="Times New Roman" panose="02020603050405020304" pitchFamily="18" charset="0"/>
              </a:rPr>
              <a:t>λ</a:t>
            </a:r>
            <a:r>
              <a:rPr lang="en-US" sz="2000" b="0" dirty="0">
                <a:latin typeface="Arial Rounded MT Bold" pitchFamily="34" charset="0"/>
              </a:rPr>
              <a:t> ?</a:t>
            </a:r>
          </a:p>
          <a:p>
            <a:endParaRPr lang="en-US" sz="2000" b="0" dirty="0">
              <a:latin typeface="Arial Rounded MT Bold" pitchFamily="34" charset="0"/>
            </a:endParaRPr>
          </a:p>
          <a:p>
            <a:r>
              <a:rPr lang="en-US" sz="2000" b="0" dirty="0">
                <a:latin typeface="Arial Rounded MT Bold" pitchFamily="34" charset="0"/>
              </a:rPr>
              <a:t>F</a:t>
            </a:r>
            <a:r>
              <a:rPr lang="en-US" sz="2000" b="0" baseline="-25000" dirty="0">
                <a:latin typeface="Arial Rounded MT Bold" pitchFamily="34" charset="0"/>
              </a:rPr>
              <a:t>2</a:t>
            </a:r>
            <a:r>
              <a:rPr lang="en-US" sz="2000" b="0" dirty="0">
                <a:latin typeface="Arial Rounded MT Bold" pitchFamily="34" charset="0"/>
              </a:rPr>
              <a:t> = 0.9; increase by 10% to 0.99</a:t>
            </a:r>
          </a:p>
        </p:txBody>
      </p:sp>
      <p:sp>
        <p:nvSpPr>
          <p:cNvPr id="22" name="TextBox 21"/>
          <p:cNvSpPr txBox="1"/>
          <p:nvPr/>
        </p:nvSpPr>
        <p:spPr>
          <a:xfrm>
            <a:off x="5662864" y="3984099"/>
            <a:ext cx="3481136" cy="1015663"/>
          </a:xfrm>
          <a:prstGeom prst="rect">
            <a:avLst/>
          </a:prstGeom>
          <a:noFill/>
        </p:spPr>
        <p:txBody>
          <a:bodyPr wrap="square" rtlCol="0">
            <a:spAutoFit/>
          </a:bodyPr>
          <a:lstStyle/>
          <a:p>
            <a:r>
              <a:rPr lang="en-US" sz="2000" b="0" dirty="0">
                <a:latin typeface="Arial Rounded MT Bold" pitchFamily="34" charset="0"/>
              </a:rPr>
              <a:t>Before, </a:t>
            </a:r>
            <a:r>
              <a:rPr lang="el-GR" sz="2000" b="0" dirty="0">
                <a:latin typeface="Times New Roman" panose="02020603050405020304" pitchFamily="18" charset="0"/>
                <a:cs typeface="Times New Roman" panose="02020603050405020304" pitchFamily="18" charset="0"/>
              </a:rPr>
              <a:t>λ </a:t>
            </a:r>
            <a:r>
              <a:rPr lang="en-US" sz="2000" b="0" dirty="0">
                <a:latin typeface="Arial Rounded MT Bold" pitchFamily="34" charset="0"/>
              </a:rPr>
              <a:t>= 1.124</a:t>
            </a:r>
          </a:p>
          <a:p>
            <a:r>
              <a:rPr lang="en-US" sz="2000" b="0" dirty="0">
                <a:latin typeface="Arial Rounded MT Bold" pitchFamily="34" charset="0"/>
              </a:rPr>
              <a:t>With this change </a:t>
            </a:r>
            <a:r>
              <a:rPr lang="el-GR" sz="2000" b="0" dirty="0">
                <a:latin typeface="Times New Roman" panose="02020603050405020304" pitchFamily="18" charset="0"/>
                <a:cs typeface="Times New Roman" panose="02020603050405020304" pitchFamily="18" charset="0"/>
              </a:rPr>
              <a:t>λ </a:t>
            </a:r>
            <a:r>
              <a:rPr lang="en-US" sz="2000" b="0" dirty="0">
                <a:latin typeface="Arial Rounded MT Bold" pitchFamily="34" charset="0"/>
              </a:rPr>
              <a:t>= 1.145</a:t>
            </a:r>
          </a:p>
          <a:p>
            <a:r>
              <a:rPr lang="el-GR" sz="2000" b="0" dirty="0">
                <a:latin typeface="Times New Roman" panose="02020603050405020304" pitchFamily="18" charset="0"/>
                <a:cs typeface="Times New Roman" panose="02020603050405020304" pitchFamily="18" charset="0"/>
              </a:rPr>
              <a:t>λ </a:t>
            </a:r>
            <a:r>
              <a:rPr lang="en-US" sz="2000" b="0" dirty="0">
                <a:latin typeface="Times New Roman" panose="02020603050405020304" pitchFamily="18" charset="0"/>
                <a:cs typeface="Times New Roman" panose="02020603050405020304" pitchFamily="18" charset="0"/>
              </a:rPr>
              <a:t> </a:t>
            </a:r>
            <a:r>
              <a:rPr lang="en-US" sz="2000" b="0" dirty="0">
                <a:latin typeface="Arial Rounded MT Bold" pitchFamily="34" charset="0"/>
              </a:rPr>
              <a:t>increased by 1.9%</a:t>
            </a:r>
          </a:p>
        </p:txBody>
      </p:sp>
      <p:sp>
        <p:nvSpPr>
          <p:cNvPr id="23" name="TextBox 22"/>
          <p:cNvSpPr txBox="1"/>
          <p:nvPr/>
        </p:nvSpPr>
        <p:spPr>
          <a:xfrm>
            <a:off x="2606843" y="5791200"/>
            <a:ext cx="3641557" cy="1323439"/>
          </a:xfrm>
          <a:prstGeom prst="rect">
            <a:avLst/>
          </a:prstGeom>
          <a:noFill/>
        </p:spPr>
        <p:txBody>
          <a:bodyPr wrap="square" rtlCol="0">
            <a:spAutoFit/>
          </a:bodyPr>
          <a:lstStyle/>
          <a:p>
            <a:r>
              <a:rPr lang="en-US" sz="2000" b="0" dirty="0">
                <a:latin typeface="Arial Rounded MT Bold" pitchFamily="34" charset="0"/>
              </a:rPr>
              <a:t>Run </a:t>
            </a:r>
            <a:r>
              <a:rPr lang="en-US" sz="2000" b="0" dirty="0" err="1">
                <a:latin typeface="Arial Rounded MT Bold" pitchFamily="34" charset="0"/>
              </a:rPr>
              <a:t>eigen.analysis</a:t>
            </a:r>
            <a:r>
              <a:rPr lang="en-US" sz="2000" b="0" dirty="0">
                <a:latin typeface="Arial Rounded MT Bold" pitchFamily="34" charset="0"/>
              </a:rPr>
              <a:t> again (make sure change P</a:t>
            </a:r>
            <a:r>
              <a:rPr lang="en-US" sz="2000" b="0" baseline="-25000" dirty="0">
                <a:latin typeface="Arial Rounded MT Bold" pitchFamily="34" charset="0"/>
              </a:rPr>
              <a:t>1</a:t>
            </a:r>
            <a:r>
              <a:rPr lang="en-US" sz="2000" b="0" dirty="0">
                <a:latin typeface="Arial Rounded MT Bold" pitchFamily="34" charset="0"/>
              </a:rPr>
              <a:t> back to original value first)</a:t>
            </a:r>
          </a:p>
          <a:p>
            <a:endParaRPr lang="en-US" sz="2000" b="0" dirty="0">
              <a:latin typeface="Arial Rounded MT Bold" pitchFamily="34" charset="0"/>
            </a:endParaRPr>
          </a:p>
        </p:txBody>
      </p:sp>
      <p:sp>
        <p:nvSpPr>
          <p:cNvPr id="9" name="Slide Number Placeholder 8">
            <a:extLst>
              <a:ext uri="{FF2B5EF4-FFF2-40B4-BE49-F238E27FC236}">
                <a16:creationId xmlns:a16="http://schemas.microsoft.com/office/drawing/2014/main" id="{68F71551-0C36-45C1-B503-39018D36B0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82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Applications of matrix models</a:t>
            </a:r>
          </a:p>
        </p:txBody>
      </p:sp>
      <p:sp>
        <p:nvSpPr>
          <p:cNvPr id="13315" name="Content Placeholder 2"/>
          <p:cNvSpPr>
            <a:spLocks noGrp="1"/>
          </p:cNvSpPr>
          <p:nvPr>
            <p:ph idx="1"/>
          </p:nvPr>
        </p:nvSpPr>
        <p:spPr/>
        <p:txBody>
          <a:bodyPr/>
          <a:lstStyle/>
          <a:p>
            <a:pPr marL="0" indent="0">
              <a:buNone/>
            </a:pPr>
            <a:r>
              <a:rPr lang="en-US" dirty="0"/>
              <a:t>Life cycle diagram for loggerhead sea turtles</a:t>
            </a:r>
          </a:p>
        </p:txBody>
      </p:sp>
      <p:pic>
        <p:nvPicPr>
          <p:cNvPr id="2" name="Picture 1"/>
          <p:cNvPicPr>
            <a:picLocks noChangeAspect="1"/>
          </p:cNvPicPr>
          <p:nvPr/>
        </p:nvPicPr>
        <p:blipFill>
          <a:blip r:embed="rId2"/>
          <a:stretch>
            <a:fillRect/>
          </a:stretch>
        </p:blipFill>
        <p:spPr>
          <a:xfrm>
            <a:off x="838200" y="1281562"/>
            <a:ext cx="7003398" cy="2528438"/>
          </a:xfrm>
          <a:prstGeom prst="rect">
            <a:avLst/>
          </a:prstGeom>
        </p:spPr>
      </p:pic>
      <p:sp>
        <p:nvSpPr>
          <p:cNvPr id="4" name="Slide Number Placeholder 3">
            <a:extLst>
              <a:ext uri="{FF2B5EF4-FFF2-40B4-BE49-F238E27FC236}">
                <a16:creationId xmlns:a16="http://schemas.microsoft.com/office/drawing/2014/main" id="{89357E51-F4B5-428F-95D0-2A6F1537E4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3EC26CA2-6FA8-445B-BEBE-29F70307FA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6069" y="3915103"/>
            <a:ext cx="2819400" cy="2819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DBF3A65-9F09-41BE-8414-84E25E1424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81437"/>
            <a:ext cx="3539537" cy="2351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CD8A11-5E4A-4F52-BE01-AC32F6519F75}"/>
              </a:ext>
            </a:extLst>
          </p:cNvPr>
          <p:cNvSpPr txBox="1"/>
          <p:nvPr/>
        </p:nvSpPr>
        <p:spPr>
          <a:xfrm>
            <a:off x="84913" y="6236444"/>
            <a:ext cx="3733800" cy="584775"/>
          </a:xfrm>
          <a:prstGeom prst="rect">
            <a:avLst/>
          </a:prstGeom>
          <a:noFill/>
        </p:spPr>
        <p:txBody>
          <a:bodyPr wrap="square" rtlCol="0">
            <a:spAutoFit/>
          </a:bodyPr>
          <a:lstStyle/>
          <a:p>
            <a:r>
              <a:rPr lang="en-US" b="0" dirty="0">
                <a:latin typeface="Arial Rounded MT Bold" panose="020F0704030504030204" pitchFamily="34" charset="0"/>
              </a:rPr>
              <a:t>U.S. Air Force photo by Senior Airman Veronica McMahon)</a:t>
            </a:r>
            <a:endParaRPr lang="en-US" sz="2000" dirty="0">
              <a:latin typeface="Arial Rounded MT Bold" panose="020F0704030504030204" pitchFamily="34" charset="0"/>
            </a:endParaRPr>
          </a:p>
        </p:txBody>
      </p:sp>
      <p:sp>
        <p:nvSpPr>
          <p:cNvPr id="12" name="TextBox 11">
            <a:extLst>
              <a:ext uri="{FF2B5EF4-FFF2-40B4-BE49-F238E27FC236}">
                <a16:creationId xmlns:a16="http://schemas.microsoft.com/office/drawing/2014/main" id="{C7C17FEB-0881-4457-87D3-8E2A1C88D156}"/>
              </a:ext>
            </a:extLst>
          </p:cNvPr>
          <p:cNvSpPr txBox="1"/>
          <p:nvPr/>
        </p:nvSpPr>
        <p:spPr>
          <a:xfrm>
            <a:off x="7841598" y="6395949"/>
            <a:ext cx="960701" cy="338554"/>
          </a:xfrm>
          <a:prstGeom prst="rect">
            <a:avLst/>
          </a:prstGeom>
          <a:noFill/>
        </p:spPr>
        <p:txBody>
          <a:bodyPr wrap="square" rtlCol="0">
            <a:spAutoFit/>
          </a:bodyPr>
          <a:lstStyle/>
          <a:p>
            <a:r>
              <a:rPr lang="en-US" b="0" dirty="0">
                <a:latin typeface="Arial Rounded MT Bold" panose="020F0704030504030204" pitchFamily="34" charset="0"/>
              </a:rPr>
              <a:t>NOAA</a:t>
            </a:r>
            <a:endParaRPr lang="en-US" sz="2000" dirty="0">
              <a:latin typeface="Arial Rounded MT Bold" panose="020F0704030504030204" pitchFamily="34" charset="0"/>
            </a:endParaRPr>
          </a:p>
        </p:txBody>
      </p:sp>
      <p:sp>
        <p:nvSpPr>
          <p:cNvPr id="5" name="TextBox 4">
            <a:extLst>
              <a:ext uri="{FF2B5EF4-FFF2-40B4-BE49-F238E27FC236}">
                <a16:creationId xmlns:a16="http://schemas.microsoft.com/office/drawing/2014/main" id="{EECEB316-B23C-4189-9C0A-37540E809DEB}"/>
              </a:ext>
            </a:extLst>
          </p:cNvPr>
          <p:cNvSpPr txBox="1"/>
          <p:nvPr/>
        </p:nvSpPr>
        <p:spPr>
          <a:xfrm>
            <a:off x="3888060" y="4180623"/>
            <a:ext cx="1870663" cy="1631216"/>
          </a:xfrm>
          <a:prstGeom prst="rect">
            <a:avLst/>
          </a:prstGeom>
          <a:noFill/>
        </p:spPr>
        <p:txBody>
          <a:bodyPr wrap="square" rtlCol="0">
            <a:spAutoFit/>
          </a:bodyPr>
          <a:lstStyle/>
          <a:p>
            <a:r>
              <a:rPr lang="en-US" sz="2000" b="0" dirty="0">
                <a:latin typeface="Arial Rounded MT Bold" panose="020F0704030504030204" pitchFamily="34" charset="0"/>
              </a:rPr>
              <a:t>Listed as threatened under Endangered Species Act</a:t>
            </a:r>
          </a:p>
        </p:txBody>
      </p:sp>
    </p:spTree>
    <p:extLst>
      <p:ext uri="{BB962C8B-B14F-4D97-AF65-F5344CB8AC3E}">
        <p14:creationId xmlns:p14="http://schemas.microsoft.com/office/powerpoint/2010/main" val="2762709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life cycle diagrams</a:t>
            </a:r>
          </a:p>
        </p:txBody>
      </p:sp>
      <p:grpSp>
        <p:nvGrpSpPr>
          <p:cNvPr id="4" name="Group 3"/>
          <p:cNvGrpSpPr>
            <a:grpSpLocks noChangeAspect="1"/>
          </p:cNvGrpSpPr>
          <p:nvPr/>
        </p:nvGrpSpPr>
        <p:grpSpPr>
          <a:xfrm>
            <a:off x="479733" y="1842430"/>
            <a:ext cx="3810000" cy="1359932"/>
            <a:chOff x="990600" y="2667000"/>
            <a:chExt cx="7620000" cy="2719864"/>
          </a:xfrm>
        </p:grpSpPr>
        <p:grpSp>
          <p:nvGrpSpPr>
            <p:cNvPr id="5" name="Group 4"/>
            <p:cNvGrpSpPr/>
            <p:nvPr/>
          </p:nvGrpSpPr>
          <p:grpSpPr>
            <a:xfrm>
              <a:off x="990600" y="4114800"/>
              <a:ext cx="1143000" cy="1066800"/>
              <a:chOff x="1371600" y="4114800"/>
              <a:chExt cx="1143000" cy="1066800"/>
            </a:xfrm>
          </p:grpSpPr>
          <p:sp>
            <p:nvSpPr>
              <p:cNvPr id="27" name="Oval 26"/>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8" name="TextBox 27"/>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1</a:t>
                </a:r>
              </a:p>
            </p:txBody>
          </p:sp>
        </p:grpSp>
        <p:grpSp>
          <p:nvGrpSpPr>
            <p:cNvPr id="6" name="Group 5"/>
            <p:cNvGrpSpPr/>
            <p:nvPr/>
          </p:nvGrpSpPr>
          <p:grpSpPr>
            <a:xfrm>
              <a:off x="3124200" y="4114800"/>
              <a:ext cx="1143000" cy="1066800"/>
              <a:chOff x="1371600" y="4114800"/>
              <a:chExt cx="1143000" cy="1066800"/>
            </a:xfrm>
          </p:grpSpPr>
          <p:sp>
            <p:nvSpPr>
              <p:cNvPr id="25" name="Oval 24"/>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6" name="TextBox 25"/>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2</a:t>
                </a:r>
              </a:p>
            </p:txBody>
          </p:sp>
        </p:grpSp>
        <p:grpSp>
          <p:nvGrpSpPr>
            <p:cNvPr id="7" name="Group 6"/>
            <p:cNvGrpSpPr/>
            <p:nvPr/>
          </p:nvGrpSpPr>
          <p:grpSpPr>
            <a:xfrm>
              <a:off x="5334000" y="4114800"/>
              <a:ext cx="1143000" cy="1066800"/>
              <a:chOff x="1371600" y="4114800"/>
              <a:chExt cx="1143000" cy="1066800"/>
            </a:xfrm>
          </p:grpSpPr>
          <p:sp>
            <p:nvSpPr>
              <p:cNvPr id="23" name="Oval 22"/>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4" name="TextBox 23"/>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3</a:t>
                </a:r>
              </a:p>
            </p:txBody>
          </p:sp>
        </p:grpSp>
        <p:grpSp>
          <p:nvGrpSpPr>
            <p:cNvPr id="8" name="Group 7"/>
            <p:cNvGrpSpPr/>
            <p:nvPr/>
          </p:nvGrpSpPr>
          <p:grpSpPr>
            <a:xfrm>
              <a:off x="7467600" y="4114800"/>
              <a:ext cx="1143000" cy="1066800"/>
              <a:chOff x="1371600" y="4114800"/>
              <a:chExt cx="1143000" cy="1066800"/>
            </a:xfrm>
          </p:grpSpPr>
          <p:sp>
            <p:nvSpPr>
              <p:cNvPr id="21" name="Oval 20"/>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2" name="TextBox 21"/>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4</a:t>
                </a:r>
              </a:p>
            </p:txBody>
          </p:sp>
        </p:grpSp>
        <p:cxnSp>
          <p:nvCxnSpPr>
            <p:cNvPr id="9" name="Straight Arrow Connector 8"/>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0" name="Straight Arrow Connector 9"/>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1" name="Straight Arrow Connector 10"/>
            <p:cNvCxnSpPr/>
            <p:nvPr/>
          </p:nvCxnSpPr>
          <p:spPr bwMode="auto">
            <a:xfrm>
              <a:off x="65532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12" name="Arc 11"/>
            <p:cNvSpPr/>
            <p:nvPr/>
          </p:nvSpPr>
          <p:spPr bwMode="auto">
            <a:xfrm>
              <a:off x="1562100" y="3529781"/>
              <a:ext cx="2123768" cy="914400"/>
            </a:xfrm>
            <a:prstGeom prst="arc">
              <a:avLst>
                <a:gd name="adj1" fmla="val 1077347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3" name="Arc 12"/>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4" name="Arc 13"/>
            <p:cNvSpPr/>
            <p:nvPr/>
          </p:nvSpPr>
          <p:spPr bwMode="auto">
            <a:xfrm>
              <a:off x="1562100" y="2667000"/>
              <a:ext cx="6433984" cy="2514600"/>
            </a:xfrm>
            <a:prstGeom prst="arc">
              <a:avLst>
                <a:gd name="adj1" fmla="val 1083418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5" name="TextBox 14"/>
            <p:cNvSpPr txBox="1"/>
            <p:nvPr/>
          </p:nvSpPr>
          <p:spPr>
            <a:xfrm>
              <a:off x="2213896"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1</a:t>
              </a:r>
              <a:endParaRPr lang="en-US" sz="1800" b="0" dirty="0">
                <a:latin typeface="Arial Rounded MT Bold" pitchFamily="34" charset="0"/>
              </a:endParaRPr>
            </a:p>
          </p:txBody>
        </p:sp>
        <p:sp>
          <p:nvSpPr>
            <p:cNvPr id="16" name="TextBox 15"/>
            <p:cNvSpPr txBox="1"/>
            <p:nvPr/>
          </p:nvSpPr>
          <p:spPr>
            <a:xfrm>
              <a:off x="43794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17" name="TextBox 16"/>
            <p:cNvSpPr txBox="1"/>
            <p:nvPr/>
          </p:nvSpPr>
          <p:spPr>
            <a:xfrm>
              <a:off x="65130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18" name="TextBox 17"/>
            <p:cNvSpPr txBox="1"/>
            <p:nvPr/>
          </p:nvSpPr>
          <p:spPr>
            <a:xfrm>
              <a:off x="5674852" y="2743200"/>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4</a:t>
              </a:r>
              <a:endParaRPr lang="en-US" sz="1800" b="0" dirty="0">
                <a:latin typeface="Arial Rounded MT Bold" pitchFamily="34" charset="0"/>
              </a:endParaRPr>
            </a:p>
          </p:txBody>
        </p:sp>
        <p:sp>
          <p:nvSpPr>
            <p:cNvPr id="19" name="TextBox 18"/>
            <p:cNvSpPr txBox="1"/>
            <p:nvPr/>
          </p:nvSpPr>
          <p:spPr>
            <a:xfrm>
              <a:off x="3878832" y="324464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3</a:t>
              </a:r>
              <a:endParaRPr lang="en-US" sz="1800" b="0" dirty="0">
                <a:latin typeface="Arial Rounded MT Bold" pitchFamily="34" charset="0"/>
              </a:endParaRPr>
            </a:p>
          </p:txBody>
        </p:sp>
        <p:sp>
          <p:nvSpPr>
            <p:cNvPr id="20" name="TextBox 19"/>
            <p:cNvSpPr txBox="1"/>
            <p:nvPr/>
          </p:nvSpPr>
          <p:spPr>
            <a:xfrm>
              <a:off x="2278632" y="348588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2</a:t>
              </a:r>
              <a:endParaRPr lang="en-US" sz="1800" b="0" dirty="0">
                <a:latin typeface="Arial Rounded MT Bold" pitchFamily="34" charset="0"/>
              </a:endParaRPr>
            </a:p>
          </p:txBody>
        </p:sp>
      </p:grpSp>
      <p:grpSp>
        <p:nvGrpSpPr>
          <p:cNvPr id="29" name="Group 28"/>
          <p:cNvGrpSpPr>
            <a:grpSpLocks noChangeAspect="1"/>
          </p:cNvGrpSpPr>
          <p:nvPr/>
        </p:nvGrpSpPr>
        <p:grpSpPr>
          <a:xfrm>
            <a:off x="4876800" y="1846359"/>
            <a:ext cx="3810000" cy="1359932"/>
            <a:chOff x="990600" y="2667000"/>
            <a:chExt cx="7620000" cy="2719864"/>
          </a:xfrm>
        </p:grpSpPr>
        <p:grpSp>
          <p:nvGrpSpPr>
            <p:cNvPr id="30" name="Group 29"/>
            <p:cNvGrpSpPr/>
            <p:nvPr/>
          </p:nvGrpSpPr>
          <p:grpSpPr>
            <a:xfrm>
              <a:off x="990600" y="4114800"/>
              <a:ext cx="1143000" cy="1066800"/>
              <a:chOff x="1371600" y="4114800"/>
              <a:chExt cx="1143000" cy="1066800"/>
            </a:xfrm>
          </p:grpSpPr>
          <p:sp>
            <p:nvSpPr>
              <p:cNvPr id="52" name="Oval 51"/>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53" name="TextBox 52"/>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1</a:t>
                </a:r>
              </a:p>
            </p:txBody>
          </p:sp>
        </p:grpSp>
        <p:grpSp>
          <p:nvGrpSpPr>
            <p:cNvPr id="31" name="Group 30"/>
            <p:cNvGrpSpPr/>
            <p:nvPr/>
          </p:nvGrpSpPr>
          <p:grpSpPr>
            <a:xfrm>
              <a:off x="3124200" y="4114800"/>
              <a:ext cx="1143000" cy="1066800"/>
              <a:chOff x="1371600" y="4114800"/>
              <a:chExt cx="1143000" cy="1066800"/>
            </a:xfrm>
          </p:grpSpPr>
          <p:sp>
            <p:nvSpPr>
              <p:cNvPr id="50" name="Oval 49"/>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51" name="TextBox 50"/>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2</a:t>
                </a:r>
              </a:p>
            </p:txBody>
          </p:sp>
        </p:grpSp>
        <p:grpSp>
          <p:nvGrpSpPr>
            <p:cNvPr id="32" name="Group 31"/>
            <p:cNvGrpSpPr/>
            <p:nvPr/>
          </p:nvGrpSpPr>
          <p:grpSpPr>
            <a:xfrm>
              <a:off x="5334000" y="4114800"/>
              <a:ext cx="1143000" cy="1066800"/>
              <a:chOff x="1371600" y="4114800"/>
              <a:chExt cx="1143000" cy="1066800"/>
            </a:xfrm>
          </p:grpSpPr>
          <p:sp>
            <p:nvSpPr>
              <p:cNvPr id="48" name="Oval 47"/>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49" name="TextBox 48"/>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3</a:t>
                </a:r>
              </a:p>
            </p:txBody>
          </p:sp>
        </p:grpSp>
        <p:grpSp>
          <p:nvGrpSpPr>
            <p:cNvPr id="33" name="Group 32"/>
            <p:cNvGrpSpPr/>
            <p:nvPr/>
          </p:nvGrpSpPr>
          <p:grpSpPr>
            <a:xfrm>
              <a:off x="7467600" y="4114800"/>
              <a:ext cx="1143000" cy="1066800"/>
              <a:chOff x="1371600" y="4114800"/>
              <a:chExt cx="1143000" cy="1066800"/>
            </a:xfrm>
          </p:grpSpPr>
          <p:sp>
            <p:nvSpPr>
              <p:cNvPr id="46" name="Oval 45"/>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47" name="TextBox 46"/>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4</a:t>
                </a:r>
              </a:p>
            </p:txBody>
          </p:sp>
        </p:grpSp>
        <p:cxnSp>
          <p:nvCxnSpPr>
            <p:cNvPr id="34" name="Straight Arrow Connector 33"/>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35" name="Straight Arrow Connector 34"/>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36" name="Straight Arrow Connector 35"/>
            <p:cNvCxnSpPr/>
            <p:nvPr/>
          </p:nvCxnSpPr>
          <p:spPr bwMode="auto">
            <a:xfrm>
              <a:off x="65532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39" name="Arc 38"/>
            <p:cNvSpPr/>
            <p:nvPr/>
          </p:nvSpPr>
          <p:spPr bwMode="auto">
            <a:xfrm>
              <a:off x="1562100" y="2667000"/>
              <a:ext cx="6433984" cy="2514600"/>
            </a:xfrm>
            <a:prstGeom prst="arc">
              <a:avLst>
                <a:gd name="adj1" fmla="val 1083418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40" name="TextBox 39"/>
            <p:cNvSpPr txBox="1"/>
            <p:nvPr/>
          </p:nvSpPr>
          <p:spPr>
            <a:xfrm>
              <a:off x="2213896"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1</a:t>
              </a:r>
              <a:endParaRPr lang="en-US" sz="1800" b="0" dirty="0">
                <a:latin typeface="Arial Rounded MT Bold" pitchFamily="34" charset="0"/>
              </a:endParaRPr>
            </a:p>
          </p:txBody>
        </p:sp>
        <p:sp>
          <p:nvSpPr>
            <p:cNvPr id="41" name="TextBox 40"/>
            <p:cNvSpPr txBox="1"/>
            <p:nvPr/>
          </p:nvSpPr>
          <p:spPr>
            <a:xfrm>
              <a:off x="43794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42" name="TextBox 41"/>
            <p:cNvSpPr txBox="1"/>
            <p:nvPr/>
          </p:nvSpPr>
          <p:spPr>
            <a:xfrm>
              <a:off x="65130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43" name="TextBox 42"/>
            <p:cNvSpPr txBox="1"/>
            <p:nvPr/>
          </p:nvSpPr>
          <p:spPr>
            <a:xfrm>
              <a:off x="5674852" y="2743200"/>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4</a:t>
              </a:r>
              <a:endParaRPr lang="en-US" sz="1800" b="0" dirty="0">
                <a:latin typeface="Arial Rounded MT Bold" pitchFamily="34" charset="0"/>
              </a:endParaRPr>
            </a:p>
          </p:txBody>
        </p:sp>
      </p:grpSp>
      <p:sp>
        <p:nvSpPr>
          <p:cNvPr id="54" name="TextBox 53"/>
          <p:cNvSpPr txBox="1"/>
          <p:nvPr/>
        </p:nvSpPr>
        <p:spPr>
          <a:xfrm>
            <a:off x="4572000" y="1371600"/>
            <a:ext cx="4310283" cy="400110"/>
          </a:xfrm>
          <a:prstGeom prst="rect">
            <a:avLst/>
          </a:prstGeom>
          <a:noFill/>
        </p:spPr>
        <p:txBody>
          <a:bodyPr wrap="none" rtlCol="0">
            <a:spAutoFit/>
          </a:bodyPr>
          <a:lstStyle/>
          <a:p>
            <a:r>
              <a:rPr lang="en-US" sz="2000" b="0" dirty="0">
                <a:latin typeface="Arial Rounded MT Bold" pitchFamily="34" charset="0"/>
              </a:rPr>
              <a:t>Only oldest age class reproduces</a:t>
            </a:r>
          </a:p>
        </p:txBody>
      </p:sp>
      <p:sp>
        <p:nvSpPr>
          <p:cNvPr id="55" name="TextBox 54"/>
          <p:cNvSpPr txBox="1"/>
          <p:nvPr/>
        </p:nvSpPr>
        <p:spPr>
          <a:xfrm>
            <a:off x="228600" y="1352490"/>
            <a:ext cx="4119269" cy="400110"/>
          </a:xfrm>
          <a:prstGeom prst="rect">
            <a:avLst/>
          </a:prstGeom>
          <a:noFill/>
        </p:spPr>
        <p:txBody>
          <a:bodyPr wrap="none" rtlCol="0">
            <a:spAutoFit/>
          </a:bodyPr>
          <a:lstStyle/>
          <a:p>
            <a:r>
              <a:rPr lang="en-US" sz="2000" b="0" dirty="0">
                <a:latin typeface="Arial Rounded MT Bold" pitchFamily="34" charset="0"/>
              </a:rPr>
              <a:t>All but first age class reproduce</a:t>
            </a:r>
          </a:p>
        </p:txBody>
      </p:sp>
      <p:grpSp>
        <p:nvGrpSpPr>
          <p:cNvPr id="56" name="Group 55"/>
          <p:cNvGrpSpPr>
            <a:grpSpLocks noChangeAspect="1"/>
          </p:cNvGrpSpPr>
          <p:nvPr/>
        </p:nvGrpSpPr>
        <p:grpSpPr>
          <a:xfrm>
            <a:off x="2362200" y="4038600"/>
            <a:ext cx="4361227" cy="1452717"/>
            <a:chOff x="928328" y="3244644"/>
            <a:chExt cx="5814982" cy="1936956"/>
          </a:xfrm>
        </p:grpSpPr>
        <p:grpSp>
          <p:nvGrpSpPr>
            <p:cNvPr id="57" name="Group 56"/>
            <p:cNvGrpSpPr/>
            <p:nvPr/>
          </p:nvGrpSpPr>
          <p:grpSpPr>
            <a:xfrm>
              <a:off x="928328" y="4114800"/>
              <a:ext cx="1266412" cy="1066800"/>
              <a:chOff x="1309328" y="4114800"/>
              <a:chExt cx="1266412" cy="1066800"/>
            </a:xfrm>
          </p:grpSpPr>
          <p:sp>
            <p:nvSpPr>
              <p:cNvPr id="79" name="Oval 78"/>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80" name="TextBox 79"/>
              <p:cNvSpPr txBox="1"/>
              <p:nvPr/>
            </p:nvSpPr>
            <p:spPr>
              <a:xfrm>
                <a:off x="1309328" y="4355812"/>
                <a:ext cx="1266412" cy="533480"/>
              </a:xfrm>
              <a:prstGeom prst="rect">
                <a:avLst/>
              </a:prstGeom>
              <a:noFill/>
            </p:spPr>
            <p:txBody>
              <a:bodyPr wrap="square" rtlCol="0">
                <a:spAutoFit/>
              </a:bodyPr>
              <a:lstStyle/>
              <a:p>
                <a:pPr algn="ctr"/>
                <a:r>
                  <a:rPr lang="en-US" sz="2000" b="0" dirty="0">
                    <a:latin typeface="Arial Rounded MT Bold" pitchFamily="34" charset="0"/>
                  </a:rPr>
                  <a:t>egg</a:t>
                </a:r>
              </a:p>
            </p:txBody>
          </p:sp>
        </p:grpSp>
        <p:grpSp>
          <p:nvGrpSpPr>
            <p:cNvPr id="58" name="Group 57"/>
            <p:cNvGrpSpPr/>
            <p:nvPr/>
          </p:nvGrpSpPr>
          <p:grpSpPr>
            <a:xfrm>
              <a:off x="2921005" y="4114800"/>
              <a:ext cx="1502705" cy="1066800"/>
              <a:chOff x="1168405" y="4114800"/>
              <a:chExt cx="1502705" cy="1066800"/>
            </a:xfrm>
          </p:grpSpPr>
          <p:sp>
            <p:nvSpPr>
              <p:cNvPr id="77" name="Oval 76"/>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78" name="TextBox 77"/>
              <p:cNvSpPr txBox="1"/>
              <p:nvPr/>
            </p:nvSpPr>
            <p:spPr>
              <a:xfrm>
                <a:off x="1168405" y="4334396"/>
                <a:ext cx="1502705" cy="533480"/>
              </a:xfrm>
              <a:prstGeom prst="rect">
                <a:avLst/>
              </a:prstGeom>
              <a:noFill/>
            </p:spPr>
            <p:txBody>
              <a:bodyPr wrap="square" rtlCol="0">
                <a:spAutoFit/>
              </a:bodyPr>
              <a:lstStyle/>
              <a:p>
                <a:pPr algn="ctr"/>
                <a:r>
                  <a:rPr lang="en-US" sz="2000" b="0" dirty="0">
                    <a:latin typeface="Arial Rounded MT Bold" pitchFamily="34" charset="0"/>
                  </a:rPr>
                  <a:t>larva</a:t>
                </a:r>
              </a:p>
            </p:txBody>
          </p:sp>
        </p:grpSp>
        <p:grpSp>
          <p:nvGrpSpPr>
            <p:cNvPr id="59" name="Group 58"/>
            <p:cNvGrpSpPr/>
            <p:nvPr/>
          </p:nvGrpSpPr>
          <p:grpSpPr>
            <a:xfrm>
              <a:off x="5133265" y="4114800"/>
              <a:ext cx="1610045" cy="1066800"/>
              <a:chOff x="1170865" y="4114800"/>
              <a:chExt cx="1610045" cy="1066800"/>
            </a:xfrm>
          </p:grpSpPr>
          <p:sp>
            <p:nvSpPr>
              <p:cNvPr id="75" name="Oval 74"/>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76" name="TextBox 75"/>
              <p:cNvSpPr txBox="1"/>
              <p:nvPr/>
            </p:nvSpPr>
            <p:spPr>
              <a:xfrm>
                <a:off x="1170865" y="4334396"/>
                <a:ext cx="1610045" cy="533480"/>
              </a:xfrm>
              <a:prstGeom prst="rect">
                <a:avLst/>
              </a:prstGeom>
              <a:noFill/>
            </p:spPr>
            <p:txBody>
              <a:bodyPr wrap="square" rtlCol="0">
                <a:spAutoFit/>
              </a:bodyPr>
              <a:lstStyle/>
              <a:p>
                <a:pPr algn="ctr"/>
                <a:r>
                  <a:rPr lang="en-US" sz="2000" b="0" dirty="0">
                    <a:latin typeface="Arial Rounded MT Bold" pitchFamily="34" charset="0"/>
                  </a:rPr>
                  <a:t>adult</a:t>
                </a:r>
              </a:p>
            </p:txBody>
          </p:sp>
        </p:grpSp>
        <p:cxnSp>
          <p:nvCxnSpPr>
            <p:cNvPr id="61" name="Straight Arrow Connector 60"/>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62" name="Straight Arrow Connector 61"/>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65" name="Arc 64"/>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67" name="TextBox 66"/>
            <p:cNvSpPr txBox="1"/>
            <p:nvPr/>
          </p:nvSpPr>
          <p:spPr>
            <a:xfrm>
              <a:off x="2396274" y="4648200"/>
              <a:ext cx="611708" cy="492443"/>
            </a:xfrm>
            <a:prstGeom prst="rect">
              <a:avLst/>
            </a:prstGeom>
            <a:noFill/>
          </p:spPr>
          <p:txBody>
            <a:bodyPr wrap="none" rtlCol="0">
              <a:spAutoFit/>
            </a:bodyPr>
            <a:lstStyle/>
            <a:p>
              <a:r>
                <a:rPr lang="en-US" sz="1800" b="0" dirty="0">
                  <a:latin typeface="Arial Rounded MT Bold" pitchFamily="34" charset="0"/>
                </a:rPr>
                <a:t>G</a:t>
              </a:r>
              <a:r>
                <a:rPr lang="en-US" sz="1800" b="0" baseline="-25000" dirty="0">
                  <a:latin typeface="Arial Rounded MT Bold" pitchFamily="34" charset="0"/>
                </a:rPr>
                <a:t>1</a:t>
              </a:r>
              <a:endParaRPr lang="en-US" sz="1800" b="0" dirty="0">
                <a:latin typeface="Arial Rounded MT Bold" pitchFamily="34" charset="0"/>
              </a:endParaRPr>
            </a:p>
          </p:txBody>
        </p:sp>
        <p:sp>
          <p:nvSpPr>
            <p:cNvPr id="68" name="TextBox 67"/>
            <p:cNvSpPr txBox="1"/>
            <p:nvPr/>
          </p:nvSpPr>
          <p:spPr>
            <a:xfrm>
              <a:off x="4561829" y="4648200"/>
              <a:ext cx="611708" cy="492443"/>
            </a:xfrm>
            <a:prstGeom prst="rect">
              <a:avLst/>
            </a:prstGeom>
            <a:noFill/>
          </p:spPr>
          <p:txBody>
            <a:bodyPr wrap="none" rtlCol="0">
              <a:spAutoFit/>
            </a:bodyPr>
            <a:lstStyle/>
            <a:p>
              <a:r>
                <a:rPr lang="en-US" sz="1800" b="0" dirty="0">
                  <a:latin typeface="Arial Rounded MT Bold" pitchFamily="34" charset="0"/>
                </a:rPr>
                <a:t>G</a:t>
              </a:r>
              <a:r>
                <a:rPr lang="en-US" sz="1800" b="0" baseline="-25000" dirty="0">
                  <a:latin typeface="Arial Rounded MT Bold" pitchFamily="34" charset="0"/>
                </a:rPr>
                <a:t>2</a:t>
              </a:r>
              <a:endParaRPr lang="en-US" sz="1800" b="0" dirty="0">
                <a:latin typeface="Arial Rounded MT Bold" pitchFamily="34" charset="0"/>
              </a:endParaRPr>
            </a:p>
          </p:txBody>
        </p:sp>
        <p:sp>
          <p:nvSpPr>
            <p:cNvPr id="71" name="TextBox 70"/>
            <p:cNvSpPr txBox="1"/>
            <p:nvPr/>
          </p:nvSpPr>
          <p:spPr>
            <a:xfrm>
              <a:off x="3878832" y="324464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3</a:t>
              </a:r>
              <a:endParaRPr lang="en-US" sz="1800" b="0" dirty="0">
                <a:latin typeface="Arial Rounded MT Bold" pitchFamily="34" charset="0"/>
              </a:endParaRPr>
            </a:p>
          </p:txBody>
        </p:sp>
      </p:grpSp>
      <p:sp>
        <p:nvSpPr>
          <p:cNvPr id="84" name="Arc 83"/>
          <p:cNvSpPr/>
          <p:nvPr/>
        </p:nvSpPr>
        <p:spPr bwMode="auto">
          <a:xfrm flipV="1">
            <a:off x="4015728" y="5460599"/>
            <a:ext cx="890633" cy="762000"/>
          </a:xfrm>
          <a:prstGeom prst="arc">
            <a:avLst>
              <a:gd name="adj1" fmla="val 8208722"/>
              <a:gd name="adj2" fmla="val 2583683"/>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85" name="Arc 84"/>
          <p:cNvSpPr/>
          <p:nvPr/>
        </p:nvSpPr>
        <p:spPr bwMode="auto">
          <a:xfrm flipV="1">
            <a:off x="5717286" y="5460599"/>
            <a:ext cx="890633" cy="762000"/>
          </a:xfrm>
          <a:prstGeom prst="arc">
            <a:avLst>
              <a:gd name="adj1" fmla="val 8208722"/>
              <a:gd name="adj2" fmla="val 2583683"/>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86" name="TextBox 85"/>
          <p:cNvSpPr txBox="1"/>
          <p:nvPr/>
        </p:nvSpPr>
        <p:spPr>
          <a:xfrm>
            <a:off x="4203807" y="5791200"/>
            <a:ext cx="429926" cy="369332"/>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87" name="TextBox 86"/>
          <p:cNvSpPr txBox="1"/>
          <p:nvPr/>
        </p:nvSpPr>
        <p:spPr>
          <a:xfrm>
            <a:off x="5943600" y="5802868"/>
            <a:ext cx="429926" cy="369332"/>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88" name="TextBox 87"/>
          <p:cNvSpPr txBox="1"/>
          <p:nvPr/>
        </p:nvSpPr>
        <p:spPr>
          <a:xfrm>
            <a:off x="6771046" y="5587425"/>
            <a:ext cx="2057188" cy="707886"/>
          </a:xfrm>
          <a:prstGeom prst="rect">
            <a:avLst/>
          </a:prstGeom>
          <a:noFill/>
        </p:spPr>
        <p:txBody>
          <a:bodyPr wrap="square" rtlCol="0">
            <a:spAutoFit/>
          </a:bodyPr>
          <a:lstStyle/>
          <a:p>
            <a:r>
              <a:rPr lang="en-US" sz="2000" b="0" dirty="0">
                <a:latin typeface="Arial Rounded MT Bold" pitchFamily="34" charset="0"/>
              </a:rPr>
              <a:t>Can remain in same stage</a:t>
            </a:r>
          </a:p>
        </p:txBody>
      </p:sp>
      <p:sp>
        <p:nvSpPr>
          <p:cNvPr id="89" name="TextBox 88"/>
          <p:cNvSpPr txBox="1"/>
          <p:nvPr/>
        </p:nvSpPr>
        <p:spPr>
          <a:xfrm>
            <a:off x="304800" y="4691217"/>
            <a:ext cx="1929171" cy="1631216"/>
          </a:xfrm>
          <a:prstGeom prst="rect">
            <a:avLst/>
          </a:prstGeom>
          <a:noFill/>
        </p:spPr>
        <p:txBody>
          <a:bodyPr wrap="square" rtlCol="0">
            <a:spAutoFit/>
          </a:bodyPr>
          <a:lstStyle/>
          <a:p>
            <a:r>
              <a:rPr lang="en-US" sz="2000" b="0" dirty="0">
                <a:latin typeface="Arial Rounded MT Bold" pitchFamily="34" charset="0"/>
              </a:rPr>
              <a:t>Simple insect life cycle: organize by stage instead of age</a:t>
            </a:r>
          </a:p>
        </p:txBody>
      </p:sp>
      <p:sp>
        <p:nvSpPr>
          <p:cNvPr id="3" name="TextBox 2"/>
          <p:cNvSpPr txBox="1"/>
          <p:nvPr/>
        </p:nvSpPr>
        <p:spPr>
          <a:xfrm>
            <a:off x="3167005" y="4663342"/>
            <a:ext cx="877869" cy="338554"/>
          </a:xfrm>
          <a:prstGeom prst="rect">
            <a:avLst/>
          </a:prstGeom>
          <a:noFill/>
        </p:spPr>
        <p:txBody>
          <a:bodyPr wrap="none" rtlCol="0">
            <a:spAutoFit/>
          </a:bodyPr>
          <a:lstStyle/>
          <a:p>
            <a:r>
              <a:rPr lang="en-US" b="0" dirty="0">
                <a:solidFill>
                  <a:srgbClr val="FF0000"/>
                </a:solidFill>
                <a:latin typeface="Arial Rounded MT Bold" pitchFamily="34" charset="0"/>
              </a:rPr>
              <a:t>growth</a:t>
            </a:r>
          </a:p>
        </p:txBody>
      </p:sp>
      <p:sp>
        <p:nvSpPr>
          <p:cNvPr id="74" name="TextBox 73"/>
          <p:cNvSpPr txBox="1"/>
          <p:nvPr/>
        </p:nvSpPr>
        <p:spPr>
          <a:xfrm>
            <a:off x="4842217" y="4686637"/>
            <a:ext cx="877869" cy="338554"/>
          </a:xfrm>
          <a:prstGeom prst="rect">
            <a:avLst/>
          </a:prstGeom>
          <a:noFill/>
        </p:spPr>
        <p:txBody>
          <a:bodyPr wrap="none" rtlCol="0">
            <a:spAutoFit/>
          </a:bodyPr>
          <a:lstStyle/>
          <a:p>
            <a:r>
              <a:rPr lang="en-US" b="0" dirty="0">
                <a:solidFill>
                  <a:srgbClr val="FF0000"/>
                </a:solidFill>
                <a:latin typeface="Arial Rounded MT Bold" pitchFamily="34" charset="0"/>
              </a:rPr>
              <a:t>growth</a:t>
            </a:r>
          </a:p>
        </p:txBody>
      </p:sp>
      <p:sp>
        <p:nvSpPr>
          <p:cNvPr id="81" name="TextBox 80"/>
          <p:cNvSpPr txBox="1"/>
          <p:nvPr/>
        </p:nvSpPr>
        <p:spPr>
          <a:xfrm>
            <a:off x="3989675" y="6294673"/>
            <a:ext cx="958339" cy="338554"/>
          </a:xfrm>
          <a:prstGeom prst="rect">
            <a:avLst/>
          </a:prstGeom>
          <a:noFill/>
        </p:spPr>
        <p:txBody>
          <a:bodyPr wrap="none" rtlCol="0">
            <a:spAutoFit/>
          </a:bodyPr>
          <a:lstStyle/>
          <a:p>
            <a:r>
              <a:rPr lang="en-US" b="0" dirty="0">
                <a:solidFill>
                  <a:srgbClr val="FF0000"/>
                </a:solidFill>
                <a:latin typeface="Arial Rounded MT Bold" pitchFamily="34" charset="0"/>
              </a:rPr>
              <a:t>survival</a:t>
            </a:r>
          </a:p>
        </p:txBody>
      </p:sp>
      <p:sp>
        <p:nvSpPr>
          <p:cNvPr id="82" name="TextBox 81"/>
          <p:cNvSpPr txBox="1"/>
          <p:nvPr/>
        </p:nvSpPr>
        <p:spPr>
          <a:xfrm>
            <a:off x="5695370" y="6293405"/>
            <a:ext cx="958339" cy="338554"/>
          </a:xfrm>
          <a:prstGeom prst="rect">
            <a:avLst/>
          </a:prstGeom>
          <a:noFill/>
        </p:spPr>
        <p:txBody>
          <a:bodyPr wrap="none" rtlCol="0">
            <a:spAutoFit/>
          </a:bodyPr>
          <a:lstStyle/>
          <a:p>
            <a:r>
              <a:rPr lang="en-US" b="0" dirty="0">
                <a:solidFill>
                  <a:srgbClr val="FF0000"/>
                </a:solidFill>
                <a:latin typeface="Arial Rounded MT Bold" pitchFamily="34" charset="0"/>
              </a:rPr>
              <a:t>survival</a:t>
            </a:r>
          </a:p>
        </p:txBody>
      </p:sp>
      <p:sp>
        <p:nvSpPr>
          <p:cNvPr id="83" name="TextBox 82"/>
          <p:cNvSpPr txBox="1"/>
          <p:nvPr/>
        </p:nvSpPr>
        <p:spPr>
          <a:xfrm>
            <a:off x="5294972" y="3765119"/>
            <a:ext cx="888192" cy="338554"/>
          </a:xfrm>
          <a:prstGeom prst="rect">
            <a:avLst/>
          </a:prstGeom>
          <a:noFill/>
        </p:spPr>
        <p:txBody>
          <a:bodyPr wrap="none" rtlCol="0">
            <a:spAutoFit/>
          </a:bodyPr>
          <a:lstStyle/>
          <a:p>
            <a:r>
              <a:rPr lang="en-US" b="0" dirty="0">
                <a:solidFill>
                  <a:srgbClr val="FF0000"/>
                </a:solidFill>
                <a:latin typeface="Arial Rounded MT Bold" pitchFamily="34" charset="0"/>
              </a:rPr>
              <a:t>fertility</a:t>
            </a:r>
          </a:p>
        </p:txBody>
      </p:sp>
      <p:sp>
        <p:nvSpPr>
          <p:cNvPr id="37" name="TextBox 36"/>
          <p:cNvSpPr txBox="1"/>
          <p:nvPr/>
        </p:nvSpPr>
        <p:spPr>
          <a:xfrm>
            <a:off x="228600" y="848380"/>
            <a:ext cx="4171848" cy="523220"/>
          </a:xfrm>
          <a:prstGeom prst="rect">
            <a:avLst/>
          </a:prstGeom>
          <a:noFill/>
        </p:spPr>
        <p:txBody>
          <a:bodyPr wrap="none" rtlCol="0">
            <a:spAutoFit/>
          </a:bodyPr>
          <a:lstStyle/>
          <a:p>
            <a:r>
              <a:rPr lang="en-US" sz="2800" b="0" dirty="0">
                <a:latin typeface="Arial Rounded MT Bold" pitchFamily="34" charset="0"/>
              </a:rPr>
              <a:t>Age-structured models</a:t>
            </a:r>
          </a:p>
        </p:txBody>
      </p:sp>
      <p:sp>
        <p:nvSpPr>
          <p:cNvPr id="90" name="TextBox 89"/>
          <p:cNvSpPr txBox="1"/>
          <p:nvPr/>
        </p:nvSpPr>
        <p:spPr>
          <a:xfrm>
            <a:off x="322980" y="3533634"/>
            <a:ext cx="4487703" cy="523220"/>
          </a:xfrm>
          <a:prstGeom prst="rect">
            <a:avLst/>
          </a:prstGeom>
          <a:noFill/>
        </p:spPr>
        <p:txBody>
          <a:bodyPr wrap="none" rtlCol="0">
            <a:spAutoFit/>
          </a:bodyPr>
          <a:lstStyle/>
          <a:p>
            <a:r>
              <a:rPr lang="en-US" sz="2800" b="0" dirty="0">
                <a:latin typeface="Arial Rounded MT Bold" pitchFamily="34" charset="0"/>
              </a:rPr>
              <a:t>Stage-structured models</a:t>
            </a:r>
          </a:p>
        </p:txBody>
      </p:sp>
      <p:sp>
        <p:nvSpPr>
          <p:cNvPr id="45" name="Slide Number Placeholder 44">
            <a:extLst>
              <a:ext uri="{FF2B5EF4-FFF2-40B4-BE49-F238E27FC236}">
                <a16:creationId xmlns:a16="http://schemas.microsoft.com/office/drawing/2014/main" id="{CE4387FF-C61C-4FE5-A102-3F5BD1A672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3B5D308E-2733-4BBF-A82B-1B1010F107A2}"/>
              </a:ext>
            </a:extLst>
          </p:cNvPr>
          <p:cNvSpPr txBox="1"/>
          <p:nvPr/>
        </p:nvSpPr>
        <p:spPr>
          <a:xfrm>
            <a:off x="6650153" y="3293230"/>
            <a:ext cx="2478194" cy="1938992"/>
          </a:xfrm>
          <a:prstGeom prst="rect">
            <a:avLst/>
          </a:prstGeom>
          <a:noFill/>
        </p:spPr>
        <p:txBody>
          <a:bodyPr wrap="square" rtlCol="0">
            <a:spAutoFit/>
          </a:bodyPr>
          <a:lstStyle/>
          <a:p>
            <a:r>
              <a:rPr lang="en-US" sz="2000" b="0" dirty="0">
                <a:latin typeface="Arial Rounded MT Bold" pitchFamily="34" charset="0"/>
              </a:rPr>
              <a:t>Note: naming conventions for vital rates vary; may use two subscripts: e.g., P</a:t>
            </a:r>
            <a:r>
              <a:rPr lang="en-US" sz="2000" b="0" baseline="-25000" dirty="0">
                <a:latin typeface="Arial Rounded MT Bold" pitchFamily="34" charset="0"/>
              </a:rPr>
              <a:t>12</a:t>
            </a:r>
            <a:r>
              <a:rPr lang="en-US" sz="2000" b="0" dirty="0">
                <a:latin typeface="Arial Rounded MT Bold" pitchFamily="34" charset="0"/>
              </a:rPr>
              <a:t>, P</a:t>
            </a:r>
            <a:r>
              <a:rPr lang="en-US" sz="2000" b="0" baseline="-25000" dirty="0">
                <a:latin typeface="Arial Rounded MT Bold" pitchFamily="34" charset="0"/>
              </a:rPr>
              <a:t>34</a:t>
            </a:r>
            <a:r>
              <a:rPr lang="en-US" sz="2000" b="0" dirty="0">
                <a:latin typeface="Arial Rounded MT Bold" pitchFamily="34" charset="0"/>
              </a:rPr>
              <a:t> …</a:t>
            </a:r>
          </a:p>
        </p:txBody>
      </p:sp>
    </p:spTree>
    <p:extLst>
      <p:ext uri="{BB962C8B-B14F-4D97-AF65-F5344CB8AC3E}">
        <p14:creationId xmlns:p14="http://schemas.microsoft.com/office/powerpoint/2010/main" val="1910530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Loggerhead sea turtle matrix model</a:t>
            </a:r>
          </a:p>
        </p:txBody>
      </p:sp>
      <p:sp>
        <p:nvSpPr>
          <p:cNvPr id="7" name="Content Placeholder 6">
            <a:extLst>
              <a:ext uri="{FF2B5EF4-FFF2-40B4-BE49-F238E27FC236}">
                <a16:creationId xmlns:a16="http://schemas.microsoft.com/office/drawing/2014/main" id="{BAAD93DB-B862-435D-9126-A81617938719}"/>
              </a:ext>
            </a:extLst>
          </p:cNvPr>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rotWithShape="1">
          <a:blip r:embed="rId3"/>
          <a:srcRect r="63184" b="29848"/>
          <a:stretch/>
        </p:blipFill>
        <p:spPr>
          <a:xfrm>
            <a:off x="381000" y="3276600"/>
            <a:ext cx="3530600" cy="2335898"/>
          </a:xfrm>
          <a:prstGeom prst="rect">
            <a:avLst/>
          </a:prstGeom>
        </p:spPr>
      </p:pic>
      <p:pic>
        <p:nvPicPr>
          <p:cNvPr id="5" name="Picture 4"/>
          <p:cNvPicPr>
            <a:picLocks noChangeAspect="1"/>
          </p:cNvPicPr>
          <p:nvPr/>
        </p:nvPicPr>
        <p:blipFill rotWithShape="1">
          <a:blip r:embed="rId3"/>
          <a:srcRect l="54297" b="31418"/>
          <a:stretch/>
        </p:blipFill>
        <p:spPr>
          <a:xfrm>
            <a:off x="4532630" y="3276601"/>
            <a:ext cx="4382770" cy="2283628"/>
          </a:xfrm>
          <a:prstGeom prst="rect">
            <a:avLst/>
          </a:prstGeom>
        </p:spPr>
      </p:pic>
      <p:pic>
        <p:nvPicPr>
          <p:cNvPr id="6" name="Picture 5"/>
          <p:cNvPicPr>
            <a:picLocks noChangeAspect="1"/>
          </p:cNvPicPr>
          <p:nvPr/>
        </p:nvPicPr>
        <p:blipFill>
          <a:blip r:embed="rId4"/>
          <a:stretch>
            <a:fillRect/>
          </a:stretch>
        </p:blipFill>
        <p:spPr>
          <a:xfrm>
            <a:off x="1030931" y="840115"/>
            <a:ext cx="7003398" cy="2528438"/>
          </a:xfrm>
          <a:prstGeom prst="rect">
            <a:avLst/>
          </a:prstGeom>
        </p:spPr>
      </p:pic>
      <p:sp>
        <p:nvSpPr>
          <p:cNvPr id="9" name="Slide Number Placeholder 8">
            <a:extLst>
              <a:ext uri="{FF2B5EF4-FFF2-40B4-BE49-F238E27FC236}">
                <a16:creationId xmlns:a16="http://schemas.microsoft.com/office/drawing/2014/main" id="{0ECDD197-958F-4298-BBB8-B30F03B756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1962F0-DE3C-468C-AE61-E3BF1025FA70}"/>
              </a:ext>
            </a:extLst>
          </p:cNvPr>
          <p:cNvSpPr txBox="1"/>
          <p:nvPr/>
        </p:nvSpPr>
        <p:spPr>
          <a:xfrm>
            <a:off x="228600" y="5562600"/>
            <a:ext cx="3810000" cy="923330"/>
          </a:xfrm>
          <a:prstGeom prst="rect">
            <a:avLst/>
          </a:prstGeom>
          <a:noFill/>
        </p:spPr>
        <p:txBody>
          <a:bodyPr wrap="square" rtlCol="0">
            <a:spAutoFit/>
          </a:bodyPr>
          <a:lstStyle/>
          <a:p>
            <a:r>
              <a:rPr lang="en-US" sz="1800" b="0" dirty="0">
                <a:latin typeface="Arial Rounded MT Bold" panose="020F0704030504030204" pitchFamily="34" charset="0"/>
              </a:rPr>
              <a:t>Population matrix corresponding to the above life cycle diagram for the loggerhead sea turtle.</a:t>
            </a:r>
          </a:p>
        </p:txBody>
      </p:sp>
      <p:sp>
        <p:nvSpPr>
          <p:cNvPr id="10" name="TextBox 9">
            <a:extLst>
              <a:ext uri="{FF2B5EF4-FFF2-40B4-BE49-F238E27FC236}">
                <a16:creationId xmlns:a16="http://schemas.microsoft.com/office/drawing/2014/main" id="{A0DA4A45-9186-49CD-A8E5-8FAF2206C41C}"/>
              </a:ext>
            </a:extLst>
          </p:cNvPr>
          <p:cNvSpPr txBox="1"/>
          <p:nvPr/>
        </p:nvSpPr>
        <p:spPr>
          <a:xfrm>
            <a:off x="4419600" y="5562600"/>
            <a:ext cx="4634230" cy="1200329"/>
          </a:xfrm>
          <a:prstGeom prst="rect">
            <a:avLst/>
          </a:prstGeom>
          <a:noFill/>
        </p:spPr>
        <p:txBody>
          <a:bodyPr wrap="square" rtlCol="0">
            <a:spAutoFit/>
          </a:bodyPr>
          <a:lstStyle/>
          <a:p>
            <a:r>
              <a:rPr lang="en-US" sz="1800" b="0" dirty="0">
                <a:latin typeface="Arial Rounded MT Bold" panose="020F0704030504030204" pitchFamily="34" charset="0"/>
              </a:rPr>
              <a:t>Population matrix with estimates of demographic parameters based on studies of southeastern US loggerhead sea turtles (Crowder et al. 1994)</a:t>
            </a:r>
          </a:p>
        </p:txBody>
      </p:sp>
    </p:spTree>
    <p:extLst>
      <p:ext uri="{BB962C8B-B14F-4D97-AF65-F5344CB8AC3E}">
        <p14:creationId xmlns:p14="http://schemas.microsoft.com/office/powerpoint/2010/main" val="4126638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Elasticity analysis</a:t>
            </a:r>
          </a:p>
        </p:txBody>
      </p:sp>
      <p:sp>
        <p:nvSpPr>
          <p:cNvPr id="2" name="Content Placeholder 1"/>
          <p:cNvSpPr>
            <a:spLocks noGrp="1"/>
          </p:cNvSpPr>
          <p:nvPr>
            <p:ph idx="1"/>
          </p:nvPr>
        </p:nvSpPr>
        <p:spPr/>
        <p:txBody>
          <a:bodyPr/>
          <a:lstStyle/>
          <a:p>
            <a:pPr marL="0" indent="0">
              <a:buNone/>
            </a:pPr>
            <a:r>
              <a:rPr lang="en-US" dirty="0"/>
              <a:t>Past conservation efforts focused heavily on increasing hatchling survival – would you predict this would have much impact on population growth?</a:t>
            </a:r>
          </a:p>
        </p:txBody>
      </p:sp>
      <p:pic>
        <p:nvPicPr>
          <p:cNvPr id="3" name="Picture 2"/>
          <p:cNvPicPr>
            <a:picLocks noChangeAspect="1"/>
          </p:cNvPicPr>
          <p:nvPr/>
        </p:nvPicPr>
        <p:blipFill>
          <a:blip r:embed="rId2"/>
          <a:stretch>
            <a:fillRect/>
          </a:stretch>
        </p:blipFill>
        <p:spPr>
          <a:xfrm>
            <a:off x="1880010" y="2097479"/>
            <a:ext cx="7263990" cy="4771407"/>
          </a:xfrm>
          <a:prstGeom prst="rect">
            <a:avLst/>
          </a:prstGeom>
        </p:spPr>
      </p:pic>
      <p:sp>
        <p:nvSpPr>
          <p:cNvPr id="5" name="Slide Number Placeholder 4">
            <a:extLst>
              <a:ext uri="{FF2B5EF4-FFF2-40B4-BE49-F238E27FC236}">
                <a16:creationId xmlns:a16="http://schemas.microsoft.com/office/drawing/2014/main" id="{26F88234-B628-498F-B328-0A4E9B5AF2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4" name="Picture 2" descr="A newly-hatched loggerhead sea turtle crawls to the water after being released by 325th Civil Engineering Squadron Natural Resources surveyors Aug. 23 on Tyndall’s beaches. Natural Resources monitors and protects the sea turtles that come to Tyndall’s beaches to nest. They also compile data for Florida’s monitoring system on these nests including: where the nests are located, what species of turtles laid the nest and how many successfully hatched out of the nest. (U.S. Air Force photo by Airman 1st Class Alex Echols)">
            <a:extLst>
              <a:ext uri="{FF2B5EF4-FFF2-40B4-BE49-F238E27FC236}">
                <a16:creationId xmlns:a16="http://schemas.microsoft.com/office/drawing/2014/main" id="{A1678628-F21E-4D2E-B670-1E521C1724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75" r="15795" b="13902"/>
          <a:stretch/>
        </p:blipFill>
        <p:spPr bwMode="auto">
          <a:xfrm>
            <a:off x="228600" y="1892809"/>
            <a:ext cx="2500159" cy="1536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76BDE7-8AA7-48DB-B6E6-46D4EB45734A}"/>
              </a:ext>
            </a:extLst>
          </p:cNvPr>
          <p:cNvSpPr txBox="1"/>
          <p:nvPr/>
        </p:nvSpPr>
        <p:spPr>
          <a:xfrm>
            <a:off x="228600" y="3510172"/>
            <a:ext cx="1447800" cy="1169551"/>
          </a:xfrm>
          <a:prstGeom prst="rect">
            <a:avLst/>
          </a:prstGeom>
          <a:noFill/>
        </p:spPr>
        <p:txBody>
          <a:bodyPr wrap="square" rtlCol="0">
            <a:spAutoFit/>
          </a:bodyPr>
          <a:lstStyle/>
          <a:p>
            <a:r>
              <a:rPr lang="en-US" sz="1400" b="0" dirty="0">
                <a:latin typeface="Arial Rounded MT Bold" panose="020F0704030504030204" pitchFamily="34" charset="0"/>
              </a:rPr>
              <a:t>U.S. Air Force photo by Airman 1st Class Alex Echols)</a:t>
            </a:r>
            <a:endParaRPr lang="en-US" sz="1800" dirty="0">
              <a:latin typeface="Arial Rounded MT Bold" panose="020F0704030504030204" pitchFamily="34" charset="0"/>
            </a:endParaRPr>
          </a:p>
        </p:txBody>
      </p:sp>
      <p:sp>
        <p:nvSpPr>
          <p:cNvPr id="9" name="TextBox 8">
            <a:extLst>
              <a:ext uri="{FF2B5EF4-FFF2-40B4-BE49-F238E27FC236}">
                <a16:creationId xmlns:a16="http://schemas.microsoft.com/office/drawing/2014/main" id="{A54579DD-2E67-4F6A-B314-2EC3F048D45D}"/>
              </a:ext>
            </a:extLst>
          </p:cNvPr>
          <p:cNvSpPr txBox="1"/>
          <p:nvPr/>
        </p:nvSpPr>
        <p:spPr>
          <a:xfrm>
            <a:off x="188578" y="5274566"/>
            <a:ext cx="1870663" cy="1384995"/>
          </a:xfrm>
          <a:prstGeom prst="rect">
            <a:avLst/>
          </a:prstGeom>
          <a:noFill/>
        </p:spPr>
        <p:txBody>
          <a:bodyPr wrap="square" rtlCol="0">
            <a:spAutoFit/>
          </a:bodyPr>
          <a:lstStyle/>
          <a:p>
            <a:r>
              <a:rPr lang="en-US" sz="2800" b="0" dirty="0">
                <a:latin typeface="Arial Rounded MT Bold" panose="020F0704030504030204" pitchFamily="34" charset="0"/>
              </a:rPr>
              <a:t>Matrix of elasticity values</a:t>
            </a:r>
          </a:p>
        </p:txBody>
      </p:sp>
    </p:spTree>
    <p:extLst>
      <p:ext uri="{BB962C8B-B14F-4D97-AF65-F5344CB8AC3E}">
        <p14:creationId xmlns:p14="http://schemas.microsoft.com/office/powerpoint/2010/main" val="3838274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Elasticity analysis</a:t>
            </a:r>
          </a:p>
        </p:txBody>
      </p:sp>
      <p:sp>
        <p:nvSpPr>
          <p:cNvPr id="2" name="Content Placeholder 1"/>
          <p:cNvSpPr>
            <a:spLocks noGrp="1"/>
          </p:cNvSpPr>
          <p:nvPr>
            <p:ph idx="1"/>
          </p:nvPr>
        </p:nvSpPr>
        <p:spPr/>
        <p:txBody>
          <a:bodyPr/>
          <a:lstStyle/>
          <a:p>
            <a:pPr marL="0" indent="0">
              <a:buNone/>
            </a:pPr>
            <a:r>
              <a:rPr lang="en-US" dirty="0"/>
              <a:t>Past conservation efforts focused heavily on increasing hatchling survival – would you predict this would have much impact on population growth?</a:t>
            </a:r>
          </a:p>
        </p:txBody>
      </p:sp>
      <p:pic>
        <p:nvPicPr>
          <p:cNvPr id="3" name="Picture 2"/>
          <p:cNvPicPr>
            <a:picLocks noChangeAspect="1"/>
          </p:cNvPicPr>
          <p:nvPr/>
        </p:nvPicPr>
        <p:blipFill>
          <a:blip r:embed="rId2"/>
          <a:stretch>
            <a:fillRect/>
          </a:stretch>
        </p:blipFill>
        <p:spPr>
          <a:xfrm>
            <a:off x="1880010" y="2097479"/>
            <a:ext cx="7263990" cy="4771407"/>
          </a:xfrm>
          <a:prstGeom prst="rect">
            <a:avLst/>
          </a:prstGeom>
        </p:spPr>
      </p:pic>
      <p:sp>
        <p:nvSpPr>
          <p:cNvPr id="5" name="Slide Number Placeholder 4">
            <a:extLst>
              <a:ext uri="{FF2B5EF4-FFF2-40B4-BE49-F238E27FC236}">
                <a16:creationId xmlns:a16="http://schemas.microsoft.com/office/drawing/2014/main" id="{26F88234-B628-498F-B328-0A4E9B5AF2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074" name="Picture 2" descr="A newly-hatched loggerhead sea turtle crawls to the water after being released by 325th Civil Engineering Squadron Natural Resources surveyors Aug. 23 on Tyndall’s beaches. Natural Resources monitors and protects the sea turtles that come to Tyndall’s beaches to nest. They also compile data for Florida’s monitoring system on these nests including: where the nests are located, what species of turtles laid the nest and how many successfully hatched out of the nest. (U.S. Air Force photo by Airman 1st Class Alex Echols)">
            <a:extLst>
              <a:ext uri="{FF2B5EF4-FFF2-40B4-BE49-F238E27FC236}">
                <a16:creationId xmlns:a16="http://schemas.microsoft.com/office/drawing/2014/main" id="{A1678628-F21E-4D2E-B670-1E521C1724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75" r="15795" b="13902"/>
          <a:stretch/>
        </p:blipFill>
        <p:spPr bwMode="auto">
          <a:xfrm>
            <a:off x="228600" y="1892809"/>
            <a:ext cx="2500159" cy="15361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76BDE7-8AA7-48DB-B6E6-46D4EB45734A}"/>
              </a:ext>
            </a:extLst>
          </p:cNvPr>
          <p:cNvSpPr txBox="1"/>
          <p:nvPr/>
        </p:nvSpPr>
        <p:spPr>
          <a:xfrm>
            <a:off x="228600" y="3510172"/>
            <a:ext cx="1447800" cy="1169551"/>
          </a:xfrm>
          <a:prstGeom prst="rect">
            <a:avLst/>
          </a:prstGeom>
          <a:noFill/>
        </p:spPr>
        <p:txBody>
          <a:bodyPr wrap="square" rtlCol="0">
            <a:spAutoFit/>
          </a:bodyPr>
          <a:lstStyle/>
          <a:p>
            <a:r>
              <a:rPr lang="en-US" sz="1400" b="0" dirty="0">
                <a:latin typeface="Arial Rounded MT Bold" panose="020F0704030504030204" pitchFamily="34" charset="0"/>
              </a:rPr>
              <a:t>U.S. Air Force photo by Airman 1st Class Alex Echols)</a:t>
            </a:r>
            <a:endParaRPr lang="en-US" sz="1800" dirty="0">
              <a:latin typeface="Arial Rounded MT Bold" panose="020F0704030504030204" pitchFamily="34" charset="0"/>
            </a:endParaRPr>
          </a:p>
        </p:txBody>
      </p:sp>
      <p:sp>
        <p:nvSpPr>
          <p:cNvPr id="9" name="TextBox 8">
            <a:extLst>
              <a:ext uri="{FF2B5EF4-FFF2-40B4-BE49-F238E27FC236}">
                <a16:creationId xmlns:a16="http://schemas.microsoft.com/office/drawing/2014/main" id="{A54579DD-2E67-4F6A-B314-2EC3F048D45D}"/>
              </a:ext>
            </a:extLst>
          </p:cNvPr>
          <p:cNvSpPr txBox="1"/>
          <p:nvPr/>
        </p:nvSpPr>
        <p:spPr>
          <a:xfrm>
            <a:off x="188578" y="5274566"/>
            <a:ext cx="1870663" cy="1384995"/>
          </a:xfrm>
          <a:prstGeom prst="rect">
            <a:avLst/>
          </a:prstGeom>
          <a:noFill/>
        </p:spPr>
        <p:txBody>
          <a:bodyPr wrap="square" rtlCol="0">
            <a:spAutoFit/>
          </a:bodyPr>
          <a:lstStyle/>
          <a:p>
            <a:r>
              <a:rPr lang="en-US" sz="2800" b="0" dirty="0">
                <a:latin typeface="Arial Rounded MT Bold" panose="020F0704030504030204" pitchFamily="34" charset="0"/>
              </a:rPr>
              <a:t>Matrix of elasticity values</a:t>
            </a:r>
          </a:p>
        </p:txBody>
      </p:sp>
      <p:sp>
        <p:nvSpPr>
          <p:cNvPr id="6" name="Rectangle: Rounded Corners 5">
            <a:extLst>
              <a:ext uri="{FF2B5EF4-FFF2-40B4-BE49-F238E27FC236}">
                <a16:creationId xmlns:a16="http://schemas.microsoft.com/office/drawing/2014/main" id="{B2B2E136-828F-4C8C-B59F-F2B0AB390B19}"/>
              </a:ext>
            </a:extLst>
          </p:cNvPr>
          <p:cNvSpPr/>
          <p:nvPr/>
        </p:nvSpPr>
        <p:spPr>
          <a:xfrm>
            <a:off x="7818620" y="6019800"/>
            <a:ext cx="1295400" cy="8223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5977F6-0353-45FF-908B-76A06AFC9820}"/>
              </a:ext>
            </a:extLst>
          </p:cNvPr>
          <p:cNvSpPr txBox="1"/>
          <p:nvPr/>
        </p:nvSpPr>
        <p:spPr>
          <a:xfrm>
            <a:off x="6679995" y="4282716"/>
            <a:ext cx="2434025" cy="1200329"/>
          </a:xfrm>
          <a:prstGeom prst="rect">
            <a:avLst/>
          </a:prstGeom>
          <a:solidFill>
            <a:srgbClr val="FFFFFF"/>
          </a:solidFill>
        </p:spPr>
        <p:txBody>
          <a:bodyPr wrap="square" rtlCol="0">
            <a:spAutoFit/>
          </a:bodyPr>
          <a:lstStyle/>
          <a:p>
            <a:r>
              <a:rPr lang="en-US" sz="2400" b="0" dirty="0">
                <a:solidFill>
                  <a:srgbClr val="0000FF"/>
                </a:solidFill>
                <a:latin typeface="Arial Rounded MT Bold" panose="020F0704030504030204" pitchFamily="34" charset="0"/>
              </a:rPr>
              <a:t>Adult survival – highest elasticity value</a:t>
            </a:r>
          </a:p>
        </p:txBody>
      </p:sp>
      <p:cxnSp>
        <p:nvCxnSpPr>
          <p:cNvPr id="11" name="Straight Arrow Connector 10">
            <a:extLst>
              <a:ext uri="{FF2B5EF4-FFF2-40B4-BE49-F238E27FC236}">
                <a16:creationId xmlns:a16="http://schemas.microsoft.com/office/drawing/2014/main" id="{689E8E8E-BD9F-4B4F-BC6B-861C68CECC57}"/>
              </a:ext>
            </a:extLst>
          </p:cNvPr>
          <p:cNvCxnSpPr>
            <a:cxnSpLocks/>
          </p:cNvCxnSpPr>
          <p:nvPr/>
        </p:nvCxnSpPr>
        <p:spPr bwMode="auto">
          <a:xfrm>
            <a:off x="7890449" y="5436301"/>
            <a:ext cx="415351" cy="796224"/>
          </a:xfrm>
          <a:prstGeom prst="straightConnector1">
            <a:avLst/>
          </a:prstGeom>
          <a:solidFill>
            <a:schemeClr val="accent1"/>
          </a:solidFill>
          <a:ln w="28575" cap="flat" cmpd="sng" algn="ctr">
            <a:solidFill>
              <a:srgbClr val="0000FF"/>
            </a:solidFill>
            <a:prstDash val="solid"/>
            <a:round/>
            <a:headEnd type="none" w="med" len="med"/>
            <a:tailEnd type="arrow" w="med" len="med"/>
          </a:ln>
          <a:effectLst/>
        </p:spPr>
      </p:cxnSp>
      <p:sp>
        <p:nvSpPr>
          <p:cNvPr id="15" name="TextBox 14">
            <a:extLst>
              <a:ext uri="{FF2B5EF4-FFF2-40B4-BE49-F238E27FC236}">
                <a16:creationId xmlns:a16="http://schemas.microsoft.com/office/drawing/2014/main" id="{73D453D0-1A28-4AED-9517-5E4B4ACAA92C}"/>
              </a:ext>
            </a:extLst>
          </p:cNvPr>
          <p:cNvSpPr txBox="1"/>
          <p:nvPr/>
        </p:nvSpPr>
        <p:spPr>
          <a:xfrm>
            <a:off x="3327810" y="5483045"/>
            <a:ext cx="2543965" cy="1200329"/>
          </a:xfrm>
          <a:prstGeom prst="rect">
            <a:avLst/>
          </a:prstGeom>
          <a:solidFill>
            <a:srgbClr val="FFFFFF"/>
          </a:solidFill>
        </p:spPr>
        <p:txBody>
          <a:bodyPr wrap="square" rtlCol="0">
            <a:spAutoFit/>
          </a:bodyPr>
          <a:lstStyle/>
          <a:p>
            <a:r>
              <a:rPr lang="en-US" sz="2400" b="0" dirty="0">
                <a:solidFill>
                  <a:srgbClr val="0000FF"/>
                </a:solidFill>
                <a:latin typeface="Arial Rounded MT Bold" panose="020F0704030504030204" pitchFamily="34" charset="0"/>
              </a:rPr>
              <a:t>Survival of hatchlings – low elasticity value</a:t>
            </a:r>
          </a:p>
        </p:txBody>
      </p:sp>
      <p:sp>
        <p:nvSpPr>
          <p:cNvPr id="16" name="Rectangle: Rounded Corners 15">
            <a:extLst>
              <a:ext uri="{FF2B5EF4-FFF2-40B4-BE49-F238E27FC236}">
                <a16:creationId xmlns:a16="http://schemas.microsoft.com/office/drawing/2014/main" id="{4D5A8E51-B529-429E-AF8C-F5552F48799E}"/>
              </a:ext>
            </a:extLst>
          </p:cNvPr>
          <p:cNvSpPr/>
          <p:nvPr/>
        </p:nvSpPr>
        <p:spPr>
          <a:xfrm>
            <a:off x="3327810" y="4105739"/>
            <a:ext cx="1295400" cy="8223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56030A8-4252-47E2-8B3C-E898EFC179AA}"/>
              </a:ext>
            </a:extLst>
          </p:cNvPr>
          <p:cNvCxnSpPr>
            <a:cxnSpLocks/>
          </p:cNvCxnSpPr>
          <p:nvPr/>
        </p:nvCxnSpPr>
        <p:spPr bwMode="auto">
          <a:xfrm flipV="1">
            <a:off x="3939251" y="4701725"/>
            <a:ext cx="176776" cy="936025"/>
          </a:xfrm>
          <a:prstGeom prst="straightConnector1">
            <a:avLst/>
          </a:prstGeom>
          <a:solidFill>
            <a:schemeClr val="accent1"/>
          </a:solidFill>
          <a:ln w="28575" cap="flat" cmpd="sng" algn="ctr">
            <a:solidFill>
              <a:srgbClr val="0000FF"/>
            </a:solidFill>
            <a:prstDash val="solid"/>
            <a:round/>
            <a:headEnd type="none" w="med" len="med"/>
            <a:tailEnd type="arrow" w="med" len="med"/>
          </a:ln>
          <a:effectLst/>
        </p:spPr>
      </p:cxnSp>
    </p:spTree>
    <p:extLst>
      <p:ext uri="{BB962C8B-B14F-4D97-AF65-F5344CB8AC3E}">
        <p14:creationId xmlns:p14="http://schemas.microsoft.com/office/powerpoint/2010/main" val="2730621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Elasticity analysis</a:t>
            </a:r>
          </a:p>
        </p:txBody>
      </p:sp>
      <p:sp>
        <p:nvSpPr>
          <p:cNvPr id="14339" name="Content Placeholder 2"/>
          <p:cNvSpPr>
            <a:spLocks noGrp="1"/>
          </p:cNvSpPr>
          <p:nvPr>
            <p:ph idx="1"/>
          </p:nvPr>
        </p:nvSpPr>
        <p:spPr/>
        <p:txBody>
          <a:bodyPr/>
          <a:lstStyle/>
          <a:p>
            <a:r>
              <a:rPr lang="en-US" dirty="0"/>
              <a:t>Can suggest effective conservation strategies</a:t>
            </a:r>
          </a:p>
        </p:txBody>
      </p:sp>
      <p:sp>
        <p:nvSpPr>
          <p:cNvPr id="30" name="TextBox 29"/>
          <p:cNvSpPr txBox="1"/>
          <p:nvPr/>
        </p:nvSpPr>
        <p:spPr>
          <a:xfrm>
            <a:off x="4011410" y="4782669"/>
            <a:ext cx="789190" cy="338554"/>
          </a:xfrm>
          <a:prstGeom prst="rect">
            <a:avLst/>
          </a:prstGeom>
          <a:noFill/>
        </p:spPr>
        <p:txBody>
          <a:bodyPr wrap="none" rtlCol="0">
            <a:spAutoFit/>
          </a:bodyPr>
          <a:lstStyle/>
          <a:p>
            <a:r>
              <a:rPr lang="en-US" b="0" dirty="0">
                <a:latin typeface="Arial Rounded MT Bold" pitchFamily="34" charset="0"/>
              </a:rPr>
              <a:t>NOAA</a:t>
            </a:r>
          </a:p>
        </p:txBody>
      </p:sp>
      <p:sp>
        <p:nvSpPr>
          <p:cNvPr id="3" name="TextBox 2"/>
          <p:cNvSpPr txBox="1"/>
          <p:nvPr/>
        </p:nvSpPr>
        <p:spPr>
          <a:xfrm>
            <a:off x="5105400" y="1561524"/>
            <a:ext cx="3810000" cy="3046988"/>
          </a:xfrm>
          <a:prstGeom prst="rect">
            <a:avLst/>
          </a:prstGeom>
          <a:noFill/>
        </p:spPr>
        <p:txBody>
          <a:bodyPr wrap="square" rtlCol="0">
            <a:spAutoFit/>
          </a:bodyPr>
          <a:lstStyle/>
          <a:p>
            <a:r>
              <a:rPr lang="en-US" sz="2400" b="0" dirty="0">
                <a:latin typeface="Arial Rounded MT Bold" pitchFamily="34" charset="0"/>
              </a:rPr>
              <a:t>Because of high elasticity of ADULT survival, mechanisms to reduce </a:t>
            </a:r>
            <a:r>
              <a:rPr lang="en-US" sz="2400" b="0" u="sng" dirty="0">
                <a:latin typeface="Arial Rounded MT Bold" pitchFamily="34" charset="0"/>
              </a:rPr>
              <a:t>adult</a:t>
            </a:r>
            <a:r>
              <a:rPr lang="en-US" sz="2400" b="0" dirty="0">
                <a:latin typeface="Arial Rounded MT Bold" pitchFamily="34" charset="0"/>
              </a:rPr>
              <a:t> mortality should have greatest impact on population growth</a:t>
            </a:r>
          </a:p>
          <a:p>
            <a:endParaRPr lang="en-US" sz="2400" b="0" dirty="0" err="1">
              <a:latin typeface="Arial Rounded MT Bold" pitchFamily="34" charset="0"/>
            </a:endParaRPr>
          </a:p>
        </p:txBody>
      </p:sp>
      <p:sp>
        <p:nvSpPr>
          <p:cNvPr id="4" name="Slide Number Placeholder 3">
            <a:extLst>
              <a:ext uri="{FF2B5EF4-FFF2-40B4-BE49-F238E27FC236}">
                <a16:creationId xmlns:a16="http://schemas.microsoft.com/office/drawing/2014/main" id="{DA5A4774-B52F-499E-9881-322BCA7432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1AF6D697-D1EE-430B-93F8-59A8A20AE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10" y="1662976"/>
            <a:ext cx="4598190" cy="3065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343" name="TextBox 6"/>
          <p:cNvSpPr txBox="1">
            <a:spLocks noChangeArrowheads="1"/>
          </p:cNvSpPr>
          <p:nvPr/>
        </p:nvSpPr>
        <p:spPr bwMode="auto">
          <a:xfrm>
            <a:off x="228600" y="3962400"/>
            <a:ext cx="2633663" cy="646112"/>
          </a:xfrm>
          <a:prstGeom prst="rect">
            <a:avLst/>
          </a:prstGeom>
          <a:noFill/>
          <a:ln w="9525">
            <a:noFill/>
            <a:miter lim="800000"/>
            <a:headEnd/>
            <a:tailEnd/>
          </a:ln>
        </p:spPr>
        <p:txBody>
          <a:bodyPr>
            <a:spAutoFit/>
          </a:bodyPr>
          <a:lstStyle/>
          <a:p>
            <a:r>
              <a:rPr lang="en-US" sz="1800" b="1" dirty="0">
                <a:solidFill>
                  <a:schemeClr val="bg1"/>
                </a:solidFill>
              </a:rPr>
              <a:t>Turtle excluder device in shrimp net</a:t>
            </a:r>
          </a:p>
        </p:txBody>
      </p:sp>
      <p:sp>
        <p:nvSpPr>
          <p:cNvPr id="10" name="TextBox 9">
            <a:extLst>
              <a:ext uri="{FF2B5EF4-FFF2-40B4-BE49-F238E27FC236}">
                <a16:creationId xmlns:a16="http://schemas.microsoft.com/office/drawing/2014/main" id="{77A96EFD-DD65-48A5-9929-B9EB941F4C06}"/>
              </a:ext>
            </a:extLst>
          </p:cNvPr>
          <p:cNvSpPr txBox="1"/>
          <p:nvPr/>
        </p:nvSpPr>
        <p:spPr>
          <a:xfrm>
            <a:off x="266074" y="5131714"/>
            <a:ext cx="8649326" cy="1569660"/>
          </a:xfrm>
          <a:prstGeom prst="rect">
            <a:avLst/>
          </a:prstGeom>
          <a:noFill/>
        </p:spPr>
        <p:txBody>
          <a:bodyPr wrap="square" rtlCol="0">
            <a:spAutoFit/>
          </a:bodyPr>
          <a:lstStyle/>
          <a:p>
            <a:r>
              <a:rPr lang="en-US" sz="2400" b="0" dirty="0">
                <a:latin typeface="Arial Rounded MT Bold" pitchFamily="34" charset="0"/>
              </a:rPr>
              <a:t>Data supported installation of turtle excluder devices in shrimp nets – significantly reduced deaths of turtles from shrimping efforts</a:t>
            </a:r>
          </a:p>
          <a:p>
            <a:endParaRPr lang="en-US" sz="2400" b="0" dirty="0" err="1">
              <a:latin typeface="Arial Rounded MT Bold" pitchFamily="34" charset="0"/>
            </a:endParaRPr>
          </a:p>
        </p:txBody>
      </p:sp>
      <p:sp>
        <p:nvSpPr>
          <p:cNvPr id="11" name="TextBox 10">
            <a:extLst>
              <a:ext uri="{FF2B5EF4-FFF2-40B4-BE49-F238E27FC236}">
                <a16:creationId xmlns:a16="http://schemas.microsoft.com/office/drawing/2014/main" id="{7F5BFECA-3663-4974-8984-7D75696FDF0D}"/>
              </a:ext>
            </a:extLst>
          </p:cNvPr>
          <p:cNvSpPr txBox="1"/>
          <p:nvPr/>
        </p:nvSpPr>
        <p:spPr>
          <a:xfrm>
            <a:off x="5101652" y="6503570"/>
            <a:ext cx="3850926" cy="338554"/>
          </a:xfrm>
          <a:prstGeom prst="rect">
            <a:avLst/>
          </a:prstGeom>
          <a:noFill/>
        </p:spPr>
        <p:txBody>
          <a:bodyPr wrap="none" rtlCol="0">
            <a:spAutoFit/>
          </a:bodyPr>
          <a:lstStyle/>
          <a:p>
            <a:r>
              <a:rPr lang="en-US" b="0" dirty="0">
                <a:latin typeface="Arial Rounded MT Bold" panose="020F0704030504030204" pitchFamily="34" charset="0"/>
              </a:rPr>
              <a:t>Conard (2011); Crowder et al. (1994) </a:t>
            </a:r>
          </a:p>
        </p:txBody>
      </p:sp>
    </p:spTree>
    <p:extLst>
      <p:ext uri="{BB962C8B-B14F-4D97-AF65-F5344CB8AC3E}">
        <p14:creationId xmlns:p14="http://schemas.microsoft.com/office/powerpoint/2010/main" val="3152362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yourself!</a:t>
            </a:r>
          </a:p>
        </p:txBody>
      </p:sp>
      <p:sp>
        <p:nvSpPr>
          <p:cNvPr id="3" name="Content Placeholder 2"/>
          <p:cNvSpPr>
            <a:spLocks noGrp="1"/>
          </p:cNvSpPr>
          <p:nvPr>
            <p:ph idx="1"/>
          </p:nvPr>
        </p:nvSpPr>
        <p:spPr/>
        <p:txBody>
          <a:bodyPr/>
          <a:lstStyle/>
          <a:p>
            <a:pPr marL="0" indent="0">
              <a:buNone/>
            </a:pPr>
            <a:r>
              <a:rPr lang="en-US" dirty="0"/>
              <a:t>Sea turtle matrix code:</a:t>
            </a:r>
          </a:p>
          <a:p>
            <a:pPr marL="0" indent="0">
              <a:buNone/>
            </a:pPr>
            <a:endParaRPr lang="en-US" dirty="0"/>
          </a:p>
          <a:p>
            <a:pPr marL="0" indent="0">
              <a:buNone/>
            </a:pPr>
            <a:r>
              <a:rPr lang="en-US" dirty="0"/>
              <a:t>stages = c("Egg/hatchling", "Small juvenile", "Large juvenile", "</a:t>
            </a:r>
            <a:r>
              <a:rPr lang="en-US" dirty="0" err="1"/>
              <a:t>Subadult</a:t>
            </a:r>
            <a:r>
              <a:rPr lang="en-US" dirty="0"/>
              <a:t>", "Adult")</a:t>
            </a:r>
          </a:p>
          <a:p>
            <a:pPr marL="0" indent="0">
              <a:buNone/>
            </a:pPr>
            <a:r>
              <a:rPr lang="en-US" dirty="0"/>
              <a:t>A = matrix(c(0,0,0,4.665,61.896,</a:t>
            </a:r>
          </a:p>
          <a:p>
            <a:pPr marL="0" indent="0">
              <a:buNone/>
            </a:pPr>
            <a:r>
              <a:rPr lang="en-US" dirty="0"/>
              <a:t>             0.675,0.703,0,0,0,</a:t>
            </a:r>
          </a:p>
          <a:p>
            <a:pPr marL="0" indent="0">
              <a:buNone/>
            </a:pPr>
            <a:r>
              <a:rPr lang="en-US" dirty="0"/>
              <a:t>             0,0.047,0.657,0,0,</a:t>
            </a:r>
          </a:p>
          <a:p>
            <a:pPr marL="0" indent="0">
              <a:buNone/>
            </a:pPr>
            <a:r>
              <a:rPr lang="en-US" dirty="0"/>
              <a:t>             0,0,0.019,0.682,0,</a:t>
            </a:r>
          </a:p>
          <a:p>
            <a:pPr marL="0" indent="0">
              <a:buNone/>
            </a:pPr>
            <a:r>
              <a:rPr lang="en-US" dirty="0"/>
              <a:t>             0,0,0,0.061,0.89),</a:t>
            </a:r>
            <a:r>
              <a:rPr lang="en-US" dirty="0" err="1"/>
              <a:t>nrow</a:t>
            </a:r>
            <a:r>
              <a:rPr lang="en-US" dirty="0"/>
              <a:t>=5,byrow=TRUE,</a:t>
            </a:r>
          </a:p>
          <a:p>
            <a:pPr marL="0" indent="0">
              <a:buNone/>
            </a:pPr>
            <a:r>
              <a:rPr lang="en-US" dirty="0"/>
              <a:t>           </a:t>
            </a:r>
            <a:r>
              <a:rPr lang="en-US" dirty="0" err="1"/>
              <a:t>dimnames</a:t>
            </a:r>
            <a:r>
              <a:rPr lang="en-US" dirty="0"/>
              <a:t>=list(</a:t>
            </a:r>
            <a:r>
              <a:rPr lang="en-US" dirty="0" err="1"/>
              <a:t>stages,stages</a:t>
            </a:r>
            <a:r>
              <a:rPr lang="en-US" dirty="0"/>
              <a:t>))</a:t>
            </a:r>
          </a:p>
          <a:p>
            <a:pPr marL="0" indent="0">
              <a:buNone/>
            </a:pPr>
            <a:endParaRPr lang="en-US" dirty="0"/>
          </a:p>
        </p:txBody>
      </p:sp>
      <p:sp>
        <p:nvSpPr>
          <p:cNvPr id="5" name="Slide Number Placeholder 4">
            <a:extLst>
              <a:ext uri="{FF2B5EF4-FFF2-40B4-BE49-F238E27FC236}">
                <a16:creationId xmlns:a16="http://schemas.microsoft.com/office/drawing/2014/main" id="{1F46694D-A382-45DB-B492-7F44917692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4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6AF2-3615-4410-B21B-46C7B450619F}"/>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Original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 </a:t>
            </a:r>
            <a:r>
              <a:rPr lang="en-US" dirty="0"/>
              <a:t>0.9516</a:t>
            </a:r>
          </a:p>
          <a:p>
            <a:r>
              <a:rPr lang="en-US" dirty="0"/>
              <a:t>Increase hatchling survival (P</a:t>
            </a:r>
            <a:r>
              <a:rPr lang="en-US" baseline="-25000" dirty="0"/>
              <a:t>12</a:t>
            </a:r>
            <a:r>
              <a:rPr lang="en-US" dirty="0"/>
              <a:t>) by 10% </a:t>
            </a:r>
            <a:r>
              <a:rPr lang="en-US" dirty="0">
                <a:sym typeface="Wingdings" panose="05000000000000000000" pitchFamily="2" charset="2"/>
              </a:rPr>
              <a:t></a:t>
            </a:r>
          </a:p>
          <a:p>
            <a:pPr marL="0" indent="0">
              <a:buNone/>
            </a:pPr>
            <a:r>
              <a:rPr lang="en-US" dirty="0">
                <a:sym typeface="Wingdings" panose="05000000000000000000" pitchFamily="2" charset="2"/>
              </a:rPr>
              <a:t>	0.675 x 1.1 = 0.7425 new value</a:t>
            </a:r>
          </a:p>
          <a:p>
            <a:pPr marL="0" indent="0">
              <a:buNone/>
            </a:pPr>
            <a:r>
              <a:rPr lang="en-US" dirty="0">
                <a:sym typeface="Wingdings" panose="05000000000000000000" pitchFamily="2" charset="2"/>
              </a:rPr>
              <a:t>	now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 </a:t>
            </a:r>
            <a:r>
              <a:rPr lang="en-US" dirty="0"/>
              <a:t>0.9569</a:t>
            </a:r>
          </a:p>
          <a:p>
            <a:r>
              <a:rPr lang="en-US" dirty="0">
                <a:sym typeface="Wingdings" panose="05000000000000000000" pitchFamily="2" charset="2"/>
              </a:rPr>
              <a:t>Instead, try increasing </a:t>
            </a:r>
            <a:r>
              <a:rPr lang="en-US" u="sng" dirty="0">
                <a:sym typeface="Wingdings" panose="05000000000000000000" pitchFamily="2" charset="2"/>
              </a:rPr>
              <a:t>adult</a:t>
            </a:r>
            <a:r>
              <a:rPr lang="en-US" dirty="0">
                <a:sym typeface="Wingdings" panose="05000000000000000000" pitchFamily="2" charset="2"/>
              </a:rPr>
              <a:t> survival (P</a:t>
            </a:r>
            <a:r>
              <a:rPr lang="en-US" baseline="-25000" dirty="0">
                <a:sym typeface="Wingdings" panose="05000000000000000000" pitchFamily="2" charset="2"/>
              </a:rPr>
              <a:t>55</a:t>
            </a:r>
            <a:r>
              <a:rPr lang="en-US" dirty="0">
                <a:sym typeface="Wingdings" panose="05000000000000000000" pitchFamily="2" charset="2"/>
              </a:rPr>
              <a:t>) by 10%   0.8091 x 1.1 = 0.89 new value</a:t>
            </a:r>
          </a:p>
          <a:p>
            <a:pPr marL="0" indent="0">
              <a:buNone/>
            </a:pPr>
            <a:r>
              <a:rPr lang="en-US" dirty="0">
                <a:sym typeface="Wingdings" panose="05000000000000000000" pitchFamily="2" charset="2"/>
              </a:rPr>
              <a:t>	now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 </a:t>
            </a:r>
            <a:r>
              <a:rPr lang="en-US" dirty="0"/>
              <a:t>0.9835</a:t>
            </a:r>
          </a:p>
          <a:p>
            <a:pPr marL="0" indent="0">
              <a:buNone/>
            </a:pPr>
            <a:r>
              <a:rPr lang="en-US" dirty="0">
                <a:sym typeface="Wingdings" panose="05000000000000000000" pitchFamily="2" charset="2"/>
              </a:rPr>
              <a:t>Increasing adult survival had bigger impact on </a:t>
            </a:r>
            <a:r>
              <a:rPr lang="el-GR" dirty="0">
                <a:latin typeface="Times New Roman" panose="02020603050405020304" pitchFamily="18" charset="0"/>
                <a:cs typeface="Times New Roman" panose="02020603050405020304" pitchFamily="18" charset="0"/>
              </a:rPr>
              <a:t>λ</a:t>
            </a:r>
            <a:r>
              <a:rPr lang="en-US" dirty="0">
                <a:latin typeface="Times New Roman" panose="02020603050405020304" pitchFamily="18" charset="0"/>
                <a:cs typeface="Times New Roman" panose="02020603050405020304" pitchFamily="18" charset="0"/>
              </a:rPr>
              <a:t> </a:t>
            </a:r>
            <a:r>
              <a:rPr lang="en-US" dirty="0">
                <a:sym typeface="Wingdings" panose="05000000000000000000" pitchFamily="2" charset="2"/>
              </a:rPr>
              <a:t>than equivalent increase in hatchling survival</a:t>
            </a:r>
          </a:p>
        </p:txBody>
      </p:sp>
      <p:sp>
        <p:nvSpPr>
          <p:cNvPr id="6" name="Slide Number Placeholder 5">
            <a:extLst>
              <a:ext uri="{FF2B5EF4-FFF2-40B4-BE49-F238E27FC236}">
                <a16:creationId xmlns:a16="http://schemas.microsoft.com/office/drawing/2014/main" id="{3A592141-2C92-40BA-A2FC-36F78801881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597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9244-2F03-4D11-ACFD-E7CFB9A686FD}"/>
              </a:ext>
            </a:extLst>
          </p:cNvPr>
          <p:cNvSpPr txBox="1">
            <a:spLocks/>
          </p:cNvSpPr>
          <p:nvPr/>
        </p:nvSpPr>
        <p:spPr>
          <a:xfrm>
            <a:off x="0" y="10279"/>
            <a:ext cx="9144000" cy="562927"/>
          </a:xfrm>
          <a:prstGeom prst="rect">
            <a:avLst/>
          </a:prstGeom>
        </p:spPr>
        <p:txBody>
          <a:bodyPr/>
          <a:lstStyle>
            <a:lvl1pPr algn="ctr" defTabSz="914400" rtl="0" eaLnBrk="1" latinLnBrk="0" hangingPunct="1">
              <a:lnSpc>
                <a:spcPct val="90000"/>
              </a:lnSpc>
              <a:spcBef>
                <a:spcPct val="0"/>
              </a:spcBef>
              <a:buNone/>
              <a:defRPr sz="3600" b="1" kern="1200">
                <a:solidFill>
                  <a:schemeClr val="tx1"/>
                </a:solidFill>
                <a:latin typeface="Arial Rounded MT Bold" panose="020F0704030504030204" pitchFamily="34" charset="0"/>
                <a:ea typeface="+mj-ea"/>
                <a:cs typeface="+mj-cs"/>
              </a:defRPr>
            </a:lvl1pPr>
          </a:lstStyle>
          <a:p>
            <a:pPr fontAlgn="auto">
              <a:spcAft>
                <a:spcPts val="0"/>
              </a:spcAft>
            </a:pPr>
            <a:r>
              <a:rPr lang="en-US" dirty="0"/>
              <a:t>Credits</a:t>
            </a:r>
          </a:p>
        </p:txBody>
      </p:sp>
      <p:sp>
        <p:nvSpPr>
          <p:cNvPr id="4" name="Content Placeholder 3">
            <a:extLst>
              <a:ext uri="{FF2B5EF4-FFF2-40B4-BE49-F238E27FC236}">
                <a16:creationId xmlns:a16="http://schemas.microsoft.com/office/drawing/2014/main" id="{990D0814-00A3-4A28-9113-570590192A15}"/>
              </a:ext>
            </a:extLst>
          </p:cNvPr>
          <p:cNvSpPr>
            <a:spLocks noGrp="1"/>
          </p:cNvSpPr>
          <p:nvPr>
            <p:ph idx="1"/>
          </p:nvPr>
        </p:nvSpPr>
        <p:spPr/>
        <p:txBody>
          <a:bodyPr>
            <a:noAutofit/>
          </a:bodyPr>
          <a:lstStyle/>
          <a:p>
            <a:pPr marL="225425" indent="-225425">
              <a:buNone/>
            </a:pPr>
            <a:r>
              <a:rPr lang="en-US" sz="1600" dirty="0"/>
              <a:t>Conard, J.M. 2011. Demographic vital rates and population growth: an introduction to projection matrices and elasticity analysis. Teaching Issues and Experiments in Ecology, Vol. 7: Practice #3. Available from </a:t>
            </a:r>
            <a:r>
              <a:rPr lang="en-US" sz="1600" u="sng" dirty="0">
                <a:hlinkClick r:id="rId2"/>
              </a:rPr>
              <a:t>http://tiee.esa.org/vol/v7/issues/data_sets/conard/abstract.html</a:t>
            </a:r>
            <a:endParaRPr lang="en-US" sz="1600" dirty="0"/>
          </a:p>
          <a:p>
            <a:pPr marL="225425" indent="-225425">
              <a:buNone/>
            </a:pPr>
            <a:r>
              <a:rPr lang="en-US" sz="1600" dirty="0"/>
              <a:t>Donovan, T.M., and C.W. </a:t>
            </a:r>
            <a:r>
              <a:rPr lang="en-US" sz="1600" dirty="0" err="1"/>
              <a:t>Welden</a:t>
            </a:r>
            <a:r>
              <a:rPr lang="en-US" sz="1600" dirty="0"/>
              <a:t>. 2002. Spreadsheet exercises in ecology and evolution. Sinauer Associates, Sunderland, MA. </a:t>
            </a:r>
          </a:p>
          <a:p>
            <a:pPr marL="225425" indent="-225425">
              <a:buNone/>
            </a:pPr>
            <a:r>
              <a:rPr lang="en-US" sz="1600" dirty="0" err="1"/>
              <a:t>Gotelli</a:t>
            </a:r>
            <a:r>
              <a:rPr lang="en-US" sz="1600" dirty="0"/>
              <a:t>, N.J.  2001. A primer of ecology. Sinauer Associates, Sunderland, MA.</a:t>
            </a:r>
          </a:p>
          <a:p>
            <a:pPr marL="225425" indent="-225425">
              <a:buNone/>
            </a:pPr>
            <a:r>
              <a:rPr lang="en-US" sz="1600" dirty="0"/>
              <a:t>Stevens, M.H.H. 2009. A primer of ecology with R. Springer </a:t>
            </a:r>
            <a:r>
              <a:rPr lang="en-US" sz="1600" dirty="0" err="1"/>
              <a:t>Science+Business</a:t>
            </a:r>
            <a:r>
              <a:rPr lang="en-US" sz="1600" dirty="0"/>
              <a:t> Media, New York, NY.</a:t>
            </a:r>
          </a:p>
          <a:p>
            <a:pPr marL="225425" indent="-225425">
              <a:buNone/>
            </a:pPr>
            <a:r>
              <a:rPr lang="en-US" sz="1600" dirty="0" err="1"/>
              <a:t>Stubben</a:t>
            </a:r>
            <a:r>
              <a:rPr lang="en-US" sz="1600" dirty="0"/>
              <a:t>, C.J., and B.G. Milligan. 2007. Estimating and analyzing demographic models using the </a:t>
            </a:r>
            <a:r>
              <a:rPr lang="en-US" sz="1600" dirty="0" err="1"/>
              <a:t>popbio</a:t>
            </a:r>
            <a:r>
              <a:rPr lang="en-US" sz="1600" dirty="0"/>
              <a:t> package in R. Journal of Statistical Software 22(11).</a:t>
            </a:r>
          </a:p>
          <a:p>
            <a:pPr marL="225425" indent="-225425">
              <a:buNone/>
            </a:pPr>
            <a:endParaRPr lang="en-US" sz="1600" dirty="0"/>
          </a:p>
          <a:p>
            <a:pPr marL="225425" indent="-225425">
              <a:buNone/>
            </a:pPr>
            <a:r>
              <a:rPr lang="en-US" sz="1600" dirty="0"/>
              <a:t>Images:</a:t>
            </a:r>
          </a:p>
          <a:p>
            <a:pPr marL="225425" indent="-225425">
              <a:buNone/>
            </a:pPr>
            <a:r>
              <a:rPr lang="en-US" sz="1600" dirty="0"/>
              <a:t>Adult loggerhead (NOAA) </a:t>
            </a:r>
            <a:r>
              <a:rPr lang="en-US" sz="1600" dirty="0">
                <a:hlinkClick r:id="rId3"/>
              </a:rPr>
              <a:t>https://upload.wikimedia.org/wikipedia/commons/d/d9/Loggerhead_Sea_turtle.jpg</a:t>
            </a:r>
            <a:r>
              <a:rPr lang="en-US" sz="1600" dirty="0"/>
              <a:t> </a:t>
            </a:r>
          </a:p>
          <a:p>
            <a:pPr marL="225425" indent="-225425">
              <a:buNone/>
            </a:pPr>
            <a:r>
              <a:rPr lang="en-US" sz="1600" dirty="0"/>
              <a:t>Loggerhead hatchlings (USAF) </a:t>
            </a:r>
            <a:r>
              <a:rPr lang="en-US" sz="1600" dirty="0">
                <a:hlinkClick r:id="rId4"/>
              </a:rPr>
              <a:t>https://www.tyndall.af.mil/News/Features/Display/Article/317064/sea-turtles-receive-helping-hand/</a:t>
            </a:r>
            <a:endParaRPr lang="en-US" sz="1600" dirty="0"/>
          </a:p>
          <a:p>
            <a:pPr marL="225425" indent="-225425">
              <a:buNone/>
            </a:pPr>
            <a:r>
              <a:rPr lang="en-US" sz="1600" dirty="0"/>
              <a:t>Single loggerhead hatchling (USAF)  </a:t>
            </a:r>
            <a:r>
              <a:rPr lang="en-US" sz="1600" dirty="0">
                <a:hlinkClick r:id="rId5"/>
              </a:rPr>
              <a:t>https://www.tyndall.af.mil/News/Article-Display/Article/669279/turtles-take-to-the-beach/</a:t>
            </a:r>
            <a:endParaRPr lang="en-US" sz="1600" dirty="0"/>
          </a:p>
          <a:p>
            <a:pPr marL="225425" indent="-225425">
              <a:buNone/>
            </a:pPr>
            <a:r>
              <a:rPr lang="en-US" sz="1600" dirty="0"/>
              <a:t>Turtle excluder device (NOAA) </a:t>
            </a:r>
            <a:r>
              <a:rPr lang="en-US" sz="1600" dirty="0">
                <a:hlinkClick r:id="rId6"/>
              </a:rPr>
              <a:t>https://commons.wikimedia.org/wiki/File:Turtle_excluder_device_2.png</a:t>
            </a:r>
            <a:endParaRPr lang="en-US" sz="1600" dirty="0"/>
          </a:p>
          <a:p>
            <a:pPr marL="0" indent="0">
              <a:buNone/>
            </a:pPr>
            <a:endParaRPr lang="en-US" sz="1600" dirty="0"/>
          </a:p>
        </p:txBody>
      </p:sp>
    </p:spTree>
    <p:extLst>
      <p:ext uri="{BB962C8B-B14F-4D97-AF65-F5344CB8AC3E}">
        <p14:creationId xmlns:p14="http://schemas.microsoft.com/office/powerpoint/2010/main" val="305838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Leslie matrix</a:t>
            </a:r>
          </a:p>
        </p:txBody>
      </p:sp>
      <p:sp>
        <p:nvSpPr>
          <p:cNvPr id="3" name="Content Placeholder 2"/>
          <p:cNvSpPr>
            <a:spLocks noGrp="1"/>
          </p:cNvSpPr>
          <p:nvPr>
            <p:ph idx="1"/>
          </p:nvPr>
        </p:nvSpPr>
        <p:spPr/>
        <p:txBody>
          <a:bodyPr/>
          <a:lstStyle/>
          <a:p>
            <a:r>
              <a:rPr lang="en-US" dirty="0"/>
              <a:t>Can be used to summarize information about the age-specific survival and fertility rates of a population  </a:t>
            </a:r>
          </a:p>
        </p:txBody>
      </p:sp>
      <p:grpSp>
        <p:nvGrpSpPr>
          <p:cNvPr id="4" name="Group 3"/>
          <p:cNvGrpSpPr>
            <a:grpSpLocks noChangeAspect="1"/>
          </p:cNvGrpSpPr>
          <p:nvPr/>
        </p:nvGrpSpPr>
        <p:grpSpPr>
          <a:xfrm>
            <a:off x="228600" y="2209800"/>
            <a:ext cx="3810000" cy="1359932"/>
            <a:chOff x="990600" y="2667000"/>
            <a:chExt cx="7620000" cy="2719864"/>
          </a:xfrm>
        </p:grpSpPr>
        <p:grpSp>
          <p:nvGrpSpPr>
            <p:cNvPr id="5" name="Group 4"/>
            <p:cNvGrpSpPr/>
            <p:nvPr/>
          </p:nvGrpSpPr>
          <p:grpSpPr>
            <a:xfrm>
              <a:off x="990600" y="4114800"/>
              <a:ext cx="1143000" cy="1066800"/>
              <a:chOff x="1371600" y="4114800"/>
              <a:chExt cx="1143000" cy="1066800"/>
            </a:xfrm>
          </p:grpSpPr>
          <p:sp>
            <p:nvSpPr>
              <p:cNvPr id="27" name="Oval 26"/>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8" name="TextBox 27"/>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1</a:t>
                </a:r>
              </a:p>
            </p:txBody>
          </p:sp>
        </p:grpSp>
        <p:grpSp>
          <p:nvGrpSpPr>
            <p:cNvPr id="6" name="Group 5"/>
            <p:cNvGrpSpPr/>
            <p:nvPr/>
          </p:nvGrpSpPr>
          <p:grpSpPr>
            <a:xfrm>
              <a:off x="3124200" y="4114800"/>
              <a:ext cx="1143000" cy="1066800"/>
              <a:chOff x="1371600" y="4114800"/>
              <a:chExt cx="1143000" cy="1066800"/>
            </a:xfrm>
          </p:grpSpPr>
          <p:sp>
            <p:nvSpPr>
              <p:cNvPr id="25" name="Oval 24"/>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6" name="TextBox 25"/>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2</a:t>
                </a:r>
              </a:p>
            </p:txBody>
          </p:sp>
        </p:grpSp>
        <p:grpSp>
          <p:nvGrpSpPr>
            <p:cNvPr id="7" name="Group 6"/>
            <p:cNvGrpSpPr/>
            <p:nvPr/>
          </p:nvGrpSpPr>
          <p:grpSpPr>
            <a:xfrm>
              <a:off x="5334000" y="4114800"/>
              <a:ext cx="1143000" cy="1066800"/>
              <a:chOff x="1371600" y="4114800"/>
              <a:chExt cx="1143000" cy="1066800"/>
            </a:xfrm>
          </p:grpSpPr>
          <p:sp>
            <p:nvSpPr>
              <p:cNvPr id="23" name="Oval 22"/>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4" name="TextBox 23"/>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3</a:t>
                </a:r>
              </a:p>
            </p:txBody>
          </p:sp>
        </p:grpSp>
        <p:grpSp>
          <p:nvGrpSpPr>
            <p:cNvPr id="8" name="Group 7"/>
            <p:cNvGrpSpPr/>
            <p:nvPr/>
          </p:nvGrpSpPr>
          <p:grpSpPr>
            <a:xfrm>
              <a:off x="7467600" y="4114800"/>
              <a:ext cx="1143000" cy="1066800"/>
              <a:chOff x="1371600" y="4114800"/>
              <a:chExt cx="1143000" cy="1066800"/>
            </a:xfrm>
          </p:grpSpPr>
          <p:sp>
            <p:nvSpPr>
              <p:cNvPr id="21" name="Oval 20"/>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22" name="TextBox 21"/>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4</a:t>
                </a:r>
              </a:p>
            </p:txBody>
          </p:sp>
        </p:grpSp>
        <p:cxnSp>
          <p:nvCxnSpPr>
            <p:cNvPr id="9" name="Straight Arrow Connector 8"/>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0" name="Straight Arrow Connector 9"/>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11" name="Straight Arrow Connector 10"/>
            <p:cNvCxnSpPr/>
            <p:nvPr/>
          </p:nvCxnSpPr>
          <p:spPr bwMode="auto">
            <a:xfrm>
              <a:off x="65532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12" name="Arc 11"/>
            <p:cNvSpPr/>
            <p:nvPr/>
          </p:nvSpPr>
          <p:spPr bwMode="auto">
            <a:xfrm>
              <a:off x="1562100" y="3529781"/>
              <a:ext cx="2123768" cy="914400"/>
            </a:xfrm>
            <a:prstGeom prst="arc">
              <a:avLst>
                <a:gd name="adj1" fmla="val 1077347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3" name="Arc 12"/>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4" name="Arc 13"/>
            <p:cNvSpPr/>
            <p:nvPr/>
          </p:nvSpPr>
          <p:spPr bwMode="auto">
            <a:xfrm>
              <a:off x="1562100" y="2667000"/>
              <a:ext cx="6433984" cy="2514600"/>
            </a:xfrm>
            <a:prstGeom prst="arc">
              <a:avLst>
                <a:gd name="adj1" fmla="val 1083418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5" name="TextBox 14"/>
            <p:cNvSpPr txBox="1"/>
            <p:nvPr/>
          </p:nvSpPr>
          <p:spPr>
            <a:xfrm>
              <a:off x="2213896"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1</a:t>
              </a:r>
              <a:endParaRPr lang="en-US" sz="1800" b="0" dirty="0">
                <a:latin typeface="Arial Rounded MT Bold" pitchFamily="34" charset="0"/>
              </a:endParaRPr>
            </a:p>
          </p:txBody>
        </p:sp>
        <p:sp>
          <p:nvSpPr>
            <p:cNvPr id="16" name="TextBox 15"/>
            <p:cNvSpPr txBox="1"/>
            <p:nvPr/>
          </p:nvSpPr>
          <p:spPr>
            <a:xfrm>
              <a:off x="43794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17" name="TextBox 16"/>
            <p:cNvSpPr txBox="1"/>
            <p:nvPr/>
          </p:nvSpPr>
          <p:spPr>
            <a:xfrm>
              <a:off x="65130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18" name="TextBox 17"/>
            <p:cNvSpPr txBox="1"/>
            <p:nvPr/>
          </p:nvSpPr>
          <p:spPr>
            <a:xfrm>
              <a:off x="5674852" y="2743200"/>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4</a:t>
              </a:r>
              <a:endParaRPr lang="en-US" sz="1800" b="0" dirty="0">
                <a:latin typeface="Arial Rounded MT Bold" pitchFamily="34" charset="0"/>
              </a:endParaRPr>
            </a:p>
          </p:txBody>
        </p:sp>
        <p:sp>
          <p:nvSpPr>
            <p:cNvPr id="19" name="TextBox 18"/>
            <p:cNvSpPr txBox="1"/>
            <p:nvPr/>
          </p:nvSpPr>
          <p:spPr>
            <a:xfrm>
              <a:off x="3878832" y="324464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3</a:t>
              </a:r>
              <a:endParaRPr lang="en-US" sz="1800" b="0" dirty="0">
                <a:latin typeface="Arial Rounded MT Bold" pitchFamily="34" charset="0"/>
              </a:endParaRPr>
            </a:p>
          </p:txBody>
        </p:sp>
        <p:sp>
          <p:nvSpPr>
            <p:cNvPr id="20" name="TextBox 19"/>
            <p:cNvSpPr txBox="1"/>
            <p:nvPr/>
          </p:nvSpPr>
          <p:spPr>
            <a:xfrm>
              <a:off x="2278632" y="348588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2</a:t>
              </a:r>
              <a:endParaRPr lang="en-US" sz="1800" b="0" dirty="0">
                <a:latin typeface="Arial Rounded MT Bold" pitchFamily="34" charset="0"/>
              </a:endParaRPr>
            </a:p>
          </p:txBody>
        </p:sp>
      </p:grpSp>
      <p:graphicFrame>
        <p:nvGraphicFramePr>
          <p:cNvPr id="31" name="Table 30"/>
          <p:cNvGraphicFramePr>
            <a:graphicFrameLocks noGrp="1"/>
          </p:cNvGraphicFramePr>
          <p:nvPr>
            <p:extLst>
              <p:ext uri="{D42A27DB-BD31-4B8C-83A1-F6EECF244321}">
                <p14:modId xmlns:p14="http://schemas.microsoft.com/office/powerpoint/2010/main" val="2126688119"/>
              </p:ext>
            </p:extLst>
          </p:nvPr>
        </p:nvGraphicFramePr>
        <p:xfrm>
          <a:off x="3695811" y="4312051"/>
          <a:ext cx="342900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tblGrid>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4</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P</a:t>
                      </a:r>
                      <a:r>
                        <a:rPr lang="en-US" sz="2800" baseline="-25000" dirty="0">
                          <a:latin typeface="Arial Rounded MT Bold"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34" name="Group 33"/>
          <p:cNvGrpSpPr/>
          <p:nvPr/>
        </p:nvGrpSpPr>
        <p:grpSpPr>
          <a:xfrm>
            <a:off x="3754803" y="4258580"/>
            <a:ext cx="3387216" cy="2218420"/>
            <a:chOff x="4935792" y="3348490"/>
            <a:chExt cx="3387216" cy="2218420"/>
          </a:xfrm>
        </p:grpSpPr>
        <p:sp>
          <p:nvSpPr>
            <p:cNvPr id="32" name="Left Bracket 31"/>
            <p:cNvSpPr/>
            <p:nvPr/>
          </p:nvSpPr>
          <p:spPr bwMode="auto">
            <a:xfrm>
              <a:off x="4935792" y="3348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33" name="Left Bracket 32"/>
            <p:cNvSpPr/>
            <p:nvPr/>
          </p:nvSpPr>
          <p:spPr bwMode="auto">
            <a:xfrm flipH="1">
              <a:off x="8094408" y="335280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pSp>
      <p:sp>
        <p:nvSpPr>
          <p:cNvPr id="35" name="TextBox 34"/>
          <p:cNvSpPr txBox="1"/>
          <p:nvPr/>
        </p:nvSpPr>
        <p:spPr>
          <a:xfrm>
            <a:off x="5063654" y="1752600"/>
            <a:ext cx="3851745" cy="830997"/>
          </a:xfrm>
          <a:prstGeom prst="rect">
            <a:avLst/>
          </a:prstGeom>
          <a:noFill/>
        </p:spPr>
        <p:txBody>
          <a:bodyPr wrap="square" rtlCol="0">
            <a:spAutoFit/>
          </a:bodyPr>
          <a:lstStyle/>
          <a:p>
            <a:r>
              <a:rPr lang="en-US" sz="2400" b="0" dirty="0">
                <a:latin typeface="Arial Rounded MT Bold" pitchFamily="34" charset="0"/>
              </a:rPr>
              <a:t>If k age classes or stages </a:t>
            </a:r>
            <a:r>
              <a:rPr lang="en-US" sz="2400" b="0" dirty="0">
                <a:latin typeface="Arial Rounded MT Bold" pitchFamily="34" charset="0"/>
                <a:sym typeface="Wingdings" pitchFamily="2" charset="2"/>
              </a:rPr>
              <a:t> k x k matrix</a:t>
            </a:r>
            <a:endParaRPr lang="en-US" sz="2400" b="0" dirty="0">
              <a:latin typeface="Arial Rounded MT Bold" pitchFamily="34" charset="0"/>
            </a:endParaRPr>
          </a:p>
        </p:txBody>
      </p:sp>
      <p:sp>
        <p:nvSpPr>
          <p:cNvPr id="39" name="TextBox 38"/>
          <p:cNvSpPr txBox="1"/>
          <p:nvPr/>
        </p:nvSpPr>
        <p:spPr>
          <a:xfrm>
            <a:off x="5063654" y="2971800"/>
            <a:ext cx="3311016" cy="707886"/>
          </a:xfrm>
          <a:prstGeom prst="rect">
            <a:avLst/>
          </a:prstGeom>
          <a:noFill/>
        </p:spPr>
        <p:txBody>
          <a:bodyPr wrap="square" rtlCol="0">
            <a:spAutoFit/>
          </a:bodyPr>
          <a:lstStyle/>
          <a:p>
            <a:r>
              <a:rPr lang="en-US" sz="2000" b="0" dirty="0">
                <a:solidFill>
                  <a:srgbClr val="0000FF"/>
                </a:solidFill>
                <a:latin typeface="Arial Rounded MT Bold" pitchFamily="34" charset="0"/>
              </a:rPr>
              <a:t>Each column represents age class at time t</a:t>
            </a:r>
          </a:p>
        </p:txBody>
      </p:sp>
      <p:sp>
        <p:nvSpPr>
          <p:cNvPr id="40" name="TextBox 39"/>
          <p:cNvSpPr txBox="1"/>
          <p:nvPr/>
        </p:nvSpPr>
        <p:spPr>
          <a:xfrm>
            <a:off x="624430" y="5372874"/>
            <a:ext cx="2439630" cy="1015663"/>
          </a:xfrm>
          <a:prstGeom prst="rect">
            <a:avLst/>
          </a:prstGeom>
          <a:noFill/>
        </p:spPr>
        <p:txBody>
          <a:bodyPr wrap="square" rtlCol="0">
            <a:spAutoFit/>
          </a:bodyPr>
          <a:lstStyle/>
          <a:p>
            <a:r>
              <a:rPr lang="en-US" sz="2000" b="0" dirty="0">
                <a:solidFill>
                  <a:srgbClr val="0000FF"/>
                </a:solidFill>
                <a:latin typeface="Arial Rounded MT Bold" pitchFamily="34" charset="0"/>
              </a:rPr>
              <a:t>Each row represents age class at time t + 1</a:t>
            </a:r>
          </a:p>
        </p:txBody>
      </p:sp>
      <p:sp>
        <p:nvSpPr>
          <p:cNvPr id="41" name="Oval 40"/>
          <p:cNvSpPr/>
          <p:nvPr/>
        </p:nvSpPr>
        <p:spPr bwMode="auto">
          <a:xfrm>
            <a:off x="5410921" y="5907655"/>
            <a:ext cx="914400" cy="569345"/>
          </a:xfrm>
          <a:prstGeom prst="ellipse">
            <a:avLst/>
          </a:prstGeom>
          <a:noFill/>
          <a:ln w="28575" cap="flat" cmpd="sng" algn="ctr">
            <a:solidFill>
              <a:srgbClr val="FF0000"/>
            </a:solidFill>
            <a:prstDash val="solid"/>
            <a:round/>
            <a:headEnd type="none" w="med" len="med"/>
            <a:tailEnd type="none"/>
          </a:ln>
          <a:effectLst/>
        </p:spPr>
        <p:txBody>
          <a:bodyPr rtlCol="0" anchor="ctr"/>
          <a:lstStyle/>
          <a:p>
            <a:pPr algn="ctr"/>
            <a:endParaRPr lang="en-US"/>
          </a:p>
        </p:txBody>
      </p:sp>
      <p:sp>
        <p:nvSpPr>
          <p:cNvPr id="42" name="TextBox 41"/>
          <p:cNvSpPr txBox="1"/>
          <p:nvPr/>
        </p:nvSpPr>
        <p:spPr>
          <a:xfrm>
            <a:off x="7142019" y="4862113"/>
            <a:ext cx="1849581" cy="1631216"/>
          </a:xfrm>
          <a:prstGeom prst="rect">
            <a:avLst/>
          </a:prstGeom>
          <a:noFill/>
        </p:spPr>
        <p:txBody>
          <a:bodyPr wrap="square" rtlCol="0">
            <a:spAutoFit/>
          </a:bodyPr>
          <a:lstStyle/>
          <a:p>
            <a:r>
              <a:rPr lang="en-US" sz="2000" b="0" dirty="0">
                <a:latin typeface="Arial Rounded MT Bold" pitchFamily="34" charset="0"/>
              </a:rPr>
              <a:t>Probability of survival from age class 3 to age class 4 </a:t>
            </a:r>
            <a:r>
              <a:rPr lang="en-US" sz="2000" b="0" dirty="0">
                <a:latin typeface="Arial Rounded MT Bold" pitchFamily="34" charset="0"/>
                <a:sym typeface="Wingdings" pitchFamily="2" charset="2"/>
              </a:rPr>
              <a:t> 4</a:t>
            </a:r>
            <a:endParaRPr lang="en-US" sz="2000" b="0" dirty="0">
              <a:latin typeface="Arial Rounded MT Bold" pitchFamily="34" charset="0"/>
            </a:endParaRPr>
          </a:p>
        </p:txBody>
      </p:sp>
      <p:cxnSp>
        <p:nvCxnSpPr>
          <p:cNvPr id="44" name="Straight Arrow Connector 43"/>
          <p:cNvCxnSpPr/>
          <p:nvPr/>
        </p:nvCxnSpPr>
        <p:spPr bwMode="auto">
          <a:xfrm flipH="1">
            <a:off x="6380020" y="5457027"/>
            <a:ext cx="761999" cy="60800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45" name="TextBox 44"/>
          <p:cNvSpPr txBox="1"/>
          <p:nvPr/>
        </p:nvSpPr>
        <p:spPr>
          <a:xfrm>
            <a:off x="3910315" y="3719899"/>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1</a:t>
            </a:r>
          </a:p>
        </p:txBody>
      </p:sp>
      <p:sp>
        <p:nvSpPr>
          <p:cNvPr id="46" name="TextBox 45"/>
          <p:cNvSpPr txBox="1"/>
          <p:nvPr/>
        </p:nvSpPr>
        <p:spPr>
          <a:xfrm>
            <a:off x="4703619" y="3719899"/>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2</a:t>
            </a:r>
          </a:p>
        </p:txBody>
      </p:sp>
      <p:sp>
        <p:nvSpPr>
          <p:cNvPr id="47" name="TextBox 46"/>
          <p:cNvSpPr txBox="1"/>
          <p:nvPr/>
        </p:nvSpPr>
        <p:spPr>
          <a:xfrm>
            <a:off x="5571315" y="3719899"/>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3</a:t>
            </a:r>
          </a:p>
        </p:txBody>
      </p:sp>
      <p:sp>
        <p:nvSpPr>
          <p:cNvPr id="48" name="TextBox 47"/>
          <p:cNvSpPr txBox="1"/>
          <p:nvPr/>
        </p:nvSpPr>
        <p:spPr>
          <a:xfrm>
            <a:off x="6380019" y="3719899"/>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4</a:t>
            </a:r>
          </a:p>
        </p:txBody>
      </p:sp>
      <p:sp>
        <p:nvSpPr>
          <p:cNvPr id="51" name="TextBox 50"/>
          <p:cNvSpPr txBox="1"/>
          <p:nvPr/>
        </p:nvSpPr>
        <p:spPr>
          <a:xfrm>
            <a:off x="3271763" y="4356204"/>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1</a:t>
            </a:r>
          </a:p>
        </p:txBody>
      </p:sp>
      <p:sp>
        <p:nvSpPr>
          <p:cNvPr id="52" name="TextBox 51"/>
          <p:cNvSpPr txBox="1"/>
          <p:nvPr/>
        </p:nvSpPr>
        <p:spPr>
          <a:xfrm>
            <a:off x="3271763" y="4880983"/>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2</a:t>
            </a:r>
          </a:p>
        </p:txBody>
      </p:sp>
      <p:sp>
        <p:nvSpPr>
          <p:cNvPr id="53" name="TextBox 52"/>
          <p:cNvSpPr txBox="1"/>
          <p:nvPr/>
        </p:nvSpPr>
        <p:spPr>
          <a:xfrm>
            <a:off x="3271763" y="5386615"/>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3</a:t>
            </a:r>
          </a:p>
        </p:txBody>
      </p:sp>
      <p:sp>
        <p:nvSpPr>
          <p:cNvPr id="54" name="TextBox 53"/>
          <p:cNvSpPr txBox="1"/>
          <p:nvPr/>
        </p:nvSpPr>
        <p:spPr>
          <a:xfrm>
            <a:off x="3271763" y="5894891"/>
            <a:ext cx="367408" cy="461665"/>
          </a:xfrm>
          <a:prstGeom prst="rect">
            <a:avLst/>
          </a:prstGeom>
          <a:noFill/>
        </p:spPr>
        <p:txBody>
          <a:bodyPr wrap="none" rtlCol="0">
            <a:spAutoFit/>
          </a:bodyPr>
          <a:lstStyle/>
          <a:p>
            <a:r>
              <a:rPr lang="en-US" sz="2400" b="0" dirty="0">
                <a:solidFill>
                  <a:srgbClr val="FF3300"/>
                </a:solidFill>
                <a:latin typeface="Arial Rounded MT Bold" pitchFamily="34" charset="0"/>
              </a:rPr>
              <a:t>4</a:t>
            </a:r>
          </a:p>
        </p:txBody>
      </p:sp>
      <p:sp>
        <p:nvSpPr>
          <p:cNvPr id="55" name="Rounded Rectangle 54"/>
          <p:cNvSpPr/>
          <p:nvPr/>
        </p:nvSpPr>
        <p:spPr bwMode="auto">
          <a:xfrm>
            <a:off x="3910315" y="4356204"/>
            <a:ext cx="3117404" cy="524779"/>
          </a:xfrm>
          <a:prstGeom prst="roundRect">
            <a:avLst/>
          </a:prstGeom>
          <a:noFill/>
          <a:ln w="28575" cap="flat" cmpd="sng" algn="ctr">
            <a:solidFill>
              <a:srgbClr val="FF0000"/>
            </a:solidFill>
            <a:prstDash val="solid"/>
            <a:round/>
            <a:headEnd type="none" w="med" len="med"/>
            <a:tailEnd type="none"/>
          </a:ln>
          <a:effectLst/>
        </p:spPr>
        <p:txBody>
          <a:bodyPr rtlCol="0" anchor="ctr"/>
          <a:lstStyle/>
          <a:p>
            <a:pPr algn="ctr"/>
            <a:endParaRPr lang="en-US"/>
          </a:p>
        </p:txBody>
      </p:sp>
      <p:cxnSp>
        <p:nvCxnSpPr>
          <p:cNvPr id="56" name="Straight Arrow Connector 55"/>
          <p:cNvCxnSpPr>
            <a:cxnSpLocks/>
          </p:cNvCxnSpPr>
          <p:nvPr/>
        </p:nvCxnSpPr>
        <p:spPr bwMode="auto">
          <a:xfrm>
            <a:off x="2746362" y="4033078"/>
            <a:ext cx="1140529" cy="549784"/>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59" name="TextBox 58"/>
          <p:cNvSpPr txBox="1"/>
          <p:nvPr/>
        </p:nvSpPr>
        <p:spPr>
          <a:xfrm>
            <a:off x="231878" y="3778984"/>
            <a:ext cx="2757948" cy="1631216"/>
          </a:xfrm>
          <a:prstGeom prst="rect">
            <a:avLst/>
          </a:prstGeom>
          <a:noFill/>
        </p:spPr>
        <p:txBody>
          <a:bodyPr wrap="square" rtlCol="0">
            <a:spAutoFit/>
          </a:bodyPr>
          <a:lstStyle/>
          <a:p>
            <a:r>
              <a:rPr lang="en-US" sz="2000" b="0" dirty="0">
                <a:latin typeface="Arial Rounded MT Bold" pitchFamily="34" charset="0"/>
              </a:rPr>
              <a:t>Fertilities always in first row: contributions to newborns from each age class</a:t>
            </a:r>
          </a:p>
        </p:txBody>
      </p:sp>
      <p:sp>
        <p:nvSpPr>
          <p:cNvPr id="30" name="Slide Number Placeholder 29">
            <a:extLst>
              <a:ext uri="{FF2B5EF4-FFF2-40B4-BE49-F238E27FC236}">
                <a16:creationId xmlns:a16="http://schemas.microsoft.com/office/drawing/2014/main" id="{B63D3B4E-93B5-48F7-8E62-63606EB202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7F229E5A-6EFB-4012-9111-AB9EEBCE805E}"/>
              </a:ext>
            </a:extLst>
          </p:cNvPr>
          <p:cNvSpPr txBox="1"/>
          <p:nvPr/>
        </p:nvSpPr>
        <p:spPr>
          <a:xfrm>
            <a:off x="66915" y="6503570"/>
            <a:ext cx="2955361" cy="338554"/>
          </a:xfrm>
          <a:prstGeom prst="rect">
            <a:avLst/>
          </a:prstGeom>
          <a:noFill/>
        </p:spPr>
        <p:txBody>
          <a:bodyPr wrap="none" rtlCol="0">
            <a:spAutoFit/>
          </a:bodyPr>
          <a:lstStyle/>
          <a:p>
            <a:r>
              <a:rPr lang="en-US" b="0" dirty="0">
                <a:latin typeface="Arial Rounded MT Bold" panose="020F0704030504030204" pitchFamily="34" charset="0"/>
              </a:rPr>
              <a:t>Donovan and </a:t>
            </a:r>
            <a:r>
              <a:rPr lang="en-US" b="0" dirty="0" err="1">
                <a:latin typeface="Arial Rounded MT Bold" panose="020F0704030504030204" pitchFamily="34" charset="0"/>
              </a:rPr>
              <a:t>Welden</a:t>
            </a:r>
            <a:r>
              <a:rPr lang="en-US" b="0" dirty="0">
                <a:latin typeface="Arial Rounded MT Bold" panose="020F0704030504030204" pitchFamily="34" charset="0"/>
              </a:rPr>
              <a:t> (2002)</a:t>
            </a:r>
          </a:p>
        </p:txBody>
      </p:sp>
    </p:spTree>
    <p:extLst>
      <p:ext uri="{BB962C8B-B14F-4D97-AF65-F5344CB8AC3E}">
        <p14:creationId xmlns:p14="http://schemas.microsoft.com/office/powerpoint/2010/main" val="1783473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Lefkovitch</a:t>
            </a:r>
            <a:r>
              <a:rPr lang="en-US" dirty="0"/>
              <a:t> matrix</a:t>
            </a:r>
          </a:p>
        </p:txBody>
      </p:sp>
      <p:sp>
        <p:nvSpPr>
          <p:cNvPr id="3" name="Content Placeholder 2"/>
          <p:cNvSpPr>
            <a:spLocks noGrp="1"/>
          </p:cNvSpPr>
          <p:nvPr>
            <p:ph idx="1"/>
          </p:nvPr>
        </p:nvSpPr>
        <p:spPr/>
        <p:txBody>
          <a:bodyPr/>
          <a:lstStyle/>
          <a:p>
            <a:r>
              <a:rPr lang="en-US" dirty="0"/>
              <a:t>Similar to Leslie matrix, but for </a:t>
            </a:r>
            <a:r>
              <a:rPr lang="en-US" u="sng" dirty="0"/>
              <a:t>stage</a:t>
            </a:r>
            <a:r>
              <a:rPr lang="en-US" dirty="0"/>
              <a:t>-structured models</a:t>
            </a:r>
          </a:p>
        </p:txBody>
      </p:sp>
      <p:grpSp>
        <p:nvGrpSpPr>
          <p:cNvPr id="4" name="Group 3"/>
          <p:cNvGrpSpPr>
            <a:grpSpLocks noChangeAspect="1"/>
          </p:cNvGrpSpPr>
          <p:nvPr/>
        </p:nvGrpSpPr>
        <p:grpSpPr>
          <a:xfrm>
            <a:off x="208585" y="2481679"/>
            <a:ext cx="4361227" cy="1452717"/>
            <a:chOff x="928328" y="3244644"/>
            <a:chExt cx="5814982" cy="1936956"/>
          </a:xfrm>
        </p:grpSpPr>
        <p:grpSp>
          <p:nvGrpSpPr>
            <p:cNvPr id="5" name="Group 4"/>
            <p:cNvGrpSpPr/>
            <p:nvPr/>
          </p:nvGrpSpPr>
          <p:grpSpPr>
            <a:xfrm>
              <a:off x="928328" y="4114800"/>
              <a:ext cx="1266412" cy="1066800"/>
              <a:chOff x="1309328" y="4114800"/>
              <a:chExt cx="1266412" cy="1066800"/>
            </a:xfrm>
          </p:grpSpPr>
          <p:sp>
            <p:nvSpPr>
              <p:cNvPr id="18" name="Oval 17"/>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19" name="TextBox 18"/>
              <p:cNvSpPr txBox="1"/>
              <p:nvPr/>
            </p:nvSpPr>
            <p:spPr>
              <a:xfrm>
                <a:off x="1309328" y="4355812"/>
                <a:ext cx="1266412" cy="533480"/>
              </a:xfrm>
              <a:prstGeom prst="rect">
                <a:avLst/>
              </a:prstGeom>
              <a:noFill/>
            </p:spPr>
            <p:txBody>
              <a:bodyPr wrap="square" rtlCol="0">
                <a:spAutoFit/>
              </a:bodyPr>
              <a:lstStyle/>
              <a:p>
                <a:pPr algn="ctr"/>
                <a:r>
                  <a:rPr lang="en-US" sz="2000" b="0" dirty="0">
                    <a:latin typeface="Arial Rounded MT Bold" pitchFamily="34" charset="0"/>
                  </a:rPr>
                  <a:t>egg</a:t>
                </a:r>
              </a:p>
            </p:txBody>
          </p:sp>
        </p:grpSp>
        <p:grpSp>
          <p:nvGrpSpPr>
            <p:cNvPr id="6" name="Group 5"/>
            <p:cNvGrpSpPr/>
            <p:nvPr/>
          </p:nvGrpSpPr>
          <p:grpSpPr>
            <a:xfrm>
              <a:off x="2921005" y="4114800"/>
              <a:ext cx="1502705" cy="1066800"/>
              <a:chOff x="1168405" y="4114800"/>
              <a:chExt cx="1502705" cy="1066800"/>
            </a:xfrm>
          </p:grpSpPr>
          <p:sp>
            <p:nvSpPr>
              <p:cNvPr id="16" name="Oval 15"/>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17" name="TextBox 16"/>
              <p:cNvSpPr txBox="1"/>
              <p:nvPr/>
            </p:nvSpPr>
            <p:spPr>
              <a:xfrm>
                <a:off x="1168405" y="4334396"/>
                <a:ext cx="1502705" cy="533480"/>
              </a:xfrm>
              <a:prstGeom prst="rect">
                <a:avLst/>
              </a:prstGeom>
              <a:noFill/>
            </p:spPr>
            <p:txBody>
              <a:bodyPr wrap="square" rtlCol="0">
                <a:spAutoFit/>
              </a:bodyPr>
              <a:lstStyle/>
              <a:p>
                <a:pPr algn="ctr"/>
                <a:r>
                  <a:rPr lang="en-US" sz="2000" b="0" dirty="0">
                    <a:latin typeface="Arial Rounded MT Bold" pitchFamily="34" charset="0"/>
                  </a:rPr>
                  <a:t>larva</a:t>
                </a:r>
              </a:p>
            </p:txBody>
          </p:sp>
        </p:grpSp>
        <p:grpSp>
          <p:nvGrpSpPr>
            <p:cNvPr id="7" name="Group 6"/>
            <p:cNvGrpSpPr/>
            <p:nvPr/>
          </p:nvGrpSpPr>
          <p:grpSpPr>
            <a:xfrm>
              <a:off x="5133265" y="4114800"/>
              <a:ext cx="1610045" cy="1066800"/>
              <a:chOff x="1170865" y="4114800"/>
              <a:chExt cx="1610045" cy="1066800"/>
            </a:xfrm>
          </p:grpSpPr>
          <p:sp>
            <p:nvSpPr>
              <p:cNvPr id="14" name="Oval 13"/>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15" name="TextBox 14"/>
              <p:cNvSpPr txBox="1"/>
              <p:nvPr/>
            </p:nvSpPr>
            <p:spPr>
              <a:xfrm>
                <a:off x="1170865" y="4334396"/>
                <a:ext cx="1610045" cy="533480"/>
              </a:xfrm>
              <a:prstGeom prst="rect">
                <a:avLst/>
              </a:prstGeom>
              <a:noFill/>
            </p:spPr>
            <p:txBody>
              <a:bodyPr wrap="square" rtlCol="0">
                <a:spAutoFit/>
              </a:bodyPr>
              <a:lstStyle/>
              <a:p>
                <a:pPr algn="ctr"/>
                <a:r>
                  <a:rPr lang="en-US" sz="2000" b="0" dirty="0">
                    <a:latin typeface="Arial Rounded MT Bold" pitchFamily="34" charset="0"/>
                  </a:rPr>
                  <a:t>adult</a:t>
                </a:r>
              </a:p>
            </p:txBody>
          </p:sp>
        </p:grpSp>
        <p:cxnSp>
          <p:nvCxnSpPr>
            <p:cNvPr id="8" name="Straight Arrow Connector 7"/>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9" name="Straight Arrow Connector 8"/>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10" name="Arc 9"/>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11" name="TextBox 10"/>
            <p:cNvSpPr txBox="1"/>
            <p:nvPr/>
          </p:nvSpPr>
          <p:spPr>
            <a:xfrm>
              <a:off x="2396274" y="4648200"/>
              <a:ext cx="611708" cy="492443"/>
            </a:xfrm>
            <a:prstGeom prst="rect">
              <a:avLst/>
            </a:prstGeom>
            <a:noFill/>
          </p:spPr>
          <p:txBody>
            <a:bodyPr wrap="none" rtlCol="0">
              <a:spAutoFit/>
            </a:bodyPr>
            <a:lstStyle/>
            <a:p>
              <a:r>
                <a:rPr lang="en-US" sz="1800" b="0" dirty="0">
                  <a:latin typeface="Arial Rounded MT Bold" pitchFamily="34" charset="0"/>
                </a:rPr>
                <a:t>G</a:t>
              </a:r>
              <a:r>
                <a:rPr lang="en-US" sz="1800" b="0" baseline="-25000" dirty="0">
                  <a:latin typeface="Arial Rounded MT Bold" pitchFamily="34" charset="0"/>
                </a:rPr>
                <a:t>1</a:t>
              </a:r>
              <a:endParaRPr lang="en-US" sz="1800" b="0" dirty="0">
                <a:latin typeface="Arial Rounded MT Bold" pitchFamily="34" charset="0"/>
              </a:endParaRPr>
            </a:p>
          </p:txBody>
        </p:sp>
        <p:sp>
          <p:nvSpPr>
            <p:cNvPr id="12" name="TextBox 11"/>
            <p:cNvSpPr txBox="1"/>
            <p:nvPr/>
          </p:nvSpPr>
          <p:spPr>
            <a:xfrm>
              <a:off x="4561829" y="4648200"/>
              <a:ext cx="611708" cy="492443"/>
            </a:xfrm>
            <a:prstGeom prst="rect">
              <a:avLst/>
            </a:prstGeom>
            <a:noFill/>
          </p:spPr>
          <p:txBody>
            <a:bodyPr wrap="none" rtlCol="0">
              <a:spAutoFit/>
            </a:bodyPr>
            <a:lstStyle/>
            <a:p>
              <a:r>
                <a:rPr lang="en-US" sz="1800" b="0" dirty="0">
                  <a:latin typeface="Arial Rounded MT Bold" pitchFamily="34" charset="0"/>
                </a:rPr>
                <a:t>G</a:t>
              </a:r>
              <a:r>
                <a:rPr lang="en-US" sz="1800" b="0" baseline="-25000" dirty="0">
                  <a:latin typeface="Arial Rounded MT Bold" pitchFamily="34" charset="0"/>
                </a:rPr>
                <a:t>2</a:t>
              </a:r>
              <a:endParaRPr lang="en-US" sz="1800" b="0" dirty="0">
                <a:latin typeface="Arial Rounded MT Bold" pitchFamily="34" charset="0"/>
              </a:endParaRPr>
            </a:p>
          </p:txBody>
        </p:sp>
        <p:sp>
          <p:nvSpPr>
            <p:cNvPr id="13" name="TextBox 12"/>
            <p:cNvSpPr txBox="1"/>
            <p:nvPr/>
          </p:nvSpPr>
          <p:spPr>
            <a:xfrm>
              <a:off x="3878832" y="324464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3</a:t>
              </a:r>
              <a:endParaRPr lang="en-US" sz="1800" b="0" dirty="0">
                <a:latin typeface="Arial Rounded MT Bold" pitchFamily="34" charset="0"/>
              </a:endParaRPr>
            </a:p>
          </p:txBody>
        </p:sp>
      </p:grpSp>
      <p:sp>
        <p:nvSpPr>
          <p:cNvPr id="20" name="Arc 19"/>
          <p:cNvSpPr/>
          <p:nvPr/>
        </p:nvSpPr>
        <p:spPr bwMode="auto">
          <a:xfrm flipV="1">
            <a:off x="1862113" y="3903678"/>
            <a:ext cx="890633" cy="762000"/>
          </a:xfrm>
          <a:prstGeom prst="arc">
            <a:avLst>
              <a:gd name="adj1" fmla="val 8208722"/>
              <a:gd name="adj2" fmla="val 2583683"/>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21" name="Arc 20"/>
          <p:cNvSpPr/>
          <p:nvPr/>
        </p:nvSpPr>
        <p:spPr bwMode="auto">
          <a:xfrm flipV="1">
            <a:off x="3563671" y="3903678"/>
            <a:ext cx="890633" cy="762000"/>
          </a:xfrm>
          <a:prstGeom prst="arc">
            <a:avLst>
              <a:gd name="adj1" fmla="val 8208722"/>
              <a:gd name="adj2" fmla="val 2583683"/>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22" name="TextBox 21"/>
          <p:cNvSpPr txBox="1"/>
          <p:nvPr/>
        </p:nvSpPr>
        <p:spPr>
          <a:xfrm>
            <a:off x="2050192" y="4234279"/>
            <a:ext cx="429926" cy="369332"/>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23" name="TextBox 22"/>
          <p:cNvSpPr txBox="1"/>
          <p:nvPr/>
        </p:nvSpPr>
        <p:spPr>
          <a:xfrm>
            <a:off x="3777038" y="4234279"/>
            <a:ext cx="429926" cy="369332"/>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24" name="TextBox 23"/>
          <p:cNvSpPr txBox="1"/>
          <p:nvPr/>
        </p:nvSpPr>
        <p:spPr>
          <a:xfrm>
            <a:off x="199634" y="5110133"/>
            <a:ext cx="2057188" cy="1323439"/>
          </a:xfrm>
          <a:prstGeom prst="rect">
            <a:avLst/>
          </a:prstGeom>
          <a:noFill/>
        </p:spPr>
        <p:txBody>
          <a:bodyPr wrap="square" rtlCol="0">
            <a:spAutoFit/>
          </a:bodyPr>
          <a:lstStyle/>
          <a:p>
            <a:r>
              <a:rPr lang="en-US" sz="2000" b="0" dirty="0">
                <a:latin typeface="Arial Rounded MT Bold" pitchFamily="34" charset="0"/>
              </a:rPr>
              <a:t>Can remain in same stage, or grow into next stage</a:t>
            </a:r>
          </a:p>
        </p:txBody>
      </p:sp>
      <p:sp>
        <p:nvSpPr>
          <p:cNvPr id="25" name="TextBox 24"/>
          <p:cNvSpPr txBox="1"/>
          <p:nvPr/>
        </p:nvSpPr>
        <p:spPr>
          <a:xfrm>
            <a:off x="1013390" y="3106421"/>
            <a:ext cx="877869" cy="338554"/>
          </a:xfrm>
          <a:prstGeom prst="rect">
            <a:avLst/>
          </a:prstGeom>
          <a:noFill/>
        </p:spPr>
        <p:txBody>
          <a:bodyPr wrap="none" rtlCol="0">
            <a:spAutoFit/>
          </a:bodyPr>
          <a:lstStyle/>
          <a:p>
            <a:r>
              <a:rPr lang="en-US" b="0" dirty="0">
                <a:solidFill>
                  <a:srgbClr val="FF0000"/>
                </a:solidFill>
                <a:latin typeface="Arial Rounded MT Bold" pitchFamily="34" charset="0"/>
              </a:rPr>
              <a:t>growth</a:t>
            </a:r>
          </a:p>
        </p:txBody>
      </p:sp>
      <p:sp>
        <p:nvSpPr>
          <p:cNvPr id="26" name="TextBox 25"/>
          <p:cNvSpPr txBox="1"/>
          <p:nvPr/>
        </p:nvSpPr>
        <p:spPr>
          <a:xfrm>
            <a:off x="2688602" y="3129716"/>
            <a:ext cx="877869" cy="338554"/>
          </a:xfrm>
          <a:prstGeom prst="rect">
            <a:avLst/>
          </a:prstGeom>
          <a:noFill/>
        </p:spPr>
        <p:txBody>
          <a:bodyPr wrap="none" rtlCol="0">
            <a:spAutoFit/>
          </a:bodyPr>
          <a:lstStyle/>
          <a:p>
            <a:r>
              <a:rPr lang="en-US" b="0" dirty="0">
                <a:solidFill>
                  <a:srgbClr val="FF0000"/>
                </a:solidFill>
                <a:latin typeface="Arial Rounded MT Bold" pitchFamily="34" charset="0"/>
              </a:rPr>
              <a:t>growth</a:t>
            </a:r>
          </a:p>
        </p:txBody>
      </p:sp>
      <p:sp>
        <p:nvSpPr>
          <p:cNvPr id="27" name="TextBox 26"/>
          <p:cNvSpPr txBox="1"/>
          <p:nvPr/>
        </p:nvSpPr>
        <p:spPr>
          <a:xfrm>
            <a:off x="1836060" y="4737752"/>
            <a:ext cx="958339" cy="338554"/>
          </a:xfrm>
          <a:prstGeom prst="rect">
            <a:avLst/>
          </a:prstGeom>
          <a:noFill/>
        </p:spPr>
        <p:txBody>
          <a:bodyPr wrap="none" rtlCol="0">
            <a:spAutoFit/>
          </a:bodyPr>
          <a:lstStyle/>
          <a:p>
            <a:r>
              <a:rPr lang="en-US" b="0" dirty="0">
                <a:solidFill>
                  <a:srgbClr val="FF0000"/>
                </a:solidFill>
                <a:latin typeface="Arial Rounded MT Bold" pitchFamily="34" charset="0"/>
              </a:rPr>
              <a:t>survival</a:t>
            </a:r>
          </a:p>
        </p:txBody>
      </p:sp>
      <p:sp>
        <p:nvSpPr>
          <p:cNvPr id="28" name="TextBox 27"/>
          <p:cNvSpPr txBox="1"/>
          <p:nvPr/>
        </p:nvSpPr>
        <p:spPr>
          <a:xfrm>
            <a:off x="3512832" y="4768194"/>
            <a:ext cx="958339" cy="338554"/>
          </a:xfrm>
          <a:prstGeom prst="rect">
            <a:avLst/>
          </a:prstGeom>
          <a:noFill/>
        </p:spPr>
        <p:txBody>
          <a:bodyPr wrap="none" rtlCol="0">
            <a:spAutoFit/>
          </a:bodyPr>
          <a:lstStyle/>
          <a:p>
            <a:r>
              <a:rPr lang="en-US" b="0" dirty="0">
                <a:solidFill>
                  <a:srgbClr val="FF0000"/>
                </a:solidFill>
                <a:latin typeface="Arial Rounded MT Bold" pitchFamily="34" charset="0"/>
              </a:rPr>
              <a:t>survival</a:t>
            </a:r>
          </a:p>
        </p:txBody>
      </p:sp>
      <p:sp>
        <p:nvSpPr>
          <p:cNvPr id="29" name="TextBox 28"/>
          <p:cNvSpPr txBox="1"/>
          <p:nvPr/>
        </p:nvSpPr>
        <p:spPr>
          <a:xfrm>
            <a:off x="3141357" y="2208198"/>
            <a:ext cx="888192" cy="338554"/>
          </a:xfrm>
          <a:prstGeom prst="rect">
            <a:avLst/>
          </a:prstGeom>
          <a:noFill/>
        </p:spPr>
        <p:txBody>
          <a:bodyPr wrap="none" rtlCol="0">
            <a:spAutoFit/>
          </a:bodyPr>
          <a:lstStyle/>
          <a:p>
            <a:r>
              <a:rPr lang="en-US" b="0" dirty="0">
                <a:solidFill>
                  <a:srgbClr val="FF0000"/>
                </a:solidFill>
                <a:latin typeface="Arial Rounded MT Bold" pitchFamily="34" charset="0"/>
              </a:rPr>
              <a:t>fertility</a:t>
            </a:r>
          </a:p>
        </p:txBody>
      </p:sp>
      <p:graphicFrame>
        <p:nvGraphicFramePr>
          <p:cNvPr id="30" name="Table 29"/>
          <p:cNvGraphicFramePr>
            <a:graphicFrameLocks noGrp="1"/>
          </p:cNvGraphicFramePr>
          <p:nvPr>
            <p:extLst>
              <p:ext uri="{D42A27DB-BD31-4B8C-83A1-F6EECF244321}">
                <p14:modId xmlns:p14="http://schemas.microsoft.com/office/powerpoint/2010/main" val="1394003501"/>
              </p:ext>
            </p:extLst>
          </p:nvPr>
        </p:nvGraphicFramePr>
        <p:xfrm>
          <a:off x="5306423" y="2941799"/>
          <a:ext cx="2571750" cy="19202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tblGrid>
              <a:tr h="64008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endParaRPr lang="en-US" sz="28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0080">
                <a:tc>
                  <a:txBody>
                    <a:bodyPr/>
                    <a:lstStyle/>
                    <a:p>
                      <a:pPr algn="ctr"/>
                      <a:r>
                        <a:rPr lang="en-US" sz="2800" dirty="0">
                          <a:latin typeface="Arial Rounded MT Bold" pitchFamily="34" charset="0"/>
                        </a:rPr>
                        <a:t>G</a:t>
                      </a:r>
                      <a:r>
                        <a:rPr lang="en-US" sz="2800" baseline="-25000" dirty="0">
                          <a:latin typeface="Arial Rounded MT Bold"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2</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8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G</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3</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31" name="Group 30"/>
          <p:cNvGrpSpPr/>
          <p:nvPr/>
        </p:nvGrpSpPr>
        <p:grpSpPr>
          <a:xfrm>
            <a:off x="5365415" y="2888328"/>
            <a:ext cx="2625217" cy="1879866"/>
            <a:chOff x="4935792" y="3348490"/>
            <a:chExt cx="3387216" cy="2218420"/>
          </a:xfrm>
        </p:grpSpPr>
        <p:sp>
          <p:nvSpPr>
            <p:cNvPr id="32" name="Left Bracket 31"/>
            <p:cNvSpPr/>
            <p:nvPr/>
          </p:nvSpPr>
          <p:spPr bwMode="auto">
            <a:xfrm>
              <a:off x="4935792" y="3348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33" name="Left Bracket 32"/>
            <p:cNvSpPr/>
            <p:nvPr/>
          </p:nvSpPr>
          <p:spPr bwMode="auto">
            <a:xfrm flipH="1">
              <a:off x="8094408" y="335280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pSp>
      <p:sp>
        <p:nvSpPr>
          <p:cNvPr id="34" name="Oval 33"/>
          <p:cNvSpPr/>
          <p:nvPr/>
        </p:nvSpPr>
        <p:spPr bwMode="auto">
          <a:xfrm>
            <a:off x="6209781" y="4219765"/>
            <a:ext cx="760613" cy="569345"/>
          </a:xfrm>
          <a:prstGeom prst="ellipse">
            <a:avLst/>
          </a:prstGeom>
          <a:noFill/>
          <a:ln w="28575" cap="flat" cmpd="sng" algn="ctr">
            <a:solidFill>
              <a:srgbClr val="FF0000"/>
            </a:solidFill>
            <a:prstDash val="solid"/>
            <a:round/>
            <a:headEnd type="none" w="med" len="med"/>
            <a:tailEnd type="none"/>
          </a:ln>
          <a:effectLst/>
        </p:spPr>
        <p:txBody>
          <a:bodyPr rtlCol="0" anchor="ctr"/>
          <a:lstStyle/>
          <a:p>
            <a:pPr algn="ctr"/>
            <a:endParaRPr lang="en-US"/>
          </a:p>
        </p:txBody>
      </p:sp>
      <p:sp>
        <p:nvSpPr>
          <p:cNvPr id="35" name="TextBox 34"/>
          <p:cNvSpPr txBox="1"/>
          <p:nvPr/>
        </p:nvSpPr>
        <p:spPr>
          <a:xfrm>
            <a:off x="4457173" y="6014157"/>
            <a:ext cx="1849581" cy="707886"/>
          </a:xfrm>
          <a:prstGeom prst="rect">
            <a:avLst/>
          </a:prstGeom>
          <a:noFill/>
        </p:spPr>
        <p:txBody>
          <a:bodyPr wrap="square" rtlCol="0">
            <a:spAutoFit/>
          </a:bodyPr>
          <a:lstStyle/>
          <a:p>
            <a:r>
              <a:rPr lang="en-US" sz="2000" b="0" dirty="0">
                <a:latin typeface="Arial Rounded MT Bold" pitchFamily="34" charset="0"/>
              </a:rPr>
              <a:t>Growth from stage 2 to 3</a:t>
            </a:r>
          </a:p>
        </p:txBody>
      </p:sp>
      <p:cxnSp>
        <p:nvCxnSpPr>
          <p:cNvPr id="36" name="Straight Arrow Connector 35"/>
          <p:cNvCxnSpPr/>
          <p:nvPr/>
        </p:nvCxnSpPr>
        <p:spPr bwMode="auto">
          <a:xfrm flipV="1">
            <a:off x="5326142" y="4737752"/>
            <a:ext cx="883639" cy="129681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7" name="TextBox 36"/>
          <p:cNvSpPr txBox="1"/>
          <p:nvPr/>
        </p:nvSpPr>
        <p:spPr>
          <a:xfrm>
            <a:off x="5334000" y="2419290"/>
            <a:ext cx="647741" cy="400110"/>
          </a:xfrm>
          <a:prstGeom prst="rect">
            <a:avLst/>
          </a:prstGeom>
          <a:noFill/>
        </p:spPr>
        <p:txBody>
          <a:bodyPr wrap="none" rtlCol="0">
            <a:spAutoFit/>
          </a:bodyPr>
          <a:lstStyle/>
          <a:p>
            <a:r>
              <a:rPr lang="en-US" sz="2000" b="0" dirty="0">
                <a:solidFill>
                  <a:srgbClr val="FF3300"/>
                </a:solidFill>
                <a:latin typeface="Arial Rounded MT Bold" pitchFamily="34" charset="0"/>
              </a:rPr>
              <a:t>egg</a:t>
            </a:r>
          </a:p>
        </p:txBody>
      </p:sp>
      <p:sp>
        <p:nvSpPr>
          <p:cNvPr id="38" name="TextBox 37"/>
          <p:cNvSpPr txBox="1"/>
          <p:nvPr/>
        </p:nvSpPr>
        <p:spPr>
          <a:xfrm>
            <a:off x="6096000" y="2419290"/>
            <a:ext cx="803040" cy="400110"/>
          </a:xfrm>
          <a:prstGeom prst="rect">
            <a:avLst/>
          </a:prstGeom>
          <a:noFill/>
        </p:spPr>
        <p:txBody>
          <a:bodyPr wrap="none" rtlCol="0">
            <a:spAutoFit/>
          </a:bodyPr>
          <a:lstStyle/>
          <a:p>
            <a:r>
              <a:rPr lang="en-US" sz="2000" b="0" dirty="0">
                <a:solidFill>
                  <a:srgbClr val="FF3300"/>
                </a:solidFill>
                <a:latin typeface="Arial Rounded MT Bold" pitchFamily="34" charset="0"/>
              </a:rPr>
              <a:t>larva</a:t>
            </a:r>
          </a:p>
        </p:txBody>
      </p:sp>
      <p:sp>
        <p:nvSpPr>
          <p:cNvPr id="39" name="TextBox 38"/>
          <p:cNvSpPr txBox="1"/>
          <p:nvPr/>
        </p:nvSpPr>
        <p:spPr>
          <a:xfrm>
            <a:off x="7139123" y="2419290"/>
            <a:ext cx="813043" cy="400110"/>
          </a:xfrm>
          <a:prstGeom prst="rect">
            <a:avLst/>
          </a:prstGeom>
          <a:noFill/>
        </p:spPr>
        <p:txBody>
          <a:bodyPr wrap="none" rtlCol="0">
            <a:spAutoFit/>
          </a:bodyPr>
          <a:lstStyle/>
          <a:p>
            <a:r>
              <a:rPr lang="en-US" sz="2000" b="0" dirty="0">
                <a:solidFill>
                  <a:srgbClr val="FF3300"/>
                </a:solidFill>
                <a:latin typeface="Arial Rounded MT Bold" pitchFamily="34" charset="0"/>
              </a:rPr>
              <a:t>adult</a:t>
            </a:r>
          </a:p>
        </p:txBody>
      </p:sp>
      <p:sp>
        <p:nvSpPr>
          <p:cNvPr id="41" name="TextBox 40"/>
          <p:cNvSpPr txBox="1"/>
          <p:nvPr/>
        </p:nvSpPr>
        <p:spPr>
          <a:xfrm>
            <a:off x="4693482" y="3001594"/>
            <a:ext cx="647741" cy="400110"/>
          </a:xfrm>
          <a:prstGeom prst="rect">
            <a:avLst/>
          </a:prstGeom>
          <a:noFill/>
        </p:spPr>
        <p:txBody>
          <a:bodyPr wrap="none" rtlCol="0">
            <a:spAutoFit/>
          </a:bodyPr>
          <a:lstStyle/>
          <a:p>
            <a:r>
              <a:rPr lang="en-US" sz="2000" b="0" dirty="0">
                <a:solidFill>
                  <a:srgbClr val="FF3300"/>
                </a:solidFill>
                <a:latin typeface="Arial Rounded MT Bold" pitchFamily="34" charset="0"/>
              </a:rPr>
              <a:t>egg</a:t>
            </a:r>
          </a:p>
        </p:txBody>
      </p:sp>
      <p:sp>
        <p:nvSpPr>
          <p:cNvPr id="42" name="TextBox 41"/>
          <p:cNvSpPr txBox="1"/>
          <p:nvPr/>
        </p:nvSpPr>
        <p:spPr>
          <a:xfrm>
            <a:off x="4507085" y="3650537"/>
            <a:ext cx="803040" cy="400110"/>
          </a:xfrm>
          <a:prstGeom prst="rect">
            <a:avLst/>
          </a:prstGeom>
          <a:noFill/>
        </p:spPr>
        <p:txBody>
          <a:bodyPr wrap="none" rtlCol="0">
            <a:spAutoFit/>
          </a:bodyPr>
          <a:lstStyle/>
          <a:p>
            <a:r>
              <a:rPr lang="en-US" sz="2000" b="0" dirty="0">
                <a:solidFill>
                  <a:srgbClr val="FF3300"/>
                </a:solidFill>
                <a:latin typeface="Arial Rounded MT Bold" pitchFamily="34" charset="0"/>
              </a:rPr>
              <a:t>larva</a:t>
            </a:r>
          </a:p>
        </p:txBody>
      </p:sp>
      <p:sp>
        <p:nvSpPr>
          <p:cNvPr id="43" name="TextBox 42"/>
          <p:cNvSpPr txBox="1"/>
          <p:nvPr/>
        </p:nvSpPr>
        <p:spPr>
          <a:xfrm>
            <a:off x="4495800" y="4290031"/>
            <a:ext cx="813043" cy="400110"/>
          </a:xfrm>
          <a:prstGeom prst="rect">
            <a:avLst/>
          </a:prstGeom>
          <a:noFill/>
        </p:spPr>
        <p:txBody>
          <a:bodyPr wrap="none" rtlCol="0">
            <a:spAutoFit/>
          </a:bodyPr>
          <a:lstStyle/>
          <a:p>
            <a:r>
              <a:rPr lang="en-US" sz="2000" b="0" dirty="0">
                <a:solidFill>
                  <a:srgbClr val="FF3300"/>
                </a:solidFill>
                <a:latin typeface="Arial Rounded MT Bold" pitchFamily="34" charset="0"/>
              </a:rPr>
              <a:t>adult</a:t>
            </a:r>
          </a:p>
        </p:txBody>
      </p:sp>
      <p:sp>
        <p:nvSpPr>
          <p:cNvPr id="45" name="Rounded Rectangle 44"/>
          <p:cNvSpPr/>
          <p:nvPr/>
        </p:nvSpPr>
        <p:spPr bwMode="auto">
          <a:xfrm>
            <a:off x="5520927" y="2985952"/>
            <a:ext cx="2251473" cy="524779"/>
          </a:xfrm>
          <a:prstGeom prst="roundRect">
            <a:avLst/>
          </a:prstGeom>
          <a:noFill/>
          <a:ln w="28575" cap="flat" cmpd="sng" algn="ctr">
            <a:solidFill>
              <a:srgbClr val="FF0000"/>
            </a:solidFill>
            <a:prstDash val="solid"/>
            <a:round/>
            <a:headEnd type="none" w="med" len="med"/>
            <a:tailEnd type="none"/>
          </a:ln>
          <a:effectLst/>
        </p:spPr>
        <p:txBody>
          <a:bodyPr rtlCol="0" anchor="ctr"/>
          <a:lstStyle/>
          <a:p>
            <a:pPr algn="ctr"/>
            <a:endParaRPr lang="en-US"/>
          </a:p>
        </p:txBody>
      </p:sp>
      <p:sp>
        <p:nvSpPr>
          <p:cNvPr id="48" name="Oval 47"/>
          <p:cNvSpPr/>
          <p:nvPr/>
        </p:nvSpPr>
        <p:spPr bwMode="auto">
          <a:xfrm>
            <a:off x="6209781" y="3562846"/>
            <a:ext cx="760613" cy="569345"/>
          </a:xfrm>
          <a:prstGeom prst="ellipse">
            <a:avLst/>
          </a:prstGeom>
          <a:noFill/>
          <a:ln w="28575" cap="flat" cmpd="sng" algn="ctr">
            <a:solidFill>
              <a:srgbClr val="FF0000"/>
            </a:solidFill>
            <a:prstDash val="solid"/>
            <a:round/>
            <a:headEnd type="none" w="med" len="med"/>
            <a:tailEnd type="none"/>
          </a:ln>
          <a:effectLst/>
        </p:spPr>
        <p:txBody>
          <a:bodyPr rtlCol="0" anchor="ctr"/>
          <a:lstStyle/>
          <a:p>
            <a:pPr algn="ctr"/>
            <a:endParaRPr lang="en-US"/>
          </a:p>
        </p:txBody>
      </p:sp>
      <p:sp>
        <p:nvSpPr>
          <p:cNvPr id="49" name="TextBox 48"/>
          <p:cNvSpPr txBox="1"/>
          <p:nvPr/>
        </p:nvSpPr>
        <p:spPr>
          <a:xfrm>
            <a:off x="7296596" y="5108048"/>
            <a:ext cx="1849581" cy="1323439"/>
          </a:xfrm>
          <a:prstGeom prst="rect">
            <a:avLst/>
          </a:prstGeom>
          <a:noFill/>
        </p:spPr>
        <p:txBody>
          <a:bodyPr wrap="square" rtlCol="0">
            <a:spAutoFit/>
          </a:bodyPr>
          <a:lstStyle/>
          <a:p>
            <a:r>
              <a:rPr lang="en-US" sz="2000" b="0" dirty="0">
                <a:latin typeface="Arial Rounded MT Bold" pitchFamily="34" charset="0"/>
              </a:rPr>
              <a:t>Probability of surviving and remaining in stage 2</a:t>
            </a:r>
          </a:p>
        </p:txBody>
      </p:sp>
      <p:cxnSp>
        <p:nvCxnSpPr>
          <p:cNvPr id="50" name="Straight Arrow Connector 49"/>
          <p:cNvCxnSpPr/>
          <p:nvPr/>
        </p:nvCxnSpPr>
        <p:spPr bwMode="auto">
          <a:xfrm flipH="1" flipV="1">
            <a:off x="6970394" y="4076313"/>
            <a:ext cx="495240" cy="100116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53" name="TextBox 52"/>
          <p:cNvSpPr txBox="1"/>
          <p:nvPr/>
        </p:nvSpPr>
        <p:spPr>
          <a:xfrm>
            <a:off x="6415917" y="1419850"/>
            <a:ext cx="2610194" cy="707886"/>
          </a:xfrm>
          <a:prstGeom prst="rect">
            <a:avLst/>
          </a:prstGeom>
          <a:noFill/>
        </p:spPr>
        <p:txBody>
          <a:bodyPr wrap="square" rtlCol="0">
            <a:spAutoFit/>
          </a:bodyPr>
          <a:lstStyle/>
          <a:p>
            <a:r>
              <a:rPr lang="en-US" sz="2000" b="0" dirty="0">
                <a:latin typeface="Arial Rounded MT Bold" pitchFamily="34" charset="0"/>
              </a:rPr>
              <a:t>Fertilities of each stage – first row</a:t>
            </a:r>
          </a:p>
        </p:txBody>
      </p:sp>
      <p:cxnSp>
        <p:nvCxnSpPr>
          <p:cNvPr id="54" name="Straight Arrow Connector 53"/>
          <p:cNvCxnSpPr/>
          <p:nvPr/>
        </p:nvCxnSpPr>
        <p:spPr bwMode="auto">
          <a:xfrm flipH="1">
            <a:off x="6766176" y="2133600"/>
            <a:ext cx="415751" cy="75472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44" name="Slide Number Placeholder 43">
            <a:extLst>
              <a:ext uri="{FF2B5EF4-FFF2-40B4-BE49-F238E27FC236}">
                <a16:creationId xmlns:a16="http://schemas.microsoft.com/office/drawing/2014/main" id="{6557E03E-68A5-49C7-93D7-F6ECF62F7ED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02B81B35-6702-4269-AFEC-CE4AE0E0E4E7}"/>
              </a:ext>
            </a:extLst>
          </p:cNvPr>
          <p:cNvSpPr txBox="1"/>
          <p:nvPr/>
        </p:nvSpPr>
        <p:spPr>
          <a:xfrm>
            <a:off x="186299" y="6519446"/>
            <a:ext cx="1370888" cy="338554"/>
          </a:xfrm>
          <a:prstGeom prst="rect">
            <a:avLst/>
          </a:prstGeom>
          <a:noFill/>
        </p:spPr>
        <p:txBody>
          <a:bodyPr wrap="none" rtlCol="0">
            <a:spAutoFit/>
          </a:bodyPr>
          <a:lstStyle/>
          <a:p>
            <a:r>
              <a:rPr lang="en-US" b="0" dirty="0" err="1">
                <a:latin typeface="Arial Rounded MT Bold" panose="020F0704030504030204" pitchFamily="34" charset="0"/>
              </a:rPr>
              <a:t>Gotelli</a:t>
            </a:r>
            <a:r>
              <a:rPr lang="en-US" b="0" dirty="0">
                <a:latin typeface="Arial Rounded MT Bold" panose="020F0704030504030204" pitchFamily="34" charset="0"/>
              </a:rPr>
              <a:t> 2001</a:t>
            </a:r>
          </a:p>
        </p:txBody>
      </p:sp>
    </p:spTree>
    <p:extLst>
      <p:ext uri="{BB962C8B-B14F-4D97-AF65-F5344CB8AC3E}">
        <p14:creationId xmlns:p14="http://schemas.microsoft.com/office/powerpoint/2010/main" val="450771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 </a:t>
            </a:r>
          </a:p>
        </p:txBody>
      </p:sp>
      <p:sp>
        <p:nvSpPr>
          <p:cNvPr id="3" name="Content Placeholder 2"/>
          <p:cNvSpPr>
            <a:spLocks noGrp="1"/>
          </p:cNvSpPr>
          <p:nvPr>
            <p:ph idx="1"/>
          </p:nvPr>
        </p:nvSpPr>
        <p:spPr/>
        <p:txBody>
          <a:bodyPr/>
          <a:lstStyle/>
          <a:p>
            <a:r>
              <a:rPr lang="en-US" dirty="0"/>
              <a:t>Can project population size with Leslie/</a:t>
            </a:r>
            <a:r>
              <a:rPr lang="en-US" dirty="0" err="1"/>
              <a:t>Lefkovitch</a:t>
            </a:r>
            <a:r>
              <a:rPr lang="en-US" dirty="0"/>
              <a:t> matrix using matrix algebra</a:t>
            </a:r>
          </a:p>
          <a:p>
            <a:endParaRPr lang="en-US" dirty="0"/>
          </a:p>
          <a:p>
            <a:pPr marL="0" indent="0">
              <a:buNone/>
            </a:pPr>
            <a:r>
              <a:rPr lang="en-US" dirty="0"/>
              <a:t>Depict current population using a column vector:</a:t>
            </a:r>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3427902"/>
              </p:ext>
            </p:extLst>
          </p:nvPr>
        </p:nvGraphicFramePr>
        <p:xfrm>
          <a:off x="5772150" y="3810000"/>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n</a:t>
                      </a:r>
                      <a:r>
                        <a:rPr lang="en-US" sz="2800" baseline="-25000" dirty="0">
                          <a:latin typeface="Arial Rounded MT Bold" pitchFamily="34" charset="0"/>
                        </a:rPr>
                        <a:t>1</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3</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4</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Left Bracket 8"/>
          <p:cNvSpPr/>
          <p:nvPr/>
        </p:nvSpPr>
        <p:spPr bwMode="auto">
          <a:xfrm>
            <a:off x="5784742" y="38775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0" name="Left Bracket 9"/>
          <p:cNvSpPr/>
          <p:nvPr/>
        </p:nvSpPr>
        <p:spPr bwMode="auto">
          <a:xfrm flipH="1">
            <a:off x="6323679" y="38818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1" name="TextBox 10"/>
          <p:cNvSpPr txBox="1"/>
          <p:nvPr/>
        </p:nvSpPr>
        <p:spPr>
          <a:xfrm>
            <a:off x="685800" y="3946528"/>
            <a:ext cx="3124200" cy="1828800"/>
          </a:xfrm>
          <a:prstGeom prst="rect">
            <a:avLst/>
          </a:prstGeom>
          <a:noFill/>
        </p:spPr>
        <p:txBody>
          <a:bodyPr wrap="square" rtlCol="0">
            <a:spAutoFit/>
          </a:bodyPr>
          <a:lstStyle/>
          <a:p>
            <a:r>
              <a:rPr lang="en-US" sz="2800" b="0" dirty="0">
                <a:latin typeface="Arial Rounded MT Bold" pitchFamily="34" charset="0"/>
              </a:rPr>
              <a:t>Shows number of individuals in age classes 1, 2, 3, 4 at time t</a:t>
            </a:r>
          </a:p>
        </p:txBody>
      </p:sp>
      <p:sp>
        <p:nvSpPr>
          <p:cNvPr id="12" name="TextBox 11"/>
          <p:cNvSpPr txBox="1"/>
          <p:nvPr/>
        </p:nvSpPr>
        <p:spPr>
          <a:xfrm>
            <a:off x="4307013" y="4568541"/>
            <a:ext cx="1103187" cy="584775"/>
          </a:xfrm>
          <a:prstGeom prst="rect">
            <a:avLst/>
          </a:prstGeom>
          <a:noFill/>
        </p:spPr>
        <p:txBody>
          <a:bodyPr wrap="none" rtlCol="0">
            <a:spAutoFit/>
          </a:bodyPr>
          <a:lstStyle/>
          <a:p>
            <a:r>
              <a:rPr lang="en-US" sz="3200" b="0" dirty="0">
                <a:latin typeface="Arial Rounded MT Bold" pitchFamily="34" charset="0"/>
              </a:rPr>
              <a:t>N</a:t>
            </a:r>
            <a:r>
              <a:rPr lang="en-US" sz="3200" b="0" baseline="-25000" dirty="0">
                <a:latin typeface="Arial Rounded MT Bold" pitchFamily="34" charset="0"/>
              </a:rPr>
              <a:t>0</a:t>
            </a:r>
            <a:r>
              <a:rPr lang="en-US" sz="3200" b="0" dirty="0">
                <a:latin typeface="Arial Rounded MT Bold" pitchFamily="34" charset="0"/>
              </a:rPr>
              <a:t>  =</a:t>
            </a:r>
          </a:p>
        </p:txBody>
      </p:sp>
      <p:sp>
        <p:nvSpPr>
          <p:cNvPr id="6" name="Slide Number Placeholder 5">
            <a:extLst>
              <a:ext uri="{FF2B5EF4-FFF2-40B4-BE49-F238E27FC236}">
                <a16:creationId xmlns:a16="http://schemas.microsoft.com/office/drawing/2014/main" id="{12EFE4EC-7D5F-4E9A-9FDB-948C80DDAA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009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a:t>
            </a:r>
          </a:p>
        </p:txBody>
      </p:sp>
      <p:sp>
        <p:nvSpPr>
          <p:cNvPr id="3" name="Content Placeholder 2"/>
          <p:cNvSpPr>
            <a:spLocks noGrp="1"/>
          </p:cNvSpPr>
          <p:nvPr>
            <p:ph idx="1"/>
          </p:nvPr>
        </p:nvSpPr>
        <p:spPr/>
        <p:txBody>
          <a:bodyPr/>
          <a:lstStyle/>
          <a:p>
            <a:r>
              <a:rPr lang="en-US" dirty="0"/>
              <a:t>Multiply matrix by current population vector (population size at t=0) to get population size at t +1</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65588205"/>
              </p:ext>
            </p:extLst>
          </p:nvPr>
        </p:nvGraphicFramePr>
        <p:xfrm>
          <a:off x="1233948" y="3321451"/>
          <a:ext cx="342900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tblGrid>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F</a:t>
                      </a:r>
                      <a:r>
                        <a:rPr lang="en-US" sz="2800" baseline="-25000" dirty="0">
                          <a:latin typeface="Arial Rounded MT Bold" pitchFamily="34" charset="0"/>
                        </a:rPr>
                        <a:t>4</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P</a:t>
                      </a:r>
                      <a:r>
                        <a:rPr lang="en-US" sz="2800" baseline="-25000" dirty="0">
                          <a:latin typeface="Arial Rounded MT Bold" pitchFamily="34" charset="0"/>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P</a:t>
                      </a:r>
                      <a:r>
                        <a:rPr lang="en-US" sz="2800" baseline="-25000" dirty="0">
                          <a:latin typeface="Arial Rounded MT Bold" pitchFamily="34"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1292940" y="3267980"/>
            <a:ext cx="3387216" cy="2218420"/>
            <a:chOff x="4935792" y="3348490"/>
            <a:chExt cx="3387216" cy="2218420"/>
          </a:xfrm>
        </p:grpSpPr>
        <p:sp>
          <p:nvSpPr>
            <p:cNvPr id="6" name="Left Bracket 5"/>
            <p:cNvSpPr/>
            <p:nvPr/>
          </p:nvSpPr>
          <p:spPr bwMode="auto">
            <a:xfrm>
              <a:off x="4935792" y="3348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7" name="Left Bracket 6"/>
            <p:cNvSpPr/>
            <p:nvPr/>
          </p:nvSpPr>
          <p:spPr bwMode="auto">
            <a:xfrm flipH="1">
              <a:off x="8094408" y="335280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pSp>
      <p:graphicFrame>
        <p:nvGraphicFramePr>
          <p:cNvPr id="15" name="Table 14"/>
          <p:cNvGraphicFramePr>
            <a:graphicFrameLocks noGrp="1"/>
          </p:cNvGraphicFramePr>
          <p:nvPr>
            <p:extLst>
              <p:ext uri="{D42A27DB-BD31-4B8C-83A1-F6EECF244321}">
                <p14:modId xmlns:p14="http://schemas.microsoft.com/office/powerpoint/2010/main" val="893522167"/>
              </p:ext>
            </p:extLst>
          </p:nvPr>
        </p:nvGraphicFramePr>
        <p:xfrm>
          <a:off x="5575506" y="3200400"/>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n</a:t>
                      </a:r>
                      <a:r>
                        <a:rPr lang="en-US" sz="2800" baseline="-25000" dirty="0">
                          <a:latin typeface="Arial Rounded MT Bold" pitchFamily="34" charset="0"/>
                        </a:rPr>
                        <a:t>1</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3</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4</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Left Bracket 15"/>
          <p:cNvSpPr/>
          <p:nvPr/>
        </p:nvSpPr>
        <p:spPr bwMode="auto">
          <a:xfrm>
            <a:off x="5588098" y="32679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7" name="Left Bracket 16"/>
          <p:cNvSpPr/>
          <p:nvPr/>
        </p:nvSpPr>
        <p:spPr bwMode="auto">
          <a:xfrm flipH="1">
            <a:off x="6127035" y="32722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8" name="TextBox 17"/>
          <p:cNvSpPr txBox="1"/>
          <p:nvPr/>
        </p:nvSpPr>
        <p:spPr>
          <a:xfrm>
            <a:off x="4908756" y="3962400"/>
            <a:ext cx="463588" cy="646331"/>
          </a:xfrm>
          <a:prstGeom prst="rect">
            <a:avLst/>
          </a:prstGeom>
          <a:noFill/>
        </p:spPr>
        <p:txBody>
          <a:bodyPr wrap="none" rtlCol="0">
            <a:spAutoFit/>
          </a:bodyPr>
          <a:lstStyle/>
          <a:p>
            <a:r>
              <a:rPr lang="en-US" sz="3600" b="0" dirty="0">
                <a:latin typeface="Arial Rounded MT Bold" pitchFamily="34" charset="0"/>
              </a:rPr>
              <a:t>X</a:t>
            </a:r>
          </a:p>
        </p:txBody>
      </p:sp>
      <p:sp>
        <p:nvSpPr>
          <p:cNvPr id="19" name="TextBox 18"/>
          <p:cNvSpPr txBox="1"/>
          <p:nvPr/>
        </p:nvSpPr>
        <p:spPr>
          <a:xfrm>
            <a:off x="6502568" y="3962400"/>
            <a:ext cx="463588" cy="646331"/>
          </a:xfrm>
          <a:prstGeom prst="rect">
            <a:avLst/>
          </a:prstGeom>
          <a:noFill/>
        </p:spPr>
        <p:txBody>
          <a:bodyPr wrap="none" rtlCol="0">
            <a:spAutoFit/>
          </a:bodyPr>
          <a:lstStyle/>
          <a:p>
            <a:r>
              <a:rPr lang="en-US" sz="3600" b="0" dirty="0">
                <a:latin typeface="Arial Rounded MT Bold" pitchFamily="34" charset="0"/>
              </a:rPr>
              <a:t>=</a:t>
            </a:r>
          </a:p>
        </p:txBody>
      </p:sp>
      <p:graphicFrame>
        <p:nvGraphicFramePr>
          <p:cNvPr id="20" name="Table 19"/>
          <p:cNvGraphicFramePr>
            <a:graphicFrameLocks noGrp="1"/>
          </p:cNvGraphicFramePr>
          <p:nvPr>
            <p:extLst>
              <p:ext uri="{D42A27DB-BD31-4B8C-83A1-F6EECF244321}">
                <p14:modId xmlns:p14="http://schemas.microsoft.com/office/powerpoint/2010/main" val="2439663394"/>
              </p:ext>
            </p:extLst>
          </p:nvPr>
        </p:nvGraphicFramePr>
        <p:xfrm>
          <a:off x="7067550" y="3200400"/>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n</a:t>
                      </a:r>
                      <a:r>
                        <a:rPr lang="en-US" sz="2800" baseline="-25000" dirty="0">
                          <a:latin typeface="Arial Rounded MT Bold" pitchFamily="34" charset="0"/>
                        </a:rPr>
                        <a:t>1</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3</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n</a:t>
                      </a:r>
                      <a:r>
                        <a:rPr lang="en-US" sz="2800" baseline="-25000" dirty="0">
                          <a:latin typeface="Arial Rounded MT Bold" pitchFamily="34" charset="0"/>
                        </a:rPr>
                        <a:t>4</a:t>
                      </a:r>
                      <a:endParaRPr lang="en-US" sz="28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1" name="Left Bracket 20"/>
          <p:cNvSpPr/>
          <p:nvPr/>
        </p:nvSpPr>
        <p:spPr bwMode="auto">
          <a:xfrm>
            <a:off x="7080142" y="32679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22" name="Left Bracket 21"/>
          <p:cNvSpPr/>
          <p:nvPr/>
        </p:nvSpPr>
        <p:spPr bwMode="auto">
          <a:xfrm flipH="1">
            <a:off x="7619079" y="32722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24" name="TextBox 23"/>
          <p:cNvSpPr txBox="1"/>
          <p:nvPr/>
        </p:nvSpPr>
        <p:spPr>
          <a:xfrm>
            <a:off x="5655298" y="55258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0</a:t>
            </a:r>
            <a:endParaRPr lang="en-US" sz="3600" b="0" dirty="0">
              <a:latin typeface="Arial Rounded MT Bold" pitchFamily="34" charset="0"/>
            </a:endParaRPr>
          </a:p>
        </p:txBody>
      </p:sp>
      <p:sp>
        <p:nvSpPr>
          <p:cNvPr id="25" name="TextBox 24"/>
          <p:cNvSpPr txBox="1"/>
          <p:nvPr/>
        </p:nvSpPr>
        <p:spPr>
          <a:xfrm>
            <a:off x="7162090" y="5562600"/>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sp>
        <p:nvSpPr>
          <p:cNvPr id="26" name="TextBox 25"/>
          <p:cNvSpPr txBox="1"/>
          <p:nvPr/>
        </p:nvSpPr>
        <p:spPr>
          <a:xfrm>
            <a:off x="1555956" y="5486400"/>
            <a:ext cx="3029740" cy="646331"/>
          </a:xfrm>
          <a:prstGeom prst="rect">
            <a:avLst/>
          </a:prstGeom>
          <a:noFill/>
        </p:spPr>
        <p:txBody>
          <a:bodyPr wrap="none" rtlCol="0">
            <a:spAutoFit/>
          </a:bodyPr>
          <a:lstStyle/>
          <a:p>
            <a:r>
              <a:rPr lang="en-US" sz="3600" b="0" dirty="0">
                <a:latin typeface="Arial Rounded MT Bold" pitchFamily="34" charset="0"/>
              </a:rPr>
              <a:t>Leslie matrix</a:t>
            </a:r>
          </a:p>
        </p:txBody>
      </p:sp>
      <p:sp>
        <p:nvSpPr>
          <p:cNvPr id="9" name="Slide Number Placeholder 8">
            <a:extLst>
              <a:ext uri="{FF2B5EF4-FFF2-40B4-BE49-F238E27FC236}">
                <a16:creationId xmlns:a16="http://schemas.microsoft.com/office/drawing/2014/main" id="{F9E035AE-672F-4FFC-B026-5A68000438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2BC4CD3-73D9-471A-9A62-82A73C3DAFFA}"/>
              </a:ext>
            </a:extLst>
          </p:cNvPr>
          <p:cNvSpPr txBox="1"/>
          <p:nvPr/>
        </p:nvSpPr>
        <p:spPr>
          <a:xfrm>
            <a:off x="5831061" y="6490284"/>
            <a:ext cx="2955361" cy="338554"/>
          </a:xfrm>
          <a:prstGeom prst="rect">
            <a:avLst/>
          </a:prstGeom>
          <a:noFill/>
        </p:spPr>
        <p:txBody>
          <a:bodyPr wrap="none" rtlCol="0">
            <a:spAutoFit/>
          </a:bodyPr>
          <a:lstStyle/>
          <a:p>
            <a:r>
              <a:rPr lang="en-US" b="0" dirty="0">
                <a:latin typeface="Arial Rounded MT Bold" panose="020F0704030504030204" pitchFamily="34" charset="0"/>
              </a:rPr>
              <a:t>Donovan and </a:t>
            </a:r>
            <a:r>
              <a:rPr lang="en-US" b="0" dirty="0" err="1">
                <a:latin typeface="Arial Rounded MT Bold" panose="020F0704030504030204" pitchFamily="34" charset="0"/>
              </a:rPr>
              <a:t>Welden</a:t>
            </a:r>
            <a:r>
              <a:rPr lang="en-US" b="0" dirty="0">
                <a:latin typeface="Arial Rounded MT Bold" panose="020F0704030504030204" pitchFamily="34" charset="0"/>
              </a:rPr>
              <a:t> (2002)</a:t>
            </a:r>
          </a:p>
        </p:txBody>
      </p:sp>
    </p:spTree>
    <p:extLst>
      <p:ext uri="{BB962C8B-B14F-4D97-AF65-F5344CB8AC3E}">
        <p14:creationId xmlns:p14="http://schemas.microsoft.com/office/powerpoint/2010/main" val="3493163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algebra</a:t>
            </a:r>
          </a:p>
        </p:txBody>
      </p:sp>
      <p:sp>
        <p:nvSpPr>
          <p:cNvPr id="3" name="Content Placeholder 2"/>
          <p:cNvSpPr>
            <a:spLocks noGrp="1"/>
          </p:cNvSpPr>
          <p:nvPr>
            <p:ph idx="1"/>
          </p:nvPr>
        </p:nvSpPr>
        <p:spPr/>
        <p:txBody>
          <a:bodyPr/>
          <a:lstStyle/>
          <a:p>
            <a:r>
              <a:rPr lang="en-US" dirty="0"/>
              <a:t>Rules for multiplying matrix by vector:</a:t>
            </a:r>
          </a:p>
        </p:txBody>
      </p:sp>
      <p:graphicFrame>
        <p:nvGraphicFramePr>
          <p:cNvPr id="4" name="Table 3"/>
          <p:cNvGraphicFramePr>
            <a:graphicFrameLocks noGrp="1"/>
          </p:cNvGraphicFramePr>
          <p:nvPr>
            <p:extLst>
              <p:ext uri="{D42A27DB-BD31-4B8C-83A1-F6EECF244321}">
                <p14:modId xmlns:p14="http://schemas.microsoft.com/office/powerpoint/2010/main" val="1814435172"/>
              </p:ext>
            </p:extLst>
          </p:nvPr>
        </p:nvGraphicFramePr>
        <p:xfrm>
          <a:off x="167148" y="3321451"/>
          <a:ext cx="342900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tblGrid>
              <a:tr h="370840">
                <a:tc>
                  <a:txBody>
                    <a:bodyPr/>
                    <a:lstStyle/>
                    <a:p>
                      <a:pPr algn="ctr"/>
                      <a:r>
                        <a:rPr lang="en-US" sz="2800" baseline="0" dirty="0">
                          <a:effectLst/>
                          <a:latin typeface="Arial Rounded MT Bold"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effectLst/>
                          <a:latin typeface="Arial Rounded MT Bold" pitchFamily="34" charset="0"/>
                        </a:rPr>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baseline="0" dirty="0" err="1">
                          <a:effectLst/>
                          <a:latin typeface="Arial Rounded MT Bold" pitchFamily="34" charset="0"/>
                        </a:rPr>
                        <a:t>i</a:t>
                      </a:r>
                      <a:endParaRPr lang="en-US" sz="2800" baseline="0" dirty="0">
                        <a:effectLst/>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j</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baseline="0" dirty="0">
                          <a:effectLst/>
                          <a:latin typeface="Arial Rounded MT Bold" pitchFamily="34" charset="0"/>
                        </a:rPr>
                        <a:t>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aseline="0" dirty="0">
                          <a:effectLst/>
                          <a:latin typeface="Arial Rounded MT Bold" pitchFamily="34" charset="0"/>
                        </a:rPr>
                        <a:t>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226140" y="3267980"/>
            <a:ext cx="3387216" cy="2218420"/>
            <a:chOff x="4935792" y="3348490"/>
            <a:chExt cx="3387216" cy="2218420"/>
          </a:xfrm>
        </p:grpSpPr>
        <p:sp>
          <p:nvSpPr>
            <p:cNvPr id="6" name="Left Bracket 5"/>
            <p:cNvSpPr/>
            <p:nvPr/>
          </p:nvSpPr>
          <p:spPr bwMode="auto">
            <a:xfrm>
              <a:off x="4935792" y="3348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7" name="Left Bracket 6"/>
            <p:cNvSpPr/>
            <p:nvPr/>
          </p:nvSpPr>
          <p:spPr bwMode="auto">
            <a:xfrm flipH="1">
              <a:off x="8094408" y="335280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pSp>
      <p:graphicFrame>
        <p:nvGraphicFramePr>
          <p:cNvPr id="8" name="Table 7"/>
          <p:cNvGraphicFramePr>
            <a:graphicFrameLocks noGrp="1"/>
          </p:cNvGraphicFramePr>
          <p:nvPr>
            <p:extLst>
              <p:ext uri="{D42A27DB-BD31-4B8C-83A1-F6EECF244321}">
                <p14:modId xmlns:p14="http://schemas.microsoft.com/office/powerpoint/2010/main" val="3535231358"/>
              </p:ext>
            </p:extLst>
          </p:nvPr>
        </p:nvGraphicFramePr>
        <p:xfrm>
          <a:off x="4129548" y="3337560"/>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dirty="0">
                          <a:latin typeface="Arial Rounded MT Bold" pitchFamily="34" charset="0"/>
                        </a:rPr>
                        <a:t>x</a:t>
                      </a:r>
                      <a:endParaRPr lang="en-US" sz="28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Left Bracket 8"/>
          <p:cNvSpPr/>
          <p:nvPr/>
        </p:nvSpPr>
        <p:spPr bwMode="auto">
          <a:xfrm>
            <a:off x="4142140" y="32679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0" name="Left Bracket 9"/>
          <p:cNvSpPr/>
          <p:nvPr/>
        </p:nvSpPr>
        <p:spPr bwMode="auto">
          <a:xfrm flipH="1">
            <a:off x="4681077" y="32722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1" name="TextBox 10"/>
          <p:cNvSpPr txBox="1"/>
          <p:nvPr/>
        </p:nvSpPr>
        <p:spPr>
          <a:xfrm>
            <a:off x="3657600" y="3962400"/>
            <a:ext cx="463588" cy="646331"/>
          </a:xfrm>
          <a:prstGeom prst="rect">
            <a:avLst/>
          </a:prstGeom>
          <a:noFill/>
        </p:spPr>
        <p:txBody>
          <a:bodyPr wrap="none" rtlCol="0">
            <a:spAutoFit/>
          </a:bodyPr>
          <a:lstStyle/>
          <a:p>
            <a:r>
              <a:rPr lang="en-US" sz="3600" b="0" dirty="0">
                <a:latin typeface="Arial Rounded MT Bold" pitchFamily="34" charset="0"/>
              </a:rPr>
              <a:t>X</a:t>
            </a:r>
          </a:p>
        </p:txBody>
      </p:sp>
      <p:sp>
        <p:nvSpPr>
          <p:cNvPr id="12" name="TextBox 11"/>
          <p:cNvSpPr txBox="1"/>
          <p:nvPr/>
        </p:nvSpPr>
        <p:spPr>
          <a:xfrm>
            <a:off x="5056610" y="3962400"/>
            <a:ext cx="463588" cy="646331"/>
          </a:xfrm>
          <a:prstGeom prst="rect">
            <a:avLst/>
          </a:prstGeom>
          <a:noFill/>
        </p:spPr>
        <p:txBody>
          <a:bodyPr wrap="none" rtlCol="0">
            <a:spAutoFit/>
          </a:bodyPr>
          <a:lstStyle/>
          <a:p>
            <a:r>
              <a:rPr lang="en-US" sz="3600" b="0" dirty="0">
                <a:latin typeface="Arial Rounded MT Bold" pitchFamily="34"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2806956229"/>
              </p:ext>
            </p:extLst>
          </p:nvPr>
        </p:nvGraphicFramePr>
        <p:xfrm>
          <a:off x="5638800" y="3337560"/>
          <a:ext cx="3238500" cy="2072640"/>
        </p:xfrm>
        <a:graphic>
          <a:graphicData uri="http://schemas.openxmlformats.org/drawingml/2006/table">
            <a:tbl>
              <a:tblPr>
                <a:tableStyleId>{5C22544A-7EE6-4342-B048-85BDC9FD1C3A}</a:tableStyleId>
              </a:tblPr>
              <a:tblGrid>
                <a:gridCol w="3238500">
                  <a:extLst>
                    <a:ext uri="{9D8B030D-6E8A-4147-A177-3AD203B41FA5}">
                      <a16:colId xmlns:a16="http://schemas.microsoft.com/office/drawing/2014/main" val="20000"/>
                    </a:ext>
                  </a:extLst>
                </a:gridCol>
              </a:tblGrid>
              <a:tr h="370840">
                <a:tc>
                  <a:txBody>
                    <a:bodyPr/>
                    <a:lstStyle/>
                    <a:p>
                      <a:pPr algn="ctr"/>
                      <a:r>
                        <a:rPr lang="en-US" sz="2800" baseline="0" dirty="0">
                          <a:latin typeface="Arial Rounded MT Bold" pitchFamily="34" charset="0"/>
                        </a:rPr>
                        <a:t>aw + </a:t>
                      </a:r>
                      <a:r>
                        <a:rPr lang="en-US" sz="2800" baseline="0" dirty="0" err="1">
                          <a:latin typeface="Arial Rounded MT Bold" pitchFamily="34" charset="0"/>
                        </a:rPr>
                        <a:t>bx</a:t>
                      </a:r>
                      <a:r>
                        <a:rPr lang="en-US" sz="2800" baseline="0" dirty="0">
                          <a:latin typeface="Arial Rounded MT Bold" pitchFamily="34" charset="0"/>
                        </a:rPr>
                        <a:t> + cy + </a:t>
                      </a:r>
                      <a:r>
                        <a:rPr lang="en-US" sz="2800" baseline="0" dirty="0" err="1">
                          <a:latin typeface="Arial Rounded MT Bold" pitchFamily="34" charset="0"/>
                        </a:rPr>
                        <a:t>dz</a:t>
                      </a:r>
                      <a:endParaRPr lang="en-US" sz="2800" baseline="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err="1">
                          <a:latin typeface="Arial Rounded MT Bold" pitchFamily="34" charset="0"/>
                        </a:rPr>
                        <a:t>ew</a:t>
                      </a:r>
                      <a:r>
                        <a:rPr lang="en-US" sz="2800" baseline="0" dirty="0">
                          <a:latin typeface="Arial Rounded MT Bold" pitchFamily="34" charset="0"/>
                        </a:rPr>
                        <a:t> + </a:t>
                      </a:r>
                      <a:r>
                        <a:rPr lang="en-US" sz="2800" baseline="0" dirty="0" err="1">
                          <a:latin typeface="Arial Rounded MT Bold" pitchFamily="34" charset="0"/>
                        </a:rPr>
                        <a:t>fx</a:t>
                      </a:r>
                      <a:r>
                        <a:rPr lang="en-US" sz="2800" baseline="0" dirty="0">
                          <a:latin typeface="Arial Rounded MT Bold" pitchFamily="34" charset="0"/>
                        </a:rPr>
                        <a:t> + </a:t>
                      </a:r>
                      <a:r>
                        <a:rPr lang="en-US" sz="2800" baseline="0" dirty="0" err="1">
                          <a:latin typeface="Arial Rounded MT Bold" pitchFamily="34" charset="0"/>
                        </a:rPr>
                        <a:t>gy</a:t>
                      </a:r>
                      <a:r>
                        <a:rPr lang="en-US" sz="2800" baseline="0" dirty="0">
                          <a:latin typeface="Arial Rounded MT Bold" pitchFamily="34" charset="0"/>
                        </a:rPr>
                        <a:t> + </a:t>
                      </a:r>
                      <a:r>
                        <a:rPr lang="en-US" sz="2800" baseline="0" dirty="0" err="1">
                          <a:latin typeface="Arial Rounded MT Bold" pitchFamily="34" charset="0"/>
                        </a:rPr>
                        <a:t>hz</a:t>
                      </a:r>
                      <a:endParaRPr lang="en-US" sz="2800" baseline="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baseline="0" dirty="0" err="1">
                          <a:latin typeface="Arial Rounded MT Bold" pitchFamily="34" charset="0"/>
                        </a:rPr>
                        <a:t>iw</a:t>
                      </a:r>
                      <a:r>
                        <a:rPr lang="en-US" sz="2800" baseline="0" dirty="0">
                          <a:latin typeface="Arial Rounded MT Bold" pitchFamily="34" charset="0"/>
                        </a:rPr>
                        <a:t> + </a:t>
                      </a:r>
                      <a:r>
                        <a:rPr lang="en-US" sz="2800" baseline="0" dirty="0" err="1">
                          <a:latin typeface="Arial Rounded MT Bold" pitchFamily="34" charset="0"/>
                        </a:rPr>
                        <a:t>jx</a:t>
                      </a:r>
                      <a:r>
                        <a:rPr lang="en-US" sz="2800" baseline="0" dirty="0">
                          <a:latin typeface="Arial Rounded MT Bold" pitchFamily="34" charset="0"/>
                        </a:rPr>
                        <a:t> + </a:t>
                      </a:r>
                      <a:r>
                        <a:rPr lang="en-US" sz="2800" baseline="0" dirty="0" err="1">
                          <a:latin typeface="Arial Rounded MT Bold" pitchFamily="34" charset="0"/>
                        </a:rPr>
                        <a:t>ky</a:t>
                      </a:r>
                      <a:r>
                        <a:rPr lang="en-US" sz="2800" baseline="0" dirty="0">
                          <a:latin typeface="Arial Rounded MT Bold" pitchFamily="34" charset="0"/>
                        </a:rPr>
                        <a:t> + </a:t>
                      </a:r>
                      <a:r>
                        <a:rPr lang="en-US" sz="2800" baseline="0" dirty="0" err="1">
                          <a:latin typeface="Arial Rounded MT Bold" pitchFamily="34" charset="0"/>
                        </a:rPr>
                        <a:t>lz</a:t>
                      </a:r>
                      <a:endParaRPr lang="en-US" sz="2800" baseline="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baseline="0" dirty="0">
                          <a:latin typeface="Arial Rounded MT Bold" pitchFamily="34" charset="0"/>
                        </a:rPr>
                        <a:t>mw + </a:t>
                      </a:r>
                      <a:r>
                        <a:rPr lang="en-US" sz="2800" baseline="0" dirty="0" err="1">
                          <a:latin typeface="Arial Rounded MT Bold" pitchFamily="34" charset="0"/>
                        </a:rPr>
                        <a:t>nx</a:t>
                      </a:r>
                      <a:r>
                        <a:rPr lang="en-US" sz="2800" baseline="0" dirty="0">
                          <a:latin typeface="Arial Rounded MT Bold" pitchFamily="34" charset="0"/>
                        </a:rPr>
                        <a:t> + </a:t>
                      </a:r>
                      <a:r>
                        <a:rPr lang="en-US" sz="2800" baseline="0" dirty="0" err="1">
                          <a:latin typeface="Arial Rounded MT Bold" pitchFamily="34" charset="0"/>
                        </a:rPr>
                        <a:t>oy</a:t>
                      </a:r>
                      <a:r>
                        <a:rPr lang="en-US" sz="2800" baseline="0" dirty="0">
                          <a:latin typeface="Arial Rounded MT Bold" pitchFamily="34" charset="0"/>
                        </a:rPr>
                        <a:t> + </a:t>
                      </a:r>
                      <a:r>
                        <a:rPr lang="en-US" sz="2800" baseline="0" dirty="0" err="1">
                          <a:latin typeface="Arial Rounded MT Bold" pitchFamily="34" charset="0"/>
                        </a:rPr>
                        <a:t>pz</a:t>
                      </a:r>
                      <a:endParaRPr lang="en-US" sz="2800" baseline="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4" name="Left Bracket 13"/>
          <p:cNvSpPr/>
          <p:nvPr/>
        </p:nvSpPr>
        <p:spPr bwMode="auto">
          <a:xfrm>
            <a:off x="5638800" y="32679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5" name="Left Bracket 14"/>
          <p:cNvSpPr/>
          <p:nvPr/>
        </p:nvSpPr>
        <p:spPr bwMode="auto">
          <a:xfrm flipH="1">
            <a:off x="8763000" y="32722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6" name="TextBox 15"/>
          <p:cNvSpPr txBox="1"/>
          <p:nvPr/>
        </p:nvSpPr>
        <p:spPr>
          <a:xfrm>
            <a:off x="4209340" y="55258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0</a:t>
            </a:r>
            <a:endParaRPr lang="en-US" sz="3600" b="0" dirty="0">
              <a:latin typeface="Arial Rounded MT Bold" pitchFamily="34" charset="0"/>
            </a:endParaRPr>
          </a:p>
        </p:txBody>
      </p:sp>
      <p:sp>
        <p:nvSpPr>
          <p:cNvPr id="17" name="TextBox 16"/>
          <p:cNvSpPr txBox="1"/>
          <p:nvPr/>
        </p:nvSpPr>
        <p:spPr>
          <a:xfrm>
            <a:off x="7010400" y="5562600"/>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sp>
        <p:nvSpPr>
          <p:cNvPr id="18" name="TextBox 17"/>
          <p:cNvSpPr txBox="1"/>
          <p:nvPr/>
        </p:nvSpPr>
        <p:spPr>
          <a:xfrm>
            <a:off x="457200" y="5486400"/>
            <a:ext cx="3029740" cy="646331"/>
          </a:xfrm>
          <a:prstGeom prst="rect">
            <a:avLst/>
          </a:prstGeom>
          <a:noFill/>
        </p:spPr>
        <p:txBody>
          <a:bodyPr wrap="none" rtlCol="0">
            <a:spAutoFit/>
          </a:bodyPr>
          <a:lstStyle/>
          <a:p>
            <a:r>
              <a:rPr lang="en-US" sz="3600" b="0" dirty="0">
                <a:latin typeface="Arial Rounded MT Bold" pitchFamily="34" charset="0"/>
              </a:rPr>
              <a:t>Leslie matrix</a:t>
            </a:r>
          </a:p>
        </p:txBody>
      </p:sp>
      <p:sp>
        <p:nvSpPr>
          <p:cNvPr id="20" name="Slide Number Placeholder 19">
            <a:extLst>
              <a:ext uri="{FF2B5EF4-FFF2-40B4-BE49-F238E27FC236}">
                <a16:creationId xmlns:a16="http://schemas.microsoft.com/office/drawing/2014/main" id="{24013844-87E5-4ACE-841D-C311FCF4FF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51CF8C4-53A7-47B4-93AB-C972B8829E6C}"/>
              </a:ext>
            </a:extLst>
          </p:cNvPr>
          <p:cNvSpPr txBox="1"/>
          <p:nvPr/>
        </p:nvSpPr>
        <p:spPr>
          <a:xfrm>
            <a:off x="5891952" y="6490284"/>
            <a:ext cx="2955361" cy="338554"/>
          </a:xfrm>
          <a:prstGeom prst="rect">
            <a:avLst/>
          </a:prstGeom>
          <a:noFill/>
        </p:spPr>
        <p:txBody>
          <a:bodyPr wrap="none" rtlCol="0">
            <a:spAutoFit/>
          </a:bodyPr>
          <a:lstStyle/>
          <a:p>
            <a:r>
              <a:rPr lang="en-US" b="0" dirty="0">
                <a:latin typeface="Arial Rounded MT Bold" panose="020F0704030504030204" pitchFamily="34" charset="0"/>
              </a:rPr>
              <a:t>Donovan and </a:t>
            </a:r>
            <a:r>
              <a:rPr lang="en-US" b="0" dirty="0" err="1">
                <a:latin typeface="Arial Rounded MT Bold" panose="020F0704030504030204" pitchFamily="34" charset="0"/>
              </a:rPr>
              <a:t>Welden</a:t>
            </a:r>
            <a:r>
              <a:rPr lang="en-US" b="0" dirty="0">
                <a:latin typeface="Arial Rounded MT Bold" panose="020F0704030504030204" pitchFamily="34" charset="0"/>
              </a:rPr>
              <a:t> (2002)</a:t>
            </a:r>
          </a:p>
        </p:txBody>
      </p:sp>
    </p:spTree>
    <p:extLst>
      <p:ext uri="{BB962C8B-B14F-4D97-AF65-F5344CB8AC3E}">
        <p14:creationId xmlns:p14="http://schemas.microsoft.com/office/powerpoint/2010/main" val="1014772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projection</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1788595"/>
              </p:ext>
            </p:extLst>
          </p:nvPr>
        </p:nvGraphicFramePr>
        <p:xfrm>
          <a:off x="76200" y="1111651"/>
          <a:ext cx="3340735" cy="2084832"/>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71855">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0.9</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1.4</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algn="ctr"/>
                      <a:r>
                        <a:rPr lang="en-US" sz="2400" dirty="0">
                          <a:latin typeface="Arial Rounded MT Bold" pitchFamily="34" charset="0"/>
                        </a:rPr>
                        <a:t>0.7</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aseline="0" dirty="0">
                          <a:latin typeface="Arial Rounded MT Bold" pitchFamily="34" charset="0"/>
                        </a:rPr>
                        <a:t>0.6</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08">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0.3</a:t>
                      </a:r>
                      <a:endParaRPr lang="en-US" sz="2400" baseline="-25000" dirty="0">
                        <a:latin typeface="Arial Rounded MT Bold"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latin typeface="Arial Rounded MT Bold"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Left Bracket 5"/>
          <p:cNvSpPr/>
          <p:nvPr/>
        </p:nvSpPr>
        <p:spPr bwMode="auto">
          <a:xfrm>
            <a:off x="135192"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7" name="Left Bracket 6"/>
          <p:cNvSpPr/>
          <p:nvPr/>
        </p:nvSpPr>
        <p:spPr bwMode="auto">
          <a:xfrm flipH="1">
            <a:off x="3124200"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276778070"/>
              </p:ext>
            </p:extLst>
          </p:nvPr>
        </p:nvGraphicFramePr>
        <p:xfrm>
          <a:off x="3766458" y="1106712"/>
          <a:ext cx="857250" cy="2072640"/>
        </p:xfrm>
        <a:graphic>
          <a:graphicData uri="http://schemas.openxmlformats.org/drawingml/2006/table">
            <a:tbl>
              <a:tblPr>
                <a:tableStyleId>{5C22544A-7EE6-4342-B048-85BDC9FD1C3A}</a:tableStyleId>
              </a:tblPr>
              <a:tblGrid>
                <a:gridCol w="857250">
                  <a:extLst>
                    <a:ext uri="{9D8B030D-6E8A-4147-A177-3AD203B41FA5}">
                      <a16:colId xmlns:a16="http://schemas.microsoft.com/office/drawing/2014/main" val="20000"/>
                    </a:ext>
                  </a:extLst>
                </a:gridCol>
              </a:tblGrid>
              <a:tr h="498568">
                <a:tc>
                  <a:txBody>
                    <a:bodyPr/>
                    <a:lstStyle/>
                    <a:p>
                      <a:pPr algn="ctr"/>
                      <a:r>
                        <a:rPr lang="en-US" sz="2800" dirty="0">
                          <a:latin typeface="Arial Rounded MT Bold"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Left Bracket 15"/>
          <p:cNvSpPr/>
          <p:nvPr/>
        </p:nvSpPr>
        <p:spPr bwMode="auto">
          <a:xfrm>
            <a:off x="3822592" y="10581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17" name="Left Bracket 16"/>
          <p:cNvSpPr/>
          <p:nvPr/>
        </p:nvSpPr>
        <p:spPr bwMode="auto">
          <a:xfrm flipH="1">
            <a:off x="4361529" y="10624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18" name="TextBox 17"/>
          <p:cNvSpPr txBox="1"/>
          <p:nvPr/>
        </p:nvSpPr>
        <p:spPr>
          <a:xfrm>
            <a:off x="3352800" y="1789331"/>
            <a:ext cx="425116" cy="646331"/>
          </a:xfrm>
          <a:prstGeom prst="rect">
            <a:avLst/>
          </a:prstGeom>
          <a:noFill/>
        </p:spPr>
        <p:txBody>
          <a:bodyPr wrap="none" rtlCol="0">
            <a:spAutoFit/>
          </a:bodyPr>
          <a:lstStyle/>
          <a:p>
            <a:r>
              <a:rPr lang="en-US" sz="3600" b="0" dirty="0">
                <a:latin typeface="Arial Rounded MT Bold" pitchFamily="34" charset="0"/>
              </a:rPr>
              <a:t>x</a:t>
            </a:r>
          </a:p>
        </p:txBody>
      </p:sp>
      <p:sp>
        <p:nvSpPr>
          <p:cNvPr id="19" name="TextBox 18"/>
          <p:cNvSpPr txBox="1"/>
          <p:nvPr/>
        </p:nvSpPr>
        <p:spPr>
          <a:xfrm>
            <a:off x="4572000" y="1752600"/>
            <a:ext cx="463588" cy="646331"/>
          </a:xfrm>
          <a:prstGeom prst="rect">
            <a:avLst/>
          </a:prstGeom>
          <a:noFill/>
        </p:spPr>
        <p:txBody>
          <a:bodyPr wrap="none" rtlCol="0">
            <a:spAutoFit/>
          </a:bodyPr>
          <a:lstStyle/>
          <a:p>
            <a:r>
              <a:rPr lang="en-US" sz="3600" b="0" dirty="0">
                <a:latin typeface="Arial Rounded MT Bold" pitchFamily="34" charset="0"/>
              </a:rPr>
              <a:t>=</a:t>
            </a:r>
          </a:p>
        </p:txBody>
      </p:sp>
      <p:sp>
        <p:nvSpPr>
          <p:cNvPr id="24" name="TextBox 23"/>
          <p:cNvSpPr txBox="1"/>
          <p:nvPr/>
        </p:nvSpPr>
        <p:spPr>
          <a:xfrm>
            <a:off x="3918820" y="33160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0</a:t>
            </a:r>
            <a:endParaRPr lang="en-US" sz="3600" b="0" dirty="0">
              <a:latin typeface="Arial Rounded MT Bold" pitchFamily="34" charset="0"/>
            </a:endParaRPr>
          </a:p>
        </p:txBody>
      </p:sp>
      <p:sp>
        <p:nvSpPr>
          <p:cNvPr id="26" name="TextBox 25"/>
          <p:cNvSpPr txBox="1"/>
          <p:nvPr/>
        </p:nvSpPr>
        <p:spPr>
          <a:xfrm>
            <a:off x="398208" y="3276600"/>
            <a:ext cx="3029740" cy="646331"/>
          </a:xfrm>
          <a:prstGeom prst="rect">
            <a:avLst/>
          </a:prstGeom>
          <a:noFill/>
        </p:spPr>
        <p:txBody>
          <a:bodyPr wrap="none" rtlCol="0">
            <a:spAutoFit/>
          </a:bodyPr>
          <a:lstStyle/>
          <a:p>
            <a:r>
              <a:rPr lang="en-US" sz="3600" b="0" dirty="0">
                <a:latin typeface="Arial Rounded MT Bold" pitchFamily="34" charset="0"/>
              </a:rPr>
              <a:t>Leslie matrix</a:t>
            </a:r>
          </a:p>
        </p:txBody>
      </p:sp>
      <p:graphicFrame>
        <p:nvGraphicFramePr>
          <p:cNvPr id="35" name="Table 34"/>
          <p:cNvGraphicFramePr>
            <a:graphicFrameLocks noGrp="1"/>
          </p:cNvGraphicFramePr>
          <p:nvPr>
            <p:extLst>
              <p:ext uri="{D42A27DB-BD31-4B8C-83A1-F6EECF244321}">
                <p14:modId xmlns:p14="http://schemas.microsoft.com/office/powerpoint/2010/main" val="2309893785"/>
              </p:ext>
            </p:extLst>
          </p:nvPr>
        </p:nvGraphicFramePr>
        <p:xfrm>
          <a:off x="4953000" y="1125797"/>
          <a:ext cx="4125682" cy="2084832"/>
        </p:xfrm>
        <a:graphic>
          <a:graphicData uri="http://schemas.openxmlformats.org/drawingml/2006/table">
            <a:tbl>
              <a:tblPr>
                <a:tableStyleId>{5C22544A-7EE6-4342-B048-85BDC9FD1C3A}</a:tableStyleId>
              </a:tblPr>
              <a:tblGrid>
                <a:gridCol w="4125682">
                  <a:extLst>
                    <a:ext uri="{9D8B030D-6E8A-4147-A177-3AD203B41FA5}">
                      <a16:colId xmlns:a16="http://schemas.microsoft.com/office/drawing/2014/main" val="20000"/>
                    </a:ext>
                  </a:extLst>
                </a:gridCol>
              </a:tblGrid>
              <a:tr h="521208">
                <a:tc>
                  <a:txBody>
                    <a:bodyPr/>
                    <a:lstStyle/>
                    <a:p>
                      <a:pPr algn="l"/>
                      <a:r>
                        <a:rPr lang="en-US" sz="2200" baseline="0" dirty="0">
                          <a:latin typeface="Arial Rounded MT Bold" pitchFamily="34" charset="0"/>
                        </a:rPr>
                        <a:t>0(20)+0.9(40)+1.4(21)+1.1(9)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1208">
                <a:tc>
                  <a:txBody>
                    <a:bodyPr/>
                    <a:lstStyle/>
                    <a:p>
                      <a:pPr algn="l"/>
                      <a:r>
                        <a:rPr lang="en-US" sz="2200" baseline="0" dirty="0">
                          <a:latin typeface="Arial Rounded MT Bold" pitchFamily="34" charset="0"/>
                        </a:rPr>
                        <a:t>0.7(20)+0(40)+0(21)+0(9)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1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aseline="0" dirty="0">
                          <a:latin typeface="Arial Rounded MT Bold" pitchFamily="34" charset="0"/>
                        </a:rPr>
                        <a:t>0(20)+0.6(40)+0(21)+0(9)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1208">
                <a:tc>
                  <a:txBody>
                    <a:bodyPr/>
                    <a:lstStyle/>
                    <a:p>
                      <a:pPr algn="l"/>
                      <a:r>
                        <a:rPr lang="en-US" sz="2200" baseline="0" dirty="0">
                          <a:latin typeface="Arial Rounded MT Bold" pitchFamily="34" charset="0"/>
                        </a:rPr>
                        <a:t>0(20)+0(40)+0.3(21)+0(9)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6" name="Left Bracket 35"/>
          <p:cNvSpPr/>
          <p:nvPr/>
        </p:nvSpPr>
        <p:spPr bwMode="auto">
          <a:xfrm>
            <a:off x="4953000" y="1036855"/>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37" name="Left Bracket 36"/>
          <p:cNvSpPr/>
          <p:nvPr/>
        </p:nvSpPr>
        <p:spPr bwMode="auto">
          <a:xfrm flipH="1">
            <a:off x="8752116" y="1055679"/>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grpSp>
        <p:nvGrpSpPr>
          <p:cNvPr id="41" name="Group 40"/>
          <p:cNvGrpSpPr>
            <a:grpSpLocks noChangeAspect="1"/>
          </p:cNvGrpSpPr>
          <p:nvPr/>
        </p:nvGrpSpPr>
        <p:grpSpPr>
          <a:xfrm>
            <a:off x="304800" y="4419600"/>
            <a:ext cx="3810000" cy="1359932"/>
            <a:chOff x="990600" y="2667000"/>
            <a:chExt cx="7620000" cy="2719864"/>
          </a:xfrm>
        </p:grpSpPr>
        <p:grpSp>
          <p:nvGrpSpPr>
            <p:cNvPr id="42" name="Group 41"/>
            <p:cNvGrpSpPr/>
            <p:nvPr/>
          </p:nvGrpSpPr>
          <p:grpSpPr>
            <a:xfrm>
              <a:off x="990600" y="4114800"/>
              <a:ext cx="1143000" cy="1066800"/>
              <a:chOff x="1371600" y="4114800"/>
              <a:chExt cx="1143000" cy="1066800"/>
            </a:xfrm>
          </p:grpSpPr>
          <p:sp>
            <p:nvSpPr>
              <p:cNvPr id="64" name="Oval 63"/>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65" name="TextBox 64"/>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1</a:t>
                </a:r>
              </a:p>
            </p:txBody>
          </p:sp>
        </p:grpSp>
        <p:grpSp>
          <p:nvGrpSpPr>
            <p:cNvPr id="43" name="Group 42"/>
            <p:cNvGrpSpPr/>
            <p:nvPr/>
          </p:nvGrpSpPr>
          <p:grpSpPr>
            <a:xfrm>
              <a:off x="3124200" y="4114800"/>
              <a:ext cx="1143000" cy="1066800"/>
              <a:chOff x="1371600" y="4114800"/>
              <a:chExt cx="1143000" cy="1066800"/>
            </a:xfrm>
          </p:grpSpPr>
          <p:sp>
            <p:nvSpPr>
              <p:cNvPr id="62" name="Oval 61"/>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63" name="TextBox 62"/>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2</a:t>
                </a:r>
              </a:p>
            </p:txBody>
          </p:sp>
        </p:grpSp>
        <p:grpSp>
          <p:nvGrpSpPr>
            <p:cNvPr id="44" name="Group 43"/>
            <p:cNvGrpSpPr/>
            <p:nvPr/>
          </p:nvGrpSpPr>
          <p:grpSpPr>
            <a:xfrm>
              <a:off x="5334000" y="4114800"/>
              <a:ext cx="1143000" cy="1066800"/>
              <a:chOff x="1371600" y="4114800"/>
              <a:chExt cx="1143000" cy="1066800"/>
            </a:xfrm>
          </p:grpSpPr>
          <p:sp>
            <p:nvSpPr>
              <p:cNvPr id="60" name="Oval 59"/>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61" name="TextBox 60"/>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3</a:t>
                </a:r>
              </a:p>
            </p:txBody>
          </p:sp>
        </p:grpSp>
        <p:grpSp>
          <p:nvGrpSpPr>
            <p:cNvPr id="45" name="Group 44"/>
            <p:cNvGrpSpPr/>
            <p:nvPr/>
          </p:nvGrpSpPr>
          <p:grpSpPr>
            <a:xfrm>
              <a:off x="7467600" y="4114800"/>
              <a:ext cx="1143000" cy="1066800"/>
              <a:chOff x="1371600" y="4114800"/>
              <a:chExt cx="1143000" cy="1066800"/>
            </a:xfrm>
          </p:grpSpPr>
          <p:sp>
            <p:nvSpPr>
              <p:cNvPr id="58" name="Oval 57"/>
              <p:cNvSpPr/>
              <p:nvPr/>
            </p:nvSpPr>
            <p:spPr bwMode="auto">
              <a:xfrm>
                <a:off x="1371600" y="4114800"/>
                <a:ext cx="1143000" cy="1066800"/>
              </a:xfrm>
              <a:prstGeom prst="ellipse">
                <a:avLst/>
              </a:prstGeom>
              <a:noFill/>
              <a:ln w="28575" cap="flat" cmpd="sng" algn="ctr">
                <a:solidFill>
                  <a:srgbClr val="0000FF"/>
                </a:solidFill>
                <a:prstDash val="solid"/>
                <a:round/>
                <a:headEnd type="none" w="med" len="med"/>
                <a:tailEnd type="none"/>
              </a:ln>
              <a:effectLst/>
            </p:spPr>
            <p:txBody>
              <a:bodyPr rtlCol="0" anchor="ctr"/>
              <a:lstStyle/>
              <a:p>
                <a:pPr algn="ctr"/>
                <a:endParaRPr lang="en-US" sz="1100"/>
              </a:p>
            </p:txBody>
          </p:sp>
          <p:sp>
            <p:nvSpPr>
              <p:cNvPr id="59" name="TextBox 58"/>
              <p:cNvSpPr txBox="1"/>
              <p:nvPr/>
            </p:nvSpPr>
            <p:spPr>
              <a:xfrm>
                <a:off x="1646904" y="4237828"/>
                <a:ext cx="533400" cy="800220"/>
              </a:xfrm>
              <a:prstGeom prst="rect">
                <a:avLst/>
              </a:prstGeom>
              <a:noFill/>
            </p:spPr>
            <p:txBody>
              <a:bodyPr wrap="square" rtlCol="0">
                <a:spAutoFit/>
              </a:bodyPr>
              <a:lstStyle/>
              <a:p>
                <a:pPr algn="ctr"/>
                <a:r>
                  <a:rPr lang="en-US" sz="2000" b="0" dirty="0">
                    <a:latin typeface="Arial Rounded MT Bold" pitchFamily="34" charset="0"/>
                  </a:rPr>
                  <a:t>4</a:t>
                </a:r>
              </a:p>
            </p:txBody>
          </p:sp>
        </p:grpSp>
        <p:cxnSp>
          <p:nvCxnSpPr>
            <p:cNvPr id="46" name="Straight Arrow Connector 45"/>
            <p:cNvCxnSpPr/>
            <p:nvPr/>
          </p:nvCxnSpPr>
          <p:spPr bwMode="auto">
            <a:xfrm>
              <a:off x="2227008"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47" name="Straight Arrow Connector 46"/>
            <p:cNvCxnSpPr/>
            <p:nvPr/>
          </p:nvCxnSpPr>
          <p:spPr bwMode="auto">
            <a:xfrm>
              <a:off x="44196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cxnSp>
          <p:nvCxnSpPr>
            <p:cNvPr id="48" name="Straight Arrow Connector 47"/>
            <p:cNvCxnSpPr/>
            <p:nvPr/>
          </p:nvCxnSpPr>
          <p:spPr bwMode="auto">
            <a:xfrm>
              <a:off x="6553200" y="4648200"/>
              <a:ext cx="838200" cy="0"/>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49" name="Arc 48"/>
            <p:cNvSpPr/>
            <p:nvPr/>
          </p:nvSpPr>
          <p:spPr bwMode="auto">
            <a:xfrm>
              <a:off x="1562100" y="3529781"/>
              <a:ext cx="2123768" cy="914400"/>
            </a:xfrm>
            <a:prstGeom prst="arc">
              <a:avLst>
                <a:gd name="adj1" fmla="val 1077347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50" name="Arc 49"/>
            <p:cNvSpPr/>
            <p:nvPr/>
          </p:nvSpPr>
          <p:spPr bwMode="auto">
            <a:xfrm>
              <a:off x="1562100" y="3268982"/>
              <a:ext cx="4338484" cy="1531618"/>
            </a:xfrm>
            <a:prstGeom prst="arc">
              <a:avLst>
                <a:gd name="adj1" fmla="val 10838369"/>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51" name="Arc 50"/>
            <p:cNvSpPr/>
            <p:nvPr/>
          </p:nvSpPr>
          <p:spPr bwMode="auto">
            <a:xfrm>
              <a:off x="1562100" y="2667000"/>
              <a:ext cx="6433984" cy="2514600"/>
            </a:xfrm>
            <a:prstGeom prst="arc">
              <a:avLst>
                <a:gd name="adj1" fmla="val 10834184"/>
                <a:gd name="adj2" fmla="val 0"/>
              </a:avLst>
            </a:prstGeom>
            <a:noFill/>
            <a:ln w="28575" cap="flat" cmpd="sng" algn="ctr">
              <a:solidFill>
                <a:srgbClr val="0000FF"/>
              </a:solidFill>
              <a:prstDash val="solid"/>
              <a:round/>
              <a:headEnd type="arrow" w="med" len="med"/>
              <a:tailEnd type="none"/>
            </a:ln>
            <a:effectLst/>
          </p:spPr>
          <p:txBody>
            <a:bodyPr rtlCol="0" anchor="ctr"/>
            <a:lstStyle/>
            <a:p>
              <a:pPr algn="ctr"/>
              <a:endParaRPr lang="en-US" sz="1100"/>
            </a:p>
          </p:txBody>
        </p:sp>
        <p:sp>
          <p:nvSpPr>
            <p:cNvPr id="52" name="TextBox 51"/>
            <p:cNvSpPr txBox="1"/>
            <p:nvPr/>
          </p:nvSpPr>
          <p:spPr>
            <a:xfrm>
              <a:off x="2213896"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1</a:t>
              </a:r>
              <a:endParaRPr lang="en-US" sz="1800" b="0" dirty="0">
                <a:latin typeface="Arial Rounded MT Bold" pitchFamily="34" charset="0"/>
              </a:endParaRPr>
            </a:p>
          </p:txBody>
        </p:sp>
        <p:sp>
          <p:nvSpPr>
            <p:cNvPr id="53" name="TextBox 52"/>
            <p:cNvSpPr txBox="1"/>
            <p:nvPr/>
          </p:nvSpPr>
          <p:spPr>
            <a:xfrm>
              <a:off x="43794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2</a:t>
              </a:r>
              <a:endParaRPr lang="en-US" sz="1800" b="0" dirty="0">
                <a:latin typeface="Arial Rounded MT Bold" pitchFamily="34" charset="0"/>
              </a:endParaRPr>
            </a:p>
          </p:txBody>
        </p:sp>
        <p:sp>
          <p:nvSpPr>
            <p:cNvPr id="54" name="TextBox 53"/>
            <p:cNvSpPr txBox="1"/>
            <p:nvPr/>
          </p:nvSpPr>
          <p:spPr>
            <a:xfrm>
              <a:off x="6513052" y="4648200"/>
              <a:ext cx="859852" cy="738664"/>
            </a:xfrm>
            <a:prstGeom prst="rect">
              <a:avLst/>
            </a:prstGeom>
            <a:noFill/>
          </p:spPr>
          <p:txBody>
            <a:bodyPr wrap="none" rtlCol="0">
              <a:spAutoFit/>
            </a:bodyPr>
            <a:lstStyle/>
            <a:p>
              <a:r>
                <a:rPr lang="en-US" sz="1800" b="0" dirty="0">
                  <a:latin typeface="Arial Rounded MT Bold" pitchFamily="34" charset="0"/>
                </a:rPr>
                <a:t>P</a:t>
              </a:r>
              <a:r>
                <a:rPr lang="en-US" sz="1800" b="0" baseline="-25000" dirty="0">
                  <a:latin typeface="Arial Rounded MT Bold" pitchFamily="34" charset="0"/>
                </a:rPr>
                <a:t>3</a:t>
              </a:r>
              <a:endParaRPr lang="en-US" sz="1800" b="0" dirty="0">
                <a:latin typeface="Arial Rounded MT Bold" pitchFamily="34" charset="0"/>
              </a:endParaRPr>
            </a:p>
          </p:txBody>
        </p:sp>
        <p:sp>
          <p:nvSpPr>
            <p:cNvPr id="55" name="TextBox 54"/>
            <p:cNvSpPr txBox="1"/>
            <p:nvPr/>
          </p:nvSpPr>
          <p:spPr>
            <a:xfrm>
              <a:off x="5674852" y="2743200"/>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4</a:t>
              </a:r>
              <a:endParaRPr lang="en-US" sz="1800" b="0" dirty="0">
                <a:latin typeface="Arial Rounded MT Bold" pitchFamily="34" charset="0"/>
              </a:endParaRPr>
            </a:p>
          </p:txBody>
        </p:sp>
        <p:sp>
          <p:nvSpPr>
            <p:cNvPr id="56" name="TextBox 55"/>
            <p:cNvSpPr txBox="1"/>
            <p:nvPr/>
          </p:nvSpPr>
          <p:spPr>
            <a:xfrm>
              <a:off x="3878832" y="324464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3</a:t>
              </a:r>
              <a:endParaRPr lang="en-US" sz="1800" b="0" dirty="0">
                <a:latin typeface="Arial Rounded MT Bold" pitchFamily="34" charset="0"/>
              </a:endParaRPr>
            </a:p>
          </p:txBody>
        </p:sp>
        <p:sp>
          <p:nvSpPr>
            <p:cNvPr id="57" name="TextBox 56"/>
            <p:cNvSpPr txBox="1"/>
            <p:nvPr/>
          </p:nvSpPr>
          <p:spPr>
            <a:xfrm>
              <a:off x="2278632" y="3485884"/>
              <a:ext cx="830996" cy="738664"/>
            </a:xfrm>
            <a:prstGeom prst="rect">
              <a:avLst/>
            </a:prstGeom>
            <a:noFill/>
          </p:spPr>
          <p:txBody>
            <a:bodyPr wrap="none" rtlCol="0">
              <a:spAutoFit/>
            </a:bodyPr>
            <a:lstStyle/>
            <a:p>
              <a:r>
                <a:rPr lang="en-US" sz="1800" b="0" dirty="0">
                  <a:latin typeface="Arial Rounded MT Bold" pitchFamily="34" charset="0"/>
                </a:rPr>
                <a:t>F</a:t>
              </a:r>
              <a:r>
                <a:rPr lang="en-US" sz="1800" b="0" baseline="-25000" dirty="0">
                  <a:latin typeface="Arial Rounded MT Bold" pitchFamily="34" charset="0"/>
                </a:rPr>
                <a:t>2</a:t>
              </a:r>
              <a:endParaRPr lang="en-US" sz="1800" b="0" dirty="0">
                <a:latin typeface="Arial Rounded MT Bold" pitchFamily="34" charset="0"/>
              </a:endParaRPr>
            </a:p>
          </p:txBody>
        </p:sp>
      </p:grpSp>
      <p:sp>
        <p:nvSpPr>
          <p:cNvPr id="91" name="TextBox 90"/>
          <p:cNvSpPr txBox="1"/>
          <p:nvPr/>
        </p:nvSpPr>
        <p:spPr>
          <a:xfrm>
            <a:off x="6520534" y="3313331"/>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graphicFrame>
        <p:nvGraphicFramePr>
          <p:cNvPr id="92" name="Table 91"/>
          <p:cNvGraphicFramePr>
            <a:graphicFrameLocks noGrp="1"/>
          </p:cNvGraphicFramePr>
          <p:nvPr>
            <p:extLst>
              <p:ext uri="{D42A27DB-BD31-4B8C-83A1-F6EECF244321}">
                <p14:modId xmlns:p14="http://schemas.microsoft.com/office/powerpoint/2010/main" val="3926761658"/>
              </p:ext>
            </p:extLst>
          </p:nvPr>
        </p:nvGraphicFramePr>
        <p:xfrm>
          <a:off x="5562600" y="3947160"/>
          <a:ext cx="1066800" cy="207264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370840">
                <a:tc>
                  <a:txBody>
                    <a:bodyPr/>
                    <a:lstStyle/>
                    <a:p>
                      <a:pPr algn="ctr"/>
                      <a:r>
                        <a:rPr lang="en-US" sz="2800" dirty="0">
                          <a:latin typeface="Arial Rounded MT Bold" pitchFamily="34" charset="0"/>
                        </a:rPr>
                        <a:t>75.3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US" sz="2800" baseline="0" dirty="0">
                          <a:latin typeface="Arial Rounded MT Bold"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US" sz="2800" dirty="0">
                          <a:latin typeface="Arial Rounded MT Bold"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US" sz="2800" dirty="0">
                          <a:latin typeface="Arial Rounded MT Bold" pitchFamily="34" charset="0"/>
                        </a:rPr>
                        <a:t>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3" name="Left Bracket 92"/>
          <p:cNvSpPr/>
          <p:nvPr/>
        </p:nvSpPr>
        <p:spPr bwMode="auto">
          <a:xfrm>
            <a:off x="5618734" y="387758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a:p>
        </p:txBody>
      </p:sp>
      <p:sp>
        <p:nvSpPr>
          <p:cNvPr id="94" name="Left Bracket 93"/>
          <p:cNvSpPr/>
          <p:nvPr/>
        </p:nvSpPr>
        <p:spPr bwMode="auto">
          <a:xfrm flipH="1">
            <a:off x="6400800" y="3881890"/>
            <a:ext cx="228600" cy="2214110"/>
          </a:xfrm>
          <a:prstGeom prst="leftBracket">
            <a:avLst/>
          </a:prstGeom>
          <a:noFill/>
          <a:ln w="28575" cap="flat" cmpd="sng" algn="ctr">
            <a:solidFill>
              <a:srgbClr val="0000FF"/>
            </a:solidFill>
            <a:prstDash val="solid"/>
            <a:round/>
            <a:headEnd type="none" w="med" len="med"/>
            <a:tailEnd type="none"/>
          </a:ln>
          <a:effectLst/>
        </p:spPr>
        <p:txBody>
          <a:bodyPr rtlCol="0" anchor="ctr"/>
          <a:lstStyle/>
          <a:p>
            <a:pPr algn="ctr"/>
            <a:endParaRPr lang="en-US" dirty="0"/>
          </a:p>
        </p:txBody>
      </p:sp>
      <p:sp>
        <p:nvSpPr>
          <p:cNvPr id="95" name="TextBox 94"/>
          <p:cNvSpPr txBox="1"/>
          <p:nvPr/>
        </p:nvSpPr>
        <p:spPr>
          <a:xfrm>
            <a:off x="5029200" y="4572000"/>
            <a:ext cx="463588" cy="646331"/>
          </a:xfrm>
          <a:prstGeom prst="rect">
            <a:avLst/>
          </a:prstGeom>
          <a:noFill/>
        </p:spPr>
        <p:txBody>
          <a:bodyPr wrap="none" rtlCol="0">
            <a:spAutoFit/>
          </a:bodyPr>
          <a:lstStyle/>
          <a:p>
            <a:r>
              <a:rPr lang="en-US" sz="3600" b="0" dirty="0">
                <a:latin typeface="Arial Rounded MT Bold" pitchFamily="34" charset="0"/>
              </a:rPr>
              <a:t>=</a:t>
            </a:r>
          </a:p>
        </p:txBody>
      </p:sp>
      <p:sp>
        <p:nvSpPr>
          <p:cNvPr id="96" name="TextBox 95"/>
          <p:cNvSpPr txBox="1"/>
          <p:nvPr/>
        </p:nvSpPr>
        <p:spPr>
          <a:xfrm>
            <a:off x="5714962" y="6135469"/>
            <a:ext cx="718466" cy="646331"/>
          </a:xfrm>
          <a:prstGeom prst="rect">
            <a:avLst/>
          </a:prstGeom>
          <a:noFill/>
        </p:spPr>
        <p:txBody>
          <a:bodyPr wrap="none" rtlCol="0">
            <a:spAutoFit/>
          </a:bodyPr>
          <a:lstStyle/>
          <a:p>
            <a:r>
              <a:rPr lang="en-US" sz="3600" b="0" dirty="0">
                <a:latin typeface="Arial Rounded MT Bold" pitchFamily="34" charset="0"/>
              </a:rPr>
              <a:t>N</a:t>
            </a:r>
            <a:r>
              <a:rPr lang="en-US" sz="3600" b="0" baseline="-25000" dirty="0">
                <a:latin typeface="Arial Rounded MT Bold" pitchFamily="34" charset="0"/>
              </a:rPr>
              <a:t>1</a:t>
            </a:r>
            <a:endParaRPr lang="en-US" sz="3600" b="0" dirty="0">
              <a:latin typeface="Arial Rounded MT Bold" pitchFamily="34" charset="0"/>
            </a:endParaRPr>
          </a:p>
        </p:txBody>
      </p:sp>
      <p:sp>
        <p:nvSpPr>
          <p:cNvPr id="8" name="Slide Number Placeholder 7">
            <a:extLst>
              <a:ext uri="{FF2B5EF4-FFF2-40B4-BE49-F238E27FC236}">
                <a16:creationId xmlns:a16="http://schemas.microsoft.com/office/drawing/2014/main" id="{D835A441-F3B2-4F59-BB6E-3B5F55C548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30932E-8D70-4CD7-A53E-80F680A11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91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lant ecology 2">
  <a:themeElements>
    <a:clrScheme name="1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1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1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1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lant ecology 2">
  <a:themeElements>
    <a:clrScheme name="2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2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2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2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2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2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lant ecology 2">
  <a:themeElements>
    <a:clrScheme name="3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3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3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3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3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3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lant ecology 2">
  <a:themeElements>
    <a:clrScheme name="4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4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4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4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4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4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lant ecology 2">
  <a:themeElements>
    <a:clrScheme name="5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5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5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5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5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5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lant ecology 2">
  <a:themeElements>
    <a:clrScheme name="6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6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6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6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6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6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lant ecology 2">
  <a:themeElements>
    <a:clrScheme name="7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7_Plant ecology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7_Plant ecology 2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7_Plant ecology 2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7_Plant ecology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7_Plant ecology 2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24852</TotalTime>
  <Words>2573</Words>
  <Application>Microsoft Office PowerPoint</Application>
  <PresentationFormat>On-screen Show (4:3)</PresentationFormat>
  <Paragraphs>594</Paragraphs>
  <Slides>36</Slides>
  <Notes>5</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36</vt:i4>
      </vt:variant>
    </vt:vector>
  </HeadingPairs>
  <TitlesOfParts>
    <vt:vector size="54" baseType="lpstr">
      <vt:lpstr>Arial</vt:lpstr>
      <vt:lpstr>Arial Black</vt:lpstr>
      <vt:lpstr>Arial Rounded MT Bold</vt:lpstr>
      <vt:lpstr>Calibri</vt:lpstr>
      <vt:lpstr>Courier New</vt:lpstr>
      <vt:lpstr>Times New Roman</vt:lpstr>
      <vt:lpstr>Wingdings</vt:lpstr>
      <vt:lpstr>1_Office Theme</vt:lpstr>
      <vt:lpstr>2_Custom Design</vt:lpstr>
      <vt:lpstr>1_Plant ecology 2</vt:lpstr>
      <vt:lpstr>2_Plant ecology 2</vt:lpstr>
      <vt:lpstr>3_Plant ecology 2</vt:lpstr>
      <vt:lpstr>4_Plant ecology 2</vt:lpstr>
      <vt:lpstr>5_Plant ecology 2</vt:lpstr>
      <vt:lpstr>6_Plant ecology 2</vt:lpstr>
      <vt:lpstr>7_Plant ecology 2</vt:lpstr>
      <vt:lpstr>Custom Design</vt:lpstr>
      <vt:lpstr>1_Custom Design</vt:lpstr>
      <vt:lpstr>An introduction to population matrix models</vt:lpstr>
      <vt:lpstr>Life cycle diagrams</vt:lpstr>
      <vt:lpstr>Variations in life cycle diagrams</vt:lpstr>
      <vt:lpstr>Leslie matrix</vt:lpstr>
      <vt:lpstr>Lefkovitch matrix</vt:lpstr>
      <vt:lpstr>Population projection </vt:lpstr>
      <vt:lpstr>Population projection</vt:lpstr>
      <vt:lpstr>Matrix algebra</vt:lpstr>
      <vt:lpstr>Population projection</vt:lpstr>
      <vt:lpstr>Population projection</vt:lpstr>
      <vt:lpstr>Population projection</vt:lpstr>
      <vt:lpstr>Use R to project population size and calculate </vt:lpstr>
      <vt:lpstr>Working with matrices in R</vt:lpstr>
      <vt:lpstr>Working with matrices in R</vt:lpstr>
      <vt:lpstr>Using popbio package</vt:lpstr>
      <vt:lpstr>Using popbio package</vt:lpstr>
      <vt:lpstr>Output of pop.projection</vt:lpstr>
      <vt:lpstr>Visualizing results of projection</vt:lpstr>
      <vt:lpstr>Plotting age structure</vt:lpstr>
      <vt:lpstr>Plotting population size</vt:lpstr>
      <vt:lpstr> and stable age distribution</vt:lpstr>
      <vt:lpstr> and stable age distribution</vt:lpstr>
      <vt:lpstr>Output of eigen.analysis</vt:lpstr>
      <vt:lpstr>Sensitivity &amp; elasticity analysis</vt:lpstr>
      <vt:lpstr>Visualizing sensitivity/elasticity analyses</vt:lpstr>
      <vt:lpstr>Visualizing sensitivity/elasticity analyses</vt:lpstr>
      <vt:lpstr>Understanding elasticities</vt:lpstr>
      <vt:lpstr>Understanding elasticities</vt:lpstr>
      <vt:lpstr>Applications of matrix models</vt:lpstr>
      <vt:lpstr>Loggerhead sea turtle matrix model</vt:lpstr>
      <vt:lpstr>Elasticity analysis</vt:lpstr>
      <vt:lpstr>Elasticity analysis</vt:lpstr>
      <vt:lpstr>Elasticity analysis</vt:lpstr>
      <vt:lpstr>Try it yourself!</vt:lpstr>
      <vt:lpstr>PowerPoint Presentation</vt:lpstr>
      <vt:lpstr>PowerPoint Presentation</vt:lpstr>
    </vt:vector>
  </TitlesOfParts>
  <Company>Willamette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plan</dc:title>
  <dc:creator>Jenny Apple</dc:creator>
  <cp:lastModifiedBy>Jennifer Apple</cp:lastModifiedBy>
  <cp:revision>312</cp:revision>
  <cp:lastPrinted>2020-06-15T14:17:59Z</cp:lastPrinted>
  <dcterms:created xsi:type="dcterms:W3CDTF">2004-12-07T19:48:15Z</dcterms:created>
  <dcterms:modified xsi:type="dcterms:W3CDTF">2020-06-15T16:00:24Z</dcterms:modified>
</cp:coreProperties>
</file>