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8" r:id="rId2"/>
    <p:sldId id="350" r:id="rId3"/>
    <p:sldId id="386" r:id="rId4"/>
    <p:sldId id="384" r:id="rId5"/>
    <p:sldId id="351" r:id="rId6"/>
    <p:sldId id="383" r:id="rId7"/>
    <p:sldId id="387" r:id="rId8"/>
    <p:sldId id="377" r:id="rId9"/>
    <p:sldId id="374" r:id="rId10"/>
    <p:sldId id="381" r:id="rId11"/>
    <p:sldId id="382" r:id="rId12"/>
    <p:sldId id="380" r:id="rId13"/>
    <p:sldId id="375" r:id="rId14"/>
    <p:sldId id="378" r:id="rId15"/>
    <p:sldId id="385" r:id="rId16"/>
    <p:sldId id="370" r:id="rId17"/>
    <p:sldId id="372" r:id="rId18"/>
    <p:sldId id="369" r:id="rId19"/>
    <p:sldId id="3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30"/>
    <a:srgbClr val="0E1118"/>
    <a:srgbClr val="222B30"/>
    <a:srgbClr val="161616"/>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1675" autoAdjust="0"/>
  </p:normalViewPr>
  <p:slideViewPr>
    <p:cSldViewPr snapToGrid="0">
      <p:cViewPr varScale="1">
        <p:scale>
          <a:sx n="70" d="100"/>
          <a:sy n="70" d="100"/>
        </p:scale>
        <p:origin x="1094" y="48"/>
      </p:cViewPr>
      <p:guideLst/>
    </p:cSldViewPr>
  </p:slideViewPr>
  <p:notesTextViewPr>
    <p:cViewPr>
      <p:scale>
        <a:sx n="1" d="1"/>
        <a:sy n="1" d="1"/>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FA192-756D-4107-820E-732106B0BD23}"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6B94-239C-4F43-8B12-E793F1DF5B66}" type="slidenum">
              <a:rPr lang="en-US" smtClean="0"/>
              <a:t>‹#›</a:t>
            </a:fld>
            <a:endParaRPr lang="en-US"/>
          </a:p>
        </p:txBody>
      </p:sp>
    </p:spTree>
    <p:extLst>
      <p:ext uri="{BB962C8B-B14F-4D97-AF65-F5344CB8AC3E}">
        <p14:creationId xmlns:p14="http://schemas.microsoft.com/office/powerpoint/2010/main" val="35750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vogeneao.com/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oyfrancis.com/a-guide-to-elegant-tiled-heatmaps-in-r-20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This Figure of the Week was adapted by Robert Furrow, Spring 2020, in the </a:t>
            </a:r>
            <a:r>
              <a:rPr lang="en-US" i="1" baseline="0"/>
              <a:t>QUBES FMN Exploring </a:t>
            </a:r>
            <a:r>
              <a:rPr lang="en-US" i="1" baseline="0" dirty="0"/>
              <a:t>Universal Design for Learning with BIOMAAP.</a:t>
            </a:r>
          </a:p>
        </p:txBody>
      </p:sp>
      <p:sp>
        <p:nvSpPr>
          <p:cNvPr id="4" name="Slide Number Placeholder 3"/>
          <p:cNvSpPr>
            <a:spLocks noGrp="1"/>
          </p:cNvSpPr>
          <p:nvPr>
            <p:ph type="sldNum" sz="quarter" idx="10"/>
          </p:nvPr>
        </p:nvSpPr>
        <p:spPr/>
        <p:txBody>
          <a:bodyPr/>
          <a:lstStyle/>
          <a:p>
            <a:fld id="{EB455EB8-F874-4774-86C1-035BB672C380}" type="slidenum">
              <a:rPr lang="en-US" smtClean="0"/>
              <a:t>1</a:t>
            </a:fld>
            <a:endParaRPr lang="en-US"/>
          </a:p>
        </p:txBody>
      </p:sp>
    </p:spTree>
    <p:extLst>
      <p:ext uri="{BB962C8B-B14F-4D97-AF65-F5344CB8AC3E}">
        <p14:creationId xmlns:p14="http://schemas.microsoft.com/office/powerpoint/2010/main" val="15007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11</a:t>
            </a:fld>
            <a:endParaRPr lang="en-US"/>
          </a:p>
        </p:txBody>
      </p:sp>
    </p:spTree>
    <p:extLst>
      <p:ext uri="{BB962C8B-B14F-4D97-AF65-F5344CB8AC3E}">
        <p14:creationId xmlns:p14="http://schemas.microsoft.com/office/powerpoint/2010/main" val="24415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figure and interactive version of this phylogeny is available here: </a:t>
            </a:r>
            <a:r>
              <a:rPr lang="en-US" dirty="0">
                <a:hlinkClick r:id="rId3"/>
              </a:rPr>
              <a:t>https://www.evogeneao.com/en</a:t>
            </a:r>
            <a:endParaRPr lang="en-US" dirty="0"/>
          </a:p>
          <a:p>
            <a:r>
              <a:rPr lang="en-US" dirty="0"/>
              <a:t>This figure introduces dendrograms, and gets students thinking about exactly what x-axis means for these kind of data.</a:t>
            </a:r>
          </a:p>
        </p:txBody>
      </p:sp>
      <p:sp>
        <p:nvSpPr>
          <p:cNvPr id="4" name="Slide Number Placeholder 3"/>
          <p:cNvSpPr>
            <a:spLocks noGrp="1"/>
          </p:cNvSpPr>
          <p:nvPr>
            <p:ph type="sldNum" sz="quarter" idx="5"/>
          </p:nvPr>
        </p:nvSpPr>
        <p:spPr/>
        <p:txBody>
          <a:bodyPr/>
          <a:lstStyle/>
          <a:p>
            <a:fld id="{9B066B94-239C-4F43-8B12-E793F1DF5B66}" type="slidenum">
              <a:rPr lang="en-US" smtClean="0"/>
              <a:t>12</a:t>
            </a:fld>
            <a:endParaRPr lang="en-US"/>
          </a:p>
        </p:txBody>
      </p:sp>
    </p:spTree>
    <p:extLst>
      <p:ext uri="{BB962C8B-B14F-4D97-AF65-F5344CB8AC3E}">
        <p14:creationId xmlns:p14="http://schemas.microsoft.com/office/powerpoint/2010/main" val="206213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from a genome-wide association study on gout. https://www.researchgate.net/profile/Ituro_Inoue/publication/272083683/figure/fig2/AS:267785917956106@1440856546160/Figure1-Manhattan-plot-of-a-genome-wide-association-analysis-of-gout-X-axis-shows_W640.jpg</a:t>
            </a:r>
          </a:p>
          <a:p>
            <a:r>
              <a:rPr lang="en-US" dirty="0"/>
              <a:t>Although this is a Manhattan plot, it is specifically used to scaffold student learning of sliding window analyses (because the plot is based on a repeated calculation along a genome). During the following lab, students write code to perform a sliding window analysis of GC content along the genomes they are working with.</a:t>
            </a:r>
          </a:p>
        </p:txBody>
      </p:sp>
      <p:sp>
        <p:nvSpPr>
          <p:cNvPr id="4" name="Slide Number Placeholder 3"/>
          <p:cNvSpPr>
            <a:spLocks noGrp="1"/>
          </p:cNvSpPr>
          <p:nvPr>
            <p:ph type="sldNum" sz="quarter" idx="5"/>
          </p:nvPr>
        </p:nvSpPr>
        <p:spPr/>
        <p:txBody>
          <a:bodyPr/>
          <a:lstStyle/>
          <a:p>
            <a:fld id="{9B066B94-239C-4F43-8B12-E793F1DF5B66}" type="slidenum">
              <a:rPr lang="en-US" smtClean="0"/>
              <a:t>14</a:t>
            </a:fld>
            <a:endParaRPr lang="en-US"/>
          </a:p>
        </p:txBody>
      </p:sp>
    </p:spTree>
    <p:extLst>
      <p:ext uri="{BB962C8B-B14F-4D97-AF65-F5344CB8AC3E}">
        <p14:creationId xmlns:p14="http://schemas.microsoft.com/office/powerpoint/2010/main" val="282627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created by Robert Furrow for a course-based research experience in comparative genomics at University of California, Davis. Full code and data is available on the QUBES page for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represents a sliding window analysis of GC content along a single contig in a draft genome of a halophilic bacterium.</a:t>
            </a:r>
          </a:p>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17</a:t>
            </a:fld>
            <a:endParaRPr lang="en-US"/>
          </a:p>
        </p:txBody>
      </p:sp>
    </p:spTree>
    <p:extLst>
      <p:ext uri="{BB962C8B-B14F-4D97-AF65-F5344CB8AC3E}">
        <p14:creationId xmlns:p14="http://schemas.microsoft.com/office/powerpoint/2010/main" val="314068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created by Robert Furrow for a course-based research experience in comparative genomics at University of California, Davis. Full code and data is available on the QUBES page for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heatmap represents the average relative proportion of different amino acids in the proteome of different genera of halophiles from the course’s 2019 data. These proportions are relative – they are absolute proportions that have been normalized by dividing by the average absolute proportions of four E. coli genomes.</a:t>
            </a:r>
          </a:p>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19</a:t>
            </a:fld>
            <a:endParaRPr lang="en-US"/>
          </a:p>
        </p:txBody>
      </p:sp>
    </p:spTree>
    <p:extLst>
      <p:ext uri="{BB962C8B-B14F-4D97-AF65-F5344CB8AC3E}">
        <p14:creationId xmlns:p14="http://schemas.microsoft.com/office/powerpoint/2010/main" val="34936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for faculty reference</a:t>
            </a:r>
            <a:r>
              <a:rPr lang="en-US" i="1" baseline="0" dirty="0"/>
              <a:t> only, not to share with students.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a:t>
            </a:fld>
            <a:endParaRPr lang="en-US"/>
          </a:p>
        </p:txBody>
      </p:sp>
    </p:spTree>
    <p:extLst>
      <p:ext uri="{BB962C8B-B14F-4D97-AF65-F5344CB8AC3E}">
        <p14:creationId xmlns:p14="http://schemas.microsoft.com/office/powerpoint/2010/main" val="70242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for faculty reference</a:t>
            </a:r>
            <a:r>
              <a:rPr lang="en-US" i="1" baseline="0" dirty="0"/>
              <a:t> only, not to share with students.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a:t>
            </a:fld>
            <a:endParaRPr lang="en-US"/>
          </a:p>
        </p:txBody>
      </p:sp>
    </p:spTree>
    <p:extLst>
      <p:ext uri="{BB962C8B-B14F-4D97-AF65-F5344CB8AC3E}">
        <p14:creationId xmlns:p14="http://schemas.microsoft.com/office/powerpoint/2010/main" val="72312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for faculty reference</a:t>
            </a:r>
            <a:r>
              <a:rPr lang="en-US" i="1" baseline="0" dirty="0"/>
              <a:t> only, not to share with students.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4</a:t>
            </a:fld>
            <a:endParaRPr lang="en-US"/>
          </a:p>
        </p:txBody>
      </p:sp>
    </p:spTree>
    <p:extLst>
      <p:ext uri="{BB962C8B-B14F-4D97-AF65-F5344CB8AC3E}">
        <p14:creationId xmlns:p14="http://schemas.microsoft.com/office/powerpoint/2010/main" val="104832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for faculty reference</a:t>
            </a:r>
            <a:r>
              <a:rPr lang="en-US" i="1" baseline="0" dirty="0"/>
              <a:t> only, not to share with students.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a:t>
            </a:fld>
            <a:endParaRPr lang="en-US"/>
          </a:p>
        </p:txBody>
      </p:sp>
    </p:spTree>
    <p:extLst>
      <p:ext uri="{BB962C8B-B14F-4D97-AF65-F5344CB8AC3E}">
        <p14:creationId xmlns:p14="http://schemas.microsoft.com/office/powerpoint/2010/main" val="264952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6</a:t>
            </a:fld>
            <a:endParaRPr lang="en-US"/>
          </a:p>
        </p:txBody>
      </p:sp>
    </p:spTree>
    <p:extLst>
      <p:ext uri="{BB962C8B-B14F-4D97-AF65-F5344CB8AC3E}">
        <p14:creationId xmlns:p14="http://schemas.microsoft.com/office/powerpoint/2010/main" val="34601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created by Robert Furrow for a course-based research experience in comparative genomics at University of California, Davis. Full code and data is available on the QUBES page for this resource.</a:t>
            </a:r>
          </a:p>
          <a:p>
            <a:r>
              <a:rPr lang="en-US" dirty="0"/>
              <a:t>The figure gets students comfortable relating two numerical variables and visualizing them as points. The figure also scaffolds classroom work in the following week, in which student visualize these features for the genomes that they are working with.</a:t>
            </a:r>
          </a:p>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7</a:t>
            </a:fld>
            <a:endParaRPr lang="en-US"/>
          </a:p>
        </p:txBody>
      </p:sp>
    </p:spTree>
    <p:extLst>
      <p:ext uri="{BB962C8B-B14F-4D97-AF65-F5344CB8AC3E}">
        <p14:creationId xmlns:p14="http://schemas.microsoft.com/office/powerpoint/2010/main" val="97532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8</a:t>
            </a:fld>
            <a:endParaRPr lang="en-US"/>
          </a:p>
        </p:txBody>
      </p:sp>
    </p:spTree>
    <p:extLst>
      <p:ext uri="{BB962C8B-B14F-4D97-AF65-F5344CB8AC3E}">
        <p14:creationId xmlns:p14="http://schemas.microsoft.com/office/powerpoint/2010/main" val="556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(and complete code to generate this plot) is here: </a:t>
            </a:r>
            <a:r>
              <a:rPr lang="en-US" dirty="0">
                <a:hlinkClick r:id="rId3"/>
              </a:rPr>
              <a:t>https://www.royfrancis.com/a-guide-to-elegant-tiled-heatmaps-in-r-2019/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heatmap does not use data directly relevant to comparative genomes. But the data are somewhat intuitive, and connect to something highly relevant to students (infectious disease).  We had found in previous versions of the course that heatmaps were hard for the students to process, so we wanted to start with data for which students might already have some intuition.</a:t>
            </a:r>
          </a:p>
          <a:p>
            <a:endParaRPr lang="en-US" dirty="0"/>
          </a:p>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9</a:t>
            </a:fld>
            <a:endParaRPr lang="en-US"/>
          </a:p>
        </p:txBody>
      </p:sp>
    </p:spTree>
    <p:extLst>
      <p:ext uri="{BB962C8B-B14F-4D97-AF65-F5344CB8AC3E}">
        <p14:creationId xmlns:p14="http://schemas.microsoft.com/office/powerpoint/2010/main" val="388174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34960F-3A22-403A-A621-EE5FD264908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16389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960F-3A22-403A-A621-EE5FD264908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999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960F-3A22-403A-A621-EE5FD264908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9637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960F-3A22-403A-A621-EE5FD264908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0718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34960F-3A22-403A-A621-EE5FD264908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08235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34960F-3A22-403A-A621-EE5FD264908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20337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34960F-3A22-403A-A621-EE5FD2649080}"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3598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34960F-3A22-403A-A621-EE5FD2649080}"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5621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960F-3A22-403A-A621-EE5FD2649080}"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65089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6706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195046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4960F-3A22-403A-A621-EE5FD2649080}" type="datetimeFigureOut">
              <a:rPr lang="en-US" smtClean="0"/>
              <a:t>6/18/2020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F2B1-4807-427C-B0F2-5382417CD4C1}" type="slidenum">
              <a:rPr lang="en-US" smtClean="0"/>
              <a:t>‹#›</a:t>
            </a:fld>
            <a:endParaRPr lang="en-US"/>
          </a:p>
        </p:txBody>
      </p:sp>
    </p:spTree>
    <p:extLst>
      <p:ext uri="{BB962C8B-B14F-4D97-AF65-F5344CB8AC3E}">
        <p14:creationId xmlns:p14="http://schemas.microsoft.com/office/powerpoint/2010/main" val="145260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qubeshub.org/qubesresources/publications/618/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azz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9971" y="1468581"/>
            <a:ext cx="10395858" cy="1096814"/>
          </a:xfrm>
        </p:spPr>
        <p:txBody>
          <a:bodyPr>
            <a:noAutofit/>
          </a:bodyPr>
          <a:lstStyle/>
          <a:p>
            <a:r>
              <a:rPr lang="en-US" sz="4800" dirty="0">
                <a:cs typeface="Arial" panose="020B0604020202020204" pitchFamily="34" charset="0"/>
              </a:rPr>
              <a:t>Figure of the Week: Skills for interpreting comparative genomics figures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7147023" y="5655007"/>
            <a:ext cx="5044977" cy="1114169"/>
          </a:xfrm>
          <a:prstGeom prst="rect">
            <a:avLst/>
          </a:prstGeom>
        </p:spPr>
      </p:pic>
      <p:sp>
        <p:nvSpPr>
          <p:cNvPr id="3" name="Rectangle 2">
            <a:extLst>
              <a:ext uri="{FF2B5EF4-FFF2-40B4-BE49-F238E27FC236}">
                <a16:creationId xmlns:a16="http://schemas.microsoft.com/office/drawing/2014/main" id="{825FC172-2816-44AA-9ED2-9269B6579926}"/>
              </a:ext>
            </a:extLst>
          </p:cNvPr>
          <p:cNvSpPr/>
          <p:nvPr/>
        </p:nvSpPr>
        <p:spPr>
          <a:xfrm>
            <a:off x="198387" y="6122845"/>
            <a:ext cx="6096000" cy="646331"/>
          </a:xfrm>
          <a:prstGeom prst="rect">
            <a:avLst/>
          </a:prstGeom>
        </p:spPr>
        <p:txBody>
          <a:bodyPr>
            <a:spAutoFit/>
          </a:bodyPr>
          <a:lstStyle/>
          <a:p>
            <a:r>
              <a:rPr lang="en-US" dirty="0">
                <a:solidFill>
                  <a:srgbClr val="000000"/>
                </a:solidFill>
                <a:latin typeface="Arial" panose="020B0604020202020204" pitchFamily="34" charset="0"/>
              </a:rPr>
              <a:t>This resource is an adaptation of the QUBES </a:t>
            </a:r>
            <a:r>
              <a:rPr lang="en-US" u="sng" dirty="0">
                <a:solidFill>
                  <a:srgbClr val="1155CC"/>
                </a:solidFill>
                <a:latin typeface="Arial" panose="020B0604020202020204" pitchFamily="34" charset="0"/>
                <a:hlinkClick r:id="rId4"/>
              </a:rPr>
              <a:t>Figure of the Day module by </a:t>
            </a:r>
            <a:r>
              <a:rPr lang="en-US" u="sng" dirty="0" err="1">
                <a:solidFill>
                  <a:srgbClr val="1155CC"/>
                </a:solidFill>
                <a:latin typeface="Arial" panose="020B0604020202020204" pitchFamily="34" charset="0"/>
                <a:hlinkClick r:id="rId4"/>
              </a:rPr>
              <a:t>Flemming</a:t>
            </a:r>
            <a:r>
              <a:rPr lang="en-US" u="sng" dirty="0">
                <a:solidFill>
                  <a:srgbClr val="1155CC"/>
                </a:solidFill>
                <a:latin typeface="Arial" panose="020B0604020202020204" pitchFamily="34" charset="0"/>
                <a:hlinkClick r:id="rId4"/>
              </a:rPr>
              <a:t>-Davis and </a:t>
            </a:r>
            <a:r>
              <a:rPr lang="en-US" u="sng" dirty="0" err="1">
                <a:solidFill>
                  <a:srgbClr val="1155CC"/>
                </a:solidFill>
                <a:latin typeface="Arial" panose="020B0604020202020204" pitchFamily="34" charset="0"/>
                <a:hlinkClick r:id="rId4"/>
              </a:rPr>
              <a:t>Wodjak</a:t>
            </a:r>
            <a:r>
              <a:rPr lang="en-US" u="sng" dirty="0">
                <a:solidFill>
                  <a:srgbClr val="1155CC"/>
                </a:solidFill>
                <a:latin typeface="Arial" panose="020B0604020202020204" pitchFamily="34" charset="0"/>
                <a:hlinkClick r:id="rId4"/>
              </a:rPr>
              <a:t> </a:t>
            </a:r>
            <a:r>
              <a:rPr lang="en-US" dirty="0">
                <a:solidFill>
                  <a:srgbClr val="000000"/>
                </a:solidFill>
                <a:latin typeface="Arial" panose="020B0604020202020204" pitchFamily="34" charset="0"/>
              </a:rPr>
              <a:t>(2018).</a:t>
            </a:r>
            <a:endParaRPr lang="en-US" dirty="0"/>
          </a:p>
        </p:txBody>
      </p:sp>
    </p:spTree>
    <p:extLst>
      <p:ext uri="{BB962C8B-B14F-4D97-AF65-F5344CB8AC3E}">
        <p14:creationId xmlns:p14="http://schemas.microsoft.com/office/powerpoint/2010/main" val="328099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6759A2-A247-49EA-8241-552C201AC744}"/>
              </a:ext>
            </a:extLst>
          </p:cNvPr>
          <p:cNvPicPr>
            <a:picLocks noGrp="1" noChangeAspect="1"/>
          </p:cNvPicPr>
          <p:nvPr>
            <p:ph idx="1"/>
          </p:nvPr>
        </p:nvPicPr>
        <p:blipFill rotWithShape="1">
          <a:blip r:embed="rId2"/>
          <a:srcRect l="6690" t="9798" r="54723" b="11633"/>
          <a:stretch/>
        </p:blipFill>
        <p:spPr>
          <a:xfrm>
            <a:off x="1797978" y="178058"/>
            <a:ext cx="8445358" cy="6501883"/>
          </a:xfrm>
          <a:prstGeom prst="rect">
            <a:avLst/>
          </a:prstGeom>
        </p:spPr>
      </p:pic>
      <p:sp>
        <p:nvSpPr>
          <p:cNvPr id="3" name="Rectangle 2">
            <a:extLst>
              <a:ext uri="{FF2B5EF4-FFF2-40B4-BE49-F238E27FC236}">
                <a16:creationId xmlns:a16="http://schemas.microsoft.com/office/drawing/2014/main" id="{C32A0C3B-5C76-469B-92A8-939F8E37F9BC}"/>
              </a:ext>
            </a:extLst>
          </p:cNvPr>
          <p:cNvSpPr/>
          <p:nvPr/>
        </p:nvSpPr>
        <p:spPr>
          <a:xfrm rot="20964865">
            <a:off x="9370032" y="5383657"/>
            <a:ext cx="883578" cy="24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227AE3-266C-4B9A-A3AE-5A54572F37EE}"/>
              </a:ext>
            </a:extLst>
          </p:cNvPr>
          <p:cNvSpPr/>
          <p:nvPr/>
        </p:nvSpPr>
        <p:spPr>
          <a:xfrm rot="20757986">
            <a:off x="8299788" y="4438636"/>
            <a:ext cx="2093167" cy="246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561EE2-3CE1-4411-B417-860AEE3BFC7E}"/>
              </a:ext>
            </a:extLst>
          </p:cNvPr>
          <p:cNvSpPr/>
          <p:nvPr/>
        </p:nvSpPr>
        <p:spPr>
          <a:xfrm>
            <a:off x="9072081" y="2059961"/>
            <a:ext cx="369869" cy="4058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C6B6A70-9AC6-44C0-AF14-464CB0F31D83}"/>
              </a:ext>
            </a:extLst>
          </p:cNvPr>
          <p:cNvSpPr/>
          <p:nvPr/>
        </p:nvSpPr>
        <p:spPr>
          <a:xfrm>
            <a:off x="979711" y="99801"/>
            <a:ext cx="8648808" cy="4805109"/>
          </a:xfrm>
          <a:custGeom>
            <a:avLst/>
            <a:gdLst>
              <a:gd name="connsiteX0" fmla="*/ 921008 w 8648808"/>
              <a:gd name="connsiteY0" fmla="*/ 4790698 h 4805109"/>
              <a:gd name="connsiteX1" fmla="*/ 982653 w 8648808"/>
              <a:gd name="connsiteY1" fmla="*/ 4749601 h 4805109"/>
              <a:gd name="connsiteX2" fmla="*/ 1013476 w 8648808"/>
              <a:gd name="connsiteY2" fmla="*/ 4739327 h 4805109"/>
              <a:gd name="connsiteX3" fmla="*/ 1116217 w 8648808"/>
              <a:gd name="connsiteY3" fmla="*/ 4657134 h 4805109"/>
              <a:gd name="connsiteX4" fmla="*/ 1136765 w 8648808"/>
              <a:gd name="connsiteY4" fmla="*/ 4595489 h 4805109"/>
              <a:gd name="connsiteX5" fmla="*/ 1147040 w 8648808"/>
              <a:gd name="connsiteY5" fmla="*/ 4564666 h 4805109"/>
              <a:gd name="connsiteX6" fmla="*/ 1157314 w 8648808"/>
              <a:gd name="connsiteY6" fmla="*/ 4451651 h 4805109"/>
              <a:gd name="connsiteX7" fmla="*/ 1198410 w 8648808"/>
              <a:gd name="connsiteY7" fmla="*/ 4348909 h 4805109"/>
              <a:gd name="connsiteX8" fmla="*/ 1229233 w 8648808"/>
              <a:gd name="connsiteY8" fmla="*/ 4297538 h 4805109"/>
              <a:gd name="connsiteX9" fmla="*/ 1260055 w 8648808"/>
              <a:gd name="connsiteY9" fmla="*/ 4235893 h 4805109"/>
              <a:gd name="connsiteX10" fmla="*/ 1290878 w 8648808"/>
              <a:gd name="connsiteY10" fmla="*/ 4174248 h 4805109"/>
              <a:gd name="connsiteX11" fmla="*/ 1321700 w 8648808"/>
              <a:gd name="connsiteY11" fmla="*/ 4081781 h 4805109"/>
              <a:gd name="connsiteX12" fmla="*/ 1352523 w 8648808"/>
              <a:gd name="connsiteY12" fmla="*/ 4009862 h 4805109"/>
              <a:gd name="connsiteX13" fmla="*/ 1383345 w 8648808"/>
              <a:gd name="connsiteY13" fmla="*/ 3907120 h 4805109"/>
              <a:gd name="connsiteX14" fmla="*/ 1393619 w 8648808"/>
              <a:gd name="connsiteY14" fmla="*/ 3876298 h 4805109"/>
              <a:gd name="connsiteX15" fmla="*/ 1434716 w 8648808"/>
              <a:gd name="connsiteY15" fmla="*/ 3835201 h 4805109"/>
              <a:gd name="connsiteX16" fmla="*/ 1444990 w 8648808"/>
              <a:gd name="connsiteY16" fmla="*/ 3794105 h 4805109"/>
              <a:gd name="connsiteX17" fmla="*/ 1465538 w 8648808"/>
              <a:gd name="connsiteY17" fmla="*/ 3773556 h 4805109"/>
              <a:gd name="connsiteX18" fmla="*/ 1486087 w 8648808"/>
              <a:gd name="connsiteY18" fmla="*/ 3732460 h 4805109"/>
              <a:gd name="connsiteX19" fmla="*/ 1506635 w 8648808"/>
              <a:gd name="connsiteY19" fmla="*/ 3711911 h 4805109"/>
              <a:gd name="connsiteX20" fmla="*/ 1547732 w 8648808"/>
              <a:gd name="connsiteY20" fmla="*/ 3639992 h 4805109"/>
              <a:gd name="connsiteX21" fmla="*/ 1599102 w 8648808"/>
              <a:gd name="connsiteY21" fmla="*/ 3578347 h 4805109"/>
              <a:gd name="connsiteX22" fmla="*/ 1629925 w 8648808"/>
              <a:gd name="connsiteY22" fmla="*/ 3526977 h 4805109"/>
              <a:gd name="connsiteX23" fmla="*/ 1660747 w 8648808"/>
              <a:gd name="connsiteY23" fmla="*/ 3496154 h 4805109"/>
              <a:gd name="connsiteX24" fmla="*/ 1712118 w 8648808"/>
              <a:gd name="connsiteY24" fmla="*/ 3413961 h 4805109"/>
              <a:gd name="connsiteX25" fmla="*/ 1753215 w 8648808"/>
              <a:gd name="connsiteY25" fmla="*/ 3321493 h 4805109"/>
              <a:gd name="connsiteX26" fmla="*/ 1773763 w 8648808"/>
              <a:gd name="connsiteY26" fmla="*/ 3249574 h 4805109"/>
              <a:gd name="connsiteX27" fmla="*/ 1784037 w 8648808"/>
              <a:gd name="connsiteY27" fmla="*/ 3218752 h 4805109"/>
              <a:gd name="connsiteX28" fmla="*/ 1835408 w 8648808"/>
              <a:gd name="connsiteY28" fmla="*/ 3187929 h 4805109"/>
              <a:gd name="connsiteX29" fmla="*/ 1866231 w 8648808"/>
              <a:gd name="connsiteY29" fmla="*/ 3167381 h 4805109"/>
              <a:gd name="connsiteX30" fmla="*/ 1897053 w 8648808"/>
              <a:gd name="connsiteY30" fmla="*/ 3136559 h 4805109"/>
              <a:gd name="connsiteX31" fmla="*/ 1938150 w 8648808"/>
              <a:gd name="connsiteY31" fmla="*/ 3116010 h 4805109"/>
              <a:gd name="connsiteX32" fmla="*/ 1999795 w 8648808"/>
              <a:gd name="connsiteY32" fmla="*/ 3074914 h 4805109"/>
              <a:gd name="connsiteX33" fmla="*/ 2061440 w 8648808"/>
              <a:gd name="connsiteY33" fmla="*/ 3023543 h 4805109"/>
              <a:gd name="connsiteX34" fmla="*/ 2081988 w 8648808"/>
              <a:gd name="connsiteY34" fmla="*/ 2992720 h 4805109"/>
              <a:gd name="connsiteX35" fmla="*/ 2112810 w 8648808"/>
              <a:gd name="connsiteY35" fmla="*/ 2982446 h 4805109"/>
              <a:gd name="connsiteX36" fmla="*/ 2174455 w 8648808"/>
              <a:gd name="connsiteY36" fmla="*/ 2941350 h 4805109"/>
              <a:gd name="connsiteX37" fmla="*/ 2195004 w 8648808"/>
              <a:gd name="connsiteY37" fmla="*/ 2920801 h 4805109"/>
              <a:gd name="connsiteX38" fmla="*/ 2256649 w 8648808"/>
              <a:gd name="connsiteY38" fmla="*/ 2879705 h 4805109"/>
              <a:gd name="connsiteX39" fmla="*/ 2318293 w 8648808"/>
              <a:gd name="connsiteY39" fmla="*/ 2797511 h 4805109"/>
              <a:gd name="connsiteX40" fmla="*/ 2338842 w 8648808"/>
              <a:gd name="connsiteY40" fmla="*/ 2776963 h 4805109"/>
              <a:gd name="connsiteX41" fmla="*/ 2390213 w 8648808"/>
              <a:gd name="connsiteY41" fmla="*/ 2735866 h 4805109"/>
              <a:gd name="connsiteX42" fmla="*/ 2431309 w 8648808"/>
              <a:gd name="connsiteY42" fmla="*/ 2663947 h 4805109"/>
              <a:gd name="connsiteX43" fmla="*/ 2482680 w 8648808"/>
              <a:gd name="connsiteY43" fmla="*/ 2612577 h 4805109"/>
              <a:gd name="connsiteX44" fmla="*/ 2503228 w 8648808"/>
              <a:gd name="connsiteY44" fmla="*/ 2592028 h 4805109"/>
              <a:gd name="connsiteX45" fmla="*/ 2523777 w 8648808"/>
              <a:gd name="connsiteY45" fmla="*/ 2571480 h 4805109"/>
              <a:gd name="connsiteX46" fmla="*/ 2554599 w 8648808"/>
              <a:gd name="connsiteY46" fmla="*/ 2550932 h 4805109"/>
              <a:gd name="connsiteX47" fmla="*/ 2626518 w 8648808"/>
              <a:gd name="connsiteY47" fmla="*/ 2499561 h 4805109"/>
              <a:gd name="connsiteX48" fmla="*/ 2667615 w 8648808"/>
              <a:gd name="connsiteY48" fmla="*/ 2448190 h 4805109"/>
              <a:gd name="connsiteX49" fmla="*/ 2780631 w 8648808"/>
              <a:gd name="connsiteY49" fmla="*/ 2355723 h 4805109"/>
              <a:gd name="connsiteX50" fmla="*/ 2811453 w 8648808"/>
              <a:gd name="connsiteY50" fmla="*/ 2345448 h 4805109"/>
              <a:gd name="connsiteX51" fmla="*/ 2842276 w 8648808"/>
              <a:gd name="connsiteY51" fmla="*/ 2314626 h 4805109"/>
              <a:gd name="connsiteX52" fmla="*/ 2903920 w 8648808"/>
              <a:gd name="connsiteY52" fmla="*/ 2294078 h 4805109"/>
              <a:gd name="connsiteX53" fmla="*/ 2955291 w 8648808"/>
              <a:gd name="connsiteY53" fmla="*/ 2242707 h 4805109"/>
              <a:gd name="connsiteX54" fmla="*/ 3006662 w 8648808"/>
              <a:gd name="connsiteY54" fmla="*/ 2201610 h 4805109"/>
              <a:gd name="connsiteX55" fmla="*/ 3027210 w 8648808"/>
              <a:gd name="connsiteY55" fmla="*/ 2170788 h 4805109"/>
              <a:gd name="connsiteX56" fmla="*/ 3047759 w 8648808"/>
              <a:gd name="connsiteY56" fmla="*/ 2150239 h 4805109"/>
              <a:gd name="connsiteX57" fmla="*/ 3078581 w 8648808"/>
              <a:gd name="connsiteY57" fmla="*/ 2109143 h 4805109"/>
              <a:gd name="connsiteX58" fmla="*/ 3109404 w 8648808"/>
              <a:gd name="connsiteY58" fmla="*/ 2088595 h 4805109"/>
              <a:gd name="connsiteX59" fmla="*/ 3263516 w 8648808"/>
              <a:gd name="connsiteY59" fmla="*/ 2109143 h 4805109"/>
              <a:gd name="connsiteX60" fmla="*/ 3294338 w 8648808"/>
              <a:gd name="connsiteY60" fmla="*/ 2057772 h 4805109"/>
              <a:gd name="connsiteX61" fmla="*/ 3345709 w 8648808"/>
              <a:gd name="connsiteY61" fmla="*/ 1903660 h 4805109"/>
              <a:gd name="connsiteX62" fmla="*/ 3366258 w 8648808"/>
              <a:gd name="connsiteY62" fmla="*/ 1842015 h 4805109"/>
              <a:gd name="connsiteX63" fmla="*/ 3427902 w 8648808"/>
              <a:gd name="connsiteY63" fmla="*/ 1821466 h 4805109"/>
              <a:gd name="connsiteX64" fmla="*/ 3499822 w 8648808"/>
              <a:gd name="connsiteY64" fmla="*/ 1790644 h 4805109"/>
              <a:gd name="connsiteX65" fmla="*/ 3530644 w 8648808"/>
              <a:gd name="connsiteY65" fmla="*/ 1759821 h 4805109"/>
              <a:gd name="connsiteX66" fmla="*/ 3623111 w 8648808"/>
              <a:gd name="connsiteY66" fmla="*/ 1718725 h 4805109"/>
              <a:gd name="connsiteX67" fmla="*/ 3705305 w 8648808"/>
              <a:gd name="connsiteY67" fmla="*/ 1698177 h 4805109"/>
              <a:gd name="connsiteX68" fmla="*/ 3736127 w 8648808"/>
              <a:gd name="connsiteY68" fmla="*/ 1677628 h 4805109"/>
              <a:gd name="connsiteX69" fmla="*/ 3797772 w 8648808"/>
              <a:gd name="connsiteY69" fmla="*/ 1657080 h 4805109"/>
              <a:gd name="connsiteX70" fmla="*/ 3879965 w 8648808"/>
              <a:gd name="connsiteY70" fmla="*/ 1605709 h 4805109"/>
              <a:gd name="connsiteX71" fmla="*/ 3921062 w 8648808"/>
              <a:gd name="connsiteY71" fmla="*/ 1574887 h 4805109"/>
              <a:gd name="connsiteX72" fmla="*/ 3951885 w 8648808"/>
              <a:gd name="connsiteY72" fmla="*/ 1564612 h 4805109"/>
              <a:gd name="connsiteX73" fmla="*/ 3992981 w 8648808"/>
              <a:gd name="connsiteY73" fmla="*/ 1544064 h 4805109"/>
              <a:gd name="connsiteX74" fmla="*/ 4054626 w 8648808"/>
              <a:gd name="connsiteY74" fmla="*/ 1523516 h 4805109"/>
              <a:gd name="connsiteX75" fmla="*/ 4085449 w 8648808"/>
              <a:gd name="connsiteY75" fmla="*/ 1513242 h 4805109"/>
              <a:gd name="connsiteX76" fmla="*/ 4116271 w 8648808"/>
              <a:gd name="connsiteY76" fmla="*/ 1492693 h 4805109"/>
              <a:gd name="connsiteX77" fmla="*/ 4167642 w 8648808"/>
              <a:gd name="connsiteY77" fmla="*/ 1441323 h 4805109"/>
              <a:gd name="connsiteX78" fmla="*/ 4198464 w 8648808"/>
              <a:gd name="connsiteY78" fmla="*/ 1420774 h 4805109"/>
              <a:gd name="connsiteX79" fmla="*/ 4219013 w 8648808"/>
              <a:gd name="connsiteY79" fmla="*/ 1400226 h 4805109"/>
              <a:gd name="connsiteX80" fmla="*/ 4249835 w 8648808"/>
              <a:gd name="connsiteY80" fmla="*/ 1389952 h 4805109"/>
              <a:gd name="connsiteX81" fmla="*/ 4321754 w 8648808"/>
              <a:gd name="connsiteY81" fmla="*/ 1328307 h 4805109"/>
              <a:gd name="connsiteX82" fmla="*/ 4383399 w 8648808"/>
              <a:gd name="connsiteY82" fmla="*/ 1307759 h 4805109"/>
              <a:gd name="connsiteX83" fmla="*/ 4455318 w 8648808"/>
              <a:gd name="connsiteY83" fmla="*/ 1276936 h 4805109"/>
              <a:gd name="connsiteX84" fmla="*/ 4486141 w 8648808"/>
              <a:gd name="connsiteY84" fmla="*/ 1256388 h 4805109"/>
              <a:gd name="connsiteX85" fmla="*/ 4516963 w 8648808"/>
              <a:gd name="connsiteY85" fmla="*/ 1246114 h 4805109"/>
              <a:gd name="connsiteX86" fmla="*/ 4537511 w 8648808"/>
              <a:gd name="connsiteY86" fmla="*/ 1225565 h 4805109"/>
              <a:gd name="connsiteX87" fmla="*/ 4599156 w 8648808"/>
              <a:gd name="connsiteY87" fmla="*/ 1205017 h 4805109"/>
              <a:gd name="connsiteX88" fmla="*/ 4619705 w 8648808"/>
              <a:gd name="connsiteY88" fmla="*/ 1184469 h 4805109"/>
              <a:gd name="connsiteX89" fmla="*/ 4712172 w 8648808"/>
              <a:gd name="connsiteY89" fmla="*/ 1163920 h 4805109"/>
              <a:gd name="connsiteX90" fmla="*/ 4753269 w 8648808"/>
              <a:gd name="connsiteY90" fmla="*/ 1153646 h 4805109"/>
              <a:gd name="connsiteX91" fmla="*/ 4784091 w 8648808"/>
              <a:gd name="connsiteY91" fmla="*/ 1133098 h 4805109"/>
              <a:gd name="connsiteX92" fmla="*/ 4835462 w 8648808"/>
              <a:gd name="connsiteY92" fmla="*/ 1122824 h 4805109"/>
              <a:gd name="connsiteX93" fmla="*/ 4866285 w 8648808"/>
              <a:gd name="connsiteY93" fmla="*/ 1112550 h 4805109"/>
              <a:gd name="connsiteX94" fmla="*/ 4948478 w 8648808"/>
              <a:gd name="connsiteY94" fmla="*/ 1081727 h 4805109"/>
              <a:gd name="connsiteX95" fmla="*/ 5040945 w 8648808"/>
              <a:gd name="connsiteY95" fmla="*/ 1040630 h 4805109"/>
              <a:gd name="connsiteX96" fmla="*/ 5071768 w 8648808"/>
              <a:gd name="connsiteY96" fmla="*/ 1030356 h 4805109"/>
              <a:gd name="connsiteX97" fmla="*/ 5133413 w 8648808"/>
              <a:gd name="connsiteY97" fmla="*/ 999534 h 4805109"/>
              <a:gd name="connsiteX98" fmla="*/ 5164235 w 8648808"/>
              <a:gd name="connsiteY98" fmla="*/ 978986 h 4805109"/>
              <a:gd name="connsiteX99" fmla="*/ 5225880 w 8648808"/>
              <a:gd name="connsiteY99" fmla="*/ 958437 h 4805109"/>
              <a:gd name="connsiteX100" fmla="*/ 5287525 w 8648808"/>
              <a:gd name="connsiteY100" fmla="*/ 917341 h 4805109"/>
              <a:gd name="connsiteX101" fmla="*/ 5318347 w 8648808"/>
              <a:gd name="connsiteY101" fmla="*/ 907066 h 4805109"/>
              <a:gd name="connsiteX102" fmla="*/ 5379992 w 8648808"/>
              <a:gd name="connsiteY102" fmla="*/ 865970 h 4805109"/>
              <a:gd name="connsiteX103" fmla="*/ 5410815 w 8648808"/>
              <a:gd name="connsiteY103" fmla="*/ 845421 h 4805109"/>
              <a:gd name="connsiteX104" fmla="*/ 5441637 w 8648808"/>
              <a:gd name="connsiteY104" fmla="*/ 835147 h 4805109"/>
              <a:gd name="connsiteX105" fmla="*/ 5462186 w 8648808"/>
              <a:gd name="connsiteY105" fmla="*/ 804325 h 4805109"/>
              <a:gd name="connsiteX106" fmla="*/ 5410815 w 8648808"/>
              <a:gd name="connsiteY106" fmla="*/ 876244 h 4805109"/>
              <a:gd name="connsiteX107" fmla="*/ 5441637 w 8648808"/>
              <a:gd name="connsiteY107" fmla="*/ 886518 h 4805109"/>
              <a:gd name="connsiteX108" fmla="*/ 5493008 w 8648808"/>
              <a:gd name="connsiteY108" fmla="*/ 876244 h 4805109"/>
              <a:gd name="connsiteX109" fmla="*/ 5554653 w 8648808"/>
              <a:gd name="connsiteY109" fmla="*/ 855696 h 4805109"/>
              <a:gd name="connsiteX110" fmla="*/ 5585476 w 8648808"/>
              <a:gd name="connsiteY110" fmla="*/ 845421 h 4805109"/>
              <a:gd name="connsiteX111" fmla="*/ 5626572 w 8648808"/>
              <a:gd name="connsiteY111" fmla="*/ 835147 h 4805109"/>
              <a:gd name="connsiteX112" fmla="*/ 5729314 w 8648808"/>
              <a:gd name="connsiteY112" fmla="*/ 824873 h 4805109"/>
              <a:gd name="connsiteX113" fmla="*/ 5760136 w 8648808"/>
              <a:gd name="connsiteY113" fmla="*/ 814599 h 4805109"/>
              <a:gd name="connsiteX114" fmla="*/ 5832055 w 8648808"/>
              <a:gd name="connsiteY114" fmla="*/ 804325 h 4805109"/>
              <a:gd name="connsiteX115" fmla="*/ 5852604 w 8648808"/>
              <a:gd name="connsiteY115" fmla="*/ 783777 h 4805109"/>
              <a:gd name="connsiteX116" fmla="*/ 5914249 w 8648808"/>
              <a:gd name="connsiteY116" fmla="*/ 742680 h 4805109"/>
              <a:gd name="connsiteX117" fmla="*/ 5945071 w 8648808"/>
              <a:gd name="connsiteY117" fmla="*/ 722132 h 4805109"/>
              <a:gd name="connsiteX118" fmla="*/ 5975893 w 8648808"/>
              <a:gd name="connsiteY118" fmla="*/ 711857 h 4805109"/>
              <a:gd name="connsiteX119" fmla="*/ 6006716 w 8648808"/>
              <a:gd name="connsiteY119" fmla="*/ 691309 h 4805109"/>
              <a:gd name="connsiteX120" fmla="*/ 6058087 w 8648808"/>
              <a:gd name="connsiteY120" fmla="*/ 681035 h 4805109"/>
              <a:gd name="connsiteX121" fmla="*/ 6088909 w 8648808"/>
              <a:gd name="connsiteY121" fmla="*/ 670761 h 4805109"/>
              <a:gd name="connsiteX122" fmla="*/ 6171102 w 8648808"/>
              <a:gd name="connsiteY122" fmla="*/ 650212 h 4805109"/>
              <a:gd name="connsiteX123" fmla="*/ 6232747 w 8648808"/>
              <a:gd name="connsiteY123" fmla="*/ 619390 h 4805109"/>
              <a:gd name="connsiteX124" fmla="*/ 6314941 w 8648808"/>
              <a:gd name="connsiteY124" fmla="*/ 598842 h 4805109"/>
              <a:gd name="connsiteX125" fmla="*/ 6356037 w 8648808"/>
              <a:gd name="connsiteY125" fmla="*/ 588568 h 4805109"/>
              <a:gd name="connsiteX126" fmla="*/ 6386860 w 8648808"/>
              <a:gd name="connsiteY126" fmla="*/ 578293 h 4805109"/>
              <a:gd name="connsiteX127" fmla="*/ 6469053 w 8648808"/>
              <a:gd name="connsiteY127" fmla="*/ 557745 h 4805109"/>
              <a:gd name="connsiteX128" fmla="*/ 6530698 w 8648808"/>
              <a:gd name="connsiteY128" fmla="*/ 537197 h 4805109"/>
              <a:gd name="connsiteX129" fmla="*/ 6561520 w 8648808"/>
              <a:gd name="connsiteY129" fmla="*/ 526923 h 4805109"/>
              <a:gd name="connsiteX130" fmla="*/ 6592343 w 8648808"/>
              <a:gd name="connsiteY130" fmla="*/ 506374 h 4805109"/>
              <a:gd name="connsiteX131" fmla="*/ 6777278 w 8648808"/>
              <a:gd name="connsiteY131" fmla="*/ 455003 h 4805109"/>
              <a:gd name="connsiteX132" fmla="*/ 6890293 w 8648808"/>
              <a:gd name="connsiteY132" fmla="*/ 424181 h 4805109"/>
              <a:gd name="connsiteX133" fmla="*/ 7054680 w 8648808"/>
              <a:gd name="connsiteY133" fmla="*/ 403633 h 4805109"/>
              <a:gd name="connsiteX134" fmla="*/ 7177970 w 8648808"/>
              <a:gd name="connsiteY134" fmla="*/ 383084 h 4805109"/>
              <a:gd name="connsiteX135" fmla="*/ 7301260 w 8648808"/>
              <a:gd name="connsiteY135" fmla="*/ 362536 h 4805109"/>
              <a:gd name="connsiteX136" fmla="*/ 7342356 w 8648808"/>
              <a:gd name="connsiteY136" fmla="*/ 352262 h 4805109"/>
              <a:gd name="connsiteX137" fmla="*/ 7475920 w 8648808"/>
              <a:gd name="connsiteY137" fmla="*/ 331714 h 4805109"/>
              <a:gd name="connsiteX138" fmla="*/ 7517017 w 8648808"/>
              <a:gd name="connsiteY138" fmla="*/ 321439 h 4805109"/>
              <a:gd name="connsiteX139" fmla="*/ 7547840 w 8648808"/>
              <a:gd name="connsiteY139" fmla="*/ 311165 h 4805109"/>
              <a:gd name="connsiteX140" fmla="*/ 7619759 w 8648808"/>
              <a:gd name="connsiteY140" fmla="*/ 300891 h 4805109"/>
              <a:gd name="connsiteX141" fmla="*/ 7701952 w 8648808"/>
              <a:gd name="connsiteY141" fmla="*/ 280343 h 4805109"/>
              <a:gd name="connsiteX142" fmla="*/ 7763597 w 8648808"/>
              <a:gd name="connsiteY142" fmla="*/ 259795 h 4805109"/>
              <a:gd name="connsiteX143" fmla="*/ 7897161 w 8648808"/>
              <a:gd name="connsiteY143" fmla="*/ 239246 h 4805109"/>
              <a:gd name="connsiteX144" fmla="*/ 7989628 w 8648808"/>
              <a:gd name="connsiteY144" fmla="*/ 218698 h 4805109"/>
              <a:gd name="connsiteX145" fmla="*/ 8174563 w 8648808"/>
              <a:gd name="connsiteY145" fmla="*/ 198150 h 4805109"/>
              <a:gd name="connsiteX146" fmla="*/ 8277305 w 8648808"/>
              <a:gd name="connsiteY146" fmla="*/ 177601 h 4805109"/>
              <a:gd name="connsiteX147" fmla="*/ 8328676 w 8648808"/>
              <a:gd name="connsiteY147" fmla="*/ 167327 h 4805109"/>
              <a:gd name="connsiteX148" fmla="*/ 8451965 w 8648808"/>
              <a:gd name="connsiteY148" fmla="*/ 157053 h 4805109"/>
              <a:gd name="connsiteX149" fmla="*/ 8544433 w 8648808"/>
              <a:gd name="connsiteY149" fmla="*/ 136505 h 4805109"/>
              <a:gd name="connsiteX150" fmla="*/ 8616352 w 8648808"/>
              <a:gd name="connsiteY150" fmla="*/ 126230 h 4805109"/>
              <a:gd name="connsiteX151" fmla="*/ 8647174 w 8648808"/>
              <a:gd name="connsiteY151" fmla="*/ 115956 h 4805109"/>
              <a:gd name="connsiteX152" fmla="*/ 8636900 w 8648808"/>
              <a:gd name="connsiteY152" fmla="*/ 85134 h 4805109"/>
              <a:gd name="connsiteX153" fmla="*/ 8595804 w 8648808"/>
              <a:gd name="connsiteY153" fmla="*/ 74860 h 4805109"/>
              <a:gd name="connsiteX154" fmla="*/ 8544433 w 8648808"/>
              <a:gd name="connsiteY154" fmla="*/ 64586 h 4805109"/>
              <a:gd name="connsiteX155" fmla="*/ 8513610 w 8648808"/>
              <a:gd name="connsiteY155" fmla="*/ 44037 h 4805109"/>
              <a:gd name="connsiteX156" fmla="*/ 8359498 w 8648808"/>
              <a:gd name="connsiteY156" fmla="*/ 23489 h 4805109"/>
              <a:gd name="connsiteX157" fmla="*/ 7794419 w 8648808"/>
              <a:gd name="connsiteY157" fmla="*/ 23489 h 4805109"/>
              <a:gd name="connsiteX158" fmla="*/ 7691678 w 8648808"/>
              <a:gd name="connsiteY158" fmla="*/ 33763 h 4805109"/>
              <a:gd name="connsiteX159" fmla="*/ 7630033 w 8648808"/>
              <a:gd name="connsiteY159" fmla="*/ 44037 h 4805109"/>
              <a:gd name="connsiteX160" fmla="*/ 7486195 w 8648808"/>
              <a:gd name="connsiteY160" fmla="*/ 54311 h 4805109"/>
              <a:gd name="connsiteX161" fmla="*/ 7373179 w 8648808"/>
              <a:gd name="connsiteY161" fmla="*/ 64586 h 4805109"/>
              <a:gd name="connsiteX162" fmla="*/ 6088909 w 8648808"/>
              <a:gd name="connsiteY162" fmla="*/ 74860 h 4805109"/>
              <a:gd name="connsiteX163" fmla="*/ 6006716 w 8648808"/>
              <a:gd name="connsiteY163" fmla="*/ 85134 h 4805109"/>
              <a:gd name="connsiteX164" fmla="*/ 5975893 w 8648808"/>
              <a:gd name="connsiteY164" fmla="*/ 95408 h 4805109"/>
              <a:gd name="connsiteX165" fmla="*/ 5667669 w 8648808"/>
              <a:gd name="connsiteY165" fmla="*/ 115956 h 4805109"/>
              <a:gd name="connsiteX166" fmla="*/ 4989574 w 8648808"/>
              <a:gd name="connsiteY166" fmla="*/ 136505 h 4805109"/>
              <a:gd name="connsiteX167" fmla="*/ 4753269 w 8648808"/>
              <a:gd name="connsiteY167" fmla="*/ 146779 h 4805109"/>
              <a:gd name="connsiteX168" fmla="*/ 4629979 w 8648808"/>
              <a:gd name="connsiteY168" fmla="*/ 167327 h 4805109"/>
              <a:gd name="connsiteX169" fmla="*/ 4527237 w 8648808"/>
              <a:gd name="connsiteY169" fmla="*/ 198150 h 4805109"/>
              <a:gd name="connsiteX170" fmla="*/ 4239561 w 8648808"/>
              <a:gd name="connsiteY170" fmla="*/ 259795 h 4805109"/>
              <a:gd name="connsiteX171" fmla="*/ 4075174 w 8648808"/>
              <a:gd name="connsiteY171" fmla="*/ 300891 h 4805109"/>
              <a:gd name="connsiteX172" fmla="*/ 3982707 w 8648808"/>
              <a:gd name="connsiteY172" fmla="*/ 331714 h 4805109"/>
              <a:gd name="connsiteX173" fmla="*/ 3684756 w 8648808"/>
              <a:gd name="connsiteY173" fmla="*/ 413907 h 4805109"/>
              <a:gd name="connsiteX174" fmla="*/ 3468999 w 8648808"/>
              <a:gd name="connsiteY174" fmla="*/ 465278 h 4805109"/>
              <a:gd name="connsiteX175" fmla="*/ 3335435 w 8648808"/>
              <a:gd name="connsiteY175" fmla="*/ 516648 h 4805109"/>
              <a:gd name="connsiteX176" fmla="*/ 3068307 w 8648808"/>
              <a:gd name="connsiteY176" fmla="*/ 598842 h 4805109"/>
              <a:gd name="connsiteX177" fmla="*/ 2862824 w 8648808"/>
              <a:gd name="connsiteY177" fmla="*/ 701583 h 4805109"/>
              <a:gd name="connsiteX178" fmla="*/ 2554599 w 8648808"/>
              <a:gd name="connsiteY178" fmla="*/ 845421 h 4805109"/>
              <a:gd name="connsiteX179" fmla="*/ 2369664 w 8648808"/>
              <a:gd name="connsiteY179" fmla="*/ 948163 h 4805109"/>
              <a:gd name="connsiteX180" fmla="*/ 2061440 w 8648808"/>
              <a:gd name="connsiteY180" fmla="*/ 1143372 h 4805109"/>
              <a:gd name="connsiteX181" fmla="*/ 1866231 w 8648808"/>
              <a:gd name="connsiteY181" fmla="*/ 1256388 h 4805109"/>
              <a:gd name="connsiteX182" fmla="*/ 1691570 w 8648808"/>
              <a:gd name="connsiteY182" fmla="*/ 1369403 h 4805109"/>
              <a:gd name="connsiteX183" fmla="*/ 1578554 w 8648808"/>
              <a:gd name="connsiteY183" fmla="*/ 1461871 h 4805109"/>
              <a:gd name="connsiteX184" fmla="*/ 1506635 w 8648808"/>
              <a:gd name="connsiteY184" fmla="*/ 1533790 h 4805109"/>
              <a:gd name="connsiteX185" fmla="*/ 1342249 w 8648808"/>
              <a:gd name="connsiteY185" fmla="*/ 1667354 h 4805109"/>
              <a:gd name="connsiteX186" fmla="*/ 1218959 w 8648808"/>
              <a:gd name="connsiteY186" fmla="*/ 1800918 h 4805109"/>
              <a:gd name="connsiteX187" fmla="*/ 1116217 w 8648808"/>
              <a:gd name="connsiteY187" fmla="*/ 1883111 h 4805109"/>
              <a:gd name="connsiteX188" fmla="*/ 633332 w 8648808"/>
              <a:gd name="connsiteY188" fmla="*/ 2345448 h 4805109"/>
              <a:gd name="connsiteX189" fmla="*/ 68253 w 8648808"/>
              <a:gd name="connsiteY189" fmla="*/ 4503021 h 4805109"/>
              <a:gd name="connsiteX190" fmla="*/ 787444 w 8648808"/>
              <a:gd name="connsiteY190" fmla="*/ 2725592 h 4805109"/>
              <a:gd name="connsiteX191" fmla="*/ 797718 w 8648808"/>
              <a:gd name="connsiteY191" fmla="*/ 2643399 h 4805109"/>
              <a:gd name="connsiteX192" fmla="*/ 807992 w 8648808"/>
              <a:gd name="connsiteY192" fmla="*/ 2612577 h 4805109"/>
              <a:gd name="connsiteX193" fmla="*/ 890186 w 8648808"/>
              <a:gd name="connsiteY193" fmla="*/ 2468738 h 4805109"/>
              <a:gd name="connsiteX194" fmla="*/ 941556 w 8648808"/>
              <a:gd name="connsiteY194" fmla="*/ 2376271 h 4805109"/>
              <a:gd name="connsiteX195" fmla="*/ 972379 w 8648808"/>
              <a:gd name="connsiteY195" fmla="*/ 2345448 h 4805109"/>
              <a:gd name="connsiteX196" fmla="*/ 931282 w 8648808"/>
              <a:gd name="connsiteY196" fmla="*/ 2365997 h 4805109"/>
              <a:gd name="connsiteX197" fmla="*/ 787444 w 8648808"/>
              <a:gd name="connsiteY197" fmla="*/ 2437916 h 4805109"/>
              <a:gd name="connsiteX198" fmla="*/ 705251 w 8648808"/>
              <a:gd name="connsiteY198" fmla="*/ 2561206 h 4805109"/>
              <a:gd name="connsiteX199" fmla="*/ 694977 w 8648808"/>
              <a:gd name="connsiteY199" fmla="*/ 2602302 h 4805109"/>
              <a:gd name="connsiteX200" fmla="*/ 725799 w 8648808"/>
              <a:gd name="connsiteY200" fmla="*/ 2653673 h 4805109"/>
              <a:gd name="connsiteX201" fmla="*/ 859363 w 8648808"/>
              <a:gd name="connsiteY201" fmla="*/ 2715318 h 4805109"/>
              <a:gd name="connsiteX202" fmla="*/ 766896 w 8648808"/>
              <a:gd name="connsiteY202" fmla="*/ 3352316 h 4805109"/>
              <a:gd name="connsiteX203" fmla="*/ 725799 w 8648808"/>
              <a:gd name="connsiteY203" fmla="*/ 3455057 h 4805109"/>
              <a:gd name="connsiteX204" fmla="*/ 715525 w 8648808"/>
              <a:gd name="connsiteY204" fmla="*/ 3496154 h 4805109"/>
              <a:gd name="connsiteX205" fmla="*/ 653880 w 8648808"/>
              <a:gd name="connsiteY205" fmla="*/ 3598896 h 4805109"/>
              <a:gd name="connsiteX206" fmla="*/ 602509 w 8648808"/>
              <a:gd name="connsiteY206" fmla="*/ 3711911 h 4805109"/>
              <a:gd name="connsiteX207" fmla="*/ 571687 w 8648808"/>
              <a:gd name="connsiteY207" fmla="*/ 3824927 h 4805109"/>
              <a:gd name="connsiteX208" fmla="*/ 551138 w 8648808"/>
              <a:gd name="connsiteY208" fmla="*/ 4009862 h 4805109"/>
              <a:gd name="connsiteX209" fmla="*/ 540864 w 8648808"/>
              <a:gd name="connsiteY209" fmla="*/ 4071507 h 4805109"/>
              <a:gd name="connsiteX210" fmla="*/ 540864 w 8648808"/>
              <a:gd name="connsiteY210" fmla="*/ 4636586 h 4805109"/>
              <a:gd name="connsiteX211" fmla="*/ 571687 w 8648808"/>
              <a:gd name="connsiteY211" fmla="*/ 4687956 h 4805109"/>
              <a:gd name="connsiteX212" fmla="*/ 653880 w 8648808"/>
              <a:gd name="connsiteY212" fmla="*/ 4780424 h 4805109"/>
              <a:gd name="connsiteX213" fmla="*/ 705251 w 8648808"/>
              <a:gd name="connsiteY213" fmla="*/ 4790698 h 4805109"/>
              <a:gd name="connsiteX214" fmla="*/ 921008 w 8648808"/>
              <a:gd name="connsiteY214" fmla="*/ 4790698 h 480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8648808" h="4805109">
                <a:moveTo>
                  <a:pt x="921008" y="4790698"/>
                </a:moveTo>
                <a:cubicBezTo>
                  <a:pt x="967242" y="4783849"/>
                  <a:pt x="961065" y="4761594"/>
                  <a:pt x="982653" y="4749601"/>
                </a:cubicBezTo>
                <a:cubicBezTo>
                  <a:pt x="992120" y="4744341"/>
                  <a:pt x="1004572" y="4745492"/>
                  <a:pt x="1013476" y="4739327"/>
                </a:cubicBezTo>
                <a:cubicBezTo>
                  <a:pt x="1049535" y="4714363"/>
                  <a:pt x="1116217" y="4657134"/>
                  <a:pt x="1116217" y="4657134"/>
                </a:cubicBezTo>
                <a:lnTo>
                  <a:pt x="1136765" y="4595489"/>
                </a:lnTo>
                <a:lnTo>
                  <a:pt x="1147040" y="4564666"/>
                </a:lnTo>
                <a:cubicBezTo>
                  <a:pt x="1150465" y="4526994"/>
                  <a:pt x="1150740" y="4488902"/>
                  <a:pt x="1157314" y="4451651"/>
                </a:cubicBezTo>
                <a:cubicBezTo>
                  <a:pt x="1166667" y="4398649"/>
                  <a:pt x="1179516" y="4392994"/>
                  <a:pt x="1198410" y="4348909"/>
                </a:cubicBezTo>
                <a:cubicBezTo>
                  <a:pt x="1218416" y="4302230"/>
                  <a:pt x="1195064" y="4331709"/>
                  <a:pt x="1229233" y="4297538"/>
                </a:cubicBezTo>
                <a:cubicBezTo>
                  <a:pt x="1255057" y="4220067"/>
                  <a:pt x="1220222" y="4315560"/>
                  <a:pt x="1260055" y="4235893"/>
                </a:cubicBezTo>
                <a:cubicBezTo>
                  <a:pt x="1302587" y="4150827"/>
                  <a:pt x="1231992" y="4262575"/>
                  <a:pt x="1290878" y="4174248"/>
                </a:cubicBezTo>
                <a:cubicBezTo>
                  <a:pt x="1315492" y="4026564"/>
                  <a:pt x="1282300" y="4173715"/>
                  <a:pt x="1321700" y="4081781"/>
                </a:cubicBezTo>
                <a:cubicBezTo>
                  <a:pt x="1361504" y="3988904"/>
                  <a:pt x="1300937" y="4087237"/>
                  <a:pt x="1352523" y="4009862"/>
                </a:cubicBezTo>
                <a:cubicBezTo>
                  <a:pt x="1368050" y="3947753"/>
                  <a:pt x="1358332" y="3982159"/>
                  <a:pt x="1383345" y="3907120"/>
                </a:cubicBezTo>
                <a:cubicBezTo>
                  <a:pt x="1386770" y="3896846"/>
                  <a:pt x="1385961" y="3883956"/>
                  <a:pt x="1393619" y="3876298"/>
                </a:cubicBezTo>
                <a:lnTo>
                  <a:pt x="1434716" y="3835201"/>
                </a:lnTo>
                <a:cubicBezTo>
                  <a:pt x="1438141" y="3821502"/>
                  <a:pt x="1438675" y="3806735"/>
                  <a:pt x="1444990" y="3794105"/>
                </a:cubicBezTo>
                <a:cubicBezTo>
                  <a:pt x="1449322" y="3785441"/>
                  <a:pt x="1460165" y="3781616"/>
                  <a:pt x="1465538" y="3773556"/>
                </a:cubicBezTo>
                <a:cubicBezTo>
                  <a:pt x="1474034" y="3760813"/>
                  <a:pt x="1477591" y="3745203"/>
                  <a:pt x="1486087" y="3732460"/>
                </a:cubicBezTo>
                <a:cubicBezTo>
                  <a:pt x="1491460" y="3724400"/>
                  <a:pt x="1501262" y="3719971"/>
                  <a:pt x="1506635" y="3711911"/>
                </a:cubicBezTo>
                <a:cubicBezTo>
                  <a:pt x="1540131" y="3661666"/>
                  <a:pt x="1512700" y="3682030"/>
                  <a:pt x="1547732" y="3639992"/>
                </a:cubicBezTo>
                <a:cubicBezTo>
                  <a:pt x="1598652" y="3578889"/>
                  <a:pt x="1560835" y="3639574"/>
                  <a:pt x="1599102" y="3578347"/>
                </a:cubicBezTo>
                <a:cubicBezTo>
                  <a:pt x="1609686" y="3561413"/>
                  <a:pt x="1617943" y="3542952"/>
                  <a:pt x="1629925" y="3526977"/>
                </a:cubicBezTo>
                <a:cubicBezTo>
                  <a:pt x="1638643" y="3515353"/>
                  <a:pt x="1652201" y="3507905"/>
                  <a:pt x="1660747" y="3496154"/>
                </a:cubicBezTo>
                <a:cubicBezTo>
                  <a:pt x="1679750" y="3470025"/>
                  <a:pt x="1712118" y="3413961"/>
                  <a:pt x="1712118" y="3413961"/>
                </a:cubicBezTo>
                <a:cubicBezTo>
                  <a:pt x="1765134" y="3254919"/>
                  <a:pt x="1704370" y="3419185"/>
                  <a:pt x="1753215" y="3321493"/>
                </a:cubicBezTo>
                <a:cubicBezTo>
                  <a:pt x="1761427" y="3305069"/>
                  <a:pt x="1769373" y="3264938"/>
                  <a:pt x="1773763" y="3249574"/>
                </a:cubicBezTo>
                <a:cubicBezTo>
                  <a:pt x="1776738" y="3239161"/>
                  <a:pt x="1778465" y="3228038"/>
                  <a:pt x="1784037" y="3218752"/>
                </a:cubicBezTo>
                <a:cubicBezTo>
                  <a:pt x="1801239" y="3190083"/>
                  <a:pt x="1807700" y="3201783"/>
                  <a:pt x="1835408" y="3187929"/>
                </a:cubicBezTo>
                <a:cubicBezTo>
                  <a:pt x="1846453" y="3182407"/>
                  <a:pt x="1856745" y="3175286"/>
                  <a:pt x="1866231" y="3167381"/>
                </a:cubicBezTo>
                <a:cubicBezTo>
                  <a:pt x="1877393" y="3158079"/>
                  <a:pt x="1885230" y="3145004"/>
                  <a:pt x="1897053" y="3136559"/>
                </a:cubicBezTo>
                <a:cubicBezTo>
                  <a:pt x="1909516" y="3127657"/>
                  <a:pt x="1925017" y="3123890"/>
                  <a:pt x="1938150" y="3116010"/>
                </a:cubicBezTo>
                <a:cubicBezTo>
                  <a:pt x="1959327" y="3103304"/>
                  <a:pt x="1979247" y="3088613"/>
                  <a:pt x="1999795" y="3074914"/>
                </a:cubicBezTo>
                <a:cubicBezTo>
                  <a:pt x="2030097" y="3054713"/>
                  <a:pt x="2036723" y="3053203"/>
                  <a:pt x="2061440" y="3023543"/>
                </a:cubicBezTo>
                <a:cubicBezTo>
                  <a:pt x="2069345" y="3014057"/>
                  <a:pt x="2072346" y="3000434"/>
                  <a:pt x="2081988" y="2992720"/>
                </a:cubicBezTo>
                <a:cubicBezTo>
                  <a:pt x="2090445" y="2985955"/>
                  <a:pt x="2103343" y="2987705"/>
                  <a:pt x="2112810" y="2982446"/>
                </a:cubicBezTo>
                <a:cubicBezTo>
                  <a:pt x="2134398" y="2970453"/>
                  <a:pt x="2156992" y="2958813"/>
                  <a:pt x="2174455" y="2941350"/>
                </a:cubicBezTo>
                <a:cubicBezTo>
                  <a:pt x="2181305" y="2934500"/>
                  <a:pt x="2187254" y="2926613"/>
                  <a:pt x="2195004" y="2920801"/>
                </a:cubicBezTo>
                <a:cubicBezTo>
                  <a:pt x="2214761" y="2905984"/>
                  <a:pt x="2256649" y="2879705"/>
                  <a:pt x="2256649" y="2879705"/>
                </a:cubicBezTo>
                <a:cubicBezTo>
                  <a:pt x="2274580" y="2825909"/>
                  <a:pt x="2259266" y="2856538"/>
                  <a:pt x="2318293" y="2797511"/>
                </a:cubicBezTo>
                <a:cubicBezTo>
                  <a:pt x="2325143" y="2790661"/>
                  <a:pt x="2330782" y="2782336"/>
                  <a:pt x="2338842" y="2776963"/>
                </a:cubicBezTo>
                <a:cubicBezTo>
                  <a:pt x="2355330" y="2765971"/>
                  <a:pt x="2378501" y="2753434"/>
                  <a:pt x="2390213" y="2735866"/>
                </a:cubicBezTo>
                <a:cubicBezTo>
                  <a:pt x="2416754" y="2696054"/>
                  <a:pt x="2401886" y="2697573"/>
                  <a:pt x="2431309" y="2663947"/>
                </a:cubicBezTo>
                <a:cubicBezTo>
                  <a:pt x="2447256" y="2645722"/>
                  <a:pt x="2465556" y="2629701"/>
                  <a:pt x="2482680" y="2612577"/>
                </a:cubicBezTo>
                <a:lnTo>
                  <a:pt x="2503228" y="2592028"/>
                </a:lnTo>
                <a:cubicBezTo>
                  <a:pt x="2510078" y="2585178"/>
                  <a:pt x="2515717" y="2576853"/>
                  <a:pt x="2523777" y="2571480"/>
                </a:cubicBezTo>
                <a:cubicBezTo>
                  <a:pt x="2534051" y="2564631"/>
                  <a:pt x="2545224" y="2558968"/>
                  <a:pt x="2554599" y="2550932"/>
                </a:cubicBezTo>
                <a:cubicBezTo>
                  <a:pt x="2616650" y="2497745"/>
                  <a:pt x="2569884" y="2518439"/>
                  <a:pt x="2626518" y="2499561"/>
                </a:cubicBezTo>
                <a:cubicBezTo>
                  <a:pt x="2706638" y="2419441"/>
                  <a:pt x="2576889" y="2551877"/>
                  <a:pt x="2667615" y="2448190"/>
                </a:cubicBezTo>
                <a:cubicBezTo>
                  <a:pt x="2691278" y="2421147"/>
                  <a:pt x="2744902" y="2367634"/>
                  <a:pt x="2780631" y="2355723"/>
                </a:cubicBezTo>
                <a:lnTo>
                  <a:pt x="2811453" y="2345448"/>
                </a:lnTo>
                <a:cubicBezTo>
                  <a:pt x="2821727" y="2335174"/>
                  <a:pt x="2829575" y="2321682"/>
                  <a:pt x="2842276" y="2314626"/>
                </a:cubicBezTo>
                <a:cubicBezTo>
                  <a:pt x="2861210" y="2304107"/>
                  <a:pt x="2903920" y="2294078"/>
                  <a:pt x="2903920" y="2294078"/>
                </a:cubicBezTo>
                <a:cubicBezTo>
                  <a:pt x="2921044" y="2276954"/>
                  <a:pt x="2935141" y="2256140"/>
                  <a:pt x="2955291" y="2242707"/>
                </a:cubicBezTo>
                <a:cubicBezTo>
                  <a:pt x="2978181" y="2227448"/>
                  <a:pt x="2989929" y="2222527"/>
                  <a:pt x="3006662" y="2201610"/>
                </a:cubicBezTo>
                <a:cubicBezTo>
                  <a:pt x="3014376" y="2191968"/>
                  <a:pt x="3019496" y="2180430"/>
                  <a:pt x="3027210" y="2170788"/>
                </a:cubicBezTo>
                <a:cubicBezTo>
                  <a:pt x="3033261" y="2163224"/>
                  <a:pt x="3041558" y="2157681"/>
                  <a:pt x="3047759" y="2150239"/>
                </a:cubicBezTo>
                <a:cubicBezTo>
                  <a:pt x="3058721" y="2137085"/>
                  <a:pt x="3066473" y="2121251"/>
                  <a:pt x="3078581" y="2109143"/>
                </a:cubicBezTo>
                <a:cubicBezTo>
                  <a:pt x="3087312" y="2100412"/>
                  <a:pt x="3099130" y="2095444"/>
                  <a:pt x="3109404" y="2088595"/>
                </a:cubicBezTo>
                <a:cubicBezTo>
                  <a:pt x="3144213" y="2158213"/>
                  <a:pt x="3132119" y="2166629"/>
                  <a:pt x="3263516" y="2109143"/>
                </a:cubicBezTo>
                <a:cubicBezTo>
                  <a:pt x="3281811" y="2101139"/>
                  <a:pt x="3285970" y="2075903"/>
                  <a:pt x="3294338" y="2057772"/>
                </a:cubicBezTo>
                <a:cubicBezTo>
                  <a:pt x="3323395" y="1994815"/>
                  <a:pt x="3326087" y="1967432"/>
                  <a:pt x="3345709" y="1903660"/>
                </a:cubicBezTo>
                <a:cubicBezTo>
                  <a:pt x="3352079" y="1882958"/>
                  <a:pt x="3350942" y="1857331"/>
                  <a:pt x="3366258" y="1842015"/>
                </a:cubicBezTo>
                <a:cubicBezTo>
                  <a:pt x="3381574" y="1826699"/>
                  <a:pt x="3408529" y="1831152"/>
                  <a:pt x="3427902" y="1821466"/>
                </a:cubicBezTo>
                <a:cubicBezTo>
                  <a:pt x="3478686" y="1796075"/>
                  <a:pt x="3454469" y="1805761"/>
                  <a:pt x="3499822" y="1790644"/>
                </a:cubicBezTo>
                <a:cubicBezTo>
                  <a:pt x="3510096" y="1780370"/>
                  <a:pt x="3519482" y="1769123"/>
                  <a:pt x="3530644" y="1759821"/>
                </a:cubicBezTo>
                <a:cubicBezTo>
                  <a:pt x="3559557" y="1735727"/>
                  <a:pt x="3584716" y="1728324"/>
                  <a:pt x="3623111" y="1718725"/>
                </a:cubicBezTo>
                <a:lnTo>
                  <a:pt x="3705305" y="1698177"/>
                </a:lnTo>
                <a:cubicBezTo>
                  <a:pt x="3715579" y="1691327"/>
                  <a:pt x="3724843" y="1682643"/>
                  <a:pt x="3736127" y="1677628"/>
                </a:cubicBezTo>
                <a:cubicBezTo>
                  <a:pt x="3755920" y="1668831"/>
                  <a:pt x="3797772" y="1657080"/>
                  <a:pt x="3797772" y="1657080"/>
                </a:cubicBezTo>
                <a:cubicBezTo>
                  <a:pt x="3889938" y="1564914"/>
                  <a:pt x="3790130" y="1650626"/>
                  <a:pt x="3879965" y="1605709"/>
                </a:cubicBezTo>
                <a:cubicBezTo>
                  <a:pt x="3895281" y="1598051"/>
                  <a:pt x="3906195" y="1583383"/>
                  <a:pt x="3921062" y="1574887"/>
                </a:cubicBezTo>
                <a:cubicBezTo>
                  <a:pt x="3930465" y="1569514"/>
                  <a:pt x="3941931" y="1568878"/>
                  <a:pt x="3951885" y="1564612"/>
                </a:cubicBezTo>
                <a:cubicBezTo>
                  <a:pt x="3965962" y="1558579"/>
                  <a:pt x="3978761" y="1549752"/>
                  <a:pt x="3992981" y="1544064"/>
                </a:cubicBezTo>
                <a:cubicBezTo>
                  <a:pt x="4013092" y="1536020"/>
                  <a:pt x="4034078" y="1530365"/>
                  <a:pt x="4054626" y="1523516"/>
                </a:cubicBezTo>
                <a:lnTo>
                  <a:pt x="4085449" y="1513242"/>
                </a:lnTo>
                <a:cubicBezTo>
                  <a:pt x="4095723" y="1506392"/>
                  <a:pt x="4106978" y="1500824"/>
                  <a:pt x="4116271" y="1492693"/>
                </a:cubicBezTo>
                <a:cubicBezTo>
                  <a:pt x="4134496" y="1476746"/>
                  <a:pt x="4147493" y="1454756"/>
                  <a:pt x="4167642" y="1441323"/>
                </a:cubicBezTo>
                <a:cubicBezTo>
                  <a:pt x="4177916" y="1434473"/>
                  <a:pt x="4188822" y="1428488"/>
                  <a:pt x="4198464" y="1420774"/>
                </a:cubicBezTo>
                <a:cubicBezTo>
                  <a:pt x="4206028" y="1414723"/>
                  <a:pt x="4210707" y="1405210"/>
                  <a:pt x="4219013" y="1400226"/>
                </a:cubicBezTo>
                <a:cubicBezTo>
                  <a:pt x="4228299" y="1394654"/>
                  <a:pt x="4239561" y="1393377"/>
                  <a:pt x="4249835" y="1389952"/>
                </a:cubicBezTo>
                <a:cubicBezTo>
                  <a:pt x="4270203" y="1369584"/>
                  <a:pt x="4293589" y="1340825"/>
                  <a:pt x="4321754" y="1328307"/>
                </a:cubicBezTo>
                <a:cubicBezTo>
                  <a:pt x="4341547" y="1319510"/>
                  <a:pt x="4383399" y="1307759"/>
                  <a:pt x="4383399" y="1307759"/>
                </a:cubicBezTo>
                <a:cubicBezTo>
                  <a:pt x="4460778" y="1256172"/>
                  <a:pt x="4362440" y="1316740"/>
                  <a:pt x="4455318" y="1276936"/>
                </a:cubicBezTo>
                <a:cubicBezTo>
                  <a:pt x="4466668" y="1272072"/>
                  <a:pt x="4475096" y="1261910"/>
                  <a:pt x="4486141" y="1256388"/>
                </a:cubicBezTo>
                <a:cubicBezTo>
                  <a:pt x="4495827" y="1251545"/>
                  <a:pt x="4506689" y="1249539"/>
                  <a:pt x="4516963" y="1246114"/>
                </a:cubicBezTo>
                <a:cubicBezTo>
                  <a:pt x="4523812" y="1239264"/>
                  <a:pt x="4528847" y="1229897"/>
                  <a:pt x="4537511" y="1225565"/>
                </a:cubicBezTo>
                <a:cubicBezTo>
                  <a:pt x="4556884" y="1215878"/>
                  <a:pt x="4599156" y="1205017"/>
                  <a:pt x="4599156" y="1205017"/>
                </a:cubicBezTo>
                <a:cubicBezTo>
                  <a:pt x="4606006" y="1198168"/>
                  <a:pt x="4611399" y="1189453"/>
                  <a:pt x="4619705" y="1184469"/>
                </a:cubicBezTo>
                <a:cubicBezTo>
                  <a:pt x="4639699" y="1172473"/>
                  <a:pt x="4698688" y="1166617"/>
                  <a:pt x="4712172" y="1163920"/>
                </a:cubicBezTo>
                <a:cubicBezTo>
                  <a:pt x="4726018" y="1161151"/>
                  <a:pt x="4739570" y="1157071"/>
                  <a:pt x="4753269" y="1153646"/>
                </a:cubicBezTo>
                <a:cubicBezTo>
                  <a:pt x="4763543" y="1146797"/>
                  <a:pt x="4772529" y="1137434"/>
                  <a:pt x="4784091" y="1133098"/>
                </a:cubicBezTo>
                <a:cubicBezTo>
                  <a:pt x="4800442" y="1126966"/>
                  <a:pt x="4818521" y="1127059"/>
                  <a:pt x="4835462" y="1122824"/>
                </a:cubicBezTo>
                <a:cubicBezTo>
                  <a:pt x="4845969" y="1120197"/>
                  <a:pt x="4855872" y="1115525"/>
                  <a:pt x="4866285" y="1112550"/>
                </a:cubicBezTo>
                <a:cubicBezTo>
                  <a:pt x="4916847" y="1098103"/>
                  <a:pt x="4900601" y="1109085"/>
                  <a:pt x="4948478" y="1081727"/>
                </a:cubicBezTo>
                <a:cubicBezTo>
                  <a:pt x="5016861" y="1042651"/>
                  <a:pt x="4933312" y="1076508"/>
                  <a:pt x="5040945" y="1040630"/>
                </a:cubicBezTo>
                <a:lnTo>
                  <a:pt x="5071768" y="1030356"/>
                </a:lnTo>
                <a:cubicBezTo>
                  <a:pt x="5160098" y="971469"/>
                  <a:pt x="5048340" y="1042070"/>
                  <a:pt x="5133413" y="999534"/>
                </a:cubicBezTo>
                <a:cubicBezTo>
                  <a:pt x="5144457" y="994012"/>
                  <a:pt x="5152951" y="984001"/>
                  <a:pt x="5164235" y="978986"/>
                </a:cubicBezTo>
                <a:cubicBezTo>
                  <a:pt x="5184028" y="970189"/>
                  <a:pt x="5207858" y="970452"/>
                  <a:pt x="5225880" y="958437"/>
                </a:cubicBezTo>
                <a:cubicBezTo>
                  <a:pt x="5246428" y="944738"/>
                  <a:pt x="5264097" y="925151"/>
                  <a:pt x="5287525" y="917341"/>
                </a:cubicBezTo>
                <a:cubicBezTo>
                  <a:pt x="5297799" y="913916"/>
                  <a:pt x="5308880" y="912325"/>
                  <a:pt x="5318347" y="907066"/>
                </a:cubicBezTo>
                <a:cubicBezTo>
                  <a:pt x="5339935" y="895073"/>
                  <a:pt x="5359444" y="879669"/>
                  <a:pt x="5379992" y="865970"/>
                </a:cubicBezTo>
                <a:cubicBezTo>
                  <a:pt x="5390266" y="859120"/>
                  <a:pt x="5399100" y="849326"/>
                  <a:pt x="5410815" y="845421"/>
                </a:cubicBezTo>
                <a:lnTo>
                  <a:pt x="5441637" y="835147"/>
                </a:lnTo>
                <a:lnTo>
                  <a:pt x="5462186" y="804325"/>
                </a:lnTo>
                <a:cubicBezTo>
                  <a:pt x="5450467" y="816043"/>
                  <a:pt x="5406307" y="853704"/>
                  <a:pt x="5410815" y="876244"/>
                </a:cubicBezTo>
                <a:cubicBezTo>
                  <a:pt x="5412939" y="886863"/>
                  <a:pt x="5431363" y="883093"/>
                  <a:pt x="5441637" y="886518"/>
                </a:cubicBezTo>
                <a:cubicBezTo>
                  <a:pt x="5458761" y="883093"/>
                  <a:pt x="5476161" y="880839"/>
                  <a:pt x="5493008" y="876244"/>
                </a:cubicBezTo>
                <a:cubicBezTo>
                  <a:pt x="5513905" y="870545"/>
                  <a:pt x="5534105" y="862545"/>
                  <a:pt x="5554653" y="855696"/>
                </a:cubicBezTo>
                <a:cubicBezTo>
                  <a:pt x="5564927" y="852271"/>
                  <a:pt x="5574969" y="848048"/>
                  <a:pt x="5585476" y="845421"/>
                </a:cubicBezTo>
                <a:cubicBezTo>
                  <a:pt x="5599175" y="841996"/>
                  <a:pt x="5612594" y="837144"/>
                  <a:pt x="5626572" y="835147"/>
                </a:cubicBezTo>
                <a:cubicBezTo>
                  <a:pt x="5660644" y="830280"/>
                  <a:pt x="5695067" y="828298"/>
                  <a:pt x="5729314" y="824873"/>
                </a:cubicBezTo>
                <a:cubicBezTo>
                  <a:pt x="5739588" y="821448"/>
                  <a:pt x="5749517" y="816723"/>
                  <a:pt x="5760136" y="814599"/>
                </a:cubicBezTo>
                <a:cubicBezTo>
                  <a:pt x="5783882" y="809850"/>
                  <a:pt x="5809081" y="811983"/>
                  <a:pt x="5832055" y="804325"/>
                </a:cubicBezTo>
                <a:cubicBezTo>
                  <a:pt x="5841245" y="801262"/>
                  <a:pt x="5844855" y="789589"/>
                  <a:pt x="5852604" y="783777"/>
                </a:cubicBezTo>
                <a:cubicBezTo>
                  <a:pt x="5872361" y="768959"/>
                  <a:pt x="5893701" y="756379"/>
                  <a:pt x="5914249" y="742680"/>
                </a:cubicBezTo>
                <a:cubicBezTo>
                  <a:pt x="5924523" y="735831"/>
                  <a:pt x="5933357" y="726037"/>
                  <a:pt x="5945071" y="722132"/>
                </a:cubicBezTo>
                <a:cubicBezTo>
                  <a:pt x="5955345" y="718707"/>
                  <a:pt x="5966207" y="716700"/>
                  <a:pt x="5975893" y="711857"/>
                </a:cubicBezTo>
                <a:cubicBezTo>
                  <a:pt x="5986937" y="706335"/>
                  <a:pt x="5995154" y="695645"/>
                  <a:pt x="6006716" y="691309"/>
                </a:cubicBezTo>
                <a:cubicBezTo>
                  <a:pt x="6023067" y="685178"/>
                  <a:pt x="6041146" y="685270"/>
                  <a:pt x="6058087" y="681035"/>
                </a:cubicBezTo>
                <a:cubicBezTo>
                  <a:pt x="6068593" y="678408"/>
                  <a:pt x="6078403" y="673388"/>
                  <a:pt x="6088909" y="670761"/>
                </a:cubicBezTo>
                <a:cubicBezTo>
                  <a:pt x="6112365" y="664897"/>
                  <a:pt x="6147611" y="661958"/>
                  <a:pt x="6171102" y="650212"/>
                </a:cubicBezTo>
                <a:cubicBezTo>
                  <a:pt x="6227207" y="622159"/>
                  <a:pt x="6175940" y="634882"/>
                  <a:pt x="6232747" y="619390"/>
                </a:cubicBezTo>
                <a:cubicBezTo>
                  <a:pt x="6259993" y="611959"/>
                  <a:pt x="6287543" y="605691"/>
                  <a:pt x="6314941" y="598842"/>
                </a:cubicBezTo>
                <a:cubicBezTo>
                  <a:pt x="6328640" y="595417"/>
                  <a:pt x="6342641" y="593033"/>
                  <a:pt x="6356037" y="588568"/>
                </a:cubicBezTo>
                <a:cubicBezTo>
                  <a:pt x="6366311" y="585143"/>
                  <a:pt x="6376411" y="581143"/>
                  <a:pt x="6386860" y="578293"/>
                </a:cubicBezTo>
                <a:cubicBezTo>
                  <a:pt x="6414106" y="570862"/>
                  <a:pt x="6442261" y="566675"/>
                  <a:pt x="6469053" y="557745"/>
                </a:cubicBezTo>
                <a:lnTo>
                  <a:pt x="6530698" y="537197"/>
                </a:lnTo>
                <a:lnTo>
                  <a:pt x="6561520" y="526923"/>
                </a:lnTo>
                <a:cubicBezTo>
                  <a:pt x="6571794" y="520073"/>
                  <a:pt x="6580781" y="510710"/>
                  <a:pt x="6592343" y="506374"/>
                </a:cubicBezTo>
                <a:cubicBezTo>
                  <a:pt x="6765223" y="441544"/>
                  <a:pt x="6671749" y="481386"/>
                  <a:pt x="6777278" y="455003"/>
                </a:cubicBezTo>
                <a:cubicBezTo>
                  <a:pt x="6837748" y="439885"/>
                  <a:pt x="6790144" y="436699"/>
                  <a:pt x="6890293" y="424181"/>
                </a:cubicBezTo>
                <a:cubicBezTo>
                  <a:pt x="6945089" y="417332"/>
                  <a:pt x="7000530" y="414463"/>
                  <a:pt x="7054680" y="403633"/>
                </a:cubicBezTo>
                <a:cubicBezTo>
                  <a:pt x="7129797" y="388610"/>
                  <a:pt x="7088764" y="395829"/>
                  <a:pt x="7177970" y="383084"/>
                </a:cubicBezTo>
                <a:cubicBezTo>
                  <a:pt x="7246796" y="360142"/>
                  <a:pt x="7173450" y="382199"/>
                  <a:pt x="7301260" y="362536"/>
                </a:cubicBezTo>
                <a:cubicBezTo>
                  <a:pt x="7315216" y="360389"/>
                  <a:pt x="7328510" y="355031"/>
                  <a:pt x="7342356" y="352262"/>
                </a:cubicBezTo>
                <a:cubicBezTo>
                  <a:pt x="7441702" y="332393"/>
                  <a:pt x="7367320" y="351460"/>
                  <a:pt x="7475920" y="331714"/>
                </a:cubicBezTo>
                <a:cubicBezTo>
                  <a:pt x="7489813" y="329188"/>
                  <a:pt x="7503440" y="325318"/>
                  <a:pt x="7517017" y="321439"/>
                </a:cubicBezTo>
                <a:cubicBezTo>
                  <a:pt x="7527430" y="318464"/>
                  <a:pt x="7537220" y="313289"/>
                  <a:pt x="7547840" y="311165"/>
                </a:cubicBezTo>
                <a:cubicBezTo>
                  <a:pt x="7571586" y="306416"/>
                  <a:pt x="7595786" y="304316"/>
                  <a:pt x="7619759" y="300891"/>
                </a:cubicBezTo>
                <a:cubicBezTo>
                  <a:pt x="7713276" y="269719"/>
                  <a:pt x="7565580" y="317535"/>
                  <a:pt x="7701952" y="280343"/>
                </a:cubicBezTo>
                <a:cubicBezTo>
                  <a:pt x="7722849" y="274644"/>
                  <a:pt x="7742358" y="264043"/>
                  <a:pt x="7763597" y="259795"/>
                </a:cubicBezTo>
                <a:cubicBezTo>
                  <a:pt x="7842043" y="244105"/>
                  <a:pt x="7797640" y="251686"/>
                  <a:pt x="7897161" y="239246"/>
                </a:cubicBezTo>
                <a:cubicBezTo>
                  <a:pt x="7943046" y="223951"/>
                  <a:pt x="7926341" y="227739"/>
                  <a:pt x="7989628" y="218698"/>
                </a:cubicBezTo>
                <a:cubicBezTo>
                  <a:pt x="8057494" y="209003"/>
                  <a:pt x="8104779" y="205128"/>
                  <a:pt x="8174563" y="198150"/>
                </a:cubicBezTo>
                <a:cubicBezTo>
                  <a:pt x="8233638" y="178457"/>
                  <a:pt x="8182861" y="193341"/>
                  <a:pt x="8277305" y="177601"/>
                </a:cubicBezTo>
                <a:cubicBezTo>
                  <a:pt x="8294530" y="174730"/>
                  <a:pt x="8311333" y="169367"/>
                  <a:pt x="8328676" y="167327"/>
                </a:cubicBezTo>
                <a:cubicBezTo>
                  <a:pt x="8369632" y="162509"/>
                  <a:pt x="8410978" y="161607"/>
                  <a:pt x="8451965" y="157053"/>
                </a:cubicBezTo>
                <a:cubicBezTo>
                  <a:pt x="8625017" y="137825"/>
                  <a:pt x="8441483" y="157096"/>
                  <a:pt x="8544433" y="136505"/>
                </a:cubicBezTo>
                <a:cubicBezTo>
                  <a:pt x="8568179" y="131756"/>
                  <a:pt x="8592379" y="129655"/>
                  <a:pt x="8616352" y="126230"/>
                </a:cubicBezTo>
                <a:cubicBezTo>
                  <a:pt x="8626626" y="122805"/>
                  <a:pt x="8642331" y="125642"/>
                  <a:pt x="8647174" y="115956"/>
                </a:cubicBezTo>
                <a:cubicBezTo>
                  <a:pt x="8652017" y="106270"/>
                  <a:pt x="8645357" y="91899"/>
                  <a:pt x="8636900" y="85134"/>
                </a:cubicBezTo>
                <a:cubicBezTo>
                  <a:pt x="8625874" y="76313"/>
                  <a:pt x="8609588" y="77923"/>
                  <a:pt x="8595804" y="74860"/>
                </a:cubicBezTo>
                <a:cubicBezTo>
                  <a:pt x="8578757" y="71072"/>
                  <a:pt x="8561557" y="68011"/>
                  <a:pt x="8544433" y="64586"/>
                </a:cubicBezTo>
                <a:cubicBezTo>
                  <a:pt x="8534159" y="57736"/>
                  <a:pt x="8524655" y="49559"/>
                  <a:pt x="8513610" y="44037"/>
                </a:cubicBezTo>
                <a:cubicBezTo>
                  <a:pt x="8471644" y="23054"/>
                  <a:pt x="8387039" y="25784"/>
                  <a:pt x="8359498" y="23489"/>
                </a:cubicBezTo>
                <a:cubicBezTo>
                  <a:pt x="8143277" y="-19754"/>
                  <a:pt x="8295234" y="6795"/>
                  <a:pt x="7794419" y="23489"/>
                </a:cubicBezTo>
                <a:cubicBezTo>
                  <a:pt x="7760020" y="24636"/>
                  <a:pt x="7725830" y="29494"/>
                  <a:pt x="7691678" y="33763"/>
                </a:cubicBezTo>
                <a:cubicBezTo>
                  <a:pt x="7671007" y="36347"/>
                  <a:pt x="7650761" y="41964"/>
                  <a:pt x="7630033" y="44037"/>
                </a:cubicBezTo>
                <a:cubicBezTo>
                  <a:pt x="7582203" y="48820"/>
                  <a:pt x="7534110" y="50478"/>
                  <a:pt x="7486195" y="54311"/>
                </a:cubicBezTo>
                <a:cubicBezTo>
                  <a:pt x="7448488" y="57328"/>
                  <a:pt x="7411002" y="64030"/>
                  <a:pt x="7373179" y="64586"/>
                </a:cubicBezTo>
                <a:lnTo>
                  <a:pt x="6088909" y="74860"/>
                </a:lnTo>
                <a:cubicBezTo>
                  <a:pt x="6061511" y="78285"/>
                  <a:pt x="6033882" y="80195"/>
                  <a:pt x="6006716" y="85134"/>
                </a:cubicBezTo>
                <a:cubicBezTo>
                  <a:pt x="5996061" y="87071"/>
                  <a:pt x="5986614" y="93876"/>
                  <a:pt x="5975893" y="95408"/>
                </a:cubicBezTo>
                <a:cubicBezTo>
                  <a:pt x="5900416" y="106190"/>
                  <a:pt x="5724209" y="112980"/>
                  <a:pt x="5667669" y="115956"/>
                </a:cubicBezTo>
                <a:cubicBezTo>
                  <a:pt x="5390949" y="155487"/>
                  <a:pt x="5659557" y="120163"/>
                  <a:pt x="4989574" y="136505"/>
                </a:cubicBezTo>
                <a:cubicBezTo>
                  <a:pt x="4910755" y="138427"/>
                  <a:pt x="4832037" y="143354"/>
                  <a:pt x="4753269" y="146779"/>
                </a:cubicBezTo>
                <a:cubicBezTo>
                  <a:pt x="4720156" y="151509"/>
                  <a:pt x="4664646" y="158082"/>
                  <a:pt x="4629979" y="167327"/>
                </a:cubicBezTo>
                <a:cubicBezTo>
                  <a:pt x="4595431" y="176540"/>
                  <a:pt x="4561925" y="189478"/>
                  <a:pt x="4527237" y="198150"/>
                </a:cubicBezTo>
                <a:cubicBezTo>
                  <a:pt x="4348095" y="242935"/>
                  <a:pt x="4359301" y="239837"/>
                  <a:pt x="4239561" y="259795"/>
                </a:cubicBezTo>
                <a:cubicBezTo>
                  <a:pt x="4038449" y="335211"/>
                  <a:pt x="4274223" y="254056"/>
                  <a:pt x="4075174" y="300891"/>
                </a:cubicBezTo>
                <a:cubicBezTo>
                  <a:pt x="4043548" y="308332"/>
                  <a:pt x="4013915" y="322680"/>
                  <a:pt x="3982707" y="331714"/>
                </a:cubicBezTo>
                <a:cubicBezTo>
                  <a:pt x="3883743" y="360361"/>
                  <a:pt x="3783991" y="386214"/>
                  <a:pt x="3684756" y="413907"/>
                </a:cubicBezTo>
                <a:cubicBezTo>
                  <a:pt x="3509482" y="462820"/>
                  <a:pt x="3594240" y="447385"/>
                  <a:pt x="3468999" y="465278"/>
                </a:cubicBezTo>
                <a:cubicBezTo>
                  <a:pt x="3424478" y="482401"/>
                  <a:pt x="3380688" y="501564"/>
                  <a:pt x="3335435" y="516648"/>
                </a:cubicBezTo>
                <a:cubicBezTo>
                  <a:pt x="3247053" y="546109"/>
                  <a:pt x="3151634" y="557179"/>
                  <a:pt x="3068307" y="598842"/>
                </a:cubicBezTo>
                <a:lnTo>
                  <a:pt x="2862824" y="701583"/>
                </a:lnTo>
                <a:cubicBezTo>
                  <a:pt x="2808130" y="728101"/>
                  <a:pt x="2593468" y="823827"/>
                  <a:pt x="2554599" y="845421"/>
                </a:cubicBezTo>
                <a:cubicBezTo>
                  <a:pt x="2492954" y="879668"/>
                  <a:pt x="2430023" y="911696"/>
                  <a:pt x="2369664" y="948163"/>
                </a:cubicBezTo>
                <a:cubicBezTo>
                  <a:pt x="2265573" y="1011051"/>
                  <a:pt x="2170214" y="1088984"/>
                  <a:pt x="2061440" y="1143372"/>
                </a:cubicBezTo>
                <a:cubicBezTo>
                  <a:pt x="1994452" y="1176866"/>
                  <a:pt x="1925125" y="1209273"/>
                  <a:pt x="1866231" y="1256388"/>
                </a:cubicBezTo>
                <a:cubicBezTo>
                  <a:pt x="1743122" y="1354874"/>
                  <a:pt x="1803801" y="1321305"/>
                  <a:pt x="1691570" y="1369403"/>
                </a:cubicBezTo>
                <a:cubicBezTo>
                  <a:pt x="1571980" y="1488993"/>
                  <a:pt x="1753921" y="1311556"/>
                  <a:pt x="1578554" y="1461871"/>
                </a:cubicBezTo>
                <a:cubicBezTo>
                  <a:pt x="1552813" y="1483935"/>
                  <a:pt x="1532150" y="1511465"/>
                  <a:pt x="1506635" y="1533790"/>
                </a:cubicBezTo>
                <a:cubicBezTo>
                  <a:pt x="1441490" y="1590792"/>
                  <a:pt x="1401569" y="1608034"/>
                  <a:pt x="1342249" y="1667354"/>
                </a:cubicBezTo>
                <a:cubicBezTo>
                  <a:pt x="1299406" y="1710197"/>
                  <a:pt x="1262787" y="1759083"/>
                  <a:pt x="1218959" y="1800918"/>
                </a:cubicBezTo>
                <a:cubicBezTo>
                  <a:pt x="1187234" y="1831201"/>
                  <a:pt x="1148336" y="1853246"/>
                  <a:pt x="1116217" y="1883111"/>
                </a:cubicBezTo>
                <a:cubicBezTo>
                  <a:pt x="953021" y="2034855"/>
                  <a:pt x="633332" y="2345448"/>
                  <a:pt x="633332" y="2345448"/>
                </a:cubicBezTo>
                <a:cubicBezTo>
                  <a:pt x="444972" y="3064639"/>
                  <a:pt x="-211064" y="3814038"/>
                  <a:pt x="68253" y="4503021"/>
                </a:cubicBezTo>
                <a:cubicBezTo>
                  <a:pt x="308380" y="5095337"/>
                  <a:pt x="554046" y="3320591"/>
                  <a:pt x="787444" y="2725592"/>
                </a:cubicBezTo>
                <a:cubicBezTo>
                  <a:pt x="797527" y="2699888"/>
                  <a:pt x="792779" y="2670565"/>
                  <a:pt x="797718" y="2643399"/>
                </a:cubicBezTo>
                <a:cubicBezTo>
                  <a:pt x="799655" y="2632744"/>
                  <a:pt x="802925" y="2622148"/>
                  <a:pt x="807992" y="2612577"/>
                </a:cubicBezTo>
                <a:cubicBezTo>
                  <a:pt x="833830" y="2563772"/>
                  <a:pt x="863573" y="2517125"/>
                  <a:pt x="890186" y="2468738"/>
                </a:cubicBezTo>
                <a:cubicBezTo>
                  <a:pt x="907162" y="2437873"/>
                  <a:pt x="918675" y="2403729"/>
                  <a:pt x="941556" y="2376271"/>
                </a:cubicBezTo>
                <a:cubicBezTo>
                  <a:pt x="950858" y="2365109"/>
                  <a:pt x="982653" y="2355722"/>
                  <a:pt x="972379" y="2345448"/>
                </a:cubicBezTo>
                <a:cubicBezTo>
                  <a:pt x="961549" y="2334618"/>
                  <a:pt x="944767" y="2358736"/>
                  <a:pt x="931282" y="2365997"/>
                </a:cubicBezTo>
                <a:cubicBezTo>
                  <a:pt x="809290" y="2431686"/>
                  <a:pt x="878563" y="2401469"/>
                  <a:pt x="787444" y="2437916"/>
                </a:cubicBezTo>
                <a:cubicBezTo>
                  <a:pt x="748652" y="2486406"/>
                  <a:pt x="732608" y="2501021"/>
                  <a:pt x="705251" y="2561206"/>
                </a:cubicBezTo>
                <a:cubicBezTo>
                  <a:pt x="699408" y="2574061"/>
                  <a:pt x="698402" y="2588603"/>
                  <a:pt x="694977" y="2602302"/>
                </a:cubicBezTo>
                <a:cubicBezTo>
                  <a:pt x="705251" y="2619426"/>
                  <a:pt x="708461" y="2643765"/>
                  <a:pt x="725799" y="2653673"/>
                </a:cubicBezTo>
                <a:cubicBezTo>
                  <a:pt x="890915" y="2748026"/>
                  <a:pt x="804447" y="2632944"/>
                  <a:pt x="859363" y="2715318"/>
                </a:cubicBezTo>
                <a:cubicBezTo>
                  <a:pt x="844124" y="3294401"/>
                  <a:pt x="892044" y="2914313"/>
                  <a:pt x="766896" y="3352316"/>
                </a:cubicBezTo>
                <a:cubicBezTo>
                  <a:pt x="742955" y="3436108"/>
                  <a:pt x="760177" y="3403490"/>
                  <a:pt x="725799" y="3455057"/>
                </a:cubicBezTo>
                <a:cubicBezTo>
                  <a:pt x="722374" y="3468756"/>
                  <a:pt x="721840" y="3483524"/>
                  <a:pt x="715525" y="3496154"/>
                </a:cubicBezTo>
                <a:cubicBezTo>
                  <a:pt x="697664" y="3531876"/>
                  <a:pt x="666510" y="3561007"/>
                  <a:pt x="653880" y="3598896"/>
                </a:cubicBezTo>
                <a:cubicBezTo>
                  <a:pt x="596672" y="3770524"/>
                  <a:pt x="672453" y="3558035"/>
                  <a:pt x="602509" y="3711911"/>
                </a:cubicBezTo>
                <a:cubicBezTo>
                  <a:pt x="585488" y="3749356"/>
                  <a:pt x="578913" y="3785184"/>
                  <a:pt x="571687" y="3824927"/>
                </a:cubicBezTo>
                <a:cubicBezTo>
                  <a:pt x="551873" y="3933909"/>
                  <a:pt x="568609" y="3852631"/>
                  <a:pt x="551138" y="4009862"/>
                </a:cubicBezTo>
                <a:cubicBezTo>
                  <a:pt x="548837" y="4030566"/>
                  <a:pt x="544289" y="4050959"/>
                  <a:pt x="540864" y="4071507"/>
                </a:cubicBezTo>
                <a:cubicBezTo>
                  <a:pt x="531170" y="4255699"/>
                  <a:pt x="498821" y="4451599"/>
                  <a:pt x="540864" y="4636586"/>
                </a:cubicBezTo>
                <a:cubicBezTo>
                  <a:pt x="545290" y="4656059"/>
                  <a:pt x="560235" y="4671597"/>
                  <a:pt x="571687" y="4687956"/>
                </a:cubicBezTo>
                <a:cubicBezTo>
                  <a:pt x="581388" y="4701815"/>
                  <a:pt x="635705" y="4770327"/>
                  <a:pt x="653880" y="4780424"/>
                </a:cubicBezTo>
                <a:cubicBezTo>
                  <a:pt x="669145" y="4788905"/>
                  <a:pt x="688310" y="4786463"/>
                  <a:pt x="705251" y="4790698"/>
                </a:cubicBezTo>
                <a:cubicBezTo>
                  <a:pt x="819992" y="4819383"/>
                  <a:pt x="874774" y="4797547"/>
                  <a:pt x="921008" y="479069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99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3D57-0FD9-4523-9F50-3C485DC1F77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6759A2-A247-49EA-8241-552C201AC744}"/>
              </a:ext>
            </a:extLst>
          </p:cNvPr>
          <p:cNvPicPr>
            <a:picLocks noGrp="1" noChangeAspect="1"/>
          </p:cNvPicPr>
          <p:nvPr>
            <p:ph idx="1"/>
          </p:nvPr>
        </p:nvPicPr>
        <p:blipFill rotWithShape="1">
          <a:blip r:embed="rId3"/>
          <a:srcRect t="418" r="49308"/>
          <a:stretch/>
        </p:blipFill>
        <p:spPr>
          <a:xfrm>
            <a:off x="1017270" y="303374"/>
            <a:ext cx="8869679" cy="6587964"/>
          </a:xfrm>
          <a:prstGeom prst="rect">
            <a:avLst/>
          </a:prstGeom>
        </p:spPr>
      </p:pic>
    </p:spTree>
    <p:extLst>
      <p:ext uri="{BB962C8B-B14F-4D97-AF65-F5344CB8AC3E}">
        <p14:creationId xmlns:p14="http://schemas.microsoft.com/office/powerpoint/2010/main" val="36583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3D57-0FD9-4523-9F50-3C485DC1F77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6759A2-A247-49EA-8241-552C201AC744}"/>
              </a:ext>
            </a:extLst>
          </p:cNvPr>
          <p:cNvPicPr>
            <a:picLocks noGrp="1" noChangeAspect="1"/>
          </p:cNvPicPr>
          <p:nvPr>
            <p:ph idx="1"/>
          </p:nvPr>
        </p:nvPicPr>
        <p:blipFill>
          <a:blip r:embed="rId3"/>
          <a:stretch>
            <a:fillRect/>
          </a:stretch>
        </p:blipFill>
        <p:spPr>
          <a:xfrm>
            <a:off x="0" y="1426624"/>
            <a:ext cx="12094029" cy="4572742"/>
          </a:xfrm>
          <a:prstGeom prst="rect">
            <a:avLst/>
          </a:prstGeom>
        </p:spPr>
      </p:pic>
    </p:spTree>
    <p:extLst>
      <p:ext uri="{BB962C8B-B14F-4D97-AF65-F5344CB8AC3E}">
        <p14:creationId xmlns:p14="http://schemas.microsoft.com/office/powerpoint/2010/main" val="403075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41C6-EC0E-4FDA-8C9B-F9558A8B1EA3}"/>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0E891727-59B7-464B-BF1D-FA53FCD4C20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0" b="3655"/>
          <a:stretch/>
        </p:blipFill>
        <p:spPr bwMode="auto">
          <a:xfrm>
            <a:off x="1099334" y="174172"/>
            <a:ext cx="10310225" cy="5219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081777-BA56-4EA0-A7AC-6E6B36B4D3B3}"/>
              </a:ext>
            </a:extLst>
          </p:cNvPr>
          <p:cNvSpPr/>
          <p:nvPr/>
        </p:nvSpPr>
        <p:spPr>
          <a:xfrm>
            <a:off x="3431567" y="2332233"/>
            <a:ext cx="678095" cy="215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97C191-1E4A-471A-B208-F64FB9DAD92F}"/>
              </a:ext>
            </a:extLst>
          </p:cNvPr>
          <p:cNvSpPr/>
          <p:nvPr/>
        </p:nvSpPr>
        <p:spPr>
          <a:xfrm>
            <a:off x="3984659" y="491446"/>
            <a:ext cx="678095" cy="215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067A47-580E-4BA9-909C-FD226C0C81E3}"/>
              </a:ext>
            </a:extLst>
          </p:cNvPr>
          <p:cNvSpPr/>
          <p:nvPr/>
        </p:nvSpPr>
        <p:spPr>
          <a:xfrm>
            <a:off x="7794659" y="2676173"/>
            <a:ext cx="1246599" cy="200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C5F7124-C3FA-40F5-B44C-D2DDACBD860A}"/>
              </a:ext>
            </a:extLst>
          </p:cNvPr>
          <p:cNvSpPr/>
          <p:nvPr/>
        </p:nvSpPr>
        <p:spPr>
          <a:xfrm>
            <a:off x="1397285" y="5106256"/>
            <a:ext cx="10515600" cy="400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0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41C6-EC0E-4FDA-8C9B-F9558A8B1EA3}"/>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0E891727-59B7-464B-BF1D-FA53FCD4C2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4172"/>
            <a:ext cx="10571360" cy="541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621E-BC53-465C-B865-B259F68CF6FD}"/>
              </a:ext>
            </a:extLst>
          </p:cNvPr>
          <p:cNvSpPr>
            <a:spLocks noGrp="1"/>
          </p:cNvSpPr>
          <p:nvPr>
            <p:ph type="title"/>
          </p:nvPr>
        </p:nvSpPr>
        <p:spPr/>
        <p:txBody>
          <a:bodyPr/>
          <a:lstStyle/>
          <a:p>
            <a:r>
              <a:rPr lang="en-US" dirty="0"/>
              <a:t>Additional unused figures</a:t>
            </a:r>
          </a:p>
        </p:txBody>
      </p:sp>
      <p:sp>
        <p:nvSpPr>
          <p:cNvPr id="3" name="Content Placeholder 2">
            <a:extLst>
              <a:ext uri="{FF2B5EF4-FFF2-40B4-BE49-F238E27FC236}">
                <a16:creationId xmlns:a16="http://schemas.microsoft.com/office/drawing/2014/main" id="{602767B9-C515-40CD-B972-67A3797A8E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0263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3B62-73D5-4940-AFCD-C688C2AB41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7B148C-B063-4859-926B-D235B3BD096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44" r="90" b="5780"/>
          <a:stretch/>
        </p:blipFill>
        <p:spPr>
          <a:xfrm>
            <a:off x="503434" y="493160"/>
            <a:ext cx="11126912" cy="5897366"/>
          </a:xfrm>
          <a:prstGeom prst="rect">
            <a:avLst/>
          </a:prstGeom>
        </p:spPr>
      </p:pic>
    </p:spTree>
    <p:extLst>
      <p:ext uri="{BB962C8B-B14F-4D97-AF65-F5344CB8AC3E}">
        <p14:creationId xmlns:p14="http://schemas.microsoft.com/office/powerpoint/2010/main" val="22240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3B62-73D5-4940-AFCD-C688C2AB41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7B148C-B063-4859-926B-D235B3BD09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458" y="493160"/>
            <a:ext cx="11475118" cy="6259156"/>
          </a:xfrm>
          <a:prstGeom prst="rect">
            <a:avLst/>
          </a:prstGeom>
        </p:spPr>
      </p:pic>
    </p:spTree>
    <p:extLst>
      <p:ext uri="{BB962C8B-B14F-4D97-AF65-F5344CB8AC3E}">
        <p14:creationId xmlns:p14="http://schemas.microsoft.com/office/powerpoint/2010/main" val="433715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7093-21AB-412E-9652-2AD4DC95CE77}"/>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9542A23C-1A72-4C11-8CC0-DA9C29B5725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911" r="13780" b="5489"/>
          <a:stretch/>
        </p:blipFill>
        <p:spPr>
          <a:xfrm>
            <a:off x="1818526" y="205484"/>
            <a:ext cx="8697074" cy="6287392"/>
          </a:xfrm>
        </p:spPr>
      </p:pic>
    </p:spTree>
    <p:extLst>
      <p:ext uri="{BB962C8B-B14F-4D97-AF65-F5344CB8AC3E}">
        <p14:creationId xmlns:p14="http://schemas.microsoft.com/office/powerpoint/2010/main" val="360148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7093-21AB-412E-9652-2AD4DC95CE77}"/>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9542A23C-1A72-4C11-8CC0-DA9C29B572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05483"/>
            <a:ext cx="12196280" cy="6652517"/>
          </a:xfrm>
        </p:spPr>
      </p:pic>
    </p:spTree>
    <p:extLst>
      <p:ext uri="{BB962C8B-B14F-4D97-AF65-F5344CB8AC3E}">
        <p14:creationId xmlns:p14="http://schemas.microsoft.com/office/powerpoint/2010/main" val="398707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notes</a:t>
            </a:r>
          </a:p>
        </p:txBody>
      </p:sp>
      <p:sp>
        <p:nvSpPr>
          <p:cNvPr id="3" name="Content Placeholder 2"/>
          <p:cNvSpPr>
            <a:spLocks noGrp="1"/>
          </p:cNvSpPr>
          <p:nvPr>
            <p:ph idx="1"/>
          </p:nvPr>
        </p:nvSpPr>
        <p:spPr>
          <a:xfrm>
            <a:off x="249716" y="1825625"/>
            <a:ext cx="11104084" cy="4351338"/>
          </a:xfrm>
        </p:spPr>
        <p:txBody>
          <a:bodyPr>
            <a:normAutofit/>
          </a:bodyPr>
          <a:lstStyle/>
          <a:p>
            <a:r>
              <a:rPr lang="en-US" dirty="0"/>
              <a:t>Each figure is presented as a post on a discussion forum (the initial implementation was using </a:t>
            </a:r>
            <a:r>
              <a:rPr lang="en-US" dirty="0">
                <a:hlinkClick r:id="rId3"/>
              </a:rPr>
              <a:t>Piazza</a:t>
            </a:r>
            <a:r>
              <a:rPr lang="en-US" dirty="0"/>
              <a:t>, with each post as a note).</a:t>
            </a:r>
          </a:p>
          <a:p>
            <a:r>
              <a:rPr lang="en-US" dirty="0"/>
              <a:t>This module was implemented in a fully online course with 17 students, and the discussion were lively and productive. Mid-quarter student feedback found that students enjoyed this, both in the engagement with other students and the exercise in critical thinking about figures</a:t>
            </a:r>
          </a:p>
          <a:p>
            <a:r>
              <a:rPr lang="en-US" dirty="0"/>
              <a:t>The figures are designed to align with data and figure types that the students will analyze and generate that week</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a:t>www.biomaap.org</a:t>
            </a:r>
          </a:p>
        </p:txBody>
      </p:sp>
    </p:spTree>
    <p:extLst>
      <p:ext uri="{BB962C8B-B14F-4D97-AF65-F5344CB8AC3E}">
        <p14:creationId xmlns:p14="http://schemas.microsoft.com/office/powerpoint/2010/main" val="205305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notes – discussion prompt</a:t>
            </a:r>
          </a:p>
        </p:txBody>
      </p:sp>
      <p:sp>
        <p:nvSpPr>
          <p:cNvPr id="3" name="Content Placeholder 2"/>
          <p:cNvSpPr>
            <a:spLocks noGrp="1"/>
          </p:cNvSpPr>
          <p:nvPr>
            <p:ph idx="1"/>
          </p:nvPr>
        </p:nvSpPr>
        <p:spPr>
          <a:xfrm>
            <a:off x="249716" y="1825625"/>
            <a:ext cx="11104084" cy="4351338"/>
          </a:xfrm>
        </p:spPr>
        <p:txBody>
          <a:bodyPr>
            <a:normAutofit fontScale="92500"/>
          </a:bodyPr>
          <a:lstStyle/>
          <a:p>
            <a:r>
              <a:rPr lang="en-US" dirty="0"/>
              <a:t>Students are given the following prompt in the text of the forum post:</a:t>
            </a:r>
          </a:p>
          <a:p>
            <a:pPr marL="457200" lvl="1" indent="0">
              <a:buNone/>
            </a:pPr>
            <a:endParaRPr lang="en-US" dirty="0"/>
          </a:p>
          <a:p>
            <a:pPr marL="457200" lvl="1" indent="0">
              <a:buNone/>
            </a:pPr>
            <a:r>
              <a:rPr lang="en-US" dirty="0"/>
              <a:t>“Here's our new Figure of the Week. Your responses should either be a </a:t>
            </a:r>
            <a:r>
              <a:rPr lang="en-US" b="1" i="1" dirty="0"/>
              <a:t>follow-up discussion</a:t>
            </a:r>
            <a:r>
              <a:rPr lang="en-US" i="1" dirty="0"/>
              <a:t> or a </a:t>
            </a:r>
            <a:r>
              <a:rPr lang="en-US" b="1" i="1" dirty="0"/>
              <a:t>reply to another student's follow-up discussion</a:t>
            </a:r>
            <a:r>
              <a:rPr lang="en-US" dirty="0"/>
              <a:t>. </a:t>
            </a:r>
            <a:r>
              <a:rPr lang="en-US" b="1" i="1" dirty="0"/>
              <a:t>Your task for this discussion is to read over all the other student responses, then give one of two possible responses:</a:t>
            </a:r>
            <a:endParaRPr lang="en-US" dirty="0"/>
          </a:p>
          <a:p>
            <a:pPr lvl="2"/>
            <a:r>
              <a:rPr lang="en-US" b="1" i="1" dirty="0"/>
              <a:t>either make one new observation about this plot (e.g. what do you think it represents? what's one pattern you notice? are the data numerical or categorical? if there are colors, what might they represent? etc.),</a:t>
            </a:r>
            <a:endParaRPr lang="en-US" dirty="0"/>
          </a:p>
          <a:p>
            <a:pPr lvl="2"/>
            <a:r>
              <a:rPr lang="en-US" b="1" i="1" dirty="0"/>
              <a:t>or reply to another students' comment with one question or one related idea.</a:t>
            </a:r>
          </a:p>
          <a:p>
            <a:pPr marL="457200" lvl="1" indent="0">
              <a:buNone/>
            </a:pPr>
            <a:r>
              <a:rPr lang="en-US" dirty="0"/>
              <a:t>This is not a test. It's a chance to get comfortable reading figures and making weird predictions about what you think the data are. In real life, quantitative thinking is creative and flexible, and skills such as quickly interpreting figures take a lot of practice to master.”</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a:t>www.biomaap.org</a:t>
            </a:r>
          </a:p>
        </p:txBody>
      </p:sp>
    </p:spTree>
    <p:extLst>
      <p:ext uri="{BB962C8B-B14F-4D97-AF65-F5344CB8AC3E}">
        <p14:creationId xmlns:p14="http://schemas.microsoft.com/office/powerpoint/2010/main" val="243523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notes – alignment with UDL guidelines</a:t>
            </a:r>
          </a:p>
        </p:txBody>
      </p:sp>
      <p:sp>
        <p:nvSpPr>
          <p:cNvPr id="3" name="Content Placeholder 2"/>
          <p:cNvSpPr>
            <a:spLocks noGrp="1"/>
          </p:cNvSpPr>
          <p:nvPr>
            <p:ph idx="1"/>
          </p:nvPr>
        </p:nvSpPr>
        <p:spPr>
          <a:xfrm>
            <a:off x="696686" y="1825625"/>
            <a:ext cx="10657114" cy="4351338"/>
          </a:xfrm>
        </p:spPr>
        <p:txBody>
          <a:bodyPr>
            <a:normAutofit fontScale="85000" lnSpcReduction="20000"/>
          </a:bodyPr>
          <a:lstStyle/>
          <a:p>
            <a:pPr marL="0" indent="0">
              <a:buNone/>
            </a:pPr>
            <a:r>
              <a:rPr lang="en-US" sz="2400" dirty="0">
                <a:hlinkClick r:id="rId3"/>
              </a:rPr>
              <a:t>The Universal Design for Learning framework </a:t>
            </a:r>
            <a:r>
              <a:rPr lang="en-US" sz="2400" dirty="0"/>
              <a:t>provides a diversity of specific suggestions for classroom and assessment practices to support all students. We focused on a few small “plus-ones” that make small adaptations of Figure of the Day to align with specific UDL checkpoints. </a:t>
            </a:r>
          </a:p>
          <a:p>
            <a:r>
              <a:rPr lang="en-US" sz="2400" b="1" dirty="0"/>
              <a:t>Checkpoint 7.3 – Minimize threats and distractions</a:t>
            </a:r>
          </a:p>
          <a:p>
            <a:pPr lvl="1"/>
            <a:r>
              <a:rPr lang="en-US" sz="1900" dirty="0"/>
              <a:t>The discussion is structured to be low stakes and fun, creating a safe space for people to share ideas that might be silly or unpolished.</a:t>
            </a:r>
          </a:p>
          <a:p>
            <a:r>
              <a:rPr lang="en-US" sz="2400" b="1" dirty="0"/>
              <a:t>Checkpoint 8.3 - Foster collaboration and community </a:t>
            </a:r>
          </a:p>
          <a:p>
            <a:pPr lvl="1"/>
            <a:r>
              <a:rPr lang="en-US" sz="1800" dirty="0"/>
              <a:t>Because the online forum-based implementation is based on collective knowledge generation, it can help foster collaboration and discussion among students. The prompt clearly defines the rules for how a student can engage, and it leads to students collectively building incrementally greater understanding together.</a:t>
            </a:r>
          </a:p>
          <a:p>
            <a:r>
              <a:rPr lang="en-US" sz="2400" b="1" dirty="0"/>
              <a:t>Checkpoint 3.2 - Highlight patterns, critical features, big ideas, and relationships</a:t>
            </a:r>
            <a:endParaRPr lang="en-US" sz="2400" dirty="0"/>
          </a:p>
          <a:p>
            <a:pPr lvl="1"/>
            <a:r>
              <a:rPr lang="en-US" sz="1800" dirty="0"/>
              <a:t>By tying the figure types directly to the data we will be looking at in the following week, this provides an opportunity for students to slowly and systematically dissect the figure, in preparation for more complication figures. </a:t>
            </a:r>
          </a:p>
          <a:p>
            <a:r>
              <a:rPr lang="en-US" sz="2400" b="1" dirty="0"/>
              <a:t>Checkpoint 3.3 - Guide information processing and visualization</a:t>
            </a:r>
            <a:endParaRPr lang="en-US" sz="2400" dirty="0"/>
          </a:p>
          <a:p>
            <a:pPr lvl="1"/>
            <a:r>
              <a:rPr lang="en-US" sz="1800" dirty="0"/>
              <a:t>This UDL checkpoint is fundamental to all Figure of the Day/Week modules. The initial figure each week is displayed without full legends and axes. This scaffolds the process of figure interpretation, allowing students to engage first with fundamental features of the axes, colors, and data types being displayed before trying to interpret the meaning of labels and their units.</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a:t>www.biomaap.org</a:t>
            </a:r>
          </a:p>
        </p:txBody>
      </p:sp>
    </p:spTree>
    <p:extLst>
      <p:ext uri="{BB962C8B-B14F-4D97-AF65-F5344CB8AC3E}">
        <p14:creationId xmlns:p14="http://schemas.microsoft.com/office/powerpoint/2010/main" val="307583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74"/>
            <a:ext cx="10515600" cy="1325563"/>
          </a:xfrm>
        </p:spPr>
        <p:txBody>
          <a:bodyPr>
            <a:normAutofit/>
          </a:bodyPr>
          <a:lstStyle/>
          <a:p>
            <a:r>
              <a:rPr lang="en-US" sz="4000" dirty="0"/>
              <a:t>Faculty Notes: Other tips for student engagement</a:t>
            </a:r>
          </a:p>
        </p:txBody>
      </p:sp>
      <p:sp>
        <p:nvSpPr>
          <p:cNvPr id="3" name="Content Placeholder 2"/>
          <p:cNvSpPr>
            <a:spLocks noGrp="1"/>
          </p:cNvSpPr>
          <p:nvPr>
            <p:ph idx="1"/>
          </p:nvPr>
        </p:nvSpPr>
        <p:spPr>
          <a:xfrm>
            <a:off x="838200" y="1102290"/>
            <a:ext cx="10836058" cy="5086476"/>
          </a:xfrm>
        </p:spPr>
        <p:txBody>
          <a:bodyPr>
            <a:normAutofit/>
          </a:bodyPr>
          <a:lstStyle/>
          <a:p>
            <a:r>
              <a:rPr lang="en-US" dirty="0"/>
              <a:t>If the discussion gets stale, feel free to participate in the forum as well. You can pose follow-up questions or point out another feature of the figure that students might want to puzzle over. </a:t>
            </a:r>
          </a:p>
          <a:p>
            <a:endParaRPr lang="en-US" dirty="0"/>
          </a:p>
          <a:p>
            <a:r>
              <a:rPr lang="en-US" dirty="0"/>
              <a:t>Make this fundamentally integrated into the course. For the pilot implementation of the module, completion of a weekly forum post was part of students’ weekly class participation points.</a:t>
            </a:r>
          </a:p>
          <a:p>
            <a:endParaRPr lang="en-US" dirty="0"/>
          </a:p>
          <a:p>
            <a:r>
              <a:rPr lang="en-US" dirty="0"/>
              <a:t>During the next week’s lab session, the instructors summarized student posts, shared the figure with more complete axes/legends, and typically had students generate similar figures related to the course data.</a:t>
            </a:r>
          </a:p>
        </p:txBody>
      </p:sp>
    </p:spTree>
    <p:extLst>
      <p:ext uri="{BB962C8B-B14F-4D97-AF65-F5344CB8AC3E}">
        <p14:creationId xmlns:p14="http://schemas.microsoft.com/office/powerpoint/2010/main" val="275589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D8BE-A90C-46C4-9648-7B9E178AB31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5C004781-E489-4A82-9BBB-7FB99430DBD7}"/>
              </a:ext>
            </a:extLst>
          </p:cNvPr>
          <p:cNvSpPr/>
          <p:nvPr/>
        </p:nvSpPr>
        <p:spPr>
          <a:xfrm>
            <a:off x="838200" y="3167743"/>
            <a:ext cx="402771"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picture containing text, photo, white, black&#10;&#10;Description automatically generated">
            <a:extLst>
              <a:ext uri="{FF2B5EF4-FFF2-40B4-BE49-F238E27FC236}">
                <a16:creationId xmlns:a16="http://schemas.microsoft.com/office/drawing/2014/main" id="{AE16858C-1EC9-4B4F-9E79-570D3D1156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7536" y="116568"/>
            <a:ext cx="10515600" cy="6572250"/>
          </a:xfrm>
        </p:spPr>
      </p:pic>
      <p:sp>
        <p:nvSpPr>
          <p:cNvPr id="14" name="Rectangle 13">
            <a:extLst>
              <a:ext uri="{FF2B5EF4-FFF2-40B4-BE49-F238E27FC236}">
                <a16:creationId xmlns:a16="http://schemas.microsoft.com/office/drawing/2014/main" id="{096FD390-7D8B-4BEE-A8BD-6382FF48B9BF}"/>
              </a:ext>
            </a:extLst>
          </p:cNvPr>
          <p:cNvSpPr/>
          <p:nvPr/>
        </p:nvSpPr>
        <p:spPr>
          <a:xfrm>
            <a:off x="435429" y="2481943"/>
            <a:ext cx="511628" cy="2046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FE5E58-A734-44E9-84F3-5BF8E9C31000}"/>
              </a:ext>
            </a:extLst>
          </p:cNvPr>
          <p:cNvSpPr/>
          <p:nvPr/>
        </p:nvSpPr>
        <p:spPr>
          <a:xfrm>
            <a:off x="1099457" y="158296"/>
            <a:ext cx="3679372" cy="298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412281-B688-4051-86AD-29332F90437B}"/>
              </a:ext>
            </a:extLst>
          </p:cNvPr>
          <p:cNvSpPr/>
          <p:nvPr/>
        </p:nvSpPr>
        <p:spPr>
          <a:xfrm>
            <a:off x="4626429" y="6343423"/>
            <a:ext cx="3679372" cy="298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43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D8BE-A90C-46C4-9648-7B9E178AB31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5C004781-E489-4A82-9BBB-7FB99430DBD7}"/>
              </a:ext>
            </a:extLst>
          </p:cNvPr>
          <p:cNvSpPr/>
          <p:nvPr/>
        </p:nvSpPr>
        <p:spPr>
          <a:xfrm>
            <a:off x="838200" y="3167743"/>
            <a:ext cx="402771"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1A7D6E-8089-4F83-B916-6ADA16A69221}"/>
              </a:ext>
            </a:extLst>
          </p:cNvPr>
          <p:cNvSpPr/>
          <p:nvPr/>
        </p:nvSpPr>
        <p:spPr>
          <a:xfrm>
            <a:off x="5875336" y="6492875"/>
            <a:ext cx="928235"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picture containing text, photo, white, black&#10;&#10;Description automatically generated">
            <a:extLst>
              <a:ext uri="{FF2B5EF4-FFF2-40B4-BE49-F238E27FC236}">
                <a16:creationId xmlns:a16="http://schemas.microsoft.com/office/drawing/2014/main" id="{AE16858C-1EC9-4B4F-9E79-570D3D1156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7536" y="116568"/>
            <a:ext cx="10515600" cy="6572250"/>
          </a:xfrm>
        </p:spPr>
      </p:pic>
    </p:spTree>
    <p:extLst>
      <p:ext uri="{BB962C8B-B14F-4D97-AF65-F5344CB8AC3E}">
        <p14:creationId xmlns:p14="http://schemas.microsoft.com/office/powerpoint/2010/main" val="289420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4131-9C32-4BF9-936D-92A092F94C9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DA14ADA-7595-457C-9F68-76AE9B8333B9}"/>
              </a:ext>
            </a:extLst>
          </p:cNvPr>
          <p:cNvPicPr>
            <a:picLocks noGrp="1" noChangeAspect="1"/>
          </p:cNvPicPr>
          <p:nvPr>
            <p:ph idx="1"/>
          </p:nvPr>
        </p:nvPicPr>
        <p:blipFill rotWithShape="1">
          <a:blip r:embed="rId3"/>
          <a:srcRect l="1550" t="9323" r="10806" b="4966"/>
          <a:stretch/>
        </p:blipFill>
        <p:spPr>
          <a:xfrm>
            <a:off x="349321" y="636998"/>
            <a:ext cx="9883740" cy="5855877"/>
          </a:xfrm>
          <a:prstGeom prst="rect">
            <a:avLst/>
          </a:prstGeom>
        </p:spPr>
      </p:pic>
    </p:spTree>
    <p:extLst>
      <p:ext uri="{BB962C8B-B14F-4D97-AF65-F5344CB8AC3E}">
        <p14:creationId xmlns:p14="http://schemas.microsoft.com/office/powerpoint/2010/main" val="241814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4131-9C32-4BF9-936D-92A092F94C9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DA14ADA-7595-457C-9F68-76AE9B8333B9}"/>
              </a:ext>
            </a:extLst>
          </p:cNvPr>
          <p:cNvPicPr>
            <a:picLocks noGrp="1" noChangeAspect="1"/>
          </p:cNvPicPr>
          <p:nvPr>
            <p:ph idx="1"/>
          </p:nvPr>
        </p:nvPicPr>
        <p:blipFill>
          <a:blip r:embed="rId3"/>
          <a:stretch>
            <a:fillRect/>
          </a:stretch>
        </p:blipFill>
        <p:spPr>
          <a:xfrm>
            <a:off x="174568" y="0"/>
            <a:ext cx="11277203" cy="6832106"/>
          </a:xfrm>
          <a:prstGeom prst="rect">
            <a:avLst/>
          </a:prstGeom>
        </p:spPr>
      </p:pic>
    </p:spTree>
    <p:extLst>
      <p:ext uri="{BB962C8B-B14F-4D97-AF65-F5344CB8AC3E}">
        <p14:creationId xmlns:p14="http://schemas.microsoft.com/office/powerpoint/2010/main" val="3827781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26670</TotalTime>
  <Words>1240</Words>
  <Application>Microsoft Office PowerPoint</Application>
  <PresentationFormat>Widescreen</PresentationFormat>
  <Paragraphs>64</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Figure of the Week: Skills for interpreting comparative genomics figures</vt:lpstr>
      <vt:lpstr>Faculty notes</vt:lpstr>
      <vt:lpstr>Faculty notes – discussion prompt</vt:lpstr>
      <vt:lpstr>Faculty notes – alignment with UDL guidelines</vt:lpstr>
      <vt:lpstr>Faculty Notes: Other tips for student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unused figures</vt:lpstr>
      <vt:lpstr>PowerPoint Presentation</vt:lpstr>
      <vt:lpstr>PowerPoint Presentation</vt:lpstr>
      <vt:lpstr>PowerPoint Presentation</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Fleming-Davies, Arietta</dc:creator>
  <cp:lastModifiedBy>Robert Furrow</cp:lastModifiedBy>
  <cp:revision>182</cp:revision>
  <dcterms:created xsi:type="dcterms:W3CDTF">2017-02-01T16:50:53Z</dcterms:created>
  <dcterms:modified xsi:type="dcterms:W3CDTF">2020-06-18T20:43:29Z</dcterms:modified>
</cp:coreProperties>
</file>