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6" r:id="rId3"/>
    <p:sldId id="262" r:id="rId4"/>
    <p:sldId id="264" r:id="rId5"/>
    <p:sldId id="256" r:id="rId6"/>
    <p:sldId id="260" r:id="rId7"/>
    <p:sldId id="258" r:id="rId8"/>
    <p:sldId id="259" r:id="rId9"/>
    <p:sldId id="26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0"/>
    <p:restoredTop sz="95000"/>
  </p:normalViewPr>
  <p:slideViewPr>
    <p:cSldViewPr snapToGrid="0" snapToObjects="1" showGuides="1">
      <p:cViewPr varScale="1">
        <p:scale>
          <a:sx n="91" d="100"/>
          <a:sy n="91" d="100"/>
        </p:scale>
        <p:origin x="9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hseitz/Downloads/Data%20Reveal%20for%20SSS%20Activit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seitz/Downloads/Data%20Reveal%20for%20SSS%20Activit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seitz/Downloads/Total%20Data%20for%20Modu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b="0">
                <a:solidFill>
                  <a:srgbClr val="757575"/>
                </a:solidFill>
                <a:latin typeface="+mn-lt"/>
              </a:defRPr>
            </a:pPr>
            <a:r>
              <a:rPr lang="en-US"/>
              <a:t>% of total human cells by cell types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'Part 1 Answers'!$J$2</c:f>
              <c:strCache>
                <c:ptCount val="1"/>
                <c:pt idx="0">
                  <c:v>% of total human cell #</c:v>
                </c:pt>
              </c:strCache>
            </c:strRef>
          </c:tx>
          <c:spPr>
            <a:solidFill>
              <a:srgbClr val="4285F4"/>
            </a:solidFill>
          </c:spPr>
          <c:invertIfNegative val="1"/>
          <c:dPt>
            <c:idx val="0"/>
            <c:invertIfNegative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27D-C849-8467-D10B6311C747}"/>
              </c:ext>
            </c:extLst>
          </c:dPt>
          <c:dPt>
            <c:idx val="1"/>
            <c:invertIfNegative val="1"/>
            <c:bubble3D val="0"/>
            <c:spPr>
              <a:solidFill>
                <a:srgbClr val="FF9900"/>
              </a:solidFill>
            </c:spPr>
            <c:extLst>
              <c:ext xmlns:c16="http://schemas.microsoft.com/office/drawing/2014/chart" uri="{C3380CC4-5D6E-409C-BE32-E72D297353CC}">
                <c16:uniqueId val="{00000003-E27D-C849-8467-D10B6311C747}"/>
              </c:ext>
            </c:extLst>
          </c:dPt>
          <c:dPt>
            <c:idx val="2"/>
            <c:invertIfNegative val="1"/>
            <c:bubble3D val="0"/>
            <c:spPr>
              <a:solidFill>
                <a:srgbClr val="1155CC"/>
              </a:solidFill>
            </c:spPr>
            <c:extLst>
              <c:ext xmlns:c16="http://schemas.microsoft.com/office/drawing/2014/chart" uri="{C3380CC4-5D6E-409C-BE32-E72D297353CC}">
                <c16:uniqueId val="{00000005-E27D-C849-8467-D10B6311C747}"/>
              </c:ext>
            </c:extLst>
          </c:dPt>
          <c:dPt>
            <c:idx val="3"/>
            <c:invertIfNegative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7-E27D-C849-8467-D10B6311C747}"/>
              </c:ext>
            </c:extLst>
          </c:dPt>
          <c:dPt>
            <c:idx val="4"/>
            <c:invertIfNegative val="1"/>
            <c:bubble3D val="0"/>
            <c:spPr>
              <a:solidFill>
                <a:srgbClr val="BF9000"/>
              </a:solidFill>
            </c:spPr>
            <c:extLst>
              <c:ext xmlns:c16="http://schemas.microsoft.com/office/drawing/2014/chart" uri="{C3380CC4-5D6E-409C-BE32-E72D297353CC}">
                <c16:uniqueId val="{00000009-E27D-C849-8467-D10B6311C747}"/>
              </c:ext>
            </c:extLst>
          </c:dPt>
          <c:dPt>
            <c:idx val="5"/>
            <c:invertIfNegative val="1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B-E27D-C849-8467-D10B6311C747}"/>
              </c:ext>
            </c:extLst>
          </c:dPt>
          <c:dPt>
            <c:idx val="6"/>
            <c:invertIfNegative val="1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D-E27D-C849-8467-D10B6311C74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27D-C849-8467-D10B6311C747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27D-C849-8467-D10B6311C747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27D-C849-8467-D10B6311C747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27D-C849-8467-D10B6311C747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27D-C849-8467-D10B6311C747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27D-C849-8467-D10B6311C747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 lvl="0">
                    <a:defRPr b="0" i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27D-C849-8467-D10B6311C7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b="0" i="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 1 Answers'!$H$3:$H$8</c:f>
              <c:strCache>
                <c:ptCount val="6"/>
                <c:pt idx="0">
                  <c:v>Erythrocytes</c:v>
                </c:pt>
                <c:pt idx="1">
                  <c:v>Endothelial cells</c:v>
                </c:pt>
                <c:pt idx="2">
                  <c:v>Epidermal cells</c:v>
                </c:pt>
                <c:pt idx="3">
                  <c:v>Neurons</c:v>
                </c:pt>
                <c:pt idx="4">
                  <c:v>Adipocytes</c:v>
                </c:pt>
                <c:pt idx="5">
                  <c:v>Muscle fibers</c:v>
                </c:pt>
              </c:strCache>
            </c:strRef>
          </c:cat>
          <c:val>
            <c:numRef>
              <c:f>'Part 1 Answers'!$J$3:$J$8</c:f>
              <c:numCache>
                <c:formatCode>#,##0.00</c:formatCode>
                <c:ptCount val="6"/>
                <c:pt idx="0">
                  <c:v>84</c:v>
                </c:pt>
                <c:pt idx="1">
                  <c:v>2</c:v>
                </c:pt>
                <c:pt idx="2">
                  <c:v>0.61</c:v>
                </c:pt>
                <c:pt idx="3">
                  <c:v>0.33999999999999997</c:v>
                </c:pt>
                <c:pt idx="4">
                  <c:v>0.16999999999999998</c:v>
                </c:pt>
                <c:pt idx="5">
                  <c:v>8.3999999999999993E-4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E-E27D-C849-8467-D10B6311C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6934998"/>
        <c:axId val="1689557053"/>
      </c:barChart>
      <c:catAx>
        <c:axId val="188693499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sz="1400"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sz="1400"/>
                  <a:t>Cell type</a:t>
                </a:r>
              </a:p>
            </c:rich>
          </c:tx>
          <c:overlay val="0"/>
        </c:title>
        <c:numFmt formatCode="General" sourceLinked="1"/>
        <c:majorTickMark val="cross"/>
        <c:minorTickMark val="cross"/>
        <c:tickLblPos val="nextTo"/>
        <c:txPr>
          <a:bodyPr/>
          <a:lstStyle/>
          <a:p>
            <a:pPr lvl="0">
              <a:defRPr sz="1400"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689557053"/>
        <c:crosses val="autoZero"/>
        <c:auto val="1"/>
        <c:lblAlgn val="ctr"/>
        <c:lblOffset val="100"/>
        <c:noMultiLvlLbl val="1"/>
      </c:catAx>
      <c:valAx>
        <c:axId val="1689557053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minorGridlines>
          <c:spPr>
            <a:ln>
              <a:solidFill>
                <a:srgbClr val="CCCCCC">
                  <a:alpha val="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 lvl="0">
                  <a:defRPr sz="1400"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sz="1400"/>
                  <a:t>% of total human cells</a:t>
                </a:r>
              </a:p>
            </c:rich>
          </c:tx>
          <c:overlay val="0"/>
        </c:title>
        <c:numFmt formatCode="#,##0.00" sourceLinked="1"/>
        <c:majorTickMark val="cross"/>
        <c:minorTickMark val="cross"/>
        <c:tickLblPos val="nextTo"/>
        <c:spPr>
          <a:ln w="47625">
            <a:noFill/>
          </a:ln>
        </c:spPr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886934998"/>
        <c:crosses val="autoZero"/>
        <c:crossBetween val="between"/>
      </c:valAx>
    </c:plotArea>
    <c:legend>
      <c:legendPos val="r"/>
      <c:overlay val="0"/>
      <c:txPr>
        <a:bodyPr/>
        <a:lstStyle/>
        <a:p>
          <a:pPr lvl="0">
            <a:defRPr sz="1400" b="0">
              <a:solidFill>
                <a:srgbClr val="1A1A1A"/>
              </a:solidFill>
              <a:latin typeface="+mn-lt"/>
            </a:defRPr>
          </a:pPr>
          <a:endParaRPr lang="en-US"/>
        </a:p>
      </c:txPr>
    </c:legend>
    <c:plotVisOnly val="1"/>
    <c:dispBlanksAs val="zero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of total human cells by cell type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40FF"/>
            </a:solidFill>
            <a:ln>
              <a:solidFill>
                <a:srgbClr val="FF40F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9300"/>
              </a:solidFill>
              <a:ln>
                <a:solidFill>
                  <a:srgbClr val="FF9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FA-9F41-BFEC-DF85C78E5BF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FA-9F41-BFEC-DF85C78E5BF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FA-9F41-BFEC-DF85C78E5B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6FA-9F41-BFEC-DF85C78E5BF8}"/>
              </c:ext>
            </c:extLst>
          </c:dPt>
          <c:dPt>
            <c:idx val="4"/>
            <c:invertIfNegative val="0"/>
            <c:bubble3D val="0"/>
            <c:spPr>
              <a:solidFill>
                <a:srgbClr val="73FB79"/>
              </a:solidFill>
              <a:ln>
                <a:solidFill>
                  <a:srgbClr val="73FB7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6FA-9F41-BFEC-DF85C78E5BF8}"/>
              </c:ext>
            </c:extLst>
          </c:dPt>
          <c:cat>
            <c:strRef>
              <c:f>'Part 1 Answers'!$H$4:$H$8</c:f>
              <c:strCache>
                <c:ptCount val="5"/>
                <c:pt idx="0">
                  <c:v>Endothelial cells</c:v>
                </c:pt>
                <c:pt idx="1">
                  <c:v>Epidermal cells</c:v>
                </c:pt>
                <c:pt idx="2">
                  <c:v>Neurons</c:v>
                </c:pt>
                <c:pt idx="3">
                  <c:v>Adipocytes</c:v>
                </c:pt>
                <c:pt idx="4">
                  <c:v>Muscle fibers</c:v>
                </c:pt>
              </c:strCache>
            </c:strRef>
          </c:cat>
          <c:val>
            <c:numRef>
              <c:f>'Part 1 Answers'!$J$4:$J$8</c:f>
              <c:numCache>
                <c:formatCode>#,##0.00</c:formatCode>
                <c:ptCount val="5"/>
                <c:pt idx="0">
                  <c:v>2</c:v>
                </c:pt>
                <c:pt idx="1">
                  <c:v>0.61</c:v>
                </c:pt>
                <c:pt idx="2">
                  <c:v>0.33999999999999997</c:v>
                </c:pt>
                <c:pt idx="3">
                  <c:v>0.16999999999999998</c:v>
                </c:pt>
                <c:pt idx="4">
                  <c:v>8.3999999999999993E-4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6FA-9F41-BFEC-DF85C78E5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052575"/>
        <c:axId val="1724044943"/>
      </c:barChart>
      <c:catAx>
        <c:axId val="1724052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Cell Type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044943"/>
        <c:crosses val="autoZero"/>
        <c:auto val="1"/>
        <c:lblAlgn val="ctr"/>
        <c:lblOffset val="100"/>
        <c:noMultiLvlLbl val="0"/>
      </c:catAx>
      <c:valAx>
        <c:axId val="1724044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% of total human cells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052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of</a:t>
            </a:r>
            <a:r>
              <a:rPr lang="en-US" baseline="0" dirty="0"/>
              <a:t> total human weight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0A-6D45-839C-BF598E3DDAF8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0A-6D45-839C-BF598E3DDAF8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0A-6D45-839C-BF598E3DDAF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0A-6D45-839C-BF598E3DDAF8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30A-6D45-839C-BF598E3DDAF8}"/>
              </c:ext>
            </c:extLst>
          </c:dPt>
          <c:dPt>
            <c:idx val="5"/>
            <c:bubble3D val="0"/>
            <c:spPr>
              <a:solidFill>
                <a:srgbClr val="FF9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30A-6D45-839C-BF598E3DDAF8}"/>
              </c:ext>
            </c:extLst>
          </c:dPt>
          <c:cat>
            <c:strRef>
              <c:f>initial!$L$6:$L$11</c:f>
              <c:strCache>
                <c:ptCount val="6"/>
                <c:pt idx="0">
                  <c:v>Muscle fibers</c:v>
                </c:pt>
                <c:pt idx="1">
                  <c:v>Adipocytes</c:v>
                </c:pt>
                <c:pt idx="2">
                  <c:v>Neurons</c:v>
                </c:pt>
                <c:pt idx="3">
                  <c:v>Erythrocytes</c:v>
                </c:pt>
                <c:pt idx="4">
                  <c:v>Epidermal cells</c:v>
                </c:pt>
                <c:pt idx="5">
                  <c:v>Endothelial cells</c:v>
                </c:pt>
              </c:strCache>
            </c:strRef>
          </c:cat>
          <c:val>
            <c:numRef>
              <c:f>initial!$M$6:$M$11</c:f>
              <c:numCache>
                <c:formatCode>0.00%</c:formatCode>
                <c:ptCount val="6"/>
                <c:pt idx="0">
                  <c:v>0.28000000000000003</c:v>
                </c:pt>
                <c:pt idx="1">
                  <c:v>0.21429999999999999</c:v>
                </c:pt>
                <c:pt idx="2">
                  <c:v>3.8E-3</c:v>
                </c:pt>
                <c:pt idx="3">
                  <c:v>3.5200000000000002E-2</c:v>
                </c:pt>
                <c:pt idx="4">
                  <c:v>1.84E-2</c:v>
                </c:pt>
                <c:pt idx="5">
                  <c:v>2.7000000000000001E-3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0A-6D45-839C-BF598E3DD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85D6D-A127-CA4E-8745-D35644D02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42F30-1127-544F-83C4-E209FBE6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0C76-3F8C-0141-B84C-8B29C788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22AEA-DF95-E04F-A68A-29F76A14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E0204-3868-5846-93E6-B79F45B7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3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745B0-C4FE-1246-BC38-196C03E28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3711A-93DD-6240-95E7-E9A710F07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B255D-9D12-A543-9A91-4E3EDB1ED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7EB1-8EDC-B143-90F7-68750FDE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3EA79-44BC-6341-B16D-2C57851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7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762E4-4A67-EE43-A0D9-B3178B033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9A858-4D85-634C-9DEF-AF96BAACB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2DDB3-A5F5-9449-9782-C4E4D3E75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C6614-EE3B-E14B-B3EC-63497861C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0C4AB-744C-5943-A78E-4AB5D3BFD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5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32CF-B3F2-FF4B-B210-22CB5639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9555F-3F67-FC4D-AF03-3A1569850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FEB68-A8CE-B642-8372-FA3D1DD0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B0474-03D9-454C-94C3-486355AF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1B03C-32D6-EB43-BC25-A4513541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2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7799-68E4-6442-83C1-2E52FA66D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00362-D009-AA49-9152-EE1783C9C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1684A-6D77-0645-9750-C0C437A9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C2F0C-BE1E-DC43-ADBA-7AFC8DDC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44AC-0433-3241-9185-33621E7D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9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C89C6-68C9-044B-AC08-75FA6A1C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EE0C6-B53C-C24A-B4B1-71AF2912F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FCAA4-1C90-FC4C-9810-151B44CC9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399E5-8798-9B44-82E6-14661D30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13FC3-7144-2A47-A637-C6CDED97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B5BA9-4A8E-0D49-9C18-D269151A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2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523A-2163-B043-851E-BAEBA42D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089F7-2805-ED42-99A0-EE7C5EC53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6B789-FED5-7F4D-907C-74437CEB0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19208-A84E-494A-89CC-F5CE6F273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5A2BE-5C4D-124C-89EC-FB0790A33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0D547-F9AA-AA4E-8368-08D6F3F57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381ABD-D8E5-DA49-94F4-C247FC95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014ED0-4B6C-2A4B-938F-8DE367CB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2AC6-FFA6-4341-8805-35750271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9A50B-D2AC-6446-A406-50AB64BD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9327CA-DA55-3543-949D-1BCEB0C9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4C758-1C3D-0540-B3CE-E202DD87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0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3E4839-AA0C-7442-9BB4-44C9891A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C6AD5C-3552-7446-83AF-9536B98A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663AB-8D09-CB45-AA6E-6DFB9A07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5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3FD7-4ABD-DE4D-8A9E-1C0BF59B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24CD-6D9D-6741-868E-459AA61BB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89E23-6AA3-184A-94F9-C0DCCEC28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E0A18-A2A0-D442-B9CE-2C56881E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3AE68-3EA7-F347-AFF9-C070555FD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8B29F-9064-784D-BBD1-5745A45D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1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AD18-DA89-E94E-B014-7EEB1F893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60F94-C4F5-EC4B-A4DA-221CA84D5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B18BF-AF08-DE48-84FD-C32585B3D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EBE4E-29AA-8045-9821-C90460C4C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EBCF1-7142-9645-9971-E7FF5DA6A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95694-3643-414C-AD3C-88E9F648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4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76C7F1-664B-CB4C-81A6-CBB65D9A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CF47A-4D01-D34F-A56A-38D3EB533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2C439-470C-E140-8E79-DF63AD428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E510-FA47-B148-B809-485A49DF3296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FAF02-D6A8-4B43-9992-52AFAF46E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50E3E-0B80-A047-AB02-A92389365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EAA5F-79E3-7F49-AA95-CB74E986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title="NSF logo">
            <a:extLst>
              <a:ext uri="{FF2B5EF4-FFF2-40B4-BE49-F238E27FC236}">
                <a16:creationId xmlns:a16="http://schemas.microsoft.com/office/drawing/2014/main" id="{F3186879-A301-B347-BBB6-23F06CC4A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5325" y="5627688"/>
            <a:ext cx="1054100" cy="1054100"/>
          </a:xfrm>
          <a:prstGeom prst="rect">
            <a:avLst/>
          </a:prstGeom>
        </p:spPr>
      </p:pic>
      <p:pic>
        <p:nvPicPr>
          <p:cNvPr id="3" name="Picture 2" descr="A green and blue text logo with a tree " title="Quantitative Biology at Community Colleges logo">
            <a:extLst>
              <a:ext uri="{FF2B5EF4-FFF2-40B4-BE49-F238E27FC236}">
                <a16:creationId xmlns:a16="http://schemas.microsoft.com/office/drawing/2014/main" id="{A2B4B460-BA2C-4C44-B2EC-0843C9CB7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38" y="5329238"/>
            <a:ext cx="2520950" cy="13525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14EB52-F57C-754B-81AA-01A4488E7A4F}"/>
              </a:ext>
            </a:extLst>
          </p:cNvPr>
          <p:cNvSpPr txBox="1"/>
          <p:nvPr/>
        </p:nvSpPr>
        <p:spPr>
          <a:xfrm>
            <a:off x="2681288" y="5768975"/>
            <a:ext cx="5709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Developed by Heather Seitz, Jillian Miller, Kristen Jenkins, and Joseph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Esquibel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part of the Quantitative Biology at Community Colleges program.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3564E0C-B83D-5D4D-9DA9-6616FFE62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Next" panose="020B0503020202020204" pitchFamily="34" charset="0"/>
              </a:rPr>
              <a:t>An activity highlighting the diversity of cell types</a:t>
            </a:r>
          </a:p>
          <a:p>
            <a:endParaRPr lang="en-US" dirty="0">
              <a:latin typeface="Avenir Next" panose="020B0503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121023-DA19-0445-8891-1CBDA69B6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Sizes, Scales, and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1686339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673AFE6-21E3-FD47-B2C0-5C70153CA1A9}"/>
              </a:ext>
            </a:extLst>
          </p:cNvPr>
          <p:cNvSpPr/>
          <p:nvPr/>
        </p:nvSpPr>
        <p:spPr>
          <a:xfrm>
            <a:off x="-92868" y="0"/>
            <a:ext cx="13716000" cy="13716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2CFEDF-4DD2-B843-9493-8E3992A85A3F}"/>
              </a:ext>
            </a:extLst>
          </p:cNvPr>
          <p:cNvSpPr/>
          <p:nvPr/>
        </p:nvSpPr>
        <p:spPr>
          <a:xfrm>
            <a:off x="180407" y="2200835"/>
            <a:ext cx="877824" cy="8778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25E4CC-16E5-D546-8EEA-42966F9F580D}"/>
              </a:ext>
            </a:extLst>
          </p:cNvPr>
          <p:cNvSpPr/>
          <p:nvPr/>
        </p:nvSpPr>
        <p:spPr>
          <a:xfrm>
            <a:off x="1081469" y="1872987"/>
            <a:ext cx="155448" cy="155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49788E4-DED0-D349-8ECE-64F9B19C9DED}"/>
              </a:ext>
            </a:extLst>
          </p:cNvPr>
          <p:cNvSpPr/>
          <p:nvPr/>
        </p:nvSpPr>
        <p:spPr>
          <a:xfrm>
            <a:off x="1466863" y="1592568"/>
            <a:ext cx="109728" cy="10972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208A29-25F5-AE42-9E1D-01C889A4DF53}"/>
              </a:ext>
            </a:extLst>
          </p:cNvPr>
          <p:cNvSpPr/>
          <p:nvPr/>
        </p:nvSpPr>
        <p:spPr>
          <a:xfrm flipH="1" flipV="1">
            <a:off x="1811465" y="1322828"/>
            <a:ext cx="82296" cy="822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D09278-653A-B64B-9405-E0460A9EB4E4}"/>
              </a:ext>
            </a:extLst>
          </p:cNvPr>
          <p:cNvSpPr/>
          <p:nvPr/>
        </p:nvSpPr>
        <p:spPr>
          <a:xfrm flipH="1" flipV="1">
            <a:off x="2149611" y="1075166"/>
            <a:ext cx="82296" cy="8229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6E0005-A5CB-004B-ADC5-EC1A364CA77F}"/>
              </a:ext>
            </a:extLst>
          </p:cNvPr>
          <p:cNvSpPr/>
          <p:nvPr/>
        </p:nvSpPr>
        <p:spPr>
          <a:xfrm flipH="1" flipV="1">
            <a:off x="2502038" y="870383"/>
            <a:ext cx="27432" cy="2743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C1B30C-4F0D-1E4A-8680-CF0341060541}"/>
              </a:ext>
            </a:extLst>
          </p:cNvPr>
          <p:cNvSpPr/>
          <p:nvPr/>
        </p:nvSpPr>
        <p:spPr>
          <a:xfrm flipH="1" flipV="1">
            <a:off x="2840184" y="622733"/>
            <a:ext cx="27432" cy="2743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DDD63B-8A61-F245-B2C5-D593ECB2C1B4}"/>
              </a:ext>
            </a:extLst>
          </p:cNvPr>
          <p:cNvSpPr/>
          <p:nvPr/>
        </p:nvSpPr>
        <p:spPr>
          <a:xfrm flipH="1" flipV="1">
            <a:off x="3192595" y="417938"/>
            <a:ext cx="18288" cy="1828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E0F53E-10BA-1848-B686-D40BB86BA8B2}"/>
              </a:ext>
            </a:extLst>
          </p:cNvPr>
          <p:cNvSpPr/>
          <p:nvPr/>
        </p:nvSpPr>
        <p:spPr>
          <a:xfrm flipH="1" flipV="1">
            <a:off x="1959107" y="1684769"/>
            <a:ext cx="9144" cy="914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8EBBA7-2A4B-E843-8F21-45CF477F8221}"/>
              </a:ext>
            </a:extLst>
          </p:cNvPr>
          <p:cNvSpPr/>
          <p:nvPr/>
        </p:nvSpPr>
        <p:spPr>
          <a:xfrm flipH="1" flipV="1">
            <a:off x="3587892" y="198863"/>
            <a:ext cx="9144" cy="9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514232-6547-B24C-A4DA-CC9B9962BD71}"/>
              </a:ext>
            </a:extLst>
          </p:cNvPr>
          <p:cNvSpPr txBox="1"/>
          <p:nvPr/>
        </p:nvSpPr>
        <p:spPr>
          <a:xfrm>
            <a:off x="6015038" y="3688258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Muscle Fibers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E5CC3D-11FD-394C-9F3D-7B9F0F253A81}"/>
              </a:ext>
            </a:extLst>
          </p:cNvPr>
          <p:cNvSpPr txBox="1"/>
          <p:nvPr/>
        </p:nvSpPr>
        <p:spPr>
          <a:xfrm>
            <a:off x="1087006" y="2498006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Adipocytes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F9DB06-95C4-334A-985F-E953CB47F9EE}"/>
              </a:ext>
            </a:extLst>
          </p:cNvPr>
          <p:cNvSpPr txBox="1"/>
          <p:nvPr/>
        </p:nvSpPr>
        <p:spPr>
          <a:xfrm>
            <a:off x="1209013" y="1864445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Glial Cells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A801BB-2C07-E147-AE06-85907377E987}"/>
              </a:ext>
            </a:extLst>
          </p:cNvPr>
          <p:cNvSpPr txBox="1"/>
          <p:nvPr/>
        </p:nvSpPr>
        <p:spPr>
          <a:xfrm>
            <a:off x="1579648" y="1528789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Hepatocytes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D9A46C-2F17-CB46-9937-37CAF1A1F758}"/>
              </a:ext>
            </a:extLst>
          </p:cNvPr>
          <p:cNvSpPr txBox="1"/>
          <p:nvPr/>
        </p:nvSpPr>
        <p:spPr>
          <a:xfrm>
            <a:off x="1968251" y="1237025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Neurons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4E8C4A-2EE1-9246-AC21-C4553E511E1A}"/>
              </a:ext>
            </a:extLst>
          </p:cNvPr>
          <p:cNvSpPr txBox="1"/>
          <p:nvPr/>
        </p:nvSpPr>
        <p:spPr>
          <a:xfrm>
            <a:off x="2282363" y="963715"/>
            <a:ext cx="2947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Epidermal Cells (All Types)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1E5CE6-5C97-E24E-B745-B447B1C524A1}"/>
              </a:ext>
            </a:extLst>
          </p:cNvPr>
          <p:cNvSpPr txBox="1"/>
          <p:nvPr/>
        </p:nvSpPr>
        <p:spPr>
          <a:xfrm>
            <a:off x="2587194" y="753087"/>
            <a:ext cx="192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Endothelial Cells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AA4BDE-5F78-004A-A70F-D7825FC1105F}"/>
              </a:ext>
            </a:extLst>
          </p:cNvPr>
          <p:cNvSpPr txBox="1"/>
          <p:nvPr/>
        </p:nvSpPr>
        <p:spPr>
          <a:xfrm>
            <a:off x="2916391" y="521952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Leukocytes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DA9649-6236-DD4D-9FC1-3922D8339360}"/>
              </a:ext>
            </a:extLst>
          </p:cNvPr>
          <p:cNvSpPr txBox="1"/>
          <p:nvPr/>
        </p:nvSpPr>
        <p:spPr>
          <a:xfrm>
            <a:off x="3276141" y="288356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Platelets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D06B3E-34F9-0F4B-BFD3-62FD3E70C351}"/>
              </a:ext>
            </a:extLst>
          </p:cNvPr>
          <p:cNvSpPr txBox="1"/>
          <p:nvPr/>
        </p:nvSpPr>
        <p:spPr>
          <a:xfrm>
            <a:off x="3662074" y="50080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Erythrocytes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24C0F-D5B7-104B-AAA8-120D7459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5859" y="5685270"/>
            <a:ext cx="3906478" cy="1325563"/>
          </a:xfrm>
        </p:spPr>
        <p:txBody>
          <a:bodyPr/>
          <a:lstStyle/>
          <a:p>
            <a:r>
              <a:rPr lang="en-US" dirty="0"/>
              <a:t>All cells with size visualization</a:t>
            </a:r>
          </a:p>
        </p:txBody>
      </p:sp>
    </p:spTree>
    <p:extLst>
      <p:ext uri="{BB962C8B-B14F-4D97-AF65-F5344CB8AC3E}">
        <p14:creationId xmlns:p14="http://schemas.microsoft.com/office/powerpoint/2010/main" val="336763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4D4-3287-3E4A-A401-D3DB382A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venir Next" panose="020B0503020202020204" pitchFamily="34" charset="0"/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0BEC5-657D-F94E-B94E-45B282C2E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>
                <a:latin typeface="Avenir Next" panose="020B0503020202020204" pitchFamily="34" charset="0"/>
              </a:rPr>
              <a:t>Compare and contrast the structure</a:t>
            </a:r>
            <a:r>
              <a:rPr lang="en-US" sz="2000" b="1" dirty="0">
                <a:latin typeface="Avenir Next" panose="020B0503020202020204" pitchFamily="34" charset="0"/>
              </a:rPr>
              <a:t> </a:t>
            </a:r>
            <a:r>
              <a:rPr lang="en-US" sz="2000" dirty="0">
                <a:latin typeface="Avenir Next" panose="020B0503020202020204" pitchFamily="34" charset="0"/>
              </a:rPr>
              <a:t>and function of different cell types. </a:t>
            </a:r>
          </a:p>
          <a:p>
            <a:pPr lvl="1"/>
            <a:r>
              <a:rPr lang="en-US" sz="2000" dirty="0">
                <a:latin typeface="Avenir Next" panose="020B0503020202020204" pitchFamily="34" charset="0"/>
              </a:rPr>
              <a:t>List the largest and the smallest cells in the body based on number.</a:t>
            </a:r>
          </a:p>
          <a:p>
            <a:pPr lvl="1"/>
            <a:r>
              <a:rPr lang="en-US" sz="2000" dirty="0">
                <a:latin typeface="Avenir Next" panose="020B0503020202020204" pitchFamily="34" charset="0"/>
              </a:rPr>
              <a:t>List the largest and the smallest cells in the body based on mass.</a:t>
            </a:r>
          </a:p>
          <a:p>
            <a:pPr marL="457200" lvl="1" indent="0">
              <a:buNone/>
            </a:pPr>
            <a:endParaRPr lang="en-US" sz="2000" dirty="0">
              <a:latin typeface="Avenir Next" panose="020B0503020202020204" pitchFamily="34" charset="0"/>
            </a:endParaRPr>
          </a:p>
          <a:p>
            <a:pPr lvl="0"/>
            <a:r>
              <a:rPr lang="en-US" sz="2000" dirty="0">
                <a:latin typeface="Avenir Next" panose="020B0503020202020204" pitchFamily="34" charset="0"/>
              </a:rPr>
              <a:t>Describe the advantages of specialization in eukaryotic cells.</a:t>
            </a:r>
          </a:p>
          <a:p>
            <a:pPr lvl="1"/>
            <a:r>
              <a:rPr lang="en-US" sz="2000" dirty="0">
                <a:latin typeface="Avenir Next" panose="020B0503020202020204" pitchFamily="34" charset="0"/>
              </a:rPr>
              <a:t>Give examples of how specialization in cell types affects cell size and shape.</a:t>
            </a:r>
          </a:p>
          <a:p>
            <a:pPr marL="457200" lvl="1" indent="0">
              <a:buNone/>
            </a:pPr>
            <a:endParaRPr lang="en-US" sz="2000" dirty="0">
              <a:latin typeface="Avenir Next" panose="020B0503020202020204" pitchFamily="34" charset="0"/>
            </a:endParaRPr>
          </a:p>
          <a:p>
            <a:pPr lvl="0"/>
            <a:r>
              <a:rPr lang="en-US" sz="2000" dirty="0">
                <a:latin typeface="Avenir Next" panose="020B0503020202020204" pitchFamily="34" charset="0"/>
              </a:rPr>
              <a:t>Perform measurements and conversions using the metric system.</a:t>
            </a:r>
          </a:p>
          <a:p>
            <a:pPr lvl="1"/>
            <a:r>
              <a:rPr lang="en-US" sz="2000" dirty="0">
                <a:latin typeface="Avenir Next" panose="020B0503020202020204" pitchFamily="34" charset="0"/>
              </a:rPr>
              <a:t>Measure the scale of cell size variation in the human body</a:t>
            </a:r>
          </a:p>
          <a:p>
            <a:pPr lvl="1"/>
            <a:r>
              <a:rPr lang="en-US" sz="2000" dirty="0">
                <a:latin typeface="Avenir Next" panose="020B0503020202020204" pitchFamily="34" charset="0"/>
              </a:rPr>
              <a:t>Calculate the relative proportions of cell types in the human body by weight and frequency</a:t>
            </a:r>
          </a:p>
          <a:p>
            <a:endParaRPr lang="en-US" sz="2000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1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shows fibroblast cells with actin in green, the nucleus in blue, and other proteins highlighted in red." title="Flourescent microscopy picture of fibroblast cells">
            <a:extLst>
              <a:ext uri="{FF2B5EF4-FFF2-40B4-BE49-F238E27FC236}">
                <a16:creationId xmlns:a16="http://schemas.microsoft.com/office/drawing/2014/main" id="{AF63C1E0-8682-4E4D-A5B4-4D8172D5D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945" y="365125"/>
            <a:ext cx="6985000" cy="3937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0D61F1-3A18-A548-BDC7-9DB830B30C2B}"/>
              </a:ext>
            </a:extLst>
          </p:cNvPr>
          <p:cNvSpPr txBox="1"/>
          <p:nvPr/>
        </p:nvSpPr>
        <p:spPr>
          <a:xfrm>
            <a:off x="501649" y="4582894"/>
            <a:ext cx="9356725" cy="1890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Share with a neighboring group what you found, how are they similar or different?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What made you put the most prevalent cells at the top?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Why did you think the least prevalent cells are at the bottom?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4AA3A-25BA-0A44-B9A2-BAF945B95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24745" cy="1325563"/>
          </a:xfrm>
        </p:spPr>
        <p:txBody>
          <a:bodyPr/>
          <a:lstStyle/>
          <a:p>
            <a:r>
              <a:rPr lang="en-US" dirty="0"/>
              <a:t>Part 1 and 2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59317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oss section of cells with yellow cytoplasm, pink and blue nuclei, and teal cell borders." title="Bone marrow cells that produce stem cells for the body.">
            <a:extLst>
              <a:ext uri="{FF2B5EF4-FFF2-40B4-BE49-F238E27FC236}">
                <a16:creationId xmlns:a16="http://schemas.microsoft.com/office/drawing/2014/main" id="{37221A84-C780-6349-B5D3-64ABB42FE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37" y="388938"/>
            <a:ext cx="2987676" cy="29876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BCAE8F-4651-4445-8338-F0EA02A32AC1}"/>
              </a:ext>
            </a:extLst>
          </p:cNvPr>
          <p:cNvSpPr txBox="1"/>
          <p:nvPr/>
        </p:nvSpPr>
        <p:spPr>
          <a:xfrm>
            <a:off x="585787" y="3871913"/>
            <a:ext cx="1102995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Given a list of cellular measurements, what information would you need to use to determine a cell’s weight?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000" dirty="0">
              <a:latin typeface="Avenir Next" panose="020B0503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Using the cellular measurements you chose in question 1, how might these values be arranged mathematically to calculate weight?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venir Next" panose="020B0503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6FEA98-471C-F942-898D-9BFD9403B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5"/>
            <a:ext cx="5257800" cy="1325563"/>
          </a:xfrm>
        </p:spPr>
        <p:txBody>
          <a:bodyPr/>
          <a:lstStyle/>
          <a:p>
            <a:r>
              <a:rPr lang="en-US" dirty="0"/>
              <a:t>Part 3 Discussion</a:t>
            </a:r>
          </a:p>
        </p:txBody>
      </p:sp>
    </p:spTree>
    <p:extLst>
      <p:ext uri="{BB962C8B-B14F-4D97-AF65-F5344CB8AC3E}">
        <p14:creationId xmlns:p14="http://schemas.microsoft.com/office/powerpoint/2010/main" val="33114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 title="Chart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843783"/>
              </p:ext>
            </p:extLst>
          </p:nvPr>
        </p:nvGraphicFramePr>
        <p:xfrm>
          <a:off x="1085088" y="708025"/>
          <a:ext cx="7868412" cy="544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7C54164-8F5F-A04C-9705-77AE51AC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354" y="365125"/>
            <a:ext cx="3529445" cy="1325563"/>
          </a:xfrm>
        </p:spPr>
        <p:txBody>
          <a:bodyPr/>
          <a:lstStyle/>
          <a:p>
            <a:r>
              <a:rPr lang="en-US" dirty="0"/>
              <a:t>After Part 3. . .</a:t>
            </a:r>
          </a:p>
        </p:txBody>
      </p:sp>
    </p:spTree>
    <p:extLst>
      <p:ext uri="{BB962C8B-B14F-4D97-AF65-F5344CB8AC3E}">
        <p14:creationId xmlns:p14="http://schemas.microsoft.com/office/powerpoint/2010/main" val="266445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 descr="Bar graph with Endothelial cells showing 2 percent, Epidermal cells showing a little over 0.5 percent, Neurons with .4 percent, and muscle fibers barely registering." title="Chart showing the percentage of human cells by cell type">
            <a:extLst>
              <a:ext uri="{FF2B5EF4-FFF2-40B4-BE49-F238E27FC236}">
                <a16:creationId xmlns:a16="http://schemas.microsoft.com/office/drawing/2014/main" id="{7C9126A4-CE2B-2B40-905A-0A06B7B3C9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332898"/>
              </p:ext>
            </p:extLst>
          </p:nvPr>
        </p:nvGraphicFramePr>
        <p:xfrm>
          <a:off x="1316736" y="717550"/>
          <a:ext cx="8936736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1DBC5EBD-7DA0-1B42-9FF5-80034E318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768"/>
            <a:ext cx="5593773" cy="1325563"/>
          </a:xfrm>
        </p:spPr>
        <p:txBody>
          <a:bodyPr>
            <a:normAutofit/>
          </a:bodyPr>
          <a:lstStyle/>
          <a:p>
            <a:r>
              <a:rPr lang="en-US" sz="3200" dirty="0"/>
              <a:t>**Without Erythrocytes listed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14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 descr="half of the pie chart is labeled green for muscle fibers, a large portion of the other half is labeled brown for adipocytes, and then smaller slices for other cell types." title="Pie chart showing percent of cells making up a human based on weight">
            <a:extLst>
              <a:ext uri="{FF2B5EF4-FFF2-40B4-BE49-F238E27FC236}">
                <a16:creationId xmlns:a16="http://schemas.microsoft.com/office/drawing/2014/main" id="{571CD34C-EBED-544B-B1B0-236890C2A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707994"/>
              </p:ext>
            </p:extLst>
          </p:nvPr>
        </p:nvGraphicFramePr>
        <p:xfrm>
          <a:off x="5361709" y="1027906"/>
          <a:ext cx="5698548" cy="529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8372662-AE3A-2045-84AA-6207BEFF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91" y="1476952"/>
            <a:ext cx="5178136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does this visualization change your perception?</a:t>
            </a:r>
          </a:p>
        </p:txBody>
      </p:sp>
    </p:spTree>
    <p:extLst>
      <p:ext uri="{BB962C8B-B14F-4D97-AF65-F5344CB8AC3E}">
        <p14:creationId xmlns:p14="http://schemas.microsoft.com/office/powerpoint/2010/main" val="169905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 title="Circle representing muscle fibers">
            <a:extLst>
              <a:ext uri="{FF2B5EF4-FFF2-40B4-BE49-F238E27FC236}">
                <a16:creationId xmlns:a16="http://schemas.microsoft.com/office/drawing/2014/main" id="{C673AFE6-21E3-FD47-B2C0-5C70153CA1A9}"/>
              </a:ext>
            </a:extLst>
          </p:cNvPr>
          <p:cNvSpPr/>
          <p:nvPr/>
        </p:nvSpPr>
        <p:spPr>
          <a:xfrm>
            <a:off x="-92868" y="0"/>
            <a:ext cx="13716000" cy="13716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 title="Circle representing adipocytes">
            <a:extLst>
              <a:ext uri="{FF2B5EF4-FFF2-40B4-BE49-F238E27FC236}">
                <a16:creationId xmlns:a16="http://schemas.microsoft.com/office/drawing/2014/main" id="{192CFEDF-4DD2-B843-9493-8E3992A85A3F}"/>
              </a:ext>
            </a:extLst>
          </p:cNvPr>
          <p:cNvSpPr/>
          <p:nvPr/>
        </p:nvSpPr>
        <p:spPr>
          <a:xfrm>
            <a:off x="861248" y="1562072"/>
            <a:ext cx="877824" cy="8778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 title="Circle representing neurons">
            <a:extLst>
              <a:ext uri="{FF2B5EF4-FFF2-40B4-BE49-F238E27FC236}">
                <a16:creationId xmlns:a16="http://schemas.microsoft.com/office/drawing/2014/main" id="{66208A29-25F5-AE42-9E1D-01C889A4DF53}"/>
              </a:ext>
            </a:extLst>
          </p:cNvPr>
          <p:cNvSpPr/>
          <p:nvPr/>
        </p:nvSpPr>
        <p:spPr>
          <a:xfrm flipH="1" flipV="1">
            <a:off x="1811465" y="1322828"/>
            <a:ext cx="82296" cy="822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 title="Circle representing epidermal cells">
            <a:extLst>
              <a:ext uri="{FF2B5EF4-FFF2-40B4-BE49-F238E27FC236}">
                <a16:creationId xmlns:a16="http://schemas.microsoft.com/office/drawing/2014/main" id="{89D09278-653A-B64B-9405-E0460A9EB4E4}"/>
              </a:ext>
            </a:extLst>
          </p:cNvPr>
          <p:cNvSpPr/>
          <p:nvPr/>
        </p:nvSpPr>
        <p:spPr>
          <a:xfrm flipH="1" flipV="1">
            <a:off x="2149611" y="1075166"/>
            <a:ext cx="82296" cy="8229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 title="Circle representing endothlial cells">
            <a:extLst>
              <a:ext uri="{FF2B5EF4-FFF2-40B4-BE49-F238E27FC236}">
                <a16:creationId xmlns:a16="http://schemas.microsoft.com/office/drawing/2014/main" id="{216E0005-A5CB-004B-ADC5-EC1A364CA77F}"/>
              </a:ext>
            </a:extLst>
          </p:cNvPr>
          <p:cNvSpPr/>
          <p:nvPr/>
        </p:nvSpPr>
        <p:spPr>
          <a:xfrm flipH="1" flipV="1">
            <a:off x="2502038" y="870383"/>
            <a:ext cx="27432" cy="2743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 title="Circle representing erythrocytes">
            <a:extLst>
              <a:ext uri="{FF2B5EF4-FFF2-40B4-BE49-F238E27FC236}">
                <a16:creationId xmlns:a16="http://schemas.microsoft.com/office/drawing/2014/main" id="{608EBBA7-2A4B-E843-8F21-45CF477F8221}"/>
              </a:ext>
            </a:extLst>
          </p:cNvPr>
          <p:cNvSpPr/>
          <p:nvPr/>
        </p:nvSpPr>
        <p:spPr>
          <a:xfrm flipH="1" flipV="1">
            <a:off x="2744930" y="627493"/>
            <a:ext cx="9144" cy="9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514232-6547-B24C-A4DA-CC9B9962BD71}"/>
              </a:ext>
            </a:extLst>
          </p:cNvPr>
          <p:cNvSpPr txBox="1"/>
          <p:nvPr/>
        </p:nvSpPr>
        <p:spPr>
          <a:xfrm>
            <a:off x="6015038" y="3688258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Muscle Fibers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E5CC3D-11FD-394C-9F3D-7B9F0F253A81}"/>
              </a:ext>
            </a:extLst>
          </p:cNvPr>
          <p:cNvSpPr txBox="1"/>
          <p:nvPr/>
        </p:nvSpPr>
        <p:spPr>
          <a:xfrm>
            <a:off x="101251" y="2147785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Adipocytes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D9A46C-2F17-CB46-9937-37CAF1A1F758}"/>
              </a:ext>
            </a:extLst>
          </p:cNvPr>
          <p:cNvSpPr txBox="1"/>
          <p:nvPr/>
        </p:nvSpPr>
        <p:spPr>
          <a:xfrm>
            <a:off x="1061370" y="1236906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Neurons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4E8C4A-2EE1-9246-AC21-C4553E511E1A}"/>
              </a:ext>
            </a:extLst>
          </p:cNvPr>
          <p:cNvSpPr txBox="1"/>
          <p:nvPr/>
        </p:nvSpPr>
        <p:spPr>
          <a:xfrm>
            <a:off x="337923" y="991017"/>
            <a:ext cx="2947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Epidermal Cells (All Types)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1E5CE6-5C97-E24E-B745-B447B1C524A1}"/>
              </a:ext>
            </a:extLst>
          </p:cNvPr>
          <p:cNvSpPr txBox="1"/>
          <p:nvPr/>
        </p:nvSpPr>
        <p:spPr>
          <a:xfrm>
            <a:off x="1268369" y="710411"/>
            <a:ext cx="192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Endothelial Cells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D06B3E-34F9-0F4B-BFD3-62FD3E70C351}"/>
              </a:ext>
            </a:extLst>
          </p:cNvPr>
          <p:cNvSpPr txBox="1"/>
          <p:nvPr/>
        </p:nvSpPr>
        <p:spPr>
          <a:xfrm>
            <a:off x="1695257" y="492348"/>
            <a:ext cx="1500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Erythrocytes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3BE0F-0FB4-7F48-B726-C039F4F2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36" y="6059343"/>
            <a:ext cx="4080164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Size Visualization</a:t>
            </a:r>
          </a:p>
        </p:txBody>
      </p:sp>
    </p:spTree>
    <p:extLst>
      <p:ext uri="{BB962C8B-B14F-4D97-AF65-F5344CB8AC3E}">
        <p14:creationId xmlns:p14="http://schemas.microsoft.com/office/powerpoint/2010/main" val="312035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8F2F-4658-B341-BA2C-C3BBDCFB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Roman" panose="02000503020000020003" pitchFamily="2" charset="0"/>
              </a:rPr>
              <a:t>Closing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6D7B2-87BE-C64D-B6F1-AE0F07E99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venir Roman" panose="02000503020000020003" pitchFamily="2" charset="0"/>
              </a:rPr>
              <a:t>What did you learn about cell types in the human body?</a:t>
            </a:r>
          </a:p>
          <a:p>
            <a:endParaRPr lang="en-US" dirty="0">
              <a:latin typeface="Avenir Roman" panose="02000503020000020003" pitchFamily="2" charset="0"/>
            </a:endParaRPr>
          </a:p>
          <a:p>
            <a:r>
              <a:rPr lang="en-US" dirty="0">
                <a:latin typeface="Avenir Roman" panose="02000503020000020003" pitchFamily="2" charset="0"/>
              </a:rPr>
              <a:t>How would this research be done?</a:t>
            </a:r>
          </a:p>
          <a:p>
            <a:endParaRPr lang="en-US" dirty="0">
              <a:latin typeface="Avenir Roman" panose="02000503020000020003" pitchFamily="2" charset="0"/>
            </a:endParaRPr>
          </a:p>
          <a:p>
            <a:r>
              <a:rPr lang="en-US" dirty="0">
                <a:latin typeface="Avenir Roman" panose="02000503020000020003" pitchFamily="2" charset="0"/>
              </a:rPr>
              <a:t>What about a person with cancer? How would this impact the number and mass of cells?</a:t>
            </a:r>
          </a:p>
          <a:p>
            <a:endParaRPr lang="en-US" dirty="0">
              <a:latin typeface="Avenir Roman" panose="02000503020000020003" pitchFamily="2" charset="0"/>
            </a:endParaRPr>
          </a:p>
          <a:p>
            <a:r>
              <a:rPr lang="en-US" dirty="0">
                <a:latin typeface="Avenir Roman" panose="02000503020000020003" pitchFamily="2" charset="0"/>
              </a:rPr>
              <a:t>What about different ages throughout your life?</a:t>
            </a:r>
          </a:p>
        </p:txBody>
      </p:sp>
    </p:spTree>
    <p:extLst>
      <p:ext uri="{BB962C8B-B14F-4D97-AF65-F5344CB8AC3E}">
        <p14:creationId xmlns:p14="http://schemas.microsoft.com/office/powerpoint/2010/main" val="2826901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5912</TotalTime>
  <Words>375</Words>
  <Application>Microsoft Macintosh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Next</vt:lpstr>
      <vt:lpstr>Avenir Roman</vt:lpstr>
      <vt:lpstr>Calibri</vt:lpstr>
      <vt:lpstr>Calibri Light</vt:lpstr>
      <vt:lpstr>Office Theme</vt:lpstr>
      <vt:lpstr>Sizes, Scales, and Specialization</vt:lpstr>
      <vt:lpstr>Learning Outcomes</vt:lpstr>
      <vt:lpstr>Part 1 and 2 Discussion</vt:lpstr>
      <vt:lpstr>Part 3 Discussion</vt:lpstr>
      <vt:lpstr>After Part 3. . .</vt:lpstr>
      <vt:lpstr>**Without Erythrocytes listed </vt:lpstr>
      <vt:lpstr>How does this visualization change your perception?</vt:lpstr>
      <vt:lpstr>Size Visualization</vt:lpstr>
      <vt:lpstr>Closing Discussion</vt:lpstr>
      <vt:lpstr>All cells with size visualization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Miller, Jillian M</cp:lastModifiedBy>
  <cp:revision>12</cp:revision>
  <cp:lastPrinted>2020-03-06T21:03:25Z</cp:lastPrinted>
  <dcterms:created xsi:type="dcterms:W3CDTF">2020-01-17T17:47:04Z</dcterms:created>
  <dcterms:modified xsi:type="dcterms:W3CDTF">2020-07-03T13:49:09Z</dcterms:modified>
</cp:coreProperties>
</file>