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9" r:id="rId3"/>
    <p:sldId id="268" r:id="rId4"/>
    <p:sldId id="275" r:id="rId5"/>
    <p:sldId id="258" r:id="rId6"/>
    <p:sldId id="270" r:id="rId7"/>
    <p:sldId id="271" r:id="rId8"/>
    <p:sldId id="276" r:id="rId9"/>
    <p:sldId id="264" r:id="rId10"/>
    <p:sldId id="265" r:id="rId11"/>
    <p:sldId id="272" r:id="rId12"/>
    <p:sldId id="273" r:id="rId13"/>
    <p:sldId id="274" r:id="rId14"/>
    <p:sldId id="259"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0" autoAdjust="0"/>
    <p:restoredTop sz="52569" autoAdjust="0"/>
  </p:normalViewPr>
  <p:slideViewPr>
    <p:cSldViewPr snapToGrid="0" showGuides="1">
      <p:cViewPr varScale="1">
        <p:scale>
          <a:sx n="35" d="100"/>
          <a:sy n="35" d="100"/>
        </p:scale>
        <p:origin x="1788"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kaczynski\Downloads\AustraliaTreeRingRainfallData%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880" b="0" i="0" u="none" strike="noStrike" kern="1200" spc="0" baseline="0">
                <a:solidFill>
                  <a:sysClr val="windowText" lastClr="000000"/>
                </a:solidFill>
                <a:latin typeface="+mn-lt"/>
                <a:ea typeface="+mn-ea"/>
                <a:cs typeface="+mn-cs"/>
              </a:defRPr>
            </a:pPr>
            <a:r>
              <a:rPr lang="en-US"/>
              <a:t>Tree ring width compared with measured precipitation</a:t>
            </a:r>
          </a:p>
        </c:rich>
      </c:tx>
      <c:layout/>
      <c:overlay val="0"/>
      <c:spPr>
        <a:noFill/>
        <a:ln>
          <a:noFill/>
        </a:ln>
        <a:effectLst/>
      </c:spPr>
      <c:txPr>
        <a:bodyPr rot="0" spcFirstLastPara="1" vertOverflow="ellipsis" vert="horz" wrap="square" anchor="ctr" anchorCtr="1"/>
        <a:lstStyle/>
        <a:p>
          <a:pPr>
            <a:defRPr sz="2880" b="0"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5"/>
              </a:solidFill>
              <a:ln w="9525">
                <a:solidFill>
                  <a:schemeClr val="accent5"/>
                </a:solidFill>
              </a:ln>
              <a:effectLst/>
            </c:spPr>
          </c:marker>
          <c:trendline>
            <c:spPr>
              <a:ln w="19050" cap="rnd">
                <a:solidFill>
                  <a:schemeClr val="accent5"/>
                </a:solidFill>
                <a:prstDash val="sysDot"/>
              </a:ln>
              <a:effectLst/>
            </c:spPr>
            <c:trendlineType val="linear"/>
            <c:dispRSqr val="0"/>
            <c:dispEq val="0"/>
          </c:trendline>
          <c:trendline>
            <c:spPr>
              <a:ln w="44450" cap="rnd">
                <a:solidFill>
                  <a:srgbClr val="FF0000"/>
                </a:solidFill>
                <a:prstDash val="sysDot"/>
              </a:ln>
              <a:effectLst/>
            </c:spPr>
            <c:trendlineType val="linear"/>
            <c:dispRSqr val="0"/>
            <c:dispEq val="1"/>
            <c:trendlineLbl>
              <c:layout>
                <c:manualLayout>
                  <c:x val="0.1593061145134636"/>
                  <c:y val="0.49842694663167103"/>
                </c:manualLayout>
              </c:layout>
              <c:numFmt formatCode="General" sourceLinked="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trendlineLbl>
          </c:trendline>
          <c:xVal>
            <c:numRef>
              <c:f>'[AustraliaTreeRingRainfallData (1).xlsx]Data Nugget Student Graphs'!$C$112:$C$214</c:f>
              <c:numCache>
                <c:formatCode>0.000</c:formatCode>
                <c:ptCount val="103"/>
                <c:pt idx="0">
                  <c:v>1.6719999999999999</c:v>
                </c:pt>
                <c:pt idx="1">
                  <c:v>0</c:v>
                </c:pt>
                <c:pt idx="2">
                  <c:v>0.53500000000000003</c:v>
                </c:pt>
                <c:pt idx="3">
                  <c:v>0.32500000000000001</c:v>
                </c:pt>
                <c:pt idx="4">
                  <c:v>0.57199999999999995</c:v>
                </c:pt>
                <c:pt idx="5">
                  <c:v>1.5509999999999999</c:v>
                </c:pt>
                <c:pt idx="6">
                  <c:v>0.79900000000000004</c:v>
                </c:pt>
                <c:pt idx="7">
                  <c:v>2.6160000000000001</c:v>
                </c:pt>
                <c:pt idx="8">
                  <c:v>0.41899999999999998</c:v>
                </c:pt>
                <c:pt idx="9">
                  <c:v>0.37</c:v>
                </c:pt>
                <c:pt idx="10">
                  <c:v>0.378</c:v>
                </c:pt>
                <c:pt idx="11">
                  <c:v>0.34200000000000003</c:v>
                </c:pt>
                <c:pt idx="12">
                  <c:v>0.70099999999999996</c:v>
                </c:pt>
                <c:pt idx="13">
                  <c:v>0.81699999999999995</c:v>
                </c:pt>
                <c:pt idx="14">
                  <c:v>0.23200000000000001</c:v>
                </c:pt>
                <c:pt idx="15">
                  <c:v>1.5960000000000001</c:v>
                </c:pt>
                <c:pt idx="16">
                  <c:v>0.28299999999999997</c:v>
                </c:pt>
                <c:pt idx="17">
                  <c:v>0.38100000000000001</c:v>
                </c:pt>
                <c:pt idx="18">
                  <c:v>0.33800000000000002</c:v>
                </c:pt>
                <c:pt idx="19">
                  <c:v>0.55800000000000005</c:v>
                </c:pt>
                <c:pt idx="20">
                  <c:v>0.432</c:v>
                </c:pt>
                <c:pt idx="21">
                  <c:v>2.871</c:v>
                </c:pt>
                <c:pt idx="22">
                  <c:v>0.48299999999999998</c:v>
                </c:pt>
                <c:pt idx="23">
                  <c:v>1.012</c:v>
                </c:pt>
                <c:pt idx="24">
                  <c:v>2.3690000000000002</c:v>
                </c:pt>
                <c:pt idx="25">
                  <c:v>0.22</c:v>
                </c:pt>
                <c:pt idx="26">
                  <c:v>0.69899999999999995</c:v>
                </c:pt>
                <c:pt idx="27">
                  <c:v>1.296</c:v>
                </c:pt>
                <c:pt idx="28">
                  <c:v>1.026</c:v>
                </c:pt>
                <c:pt idx="29">
                  <c:v>0.80300000000000005</c:v>
                </c:pt>
                <c:pt idx="30">
                  <c:v>0.6</c:v>
                </c:pt>
                <c:pt idx="31">
                  <c:v>0.12</c:v>
                </c:pt>
                <c:pt idx="32">
                  <c:v>3.298</c:v>
                </c:pt>
                <c:pt idx="33">
                  <c:v>1.2569999999999999</c:v>
                </c:pt>
                <c:pt idx="34">
                  <c:v>0.10299999999999999</c:v>
                </c:pt>
                <c:pt idx="35">
                  <c:v>1.39</c:v>
                </c:pt>
                <c:pt idx="36">
                  <c:v>1.6539999999999999</c:v>
                </c:pt>
                <c:pt idx="37">
                  <c:v>0.54900000000000004</c:v>
                </c:pt>
                <c:pt idx="38">
                  <c:v>1.764</c:v>
                </c:pt>
                <c:pt idx="39">
                  <c:v>0.34799999999999998</c:v>
                </c:pt>
                <c:pt idx="40">
                  <c:v>0.433</c:v>
                </c:pt>
                <c:pt idx="41">
                  <c:v>4.0000000000000001E-3</c:v>
                </c:pt>
                <c:pt idx="42">
                  <c:v>0.48299999999999998</c:v>
                </c:pt>
                <c:pt idx="43">
                  <c:v>0.44800000000000001</c:v>
                </c:pt>
                <c:pt idx="44">
                  <c:v>0.71299999999999997</c:v>
                </c:pt>
                <c:pt idx="45">
                  <c:v>1.4730000000000001</c:v>
                </c:pt>
                <c:pt idx="46">
                  <c:v>9.8000000000000004E-2</c:v>
                </c:pt>
                <c:pt idx="47">
                  <c:v>7.5999999999999998E-2</c:v>
                </c:pt>
                <c:pt idx="48">
                  <c:v>0.373</c:v>
                </c:pt>
                <c:pt idx="49">
                  <c:v>0.13</c:v>
                </c:pt>
                <c:pt idx="50">
                  <c:v>1.288</c:v>
                </c:pt>
                <c:pt idx="51">
                  <c:v>1.8</c:v>
                </c:pt>
                <c:pt idx="52">
                  <c:v>0.84</c:v>
                </c:pt>
                <c:pt idx="53">
                  <c:v>0.56699999999999995</c:v>
                </c:pt>
                <c:pt idx="54">
                  <c:v>0.42399999999999999</c:v>
                </c:pt>
                <c:pt idx="55">
                  <c:v>0.40500000000000003</c:v>
                </c:pt>
                <c:pt idx="56">
                  <c:v>0.999</c:v>
                </c:pt>
                <c:pt idx="57">
                  <c:v>0.214</c:v>
                </c:pt>
                <c:pt idx="58">
                  <c:v>0.69399999999999995</c:v>
                </c:pt>
                <c:pt idx="59">
                  <c:v>0.28399999999999997</c:v>
                </c:pt>
                <c:pt idx="60">
                  <c:v>0.72599999999999998</c:v>
                </c:pt>
                <c:pt idx="61">
                  <c:v>1.6160000000000001</c:v>
                </c:pt>
                <c:pt idx="62">
                  <c:v>7.6999999999999999E-2</c:v>
                </c:pt>
                <c:pt idx="63">
                  <c:v>2.2400000000000002</c:v>
                </c:pt>
                <c:pt idx="64">
                  <c:v>0.53400000000000003</c:v>
                </c:pt>
                <c:pt idx="65">
                  <c:v>0.27300000000000002</c:v>
                </c:pt>
                <c:pt idx="66">
                  <c:v>2.06</c:v>
                </c:pt>
                <c:pt idx="67">
                  <c:v>0.32300000000000001</c:v>
                </c:pt>
                <c:pt idx="68">
                  <c:v>0.54700000000000004</c:v>
                </c:pt>
                <c:pt idx="69">
                  <c:v>0.35499999999999998</c:v>
                </c:pt>
                <c:pt idx="70">
                  <c:v>2.1469999999999998</c:v>
                </c:pt>
                <c:pt idx="71">
                  <c:v>0.5</c:v>
                </c:pt>
                <c:pt idx="72">
                  <c:v>1.6120000000000001</c:v>
                </c:pt>
                <c:pt idx="73">
                  <c:v>0.159</c:v>
                </c:pt>
                <c:pt idx="74">
                  <c:v>2.069</c:v>
                </c:pt>
                <c:pt idx="75">
                  <c:v>0.89800000000000002</c:v>
                </c:pt>
                <c:pt idx="76">
                  <c:v>0.313</c:v>
                </c:pt>
                <c:pt idx="77">
                  <c:v>0.435</c:v>
                </c:pt>
                <c:pt idx="78">
                  <c:v>0.51200000000000001</c:v>
                </c:pt>
                <c:pt idx="79">
                  <c:v>0.40100000000000002</c:v>
                </c:pt>
                <c:pt idx="80">
                  <c:v>0.19700000000000001</c:v>
                </c:pt>
                <c:pt idx="81">
                  <c:v>0.40400000000000003</c:v>
                </c:pt>
                <c:pt idx="82">
                  <c:v>1.407</c:v>
                </c:pt>
                <c:pt idx="83">
                  <c:v>0.58499999999999996</c:v>
                </c:pt>
                <c:pt idx="84">
                  <c:v>0.749</c:v>
                </c:pt>
                <c:pt idx="85">
                  <c:v>3.0289999999999999</c:v>
                </c:pt>
                <c:pt idx="86">
                  <c:v>0.28299999999999997</c:v>
                </c:pt>
                <c:pt idx="87">
                  <c:v>3.0329999999999999</c:v>
                </c:pt>
                <c:pt idx="88">
                  <c:v>1.1100000000000001</c:v>
                </c:pt>
                <c:pt idx="89">
                  <c:v>2.8239999999999998</c:v>
                </c:pt>
                <c:pt idx="90">
                  <c:v>3.9020000000000001</c:v>
                </c:pt>
                <c:pt idx="91">
                  <c:v>0.57099999999999995</c:v>
                </c:pt>
                <c:pt idx="92">
                  <c:v>0.56599999999999995</c:v>
                </c:pt>
                <c:pt idx="93">
                  <c:v>1.34</c:v>
                </c:pt>
                <c:pt idx="94">
                  <c:v>1.94</c:v>
                </c:pt>
                <c:pt idx="95">
                  <c:v>0.34300000000000003</c:v>
                </c:pt>
                <c:pt idx="96">
                  <c:v>3.0539999999999998</c:v>
                </c:pt>
                <c:pt idx="97">
                  <c:v>1.0329999999999999</c:v>
                </c:pt>
                <c:pt idx="98">
                  <c:v>0.68</c:v>
                </c:pt>
                <c:pt idx="99">
                  <c:v>1.3089999999999999</c:v>
                </c:pt>
                <c:pt idx="100">
                  <c:v>0.122</c:v>
                </c:pt>
                <c:pt idx="101">
                  <c:v>1.484</c:v>
                </c:pt>
                <c:pt idx="102">
                  <c:v>2.3570000000000002</c:v>
                </c:pt>
              </c:numCache>
            </c:numRef>
          </c:xVal>
          <c:yVal>
            <c:numRef>
              <c:f>'[AustraliaTreeRingRainfallData (1).xlsx]Data Nugget Student Graphs'!$B$112:$B$214</c:f>
              <c:numCache>
                <c:formatCode>0.00</c:formatCode>
                <c:ptCount val="103"/>
                <c:pt idx="0">
                  <c:v>115.2</c:v>
                </c:pt>
                <c:pt idx="1">
                  <c:v>112.7</c:v>
                </c:pt>
                <c:pt idx="2">
                  <c:v>219.60000000000002</c:v>
                </c:pt>
                <c:pt idx="3">
                  <c:v>165.29999999999998</c:v>
                </c:pt>
                <c:pt idx="4">
                  <c:v>127.7</c:v>
                </c:pt>
                <c:pt idx="5">
                  <c:v>350.5</c:v>
                </c:pt>
                <c:pt idx="6">
                  <c:v>178.60000000000002</c:v>
                </c:pt>
                <c:pt idx="7">
                  <c:v>261.5</c:v>
                </c:pt>
                <c:pt idx="8">
                  <c:v>235.59999999999997</c:v>
                </c:pt>
                <c:pt idx="9">
                  <c:v>114.89999999999999</c:v>
                </c:pt>
                <c:pt idx="10">
                  <c:v>193.8</c:v>
                </c:pt>
                <c:pt idx="11">
                  <c:v>207.20000000000002</c:v>
                </c:pt>
                <c:pt idx="12">
                  <c:v>190</c:v>
                </c:pt>
                <c:pt idx="13">
                  <c:v>241.49999999999997</c:v>
                </c:pt>
                <c:pt idx="14">
                  <c:v>67.300000000000011</c:v>
                </c:pt>
                <c:pt idx="15">
                  <c:v>238.8</c:v>
                </c:pt>
                <c:pt idx="16">
                  <c:v>235.29999999999998</c:v>
                </c:pt>
                <c:pt idx="17">
                  <c:v>248.5</c:v>
                </c:pt>
                <c:pt idx="18">
                  <c:v>142.20000000000002</c:v>
                </c:pt>
                <c:pt idx="19">
                  <c:v>280</c:v>
                </c:pt>
                <c:pt idx="20">
                  <c:v>163.80000000000001</c:v>
                </c:pt>
                <c:pt idx="21">
                  <c:v>361.20000000000005</c:v>
                </c:pt>
                <c:pt idx="22">
                  <c:v>98.6</c:v>
                </c:pt>
                <c:pt idx="23">
                  <c:v>256.10000000000002</c:v>
                </c:pt>
                <c:pt idx="24">
                  <c:v>357.09999999999997</c:v>
                </c:pt>
                <c:pt idx="25">
                  <c:v>145.19999999999999</c:v>
                </c:pt>
                <c:pt idx="26">
                  <c:v>75.400000000000006</c:v>
                </c:pt>
                <c:pt idx="27">
                  <c:v>227.3</c:v>
                </c:pt>
                <c:pt idx="28">
                  <c:v>160.50000000000003</c:v>
                </c:pt>
                <c:pt idx="29">
                  <c:v>210.7</c:v>
                </c:pt>
                <c:pt idx="30">
                  <c:v>121.8</c:v>
                </c:pt>
                <c:pt idx="31">
                  <c:v>120.4</c:v>
                </c:pt>
                <c:pt idx="32">
                  <c:v>541</c:v>
                </c:pt>
                <c:pt idx="33">
                  <c:v>299.40000000000003</c:v>
                </c:pt>
                <c:pt idx="34">
                  <c:v>53.300000000000004</c:v>
                </c:pt>
                <c:pt idx="35">
                  <c:v>144.20000000000002</c:v>
                </c:pt>
                <c:pt idx="36">
                  <c:v>268.90000000000003</c:v>
                </c:pt>
                <c:pt idx="37">
                  <c:v>316</c:v>
                </c:pt>
                <c:pt idx="38">
                  <c:v>357.9</c:v>
                </c:pt>
                <c:pt idx="39">
                  <c:v>174.7</c:v>
                </c:pt>
                <c:pt idx="40">
                  <c:v>148.4</c:v>
                </c:pt>
                <c:pt idx="41">
                  <c:v>95.500000000000014</c:v>
                </c:pt>
                <c:pt idx="42">
                  <c:v>167.20000000000002</c:v>
                </c:pt>
                <c:pt idx="43">
                  <c:v>133.10000000000002</c:v>
                </c:pt>
                <c:pt idx="44">
                  <c:v>212.60000000000002</c:v>
                </c:pt>
                <c:pt idx="45">
                  <c:v>287.5</c:v>
                </c:pt>
                <c:pt idx="46">
                  <c:v>135.9</c:v>
                </c:pt>
                <c:pt idx="47">
                  <c:v>127.2</c:v>
                </c:pt>
                <c:pt idx="48">
                  <c:v>208.79999999999998</c:v>
                </c:pt>
                <c:pt idx="49">
                  <c:v>96.399999999999991</c:v>
                </c:pt>
                <c:pt idx="50">
                  <c:v>320.8</c:v>
                </c:pt>
                <c:pt idx="51">
                  <c:v>305.3</c:v>
                </c:pt>
                <c:pt idx="52">
                  <c:v>177.9</c:v>
                </c:pt>
                <c:pt idx="53">
                  <c:v>306.60000000000002</c:v>
                </c:pt>
                <c:pt idx="54">
                  <c:v>173.3</c:v>
                </c:pt>
                <c:pt idx="55">
                  <c:v>167.79999999999998</c:v>
                </c:pt>
                <c:pt idx="56">
                  <c:v>219.3</c:v>
                </c:pt>
                <c:pt idx="57">
                  <c:v>189.6</c:v>
                </c:pt>
                <c:pt idx="58">
                  <c:v>252.99999999999997</c:v>
                </c:pt>
                <c:pt idx="59">
                  <c:v>120.5</c:v>
                </c:pt>
                <c:pt idx="60">
                  <c:v>160.30000000000001</c:v>
                </c:pt>
                <c:pt idx="61">
                  <c:v>232.4</c:v>
                </c:pt>
                <c:pt idx="62">
                  <c:v>61.400000000000006</c:v>
                </c:pt>
                <c:pt idx="63">
                  <c:v>318.59999999999997</c:v>
                </c:pt>
                <c:pt idx="64">
                  <c:v>305.59999999999997</c:v>
                </c:pt>
                <c:pt idx="65">
                  <c:v>202.00000000000003</c:v>
                </c:pt>
                <c:pt idx="66">
                  <c:v>293</c:v>
                </c:pt>
                <c:pt idx="67">
                  <c:v>106.1</c:v>
                </c:pt>
                <c:pt idx="68">
                  <c:v>267.20000000000005</c:v>
                </c:pt>
                <c:pt idx="69">
                  <c:v>148.49999999999997</c:v>
                </c:pt>
                <c:pt idx="70">
                  <c:v>420.4</c:v>
                </c:pt>
                <c:pt idx="71">
                  <c:v>215.70000000000002</c:v>
                </c:pt>
                <c:pt idx="72">
                  <c:v>294.09999999999997</c:v>
                </c:pt>
                <c:pt idx="73">
                  <c:v>184.6</c:v>
                </c:pt>
                <c:pt idx="74">
                  <c:v>305.3</c:v>
                </c:pt>
                <c:pt idx="75">
                  <c:v>215.29999999999998</c:v>
                </c:pt>
                <c:pt idx="76">
                  <c:v>104.49999999999999</c:v>
                </c:pt>
                <c:pt idx="77">
                  <c:v>259.99999999999994</c:v>
                </c:pt>
                <c:pt idx="78">
                  <c:v>290.2</c:v>
                </c:pt>
                <c:pt idx="79">
                  <c:v>231.9</c:v>
                </c:pt>
                <c:pt idx="80">
                  <c:v>199.20000000000005</c:v>
                </c:pt>
                <c:pt idx="81">
                  <c:v>95.6</c:v>
                </c:pt>
                <c:pt idx="82">
                  <c:v>227.3</c:v>
                </c:pt>
                <c:pt idx="83">
                  <c:v>196</c:v>
                </c:pt>
                <c:pt idx="84">
                  <c:v>146.49999999999997</c:v>
                </c:pt>
                <c:pt idx="85">
                  <c:v>404.2</c:v>
                </c:pt>
                <c:pt idx="86">
                  <c:v>227.5</c:v>
                </c:pt>
                <c:pt idx="87">
                  <c:v>519.5</c:v>
                </c:pt>
                <c:pt idx="88">
                  <c:v>112.3</c:v>
                </c:pt>
                <c:pt idx="89">
                  <c:v>497.59999999999997</c:v>
                </c:pt>
                <c:pt idx="90">
                  <c:v>627.59999999999991</c:v>
                </c:pt>
                <c:pt idx="91">
                  <c:v>319.2</c:v>
                </c:pt>
                <c:pt idx="92">
                  <c:v>202.7</c:v>
                </c:pt>
                <c:pt idx="93">
                  <c:v>342.69999999999993</c:v>
                </c:pt>
                <c:pt idx="94">
                  <c:v>335.70000000000005</c:v>
                </c:pt>
                <c:pt idx="95">
                  <c:v>62.8</c:v>
                </c:pt>
                <c:pt idx="96">
                  <c:v>547.09999999999991</c:v>
                </c:pt>
                <c:pt idx="97">
                  <c:v>223.99999999999997</c:v>
                </c:pt>
                <c:pt idx="98">
                  <c:v>215.39999999999998</c:v>
                </c:pt>
                <c:pt idx="99">
                  <c:v>223.29999999999998</c:v>
                </c:pt>
                <c:pt idx="100">
                  <c:v>102.30000000000001</c:v>
                </c:pt>
                <c:pt idx="101">
                  <c:v>342.30000000000007</c:v>
                </c:pt>
                <c:pt idx="102">
                  <c:v>303.29999999999995</c:v>
                </c:pt>
              </c:numCache>
            </c:numRef>
          </c:yVal>
          <c:smooth val="0"/>
        </c:ser>
        <c:dLbls>
          <c:showLegendKey val="0"/>
          <c:showVal val="0"/>
          <c:showCatName val="0"/>
          <c:showSerName val="0"/>
          <c:showPercent val="0"/>
          <c:showBubbleSize val="0"/>
        </c:dLbls>
        <c:axId val="205635600"/>
        <c:axId val="205635992"/>
      </c:scatterChart>
      <c:valAx>
        <c:axId val="2056356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r>
                  <a:rPr lang="en-US"/>
                  <a:t>Ring Width (mm)</a:t>
                </a:r>
              </a:p>
            </c:rich>
          </c:tx>
          <c:layout/>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title>
        <c:numFmt formatCode="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205635992"/>
        <c:crosses val="autoZero"/>
        <c:crossBetween val="midCat"/>
      </c:valAx>
      <c:valAx>
        <c:axId val="20563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r>
                  <a:rPr lang="en-US"/>
                  <a:t>Precipitation (mm)</a:t>
                </a:r>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205635600"/>
        <c:crosses val="autoZero"/>
        <c:crossBetween val="midCat"/>
      </c:valAx>
      <c:spPr>
        <a:noFill/>
        <a:ln>
          <a:noFill/>
        </a:ln>
        <a:effectLst/>
      </c:spPr>
    </c:plotArea>
    <c:plotVisOnly val="1"/>
    <c:dispBlanksAs val="gap"/>
    <c:showDLblsOverMax val="0"/>
  </c:chart>
  <c:spPr>
    <a:noFill/>
    <a:ln>
      <a:noFill/>
    </a:ln>
    <a:effectLst/>
  </c:spPr>
  <c:txPr>
    <a:bodyPr/>
    <a:lstStyle/>
    <a:p>
      <a:pPr>
        <a:defRPr sz="24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15B6F3-9C55-4168-96B8-28F950E4C954}"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72EDA6-CD86-4E88-8DA3-4EDD9BB1E4B0}" type="slidenum">
              <a:rPr lang="en-US" smtClean="0"/>
              <a:t>‹#›</a:t>
            </a:fld>
            <a:endParaRPr lang="en-US"/>
          </a:p>
        </p:txBody>
      </p:sp>
    </p:spTree>
    <p:extLst>
      <p:ext uri="{BB962C8B-B14F-4D97-AF65-F5344CB8AC3E}">
        <p14:creationId xmlns:p14="http://schemas.microsoft.com/office/powerpoint/2010/main" val="3193619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usda.gov/wps/portal/usda/usdahome?contentid=2016/11/0246.x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2EDA6-CD86-4E88-8DA3-4EDD9BB1E4B0}" type="slidenum">
              <a:rPr lang="en-US" smtClean="0"/>
              <a:t>1</a:t>
            </a:fld>
            <a:endParaRPr lang="en-US"/>
          </a:p>
        </p:txBody>
      </p:sp>
    </p:spTree>
    <p:extLst>
      <p:ext uri="{BB962C8B-B14F-4D97-AF65-F5344CB8AC3E}">
        <p14:creationId xmlns:p14="http://schemas.microsoft.com/office/powerpoint/2010/main" val="1413456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https://www.youtube.com/watch?v=6jeO915F2L4</a:t>
            </a:r>
            <a:endParaRPr lang="en-US" dirty="0"/>
          </a:p>
        </p:txBody>
      </p:sp>
      <p:sp>
        <p:nvSpPr>
          <p:cNvPr id="4" name="Slide Number Placeholder 3"/>
          <p:cNvSpPr>
            <a:spLocks noGrp="1"/>
          </p:cNvSpPr>
          <p:nvPr>
            <p:ph type="sldNum" sz="quarter" idx="10"/>
          </p:nvPr>
        </p:nvSpPr>
        <p:spPr/>
        <p:txBody>
          <a:bodyPr/>
          <a:lstStyle/>
          <a:p>
            <a:fld id="{2F72EDA6-CD86-4E88-8DA3-4EDD9BB1E4B0}" type="slidenum">
              <a:rPr lang="en-US" smtClean="0"/>
              <a:t>15</a:t>
            </a:fld>
            <a:endParaRPr lang="en-US"/>
          </a:p>
        </p:txBody>
      </p:sp>
    </p:spTree>
    <p:extLst>
      <p:ext uri="{BB962C8B-B14F-4D97-AF65-F5344CB8AC3E}">
        <p14:creationId xmlns:p14="http://schemas.microsoft.com/office/powerpoint/2010/main" val="1488833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meteorological drought - lack of precipitation</a:t>
            </a:r>
          </a:p>
          <a:p>
            <a:r>
              <a:rPr lang="en-US" sz="1200" b="1" i="0" kern="1200" dirty="0" smtClean="0">
                <a:solidFill>
                  <a:schemeClr val="tx1"/>
                </a:solidFill>
                <a:effectLst/>
                <a:latin typeface="+mn-lt"/>
                <a:ea typeface="+mn-ea"/>
                <a:cs typeface="+mn-cs"/>
              </a:rPr>
              <a:t>agricultural drought - lack of soil moisture</a:t>
            </a:r>
            <a:r>
              <a:rPr lang="en-US" sz="1200" b="0" i="0" kern="1200" dirty="0" smtClean="0">
                <a:solidFill>
                  <a:schemeClr val="tx1"/>
                </a:solidFill>
                <a:effectLst/>
                <a:latin typeface="+mn-lt"/>
                <a:ea typeface="+mn-ea"/>
                <a:cs typeface="+mn-cs"/>
              </a:rPr>
              <a:t>, or</a:t>
            </a:r>
          </a:p>
          <a:p>
            <a:r>
              <a:rPr lang="en-US" sz="1200" b="1" i="0" kern="1200" dirty="0" smtClean="0">
                <a:solidFill>
                  <a:schemeClr val="tx1"/>
                </a:solidFill>
                <a:effectLst/>
                <a:latin typeface="+mn-lt"/>
                <a:ea typeface="+mn-ea"/>
                <a:cs typeface="+mn-cs"/>
              </a:rPr>
              <a:t>hydrologic drought -reduced streamflow or groundwater levels</a:t>
            </a:r>
          </a:p>
          <a:p>
            <a:endParaRPr lang="en-US" dirty="0" smtClean="0"/>
          </a:p>
          <a:p>
            <a:r>
              <a:rPr lang="en-US" dirty="0" smtClean="0"/>
              <a:t>Death</a:t>
            </a:r>
          </a:p>
          <a:p>
            <a:r>
              <a:rPr lang="en-US" dirty="0" smtClean="0"/>
              <a:t>Susceptibility </a:t>
            </a:r>
            <a:r>
              <a:rPr lang="en-US" dirty="0" smtClean="0"/>
              <a:t>to pathogens</a:t>
            </a:r>
          </a:p>
          <a:p>
            <a:r>
              <a:rPr lang="en-US" dirty="0" smtClean="0"/>
              <a:t>Changes</a:t>
            </a:r>
            <a:r>
              <a:rPr lang="en-US" baseline="0" dirty="0" smtClean="0"/>
              <a:t> in biogeochemical cycling – lower photosynthesis, alterations in soil nutrient cycling</a:t>
            </a:r>
          </a:p>
          <a:p>
            <a:r>
              <a:rPr lang="en-US" baseline="0" dirty="0" smtClean="0"/>
              <a:t>Favors different more drought adapted species</a:t>
            </a:r>
          </a:p>
          <a:p>
            <a:r>
              <a:rPr lang="en-US" baseline="0" dirty="0" smtClean="0"/>
              <a:t>Forest fires</a:t>
            </a:r>
          </a:p>
          <a:p>
            <a:r>
              <a:rPr lang="en-US" baseline="0" dirty="0" smtClean="0"/>
              <a:t>Aquatic systems receive less water….changes in </a:t>
            </a:r>
            <a:r>
              <a:rPr lang="en-US" baseline="0" dirty="0" err="1" smtClean="0"/>
              <a:t>macroinvert</a:t>
            </a:r>
            <a:r>
              <a:rPr lang="en-US" baseline="0" dirty="0" smtClean="0"/>
              <a:t> populations</a:t>
            </a: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2F72EDA6-CD86-4E88-8DA3-4EDD9BB1E4B0}" type="slidenum">
              <a:rPr lang="en-US" smtClean="0"/>
              <a:t>2</a:t>
            </a:fld>
            <a:endParaRPr lang="en-US"/>
          </a:p>
        </p:txBody>
      </p:sp>
    </p:spTree>
    <p:extLst>
      <p:ext uri="{BB962C8B-B14F-4D97-AF65-F5344CB8AC3E}">
        <p14:creationId xmlns:p14="http://schemas.microsoft.com/office/powerpoint/2010/main" val="3664773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trees, like the Giant Sequoias have survived many large droughts. </a:t>
            </a:r>
            <a:endParaRPr lang="en-US" dirty="0"/>
          </a:p>
        </p:txBody>
      </p:sp>
      <p:sp>
        <p:nvSpPr>
          <p:cNvPr id="4" name="Slide Number Placeholder 3"/>
          <p:cNvSpPr>
            <a:spLocks noGrp="1"/>
          </p:cNvSpPr>
          <p:nvPr>
            <p:ph type="sldNum" sz="quarter" idx="10"/>
          </p:nvPr>
        </p:nvSpPr>
        <p:spPr/>
        <p:txBody>
          <a:bodyPr/>
          <a:lstStyle/>
          <a:p>
            <a:fld id="{2F72EDA6-CD86-4E88-8DA3-4EDD9BB1E4B0}" type="slidenum">
              <a:rPr lang="en-US" smtClean="0"/>
              <a:t>5</a:t>
            </a:fld>
            <a:endParaRPr lang="en-US"/>
          </a:p>
        </p:txBody>
      </p:sp>
    </p:spTree>
    <p:extLst>
      <p:ext uri="{BB962C8B-B14F-4D97-AF65-F5344CB8AC3E}">
        <p14:creationId xmlns:p14="http://schemas.microsoft.com/office/powerpoint/2010/main" val="3003532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from: http://instruction2.mtsac.edu/sschmidt/photography/photo_galleries/Britlecone%20Web%20Gallery/content/Cross_Dating_Tree_Rings_Bristlecones_large.html</a:t>
            </a:r>
            <a:endParaRPr lang="en-US" dirty="0"/>
          </a:p>
        </p:txBody>
      </p:sp>
      <p:sp>
        <p:nvSpPr>
          <p:cNvPr id="4" name="Slide Number Placeholder 3"/>
          <p:cNvSpPr>
            <a:spLocks noGrp="1"/>
          </p:cNvSpPr>
          <p:nvPr>
            <p:ph type="sldNum" sz="quarter" idx="10"/>
          </p:nvPr>
        </p:nvSpPr>
        <p:spPr/>
        <p:txBody>
          <a:bodyPr/>
          <a:lstStyle/>
          <a:p>
            <a:fld id="{2F72EDA6-CD86-4E88-8DA3-4EDD9BB1E4B0}" type="slidenum">
              <a:rPr lang="en-US" smtClean="0"/>
              <a:t>6</a:t>
            </a:fld>
            <a:endParaRPr lang="en-US"/>
          </a:p>
        </p:txBody>
      </p:sp>
    </p:spTree>
    <p:extLst>
      <p:ext uri="{BB962C8B-B14F-4D97-AF65-F5344CB8AC3E}">
        <p14:creationId xmlns:p14="http://schemas.microsoft.com/office/powerpoint/2010/main" val="80135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Mean annual (August to July) precipitation for a 52 y record from stations within the groves at Sequoia National Park was 1045 mm. Mean annual precipitation for the four extreme drought years in the Giant Forest instrumental record (1959, 1961, 1976 and 1977) was 588 </a:t>
            </a:r>
            <a:r>
              <a:rPr lang="en-US" dirty="0" smtClean="0"/>
              <a:t>mm</a:t>
            </a:r>
            <a:r>
              <a:rPr lang="en-US" baseline="0" dirty="0" smtClean="0"/>
              <a:t> (Hughes and Brown 1992)</a:t>
            </a:r>
            <a:endParaRPr lang="en-US" dirty="0"/>
          </a:p>
        </p:txBody>
      </p:sp>
      <p:sp>
        <p:nvSpPr>
          <p:cNvPr id="4" name="Slide Number Placeholder 3"/>
          <p:cNvSpPr>
            <a:spLocks noGrp="1"/>
          </p:cNvSpPr>
          <p:nvPr>
            <p:ph type="sldNum" sz="quarter" idx="10"/>
          </p:nvPr>
        </p:nvSpPr>
        <p:spPr/>
        <p:txBody>
          <a:bodyPr/>
          <a:lstStyle/>
          <a:p>
            <a:fld id="{2F72EDA6-CD86-4E88-8DA3-4EDD9BB1E4B0}" type="slidenum">
              <a:rPr lang="en-US" smtClean="0"/>
              <a:t>7</a:t>
            </a:fld>
            <a:endParaRPr lang="en-US"/>
          </a:p>
        </p:txBody>
      </p:sp>
    </p:spTree>
    <p:extLst>
      <p:ext uri="{BB962C8B-B14F-4D97-AF65-F5344CB8AC3E}">
        <p14:creationId xmlns:p14="http://schemas.microsoft.com/office/powerpoint/2010/main" val="3252128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2EDA6-CD86-4E88-8DA3-4EDD9BB1E4B0}" type="slidenum">
              <a:rPr lang="en-US" smtClean="0"/>
              <a:t>10</a:t>
            </a:fld>
            <a:endParaRPr lang="en-US"/>
          </a:p>
        </p:txBody>
      </p:sp>
    </p:spTree>
    <p:extLst>
      <p:ext uri="{BB962C8B-B14F-4D97-AF65-F5344CB8AC3E}">
        <p14:creationId xmlns:p14="http://schemas.microsoft.com/office/powerpoint/2010/main" val="2093399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California is experiencing tree die-off at an unprecedented scale, and the Sierra Nevada Region has been hit extremely hard. </a:t>
            </a:r>
            <a:r>
              <a:rPr lang="en-US" sz="1200" b="0" i="0" u="none" strike="noStrike" kern="1200" dirty="0" smtClean="0">
                <a:solidFill>
                  <a:schemeClr val="tx1"/>
                </a:solidFill>
                <a:effectLst/>
                <a:latin typeface="+mn-lt"/>
                <a:ea typeface="+mn-ea"/>
                <a:cs typeface="+mn-cs"/>
                <a:hlinkClick r:id="rId3"/>
              </a:rPr>
              <a:t>102 million trees have died</a:t>
            </a:r>
            <a:r>
              <a:rPr lang="en-US" sz="1200" b="0" i="0" kern="1200" dirty="0" smtClean="0">
                <a:solidFill>
                  <a:schemeClr val="tx1"/>
                </a:solidFill>
                <a:effectLst/>
                <a:latin typeface="+mn-lt"/>
                <a:ea typeface="+mn-ea"/>
                <a:cs typeface="+mn-cs"/>
              </a:rPr>
              <a:t> across the state due to drought and bark beetles since 2010, and </a:t>
            </a:r>
            <a:r>
              <a:rPr lang="en-US" sz="1200" b="1" i="1" kern="1200" dirty="0" smtClean="0">
                <a:solidFill>
                  <a:schemeClr val="tx1"/>
                </a:solidFill>
                <a:effectLst/>
                <a:latin typeface="+mn-lt"/>
                <a:ea typeface="+mn-ea"/>
                <a:cs typeface="+mn-cs"/>
              </a:rPr>
              <a:t>88 percent of those dead trees are in the Sierra</a:t>
            </a:r>
            <a:r>
              <a:rPr lang="en-US" sz="1200" b="1"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As surveys continue throughout the state, the number of dead trees is expected to grow. The map below shows the changes in tree mortality since 2006.</a:t>
            </a:r>
            <a:endParaRPr lang="en-US" dirty="0"/>
          </a:p>
        </p:txBody>
      </p:sp>
      <p:sp>
        <p:nvSpPr>
          <p:cNvPr id="4" name="Slide Number Placeholder 3"/>
          <p:cNvSpPr>
            <a:spLocks noGrp="1"/>
          </p:cNvSpPr>
          <p:nvPr>
            <p:ph type="sldNum" sz="quarter" idx="10"/>
          </p:nvPr>
        </p:nvSpPr>
        <p:spPr/>
        <p:txBody>
          <a:bodyPr/>
          <a:lstStyle/>
          <a:p>
            <a:fld id="{2F72EDA6-CD86-4E88-8DA3-4EDD9BB1E4B0}" type="slidenum">
              <a:rPr lang="en-US" smtClean="0"/>
              <a:t>12</a:t>
            </a:fld>
            <a:endParaRPr lang="en-US"/>
          </a:p>
        </p:txBody>
      </p:sp>
    </p:spTree>
    <p:extLst>
      <p:ext uri="{BB962C8B-B14F-4D97-AF65-F5344CB8AC3E}">
        <p14:creationId xmlns:p14="http://schemas.microsoft.com/office/powerpoint/2010/main" val="2251421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 observation highlights the fact that tree mortality can take several years to respond to drought. Such a delayed response is often observed in studies of drought stress, and the existence of this delayed response hints that we are likely to observe high mortality well into 2016 and potentially beyond, especially in Southern California.”</a:t>
            </a:r>
          </a:p>
          <a:p>
            <a:r>
              <a:rPr lang="en-US" sz="1200" b="0" i="0" kern="1200" dirty="0" smtClean="0">
                <a:solidFill>
                  <a:schemeClr val="tx1"/>
                </a:solidFill>
                <a:effectLst/>
                <a:latin typeface="+mn-lt"/>
                <a:ea typeface="+mn-ea"/>
                <a:cs typeface="+mn-cs"/>
              </a:rPr>
              <a:t>Indeed, surveys conducted by the U.S. Forest Service in 2016 estimated an additional 62 million trees died that year.</a:t>
            </a:r>
          </a:p>
          <a:p>
            <a:endParaRPr lang="en-US" dirty="0"/>
          </a:p>
        </p:txBody>
      </p:sp>
      <p:sp>
        <p:nvSpPr>
          <p:cNvPr id="4" name="Slide Number Placeholder 3"/>
          <p:cNvSpPr>
            <a:spLocks noGrp="1"/>
          </p:cNvSpPr>
          <p:nvPr>
            <p:ph type="sldNum" sz="quarter" idx="10"/>
          </p:nvPr>
        </p:nvSpPr>
        <p:spPr/>
        <p:txBody>
          <a:bodyPr/>
          <a:lstStyle/>
          <a:p>
            <a:fld id="{2F72EDA6-CD86-4E88-8DA3-4EDD9BB1E4B0}" type="slidenum">
              <a:rPr lang="en-US" smtClean="0"/>
              <a:t>13</a:t>
            </a:fld>
            <a:endParaRPr lang="en-US"/>
          </a:p>
        </p:txBody>
      </p:sp>
    </p:spTree>
    <p:extLst>
      <p:ext uri="{BB962C8B-B14F-4D97-AF65-F5344CB8AC3E}">
        <p14:creationId xmlns:p14="http://schemas.microsoft.com/office/powerpoint/2010/main" val="2787298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high-fidelity imaging spectroscopy (</a:t>
            </a:r>
            <a:r>
              <a:rPr lang="en-US" sz="1200" b="0" i="0" u="none" strike="noStrike" kern="1200" baseline="0" dirty="0" err="1" smtClean="0">
                <a:solidFill>
                  <a:schemeClr val="tx1"/>
                </a:solidFill>
                <a:latin typeface="+mn-lt"/>
                <a:ea typeface="+mn-ea"/>
                <a:cs typeface="+mn-cs"/>
              </a:rPr>
              <a:t>HiFIS</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err="1" smtClean="0">
                <a:solidFill>
                  <a:schemeClr val="tx1"/>
                </a:solidFill>
                <a:latin typeface="+mn-lt"/>
                <a:ea typeface="+mn-ea"/>
                <a:cs typeface="+mn-cs"/>
              </a:rPr>
              <a:t>HiFIS</a:t>
            </a:r>
            <a:r>
              <a:rPr lang="en-US" sz="1200" b="0" i="0" u="none" strike="noStrike" kern="1200" baseline="0" dirty="0" smtClean="0">
                <a:solidFill>
                  <a:schemeClr val="tx1"/>
                </a:solidFill>
                <a:latin typeface="+mn-lt"/>
                <a:ea typeface="+mn-ea"/>
                <a:cs typeface="+mn-cs"/>
              </a:rPr>
              <a:t> measures the spectral radiance reflected</a:t>
            </a:r>
          </a:p>
          <a:p>
            <a:r>
              <a:rPr lang="en-US" sz="1200" b="0" i="0" u="none" strike="noStrike" kern="1200" baseline="0" dirty="0" smtClean="0">
                <a:solidFill>
                  <a:schemeClr val="tx1"/>
                </a:solidFill>
                <a:latin typeface="+mn-lt"/>
                <a:ea typeface="+mn-ea"/>
                <a:cs typeface="+mn-cs"/>
              </a:rPr>
              <a:t>from the land surface in narrow, overlapping, and contiguous</a:t>
            </a:r>
          </a:p>
          <a:p>
            <a:r>
              <a:rPr lang="en-US" sz="1200" b="0" i="0" u="none" strike="noStrike" kern="1200" baseline="0" dirty="0" smtClean="0">
                <a:solidFill>
                  <a:schemeClr val="tx1"/>
                </a:solidFill>
                <a:latin typeface="+mn-lt"/>
                <a:ea typeface="+mn-ea"/>
                <a:cs typeface="+mn-cs"/>
              </a:rPr>
              <a:t>spectral channels (11). After compensation for illumination and</a:t>
            </a:r>
          </a:p>
          <a:p>
            <a:r>
              <a:rPr lang="en-US" sz="1200" b="0" i="0" u="none" strike="noStrike" kern="1200" baseline="0" dirty="0" smtClean="0">
                <a:solidFill>
                  <a:schemeClr val="tx1"/>
                </a:solidFill>
                <a:latin typeface="+mn-lt"/>
                <a:ea typeface="+mn-ea"/>
                <a:cs typeface="+mn-cs"/>
              </a:rPr>
              <a:t>atmospheric effects, </a:t>
            </a:r>
            <a:r>
              <a:rPr lang="en-US" sz="1200" b="0" i="0" u="none" strike="noStrike" kern="1200" baseline="0" dirty="0" err="1" smtClean="0">
                <a:solidFill>
                  <a:schemeClr val="tx1"/>
                </a:solidFill>
                <a:latin typeface="+mn-lt"/>
                <a:ea typeface="+mn-ea"/>
                <a:cs typeface="+mn-cs"/>
              </a:rPr>
              <a:t>HiFIS</a:t>
            </a:r>
            <a:r>
              <a:rPr lang="en-US" sz="1200" b="0" i="0" u="none" strike="noStrike" kern="1200" baseline="0" dirty="0" smtClean="0">
                <a:solidFill>
                  <a:schemeClr val="tx1"/>
                </a:solidFill>
                <a:latin typeface="+mn-lt"/>
                <a:ea typeface="+mn-ea"/>
                <a:cs typeface="+mn-cs"/>
              </a:rPr>
              <a:t>-measured spectral reflectance yields</a:t>
            </a:r>
          </a:p>
          <a:p>
            <a:r>
              <a:rPr lang="en-US" sz="1200" b="0" i="0" u="none" strike="noStrike" kern="1200" baseline="0" dirty="0" smtClean="0">
                <a:solidFill>
                  <a:schemeClr val="tx1"/>
                </a:solidFill>
                <a:latin typeface="+mn-lt"/>
                <a:ea typeface="+mn-ea"/>
                <a:cs typeface="+mn-cs"/>
              </a:rPr>
              <a:t>quantitative measurements of the mass-concentration of biologically</a:t>
            </a:r>
          </a:p>
          <a:p>
            <a:r>
              <a:rPr lang="en-US" sz="1200" b="0" i="0" u="none" strike="noStrike" kern="1200" baseline="0" dirty="0" smtClean="0">
                <a:solidFill>
                  <a:schemeClr val="tx1"/>
                </a:solidFill>
                <a:latin typeface="+mn-lt"/>
                <a:ea typeface="+mn-ea"/>
                <a:cs typeface="+mn-cs"/>
              </a:rPr>
              <a:t>important molecules and elements (12–15), some of which are diagnostic</a:t>
            </a:r>
          </a:p>
          <a:p>
            <a:r>
              <a:rPr lang="en-US" sz="1200" b="0" i="0" u="none" strike="noStrike" kern="1200" baseline="0" dirty="0" smtClean="0">
                <a:solidFill>
                  <a:schemeClr val="tx1"/>
                </a:solidFill>
                <a:latin typeface="+mn-lt"/>
                <a:ea typeface="+mn-ea"/>
                <a:cs typeface="+mn-cs"/>
              </a:rPr>
              <a:t>and predictive of vegetation responses to climate change.</a:t>
            </a:r>
          </a:p>
          <a:p>
            <a:r>
              <a:rPr lang="en-US" sz="1200" b="0" i="0" u="none" strike="noStrike" kern="1200" baseline="0" dirty="0" smtClean="0">
                <a:solidFill>
                  <a:schemeClr val="tx1"/>
                </a:solidFill>
                <a:latin typeface="+mn-lt"/>
                <a:ea typeface="+mn-ea"/>
                <a:cs typeface="+mn-cs"/>
              </a:rPr>
              <a:t>One of the most operational </a:t>
            </a:r>
            <a:r>
              <a:rPr lang="en-US" sz="1200" b="0" i="0" u="none" strike="noStrike" kern="1200" baseline="0" dirty="0" err="1" smtClean="0">
                <a:solidFill>
                  <a:schemeClr val="tx1"/>
                </a:solidFill>
                <a:latin typeface="+mn-lt"/>
                <a:ea typeface="+mn-ea"/>
                <a:cs typeface="+mn-cs"/>
              </a:rPr>
              <a:t>HiFIS</a:t>
            </a:r>
            <a:r>
              <a:rPr lang="en-US" sz="1200" b="0" i="0" u="none" strike="noStrike" kern="1200" baseline="0" dirty="0" smtClean="0">
                <a:solidFill>
                  <a:schemeClr val="tx1"/>
                </a:solidFill>
                <a:latin typeface="+mn-lt"/>
                <a:ea typeface="+mn-ea"/>
                <a:cs typeface="+mn-cs"/>
              </a:rPr>
              <a:t> measurements is canopy</a:t>
            </a:r>
          </a:p>
          <a:p>
            <a:r>
              <a:rPr lang="en-US" sz="1200" b="0" i="0" u="none" strike="noStrike" kern="1200" baseline="0" dirty="0" smtClean="0">
                <a:solidFill>
                  <a:schemeClr val="tx1"/>
                </a:solidFill>
                <a:latin typeface="+mn-lt"/>
                <a:ea typeface="+mn-ea"/>
                <a:cs typeface="+mn-cs"/>
              </a:rPr>
              <a:t>water content (CWC), which is the total amount of liquid water</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baseline="0" dirty="0" smtClean="0">
                <a:latin typeface="AdvOT118e7927"/>
              </a:rPr>
              <a:t>Inset graph indicates</a:t>
            </a:r>
          </a:p>
          <a:p>
            <a:r>
              <a:rPr lang="en-US" sz="1200" b="0" i="0" u="none" strike="noStrike" baseline="0" dirty="0" smtClean="0">
                <a:latin typeface="AdvOT118e7927"/>
              </a:rPr>
              <a:t>the mapped forest area and estimated maximum number of trees (</a:t>
            </a:r>
            <a:r>
              <a:rPr lang="en-US" sz="1200" b="0" i="0" u="none" strike="noStrike" baseline="0" dirty="0" smtClean="0">
                <a:latin typeface="AdvOTd877c31c+22"/>
              </a:rPr>
              <a:t>≥</a:t>
            </a:r>
            <a:r>
              <a:rPr lang="en-US" sz="1200" b="0" i="0" u="none" strike="noStrike" baseline="0" dirty="0" smtClean="0">
                <a:latin typeface="AdvOT118e7927"/>
              </a:rPr>
              <a:t>12.7 cm or 5 inches diameter at breast height) affected in differing CWC loss classes. Black</a:t>
            </a:r>
          </a:p>
          <a:p>
            <a:r>
              <a:rPr lang="en-US" sz="1200" b="0" i="0" u="none" strike="noStrike" baseline="0" dirty="0" smtClean="0">
                <a:latin typeface="AdvOT118e7927"/>
              </a:rPr>
              <a:t>areas indicate fire extents reported between 2011 and 2015 by the US Forest Service (31).</a:t>
            </a:r>
          </a:p>
          <a:p>
            <a:endParaRPr lang="en-US" sz="1200" b="0" i="0" u="none" strike="noStrike" baseline="0" dirty="0" smtClean="0">
              <a:latin typeface="AdvOT118e7927"/>
            </a:endParaRPr>
          </a:p>
          <a:p>
            <a:r>
              <a:rPr lang="en-US" sz="1200" b="1" i="0" u="none" strike="noStrike" kern="1200" baseline="0" dirty="0" smtClean="0">
                <a:solidFill>
                  <a:schemeClr val="tx1"/>
                </a:solidFill>
                <a:latin typeface="+mn-lt"/>
                <a:ea typeface="+mn-ea"/>
                <a:cs typeface="+mn-cs"/>
              </a:rPr>
              <a:t>Although we emphasize that these</a:t>
            </a:r>
          </a:p>
          <a:p>
            <a:r>
              <a:rPr lang="en-US" sz="1200" b="1" i="0" u="none" strike="noStrike" kern="1200" baseline="0" dirty="0" smtClean="0">
                <a:solidFill>
                  <a:schemeClr val="tx1"/>
                </a:solidFill>
                <a:latin typeface="+mn-lt"/>
                <a:ea typeface="+mn-ea"/>
                <a:cs typeface="+mn-cs"/>
              </a:rPr>
              <a:t>statistics do not represent mortality, they do point to rapid increases</a:t>
            </a:r>
          </a:p>
          <a:p>
            <a:r>
              <a:rPr lang="en-US" sz="1200" b="1" i="0" u="none" strike="noStrike" kern="1200" baseline="0" dirty="0" smtClean="0">
                <a:solidFill>
                  <a:schemeClr val="tx1"/>
                </a:solidFill>
                <a:latin typeface="+mn-lt"/>
                <a:ea typeface="+mn-ea"/>
                <a:cs typeface="+mn-cs"/>
              </a:rPr>
              <a:t>in the vulnerability of millions of trees that were physically</a:t>
            </a:r>
          </a:p>
          <a:p>
            <a:r>
              <a:rPr lang="en-US" sz="1200" b="1" i="0" u="none" strike="noStrike" kern="1200" baseline="0" dirty="0" smtClean="0">
                <a:solidFill>
                  <a:schemeClr val="tx1"/>
                </a:solidFill>
                <a:latin typeface="+mn-lt"/>
                <a:ea typeface="+mn-ea"/>
                <a:cs typeface="+mn-cs"/>
              </a:rPr>
              <a:t>and physiologically affected by drought and related factors.</a:t>
            </a:r>
            <a:endParaRPr lang="en-US" sz="3600" b="1" dirty="0" smtClean="0"/>
          </a:p>
          <a:p>
            <a:endParaRPr lang="en-US" dirty="0"/>
          </a:p>
        </p:txBody>
      </p:sp>
      <p:sp>
        <p:nvSpPr>
          <p:cNvPr id="4" name="Slide Number Placeholder 3"/>
          <p:cNvSpPr>
            <a:spLocks noGrp="1"/>
          </p:cNvSpPr>
          <p:nvPr>
            <p:ph type="sldNum" sz="quarter" idx="10"/>
          </p:nvPr>
        </p:nvSpPr>
        <p:spPr/>
        <p:txBody>
          <a:bodyPr/>
          <a:lstStyle/>
          <a:p>
            <a:fld id="{2F72EDA6-CD86-4E88-8DA3-4EDD9BB1E4B0}" type="slidenum">
              <a:rPr lang="en-US" smtClean="0"/>
              <a:t>14</a:t>
            </a:fld>
            <a:endParaRPr lang="en-US"/>
          </a:p>
        </p:txBody>
      </p:sp>
    </p:spTree>
    <p:extLst>
      <p:ext uri="{BB962C8B-B14F-4D97-AF65-F5344CB8AC3E}">
        <p14:creationId xmlns:p14="http://schemas.microsoft.com/office/powerpoint/2010/main" val="843757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25EE56-901B-41B1-8868-B4F272D7566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16837-4A2B-4B43-B308-4A6735BD57F9}" type="slidenum">
              <a:rPr lang="en-US" smtClean="0"/>
              <a:t>‹#›</a:t>
            </a:fld>
            <a:endParaRPr lang="en-US"/>
          </a:p>
        </p:txBody>
      </p:sp>
    </p:spTree>
    <p:extLst>
      <p:ext uri="{BB962C8B-B14F-4D97-AF65-F5344CB8AC3E}">
        <p14:creationId xmlns:p14="http://schemas.microsoft.com/office/powerpoint/2010/main" val="3770467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25EE56-901B-41B1-8868-B4F272D7566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16837-4A2B-4B43-B308-4A6735BD57F9}" type="slidenum">
              <a:rPr lang="en-US" smtClean="0"/>
              <a:t>‹#›</a:t>
            </a:fld>
            <a:endParaRPr lang="en-US"/>
          </a:p>
        </p:txBody>
      </p:sp>
    </p:spTree>
    <p:extLst>
      <p:ext uri="{BB962C8B-B14F-4D97-AF65-F5344CB8AC3E}">
        <p14:creationId xmlns:p14="http://schemas.microsoft.com/office/powerpoint/2010/main" val="3525491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25EE56-901B-41B1-8868-B4F272D7566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16837-4A2B-4B43-B308-4A6735BD57F9}" type="slidenum">
              <a:rPr lang="en-US" smtClean="0"/>
              <a:t>‹#›</a:t>
            </a:fld>
            <a:endParaRPr lang="en-US"/>
          </a:p>
        </p:txBody>
      </p:sp>
    </p:spTree>
    <p:extLst>
      <p:ext uri="{BB962C8B-B14F-4D97-AF65-F5344CB8AC3E}">
        <p14:creationId xmlns:p14="http://schemas.microsoft.com/office/powerpoint/2010/main" val="293353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25EE56-901B-41B1-8868-B4F272D7566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16837-4A2B-4B43-B308-4A6735BD57F9}" type="slidenum">
              <a:rPr lang="en-US" smtClean="0"/>
              <a:t>‹#›</a:t>
            </a:fld>
            <a:endParaRPr lang="en-US"/>
          </a:p>
        </p:txBody>
      </p:sp>
    </p:spTree>
    <p:extLst>
      <p:ext uri="{BB962C8B-B14F-4D97-AF65-F5344CB8AC3E}">
        <p14:creationId xmlns:p14="http://schemas.microsoft.com/office/powerpoint/2010/main" val="1189446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25EE56-901B-41B1-8868-B4F272D7566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16837-4A2B-4B43-B308-4A6735BD57F9}" type="slidenum">
              <a:rPr lang="en-US" smtClean="0"/>
              <a:t>‹#›</a:t>
            </a:fld>
            <a:endParaRPr lang="en-US"/>
          </a:p>
        </p:txBody>
      </p:sp>
    </p:spTree>
    <p:extLst>
      <p:ext uri="{BB962C8B-B14F-4D97-AF65-F5344CB8AC3E}">
        <p14:creationId xmlns:p14="http://schemas.microsoft.com/office/powerpoint/2010/main" val="2482276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25EE56-901B-41B1-8868-B4F272D7566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16837-4A2B-4B43-B308-4A6735BD57F9}" type="slidenum">
              <a:rPr lang="en-US" smtClean="0"/>
              <a:t>‹#›</a:t>
            </a:fld>
            <a:endParaRPr lang="en-US"/>
          </a:p>
        </p:txBody>
      </p:sp>
    </p:spTree>
    <p:extLst>
      <p:ext uri="{BB962C8B-B14F-4D97-AF65-F5344CB8AC3E}">
        <p14:creationId xmlns:p14="http://schemas.microsoft.com/office/powerpoint/2010/main" val="3758501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25EE56-901B-41B1-8868-B4F272D7566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F16837-4A2B-4B43-B308-4A6735BD57F9}" type="slidenum">
              <a:rPr lang="en-US" smtClean="0"/>
              <a:t>‹#›</a:t>
            </a:fld>
            <a:endParaRPr lang="en-US"/>
          </a:p>
        </p:txBody>
      </p:sp>
    </p:spTree>
    <p:extLst>
      <p:ext uri="{BB962C8B-B14F-4D97-AF65-F5344CB8AC3E}">
        <p14:creationId xmlns:p14="http://schemas.microsoft.com/office/powerpoint/2010/main" val="1544944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25EE56-901B-41B1-8868-B4F272D7566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F16837-4A2B-4B43-B308-4A6735BD57F9}" type="slidenum">
              <a:rPr lang="en-US" smtClean="0"/>
              <a:t>‹#›</a:t>
            </a:fld>
            <a:endParaRPr lang="en-US"/>
          </a:p>
        </p:txBody>
      </p:sp>
    </p:spTree>
    <p:extLst>
      <p:ext uri="{BB962C8B-B14F-4D97-AF65-F5344CB8AC3E}">
        <p14:creationId xmlns:p14="http://schemas.microsoft.com/office/powerpoint/2010/main" val="116975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25EE56-901B-41B1-8868-B4F272D7566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F16837-4A2B-4B43-B308-4A6735BD57F9}" type="slidenum">
              <a:rPr lang="en-US" smtClean="0"/>
              <a:t>‹#›</a:t>
            </a:fld>
            <a:endParaRPr lang="en-US"/>
          </a:p>
        </p:txBody>
      </p:sp>
    </p:spTree>
    <p:extLst>
      <p:ext uri="{BB962C8B-B14F-4D97-AF65-F5344CB8AC3E}">
        <p14:creationId xmlns:p14="http://schemas.microsoft.com/office/powerpoint/2010/main" val="293295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25EE56-901B-41B1-8868-B4F272D7566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16837-4A2B-4B43-B308-4A6735BD57F9}" type="slidenum">
              <a:rPr lang="en-US" smtClean="0"/>
              <a:t>‹#›</a:t>
            </a:fld>
            <a:endParaRPr lang="en-US"/>
          </a:p>
        </p:txBody>
      </p:sp>
    </p:spTree>
    <p:extLst>
      <p:ext uri="{BB962C8B-B14F-4D97-AF65-F5344CB8AC3E}">
        <p14:creationId xmlns:p14="http://schemas.microsoft.com/office/powerpoint/2010/main" val="12942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25EE56-901B-41B1-8868-B4F272D7566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16837-4A2B-4B43-B308-4A6735BD57F9}" type="slidenum">
              <a:rPr lang="en-US" smtClean="0"/>
              <a:t>‹#›</a:t>
            </a:fld>
            <a:endParaRPr lang="en-US"/>
          </a:p>
        </p:txBody>
      </p:sp>
    </p:spTree>
    <p:extLst>
      <p:ext uri="{BB962C8B-B14F-4D97-AF65-F5344CB8AC3E}">
        <p14:creationId xmlns:p14="http://schemas.microsoft.com/office/powerpoint/2010/main" val="144975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25EE56-901B-41B1-8868-B4F272D7566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F16837-4A2B-4B43-B308-4A6735BD57F9}" type="slidenum">
              <a:rPr lang="en-US" smtClean="0"/>
              <a:t>‹#›</a:t>
            </a:fld>
            <a:endParaRPr lang="en-US"/>
          </a:p>
        </p:txBody>
      </p:sp>
    </p:spTree>
    <p:extLst>
      <p:ext uri="{BB962C8B-B14F-4D97-AF65-F5344CB8AC3E}">
        <p14:creationId xmlns:p14="http://schemas.microsoft.com/office/powerpoint/2010/main" val="836556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6jeO915F2L4" TargetMode="Externa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Climate Change Impacts on Ecosystems</a:t>
            </a:r>
            <a:endParaRPr lang="en-US" dirty="0"/>
          </a:p>
        </p:txBody>
      </p:sp>
      <p:sp>
        <p:nvSpPr>
          <p:cNvPr id="3" name="Subtitle 2"/>
          <p:cNvSpPr>
            <a:spLocks noGrp="1"/>
          </p:cNvSpPr>
          <p:nvPr>
            <p:ph type="subTitle" idx="1"/>
          </p:nvPr>
        </p:nvSpPr>
        <p:spPr/>
        <p:txBody>
          <a:bodyPr/>
          <a:lstStyle/>
          <a:p>
            <a:r>
              <a:rPr lang="en-US" dirty="0" smtClean="0"/>
              <a:t>12/5/2017</a:t>
            </a:r>
            <a:endParaRPr lang="en-US" dirty="0"/>
          </a:p>
        </p:txBody>
      </p:sp>
    </p:spTree>
    <p:extLst>
      <p:ext uri="{BB962C8B-B14F-4D97-AF65-F5344CB8AC3E}">
        <p14:creationId xmlns:p14="http://schemas.microsoft.com/office/powerpoint/2010/main" val="2128918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4010649676"/>
              </p:ext>
            </p:extLst>
          </p:nvPr>
        </p:nvGraphicFramePr>
        <p:xfrm>
          <a:off x="952500" y="0"/>
          <a:ext cx="10287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9239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the current drought?</a:t>
            </a:r>
            <a:endParaRPr lang="en-US" dirty="0"/>
          </a:p>
        </p:txBody>
      </p:sp>
      <p:sp>
        <p:nvSpPr>
          <p:cNvPr id="3" name="Content Placeholder 2"/>
          <p:cNvSpPr>
            <a:spLocks noGrp="1"/>
          </p:cNvSpPr>
          <p:nvPr>
            <p:ph idx="1"/>
          </p:nvPr>
        </p:nvSpPr>
        <p:spPr/>
        <p:txBody>
          <a:bodyPr>
            <a:normAutofit/>
          </a:bodyPr>
          <a:lstStyle/>
          <a:p>
            <a:r>
              <a:rPr lang="en-US" sz="3200" dirty="0" smtClean="0"/>
              <a:t>2012-2016 </a:t>
            </a:r>
            <a:r>
              <a:rPr lang="en-US" sz="3200" dirty="0" smtClean="0">
                <a:sym typeface="Wingdings" panose="05000000000000000000" pitchFamily="2" charset="2"/>
              </a:rPr>
              <a:t> marked by not only low precipitation but also higher average temperatures</a:t>
            </a:r>
            <a:endParaRPr lang="en-US" sz="3200" dirty="0"/>
          </a:p>
        </p:txBody>
      </p:sp>
    </p:spTree>
    <p:extLst>
      <p:ext uri="{BB962C8B-B14F-4D97-AF65-F5344CB8AC3E}">
        <p14:creationId xmlns:p14="http://schemas.microsoft.com/office/powerpoint/2010/main" val="894733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Madera-mortality_2015-16_540x23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18996" y="1599393"/>
            <a:ext cx="8554007" cy="365921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490631" y="6488668"/>
            <a:ext cx="5701369" cy="369332"/>
          </a:xfrm>
          <a:prstGeom prst="rect">
            <a:avLst/>
          </a:prstGeom>
        </p:spPr>
        <p:txBody>
          <a:bodyPr wrap="none">
            <a:spAutoFit/>
          </a:bodyPr>
          <a:lstStyle/>
          <a:p>
            <a:r>
              <a:rPr lang="en-US" dirty="0" smtClean="0"/>
              <a:t>http://www.sierranevada.ca.gov/our-region/tree-mortality</a:t>
            </a:r>
            <a:endParaRPr lang="en-US" dirty="0"/>
          </a:p>
        </p:txBody>
      </p:sp>
    </p:spTree>
    <p:extLst>
      <p:ext uri="{BB962C8B-B14F-4D97-AF65-F5344CB8AC3E}">
        <p14:creationId xmlns:p14="http://schemas.microsoft.com/office/powerpoint/2010/main" val="1732252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474166" y="1825625"/>
            <a:ext cx="5879634" cy="4351338"/>
          </a:xfrm>
        </p:spPr>
        <p:txBody>
          <a:bodyPr/>
          <a:lstStyle/>
          <a:p>
            <a:pPr marL="0" indent="0">
              <a:buNone/>
            </a:pPr>
            <a:r>
              <a:rPr lang="en-US" dirty="0" smtClean="0"/>
              <a:t>Tree mortality can take several years to respond to drought!</a:t>
            </a:r>
          </a:p>
          <a:p>
            <a:pPr marL="0" indent="0">
              <a:buNone/>
            </a:pPr>
            <a:endParaRPr lang="en-US" dirty="0"/>
          </a:p>
          <a:p>
            <a:pPr marL="0" indent="0">
              <a:buNone/>
            </a:pPr>
            <a:r>
              <a:rPr lang="en-US" dirty="0" smtClean="0"/>
              <a:t>In 2016, USFS estimated an additional 62 million trees died (majority in S. Sierra)</a:t>
            </a:r>
            <a:endParaRPr lang="en-US" dirty="0"/>
          </a:p>
        </p:txBody>
      </p:sp>
      <p:pic>
        <p:nvPicPr>
          <p:cNvPr id="1028" name="Picture 4" descr="Animated GIF imag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8144" y="76637"/>
            <a:ext cx="5086022" cy="67813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74494" y="6371471"/>
            <a:ext cx="6717506" cy="369332"/>
          </a:xfrm>
          <a:prstGeom prst="rect">
            <a:avLst/>
          </a:prstGeom>
        </p:spPr>
        <p:txBody>
          <a:bodyPr wrap="square">
            <a:spAutoFit/>
          </a:bodyPr>
          <a:lstStyle/>
          <a:p>
            <a:r>
              <a:rPr lang="en-US" dirty="0" smtClean="0"/>
              <a:t>https://www.ucdavis.edu/news/how-much-drought-can-forest-take/</a:t>
            </a:r>
            <a:endParaRPr lang="en-US" dirty="0"/>
          </a:p>
        </p:txBody>
      </p:sp>
    </p:spTree>
    <p:extLst>
      <p:ext uri="{BB962C8B-B14F-4D97-AF65-F5344CB8AC3E}">
        <p14:creationId xmlns:p14="http://schemas.microsoft.com/office/powerpoint/2010/main" val="3805129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170162" y="0"/>
            <a:ext cx="5615768" cy="6858000"/>
          </a:xfrm>
          <a:prstGeom prst="rect">
            <a:avLst/>
          </a:prstGeom>
        </p:spPr>
      </p:pic>
      <p:sp>
        <p:nvSpPr>
          <p:cNvPr id="6" name="Rectangle 5"/>
          <p:cNvSpPr/>
          <p:nvPr/>
        </p:nvSpPr>
        <p:spPr>
          <a:xfrm>
            <a:off x="2623279" y="0"/>
            <a:ext cx="3331817" cy="2055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304081" y="6435813"/>
            <a:ext cx="1706301" cy="369332"/>
          </a:xfrm>
          <a:prstGeom prst="rect">
            <a:avLst/>
          </a:prstGeom>
          <a:noFill/>
        </p:spPr>
        <p:txBody>
          <a:bodyPr wrap="none" rtlCol="0">
            <a:spAutoFit/>
          </a:bodyPr>
          <a:lstStyle/>
          <a:p>
            <a:r>
              <a:rPr lang="en-US" dirty="0" smtClean="0"/>
              <a:t>Asner et al 2015</a:t>
            </a:r>
            <a:endParaRPr lang="en-US" dirty="0"/>
          </a:p>
        </p:txBody>
      </p:sp>
      <p:sp>
        <p:nvSpPr>
          <p:cNvPr id="8" name="Rectangle 7"/>
          <p:cNvSpPr/>
          <p:nvPr/>
        </p:nvSpPr>
        <p:spPr>
          <a:xfrm>
            <a:off x="6096000" y="4947822"/>
            <a:ext cx="6096000" cy="1569660"/>
          </a:xfrm>
          <a:prstGeom prst="rect">
            <a:avLst/>
          </a:prstGeom>
        </p:spPr>
        <p:txBody>
          <a:bodyPr>
            <a:spAutoFit/>
          </a:bodyPr>
          <a:lstStyle/>
          <a:p>
            <a:r>
              <a:rPr lang="en-US" sz="2400" b="0" i="0" u="none" strike="noStrike" baseline="0" dirty="0" smtClean="0">
                <a:latin typeface="AdvOT118e7927"/>
              </a:rPr>
              <a:t>Progressive forest canopy water stress for the years 2011</a:t>
            </a:r>
            <a:r>
              <a:rPr lang="en-US" sz="2400" b="0" i="0" u="none" strike="noStrike" baseline="0" dirty="0" smtClean="0">
                <a:latin typeface="AdvOT118e7927+20"/>
              </a:rPr>
              <a:t>–</a:t>
            </a:r>
            <a:r>
              <a:rPr lang="en-US" sz="2400" b="0" i="0" u="none" strike="noStrike" baseline="0" dirty="0" smtClean="0">
                <a:latin typeface="AdvOT118e7927"/>
              </a:rPr>
              <a:t>2015, computed as the total percentage CWC loss for the study period. </a:t>
            </a:r>
            <a:endParaRPr lang="en-US" sz="6000" dirty="0"/>
          </a:p>
        </p:txBody>
      </p:sp>
      <p:pic>
        <p:nvPicPr>
          <p:cNvPr id="9" name="Picture 8"/>
          <p:cNvPicPr>
            <a:picLocks noChangeAspect="1"/>
          </p:cNvPicPr>
          <p:nvPr/>
        </p:nvPicPr>
        <p:blipFill>
          <a:blip r:embed="rId4"/>
          <a:stretch>
            <a:fillRect/>
          </a:stretch>
        </p:blipFill>
        <p:spPr>
          <a:xfrm>
            <a:off x="5416074" y="33999"/>
            <a:ext cx="6775926" cy="4670612"/>
          </a:xfrm>
          <a:prstGeom prst="rect">
            <a:avLst/>
          </a:prstGeom>
        </p:spPr>
      </p:pic>
    </p:spTree>
    <p:extLst>
      <p:ext uri="{BB962C8B-B14F-4D97-AF65-F5344CB8AC3E}">
        <p14:creationId xmlns:p14="http://schemas.microsoft.com/office/powerpoint/2010/main" val="397678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6jeO915F2L4"/>
          <p:cNvPicPr>
            <a:picLocks noGrp="1" noRot="1" noChangeAspect="1"/>
          </p:cNvPicPr>
          <p:nvPr>
            <p:ph idx="1"/>
            <a:videoFile r:link="rId1"/>
          </p:nvPr>
        </p:nvPicPr>
        <p:blipFill>
          <a:blip r:embed="rId4"/>
          <a:stretch>
            <a:fillRect/>
          </a:stretch>
        </p:blipFill>
        <p:spPr>
          <a:xfrm>
            <a:off x="581025" y="326826"/>
            <a:ext cx="11029950" cy="6204347"/>
          </a:xfrm>
          <a:prstGeom prst="rect">
            <a:avLst/>
          </a:prstGeom>
        </p:spPr>
      </p:pic>
    </p:spTree>
    <p:extLst>
      <p:ext uri="{BB962C8B-B14F-4D97-AF65-F5344CB8AC3E}">
        <p14:creationId xmlns:p14="http://schemas.microsoft.com/office/powerpoint/2010/main" val="2627710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write</a:t>
            </a:r>
            <a:endParaRPr lang="en-US" dirty="0"/>
          </a:p>
        </p:txBody>
      </p:sp>
      <p:sp>
        <p:nvSpPr>
          <p:cNvPr id="3" name="Content Placeholder 2"/>
          <p:cNvSpPr>
            <a:spLocks noGrp="1"/>
          </p:cNvSpPr>
          <p:nvPr>
            <p:ph idx="1"/>
          </p:nvPr>
        </p:nvSpPr>
        <p:spPr/>
        <p:txBody>
          <a:bodyPr>
            <a:normAutofit/>
          </a:bodyPr>
          <a:lstStyle/>
          <a:p>
            <a:r>
              <a:rPr lang="en-US" sz="3200" i="1" dirty="0" smtClean="0"/>
              <a:t>What is drought?</a:t>
            </a:r>
          </a:p>
          <a:p>
            <a:endParaRPr lang="en-US" sz="3200" i="1" dirty="0"/>
          </a:p>
          <a:p>
            <a:r>
              <a:rPr lang="en-US" sz="3200" i="1" dirty="0" smtClean="0"/>
              <a:t>What are some impacts to ecosystems from prolonged drought?</a:t>
            </a:r>
            <a:endParaRPr lang="en-US" sz="3200" i="1" dirty="0"/>
          </a:p>
        </p:txBody>
      </p:sp>
    </p:spTree>
    <p:extLst>
      <p:ext uri="{BB962C8B-B14F-4D97-AF65-F5344CB8AC3E}">
        <p14:creationId xmlns:p14="http://schemas.microsoft.com/office/powerpoint/2010/main" val="845201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Impacts of drought to trees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70068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5" name="Picture 4"/>
          <p:cNvPicPr>
            <a:picLocks noChangeAspect="1"/>
          </p:cNvPicPr>
          <p:nvPr/>
        </p:nvPicPr>
        <p:blipFill>
          <a:blip r:embed="rId2"/>
          <a:stretch>
            <a:fillRect/>
          </a:stretch>
        </p:blipFill>
        <p:spPr>
          <a:xfrm>
            <a:off x="159376" y="0"/>
            <a:ext cx="11188074" cy="6734890"/>
          </a:xfrm>
          <a:prstGeom prst="rect">
            <a:avLst/>
          </a:prstGeom>
        </p:spPr>
      </p:pic>
      <p:pic>
        <p:nvPicPr>
          <p:cNvPr id="6146" name="Picture 2" descr="Image result for tree ring chronology sequoi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012185" y="46085"/>
            <a:ext cx="2975080" cy="67658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437796" y="6503512"/>
            <a:ext cx="5754204" cy="369332"/>
          </a:xfrm>
          <a:prstGeom prst="rect">
            <a:avLst/>
          </a:prstGeom>
        </p:spPr>
        <p:txBody>
          <a:bodyPr wrap="none">
            <a:spAutoFit/>
          </a:bodyPr>
          <a:lstStyle/>
          <a:p>
            <a:r>
              <a:rPr lang="en-US" dirty="0" smtClean="0"/>
              <a:t>https://www.csun.edu/science/sierras/trees/frameset.html</a:t>
            </a:r>
            <a:endParaRPr lang="en-US" dirty="0"/>
          </a:p>
        </p:txBody>
      </p:sp>
    </p:spTree>
    <p:extLst>
      <p:ext uri="{BB962C8B-B14F-4D97-AF65-F5344CB8AC3E}">
        <p14:creationId xmlns:p14="http://schemas.microsoft.com/office/powerpoint/2010/main" val="409090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0020518" y="0"/>
            <a:ext cx="1954530" cy="6858000"/>
          </a:xfrm>
          <a:prstGeom prst="rect">
            <a:avLst/>
          </a:prstGeom>
        </p:spPr>
      </p:pic>
      <p:pic>
        <p:nvPicPr>
          <p:cNvPr id="3074" name="Picture 2" descr="sequoia-cross-sec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950" y="567969"/>
            <a:ext cx="5480050" cy="56089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18250" y="802681"/>
            <a:ext cx="1059970" cy="769441"/>
          </a:xfrm>
          <a:prstGeom prst="rect">
            <a:avLst/>
          </a:prstGeom>
          <a:noFill/>
        </p:spPr>
        <p:txBody>
          <a:bodyPr wrap="none" rtlCol="0">
            <a:spAutoFit/>
          </a:bodyPr>
          <a:lstStyle/>
          <a:p>
            <a:r>
              <a:rPr lang="en-US" sz="4400" b="1" dirty="0" smtClean="0">
                <a:solidFill>
                  <a:srgbClr val="FF0000"/>
                </a:solidFill>
              </a:rPr>
              <a:t>Fire</a:t>
            </a:r>
            <a:endParaRPr lang="en-US" sz="4400" b="1" dirty="0">
              <a:solidFill>
                <a:srgbClr val="FF0000"/>
              </a:solidFill>
            </a:endParaRPr>
          </a:p>
        </p:txBody>
      </p:sp>
      <p:sp>
        <p:nvSpPr>
          <p:cNvPr id="7" name="TextBox 6"/>
          <p:cNvSpPr txBox="1"/>
          <p:nvPr/>
        </p:nvSpPr>
        <p:spPr>
          <a:xfrm>
            <a:off x="7919558" y="5363320"/>
            <a:ext cx="2100960" cy="769441"/>
          </a:xfrm>
          <a:prstGeom prst="rect">
            <a:avLst/>
          </a:prstGeom>
          <a:noFill/>
        </p:spPr>
        <p:txBody>
          <a:bodyPr wrap="none" rtlCol="0">
            <a:spAutoFit/>
          </a:bodyPr>
          <a:lstStyle/>
          <a:p>
            <a:r>
              <a:rPr lang="en-US" sz="4400" b="1" dirty="0" smtClean="0">
                <a:solidFill>
                  <a:schemeClr val="accent2">
                    <a:lumMod val="75000"/>
                  </a:schemeClr>
                </a:solidFill>
              </a:rPr>
              <a:t>Drought</a:t>
            </a:r>
            <a:endParaRPr lang="en-US" sz="4400" b="1" dirty="0">
              <a:solidFill>
                <a:schemeClr val="accent2">
                  <a:lumMod val="75000"/>
                </a:schemeClr>
              </a:solidFill>
            </a:endParaRPr>
          </a:p>
        </p:txBody>
      </p:sp>
      <p:sp>
        <p:nvSpPr>
          <p:cNvPr id="6" name="Rectangle 5"/>
          <p:cNvSpPr/>
          <p:nvPr/>
        </p:nvSpPr>
        <p:spPr>
          <a:xfrm>
            <a:off x="95359" y="6302038"/>
            <a:ext cx="6096000" cy="430887"/>
          </a:xfrm>
          <a:prstGeom prst="rect">
            <a:avLst/>
          </a:prstGeom>
        </p:spPr>
        <p:txBody>
          <a:bodyPr>
            <a:spAutoFit/>
          </a:bodyPr>
          <a:lstStyle/>
          <a:p>
            <a:r>
              <a:rPr lang="en-US" sz="1100" dirty="0"/>
              <a:t>https://cdn.uanews.arizona.edu/s3fs-public/styles/blog_image_large_600px_w/public/story-images/seq-fs1(2)-Swetnam.JPG?kqr46Z8_OuxFeOXCF0nKqILkY3Vley1I=&amp;itok=jtAjoLck</a:t>
            </a:r>
          </a:p>
        </p:txBody>
      </p:sp>
    </p:spTree>
    <p:extLst>
      <p:ext uri="{BB962C8B-B14F-4D97-AF65-F5344CB8AC3E}">
        <p14:creationId xmlns:p14="http://schemas.microsoft.com/office/powerpoint/2010/main" val="695780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12" y="167902"/>
            <a:ext cx="10515600" cy="1325563"/>
          </a:xfrm>
        </p:spPr>
        <p:txBody>
          <a:bodyPr/>
          <a:lstStyle/>
          <a:p>
            <a:r>
              <a:rPr lang="en-US" dirty="0" smtClean="0"/>
              <a:t>Cross-dating to create tree ring chronologies</a:t>
            </a:r>
            <a:endParaRPr lang="en-US" dirty="0"/>
          </a:p>
        </p:txBody>
      </p:sp>
      <p:sp>
        <p:nvSpPr>
          <p:cNvPr id="3" name="Content Placeholder 2"/>
          <p:cNvSpPr>
            <a:spLocks noGrp="1"/>
          </p:cNvSpPr>
          <p:nvPr>
            <p:ph idx="1"/>
          </p:nvPr>
        </p:nvSpPr>
        <p:spPr/>
        <p:txBody>
          <a:bodyPr/>
          <a:lstStyle/>
          <a:p>
            <a:endParaRPr lang="en-US"/>
          </a:p>
        </p:txBody>
      </p:sp>
      <p:pic>
        <p:nvPicPr>
          <p:cNvPr id="4098" name="Picture 2" descr="Image result for cross dating in tree r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687" y="1690688"/>
            <a:ext cx="9234625" cy="4954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762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Image result for tree ring chronology sequo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769" y="216040"/>
            <a:ext cx="8566020" cy="6425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10020518" y="0"/>
            <a:ext cx="1954530" cy="6858000"/>
          </a:xfrm>
          <a:prstGeom prst="rect">
            <a:avLst/>
          </a:prstGeom>
        </p:spPr>
      </p:pic>
      <p:sp>
        <p:nvSpPr>
          <p:cNvPr id="4" name="Rectangle 3"/>
          <p:cNvSpPr/>
          <p:nvPr/>
        </p:nvSpPr>
        <p:spPr>
          <a:xfrm>
            <a:off x="0" y="6608623"/>
            <a:ext cx="9582150" cy="307777"/>
          </a:xfrm>
          <a:prstGeom prst="rect">
            <a:avLst/>
          </a:prstGeom>
        </p:spPr>
        <p:txBody>
          <a:bodyPr wrap="square">
            <a:spAutoFit/>
          </a:bodyPr>
          <a:lstStyle/>
          <a:p>
            <a:r>
              <a:rPr lang="en-US" sz="1400" dirty="0"/>
              <a:t>https://www.savetheredwoods.org/blog/wonders/a-giant-step-for-understanding-redwood-tree-rings/</a:t>
            </a:r>
          </a:p>
        </p:txBody>
      </p:sp>
    </p:spTree>
    <p:extLst>
      <p:ext uri="{BB962C8B-B14F-4D97-AF65-F5344CB8AC3E}">
        <p14:creationId xmlns:p14="http://schemas.microsoft.com/office/powerpoint/2010/main" val="2531298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 cores</a:t>
            </a:r>
            <a:endParaRPr lang="en-US" dirty="0"/>
          </a:p>
        </p:txBody>
      </p:sp>
      <p:sp>
        <p:nvSpPr>
          <p:cNvPr id="3" name="Content Placeholder 2"/>
          <p:cNvSpPr>
            <a:spLocks noGrp="1"/>
          </p:cNvSpPr>
          <p:nvPr>
            <p:ph idx="1"/>
          </p:nvPr>
        </p:nvSpPr>
        <p:spPr/>
        <p:txBody>
          <a:bodyPr/>
          <a:lstStyle/>
          <a:p>
            <a:endParaRPr lang="en-US"/>
          </a:p>
        </p:txBody>
      </p:sp>
      <p:pic>
        <p:nvPicPr>
          <p:cNvPr id="9218" name="Picture 2" descr="Image result for coring a large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0631" y="1418433"/>
            <a:ext cx="5601063" cy="420608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tree core dendrochron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306" y="1690688"/>
            <a:ext cx="5238750" cy="39338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0" y="5713283"/>
            <a:ext cx="4028410" cy="276999"/>
          </a:xfrm>
          <a:prstGeom prst="rect">
            <a:avLst/>
          </a:prstGeom>
        </p:spPr>
        <p:txBody>
          <a:bodyPr wrap="none">
            <a:spAutoFit/>
          </a:bodyPr>
          <a:lstStyle/>
          <a:p>
            <a:r>
              <a:rPr lang="en-US" sz="1200" dirty="0"/>
              <a:t>http://www.thepolarisproject.org/last-minute-tree-sampling/</a:t>
            </a:r>
          </a:p>
        </p:txBody>
      </p:sp>
      <p:sp>
        <p:nvSpPr>
          <p:cNvPr id="5" name="Rectangle 4"/>
          <p:cNvSpPr/>
          <p:nvPr/>
        </p:nvSpPr>
        <p:spPr>
          <a:xfrm>
            <a:off x="430306" y="5713284"/>
            <a:ext cx="3973908" cy="276999"/>
          </a:xfrm>
          <a:prstGeom prst="rect">
            <a:avLst/>
          </a:prstGeom>
        </p:spPr>
        <p:txBody>
          <a:bodyPr wrap="none">
            <a:spAutoFit/>
          </a:bodyPr>
          <a:lstStyle/>
          <a:p>
            <a:r>
              <a:rPr lang="en-US" sz="1200" dirty="0"/>
              <a:t>http://www.indiana.edu/~sierra/papers/2012/burnside.html</a:t>
            </a:r>
          </a:p>
        </p:txBody>
      </p:sp>
    </p:spTree>
    <p:extLst>
      <p:ext uri="{BB962C8B-B14F-4D97-AF65-F5344CB8AC3E}">
        <p14:creationId xmlns:p14="http://schemas.microsoft.com/office/powerpoint/2010/main" val="1466408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706" y="365125"/>
            <a:ext cx="5774094" cy="1325563"/>
          </a:xfrm>
        </p:spPr>
        <p:txBody>
          <a:bodyPr/>
          <a:lstStyle/>
          <a:p>
            <a:r>
              <a:rPr lang="en-US" dirty="0" smtClean="0"/>
              <a:t>Tree ring data from Cypress Pine in Australia</a:t>
            </a:r>
            <a:endParaRPr lang="en-US" dirty="0"/>
          </a:p>
        </p:txBody>
      </p:sp>
      <p:sp>
        <p:nvSpPr>
          <p:cNvPr id="3" name="Content Placeholder 2"/>
          <p:cNvSpPr>
            <a:spLocks noGrp="1"/>
          </p:cNvSpPr>
          <p:nvPr>
            <p:ph idx="1"/>
          </p:nvPr>
        </p:nvSpPr>
        <p:spPr>
          <a:xfrm>
            <a:off x="5579706" y="1825625"/>
            <a:ext cx="5774094" cy="4351338"/>
          </a:xfrm>
        </p:spPr>
        <p:txBody>
          <a:bodyPr>
            <a:normAutofit/>
          </a:bodyPr>
          <a:lstStyle/>
          <a:p>
            <a:pPr marL="0" indent="0">
              <a:buNone/>
            </a:pPr>
            <a:endParaRPr lang="en-US" sz="3200" dirty="0" smtClean="0"/>
          </a:p>
          <a:p>
            <a:pPr marL="0" indent="0">
              <a:buNone/>
            </a:pPr>
            <a:endParaRPr lang="en-US" sz="3200" dirty="0"/>
          </a:p>
          <a:p>
            <a:pPr marL="0" indent="0">
              <a:buNone/>
            </a:pPr>
            <a:r>
              <a:rPr lang="en-US" sz="3200" dirty="0" smtClean="0"/>
              <a:t>How did they figure out the “reconstructed rainfall”?</a:t>
            </a:r>
            <a:endParaRPr lang="en-US" sz="3200" dirty="0"/>
          </a:p>
        </p:txBody>
      </p:sp>
      <p:pic>
        <p:nvPicPr>
          <p:cNvPr id="4" name="Picture 3"/>
          <p:cNvPicPr>
            <a:picLocks noChangeAspect="1"/>
          </p:cNvPicPr>
          <p:nvPr/>
        </p:nvPicPr>
        <p:blipFill>
          <a:blip r:embed="rId2"/>
          <a:stretch>
            <a:fillRect/>
          </a:stretch>
        </p:blipFill>
        <p:spPr>
          <a:xfrm>
            <a:off x="152400" y="0"/>
            <a:ext cx="5217637" cy="6860711"/>
          </a:xfrm>
          <a:prstGeom prst="rect">
            <a:avLst/>
          </a:prstGeom>
        </p:spPr>
      </p:pic>
    </p:spTree>
    <p:extLst>
      <p:ext uri="{BB962C8B-B14F-4D97-AF65-F5344CB8AC3E}">
        <p14:creationId xmlns:p14="http://schemas.microsoft.com/office/powerpoint/2010/main" val="149382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1329</TotalTime>
  <Words>527</Words>
  <Application>Microsoft Office PowerPoint</Application>
  <PresentationFormat>Widescreen</PresentationFormat>
  <Paragraphs>80</Paragraphs>
  <Slides>15</Slides>
  <Notes>10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AdvOT118e7927</vt:lpstr>
      <vt:lpstr>AdvOT118e7927+20</vt:lpstr>
      <vt:lpstr>AdvOTd877c31c+22</vt:lpstr>
      <vt:lpstr>Arial</vt:lpstr>
      <vt:lpstr>Calibri</vt:lpstr>
      <vt:lpstr>Calibri Light</vt:lpstr>
      <vt:lpstr>Wingdings</vt:lpstr>
      <vt:lpstr>Office Theme</vt:lpstr>
      <vt:lpstr>Climate Change Impacts on Ecosystems</vt:lpstr>
      <vt:lpstr>Quick write</vt:lpstr>
      <vt:lpstr>Impacts of drought to trees</vt:lpstr>
      <vt:lpstr>PowerPoint Presentation</vt:lpstr>
      <vt:lpstr>PowerPoint Presentation</vt:lpstr>
      <vt:lpstr>Cross-dating to create tree ring chronologies</vt:lpstr>
      <vt:lpstr>PowerPoint Presentation</vt:lpstr>
      <vt:lpstr>Tree cores</vt:lpstr>
      <vt:lpstr>Tree ring data from Cypress Pine in Australia</vt:lpstr>
      <vt:lpstr>PowerPoint Presentation</vt:lpstr>
      <vt:lpstr>What about the current drought?</vt:lpstr>
      <vt:lpstr>PowerPoint Presentation</vt:lpstr>
      <vt:lpstr>PowerPoint Presentation</vt:lpstr>
      <vt:lpstr>PowerPoint Presentation</vt:lpstr>
      <vt:lpstr>PowerPoint Presentation</vt:lpstr>
    </vt:vector>
  </TitlesOfParts>
  <Company>CSU Chico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Impacts on Ecosystems</dc:title>
  <dc:creator>Kaczynski, Kristen</dc:creator>
  <cp:lastModifiedBy>Kaczynski, Kristen</cp:lastModifiedBy>
  <cp:revision>22</cp:revision>
  <dcterms:created xsi:type="dcterms:W3CDTF">2017-12-04T20:50:07Z</dcterms:created>
  <dcterms:modified xsi:type="dcterms:W3CDTF">2017-12-18T00:13:16Z</dcterms:modified>
</cp:coreProperties>
</file>