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embeddedFontLst>
    <p:embeddedFont>
      <p:font typeface="Arial Narrow"/>
      <p:regular r:id="rId41"/>
      <p:bold r:id="rId42"/>
      <p:italic r:id="rId43"/>
      <p:boldItalic r:id="rId44"/>
    </p:embeddedFont>
    <p:embeddedFont>
      <p:font typeface="Helvetica Neue"/>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9" roundtripDataSignature="AMtx7miWfsW63VgDhWdyrU+4NV1nlfhS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ArialNarrow-bold.fntdata"/><Relationship Id="rId41" Type="http://schemas.openxmlformats.org/officeDocument/2006/relationships/font" Target="fonts/ArialNarrow-regular.fntdata"/><Relationship Id="rId44" Type="http://schemas.openxmlformats.org/officeDocument/2006/relationships/font" Target="fonts/ArialNarrow-boldItalic.fntdata"/><Relationship Id="rId43" Type="http://schemas.openxmlformats.org/officeDocument/2006/relationships/font" Target="fonts/ArialNarrow-italic.fntdata"/><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sf.gov/od/broadeningparticipation/nsf_frameworkforaction_0808.pdf"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MP</a:t>
            </a:r>
            <a:endParaRPr/>
          </a:p>
        </p:txBody>
      </p:sp>
      <p:sp>
        <p:nvSpPr>
          <p:cNvPr id="115" name="Google Shape;11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866922c3f1_2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AF EXPERIENTIAL </a:t>
            </a:r>
            <a:endParaRPr/>
          </a:p>
        </p:txBody>
      </p:sp>
      <p:sp>
        <p:nvSpPr>
          <p:cNvPr id="202" name="Google Shape;202;g866922c3f1_2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AF </a:t>
            </a:r>
            <a:r>
              <a:rPr lang="en-US" sz="1100">
                <a:solidFill>
                  <a:schemeClr val="dk1"/>
                </a:solidFill>
                <a:latin typeface="Calibri"/>
                <a:ea typeface="Calibri"/>
                <a:cs typeface="Calibri"/>
                <a:sym typeface="Calibri"/>
              </a:rPr>
              <a:t>Regardless of what did that for you it was some experience that helped How do we provide these experiences for students who are least likely to have such opportunities? I would argue museums are an important valuable resource to provide these types of experiences, through a mutualistic relationship with collection personnel.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JP</a:t>
            </a:r>
            <a:endParaRPr/>
          </a:p>
        </p:txBody>
      </p:sp>
      <p:sp>
        <p:nvSpPr>
          <p:cNvPr id="233" name="Google Shape;23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JP</a:t>
            </a:r>
            <a:endParaRPr/>
          </a:p>
        </p:txBody>
      </p:sp>
      <p:sp>
        <p:nvSpPr>
          <p:cNvPr id="240" name="Google Shape;24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JP</a:t>
            </a:r>
            <a:endParaRPr/>
          </a:p>
        </p:txBody>
      </p:sp>
      <p:sp>
        <p:nvSpPr>
          <p:cNvPr id="263" name="Google Shape;26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MP</a:t>
            </a:r>
            <a:endParaRPr/>
          </a:p>
        </p:txBody>
      </p:sp>
      <p:sp>
        <p:nvSpPr>
          <p:cNvPr id="271" name="Google Shape;27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MP</a:t>
            </a:r>
            <a:endParaRPr/>
          </a:p>
        </p:txBody>
      </p:sp>
      <p:sp>
        <p:nvSpPr>
          <p:cNvPr id="280" name="Google Shape;28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MP</a:t>
            </a:r>
            <a:endParaRPr/>
          </a:p>
        </p:txBody>
      </p:sp>
      <p:sp>
        <p:nvSpPr>
          <p:cNvPr id="288" name="Google Shape;28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AF-To address these challenges I created an iinh course at UF</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866922c3f1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866922c3f1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MP NSF (National Science Foundation). 2008. Broadening Participation at the National Science Foundation: a framework for action. Accessed 17 July 2020 at: </a:t>
            </a:r>
            <a:r>
              <a:rPr lang="en-US" u="sng">
                <a:solidFill>
                  <a:schemeClr val="hlink"/>
                </a:solidFill>
                <a:hlinkClick r:id="rId2"/>
              </a:rPr>
              <a:t>www.nsf.gov/od/broadeningparticipation/nsf_frameworkforaction_0808.pdf</a:t>
            </a:r>
            <a:r>
              <a:rPr lang="en-US"/>
              <a:t> </a:t>
            </a:r>
            <a:endParaRPr/>
          </a:p>
        </p:txBody>
      </p:sp>
      <p:sp>
        <p:nvSpPr>
          <p:cNvPr id="122" name="Google Shape;122;g866922c3f1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866922c3f1_2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866922c3f1_2_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g866922c3f1_2_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867e58cf0b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867e58cf0b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g867e58cf0b_0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MP There is a current </a:t>
            </a:r>
            <a:endParaRPr/>
          </a:p>
        </p:txBody>
      </p:sp>
      <p:sp>
        <p:nvSpPr>
          <p:cNvPr id="130" name="Google Shape;1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2" name="Google Shape;472;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 name="Google Shape;503;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JP</a:t>
            </a:r>
            <a:endParaRPr/>
          </a:p>
        </p:txBody>
      </p:sp>
      <p:sp>
        <p:nvSpPr>
          <p:cNvPr id="521" name="Google Shape;521;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MP</a:t>
            </a:r>
            <a:endParaRPr/>
          </a:p>
        </p:txBody>
      </p:sp>
      <p:sp>
        <p:nvSpPr>
          <p:cNvPr id="136" name="Google Shape;13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MP For our particular project we decided we were best equipped to tackle these issues. </a:t>
            </a:r>
            <a:endParaRPr/>
          </a:p>
        </p:txBody>
      </p:sp>
      <p:sp>
        <p:nvSpPr>
          <p:cNvPr id="143" name="Google Shape;14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MP</a:t>
            </a:r>
            <a:endParaRPr/>
          </a:p>
        </p:txBody>
      </p:sp>
      <p:sp>
        <p:nvSpPr>
          <p:cNvPr id="150" name="Google Shape;15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MP When most people think of natural history museums they think about public museum spaces such as the Smitsonian or for us from Florida, the Florida musueum. </a:t>
            </a:r>
            <a:endParaRPr/>
          </a:p>
        </p:txBody>
      </p:sp>
      <p:sp>
        <p:nvSpPr>
          <p:cNvPr id="175" name="Google Shape;17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866922c3f1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AF</a:t>
            </a:r>
            <a:endParaRPr/>
          </a:p>
        </p:txBody>
      </p:sp>
      <p:sp>
        <p:nvSpPr>
          <p:cNvPr id="184" name="Google Shape;184;g866922c3f1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AF</a:t>
            </a:r>
            <a:endParaRPr/>
          </a:p>
        </p:txBody>
      </p:sp>
      <p:sp>
        <p:nvSpPr>
          <p:cNvPr id="192" name="Google Shape;19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jpg"/><Relationship Id="rId4" Type="http://schemas.openxmlformats.org/officeDocument/2006/relationships/image" Target="../media/image1.jpg"/><Relationship Id="rId5"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about:blank" TargetMode="External"/><Relationship Id="rId13" Type="http://schemas.openxmlformats.org/officeDocument/2006/relationships/image" Target="../media/image7.png"/><Relationship Id="rId12"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hyperlink" Target="http://www.facebook.com/iDigBio" TargetMode="External"/><Relationship Id="rId3" Type="http://schemas.openxmlformats.org/officeDocument/2006/relationships/image" Target="../media/image9.png"/><Relationship Id="rId4" Type="http://schemas.openxmlformats.org/officeDocument/2006/relationships/hyperlink" Target="https://twitter.com/iDigBio" TargetMode="External"/><Relationship Id="rId9" Type="http://schemas.openxmlformats.org/officeDocument/2006/relationships/image" Target="../media/image22.png"/><Relationship Id="rId15" Type="http://schemas.openxmlformats.org/officeDocument/2006/relationships/image" Target="../media/image1.jpg"/><Relationship Id="rId14" Type="http://schemas.openxmlformats.org/officeDocument/2006/relationships/image" Target="../media/image29.jpg"/><Relationship Id="rId16"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hyperlink" Target="http://vimeo.com/idigbio" TargetMode="External"/><Relationship Id="rId7" Type="http://schemas.openxmlformats.org/officeDocument/2006/relationships/image" Target="../media/image6.png"/><Relationship Id="rId8" Type="http://schemas.openxmlformats.org/officeDocument/2006/relationships/hyperlink" Target="https://www.idigbio.org/rss-feed.xml"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 name="Shape 14"/>
        <p:cNvGrpSpPr/>
        <p:nvPr/>
      </p:nvGrpSpPr>
      <p:grpSpPr>
        <a:xfrm>
          <a:off x="0" y="0"/>
          <a:ext cx="0" cy="0"/>
          <a:chOff x="0" y="0"/>
          <a:chExt cx="0" cy="0"/>
        </a:xfrm>
      </p:grpSpPr>
      <p:sp>
        <p:nvSpPr>
          <p:cNvPr id="15" name="Google Shape;15;p57"/>
          <p:cNvSpPr/>
          <p:nvPr/>
        </p:nvSpPr>
        <p:spPr>
          <a:xfrm>
            <a:off x="0" y="713740"/>
            <a:ext cx="9144000" cy="46393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57"/>
          <p:cNvSpPr txBox="1"/>
          <p:nvPr>
            <p:ph type="ctrTitle"/>
          </p:nvPr>
        </p:nvSpPr>
        <p:spPr>
          <a:xfrm>
            <a:off x="685800" y="1406783"/>
            <a:ext cx="7772400" cy="9413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Helvetica Neue"/>
              <a:buNone/>
              <a:defRPr b="1" i="0" sz="36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57"/>
          <p:cNvSpPr txBox="1"/>
          <p:nvPr>
            <p:ph idx="1" type="subTitle"/>
          </p:nvPr>
        </p:nvSpPr>
        <p:spPr>
          <a:xfrm>
            <a:off x="685800" y="3352390"/>
            <a:ext cx="6400800" cy="141011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40"/>
              </a:spcBef>
              <a:spcAft>
                <a:spcPts val="0"/>
              </a:spcAft>
              <a:buClr>
                <a:srgbClr val="262626"/>
              </a:buClr>
              <a:buSzPts val="2200"/>
              <a:buNone/>
              <a:defRPr sz="2200">
                <a:solidFill>
                  <a:srgbClr val="262626"/>
                </a:solidFill>
                <a:latin typeface="Cambria"/>
                <a:ea typeface="Cambria"/>
                <a:cs typeface="Cambria"/>
                <a:sym typeface="Cambri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57"/>
          <p:cNvSpPr txBox="1"/>
          <p:nvPr/>
        </p:nvSpPr>
        <p:spPr>
          <a:xfrm>
            <a:off x="3500284" y="5924561"/>
            <a:ext cx="5370271" cy="8079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1" lang="en-US" sz="900" u="none" cap="none" strike="noStrike">
                <a:solidFill>
                  <a:schemeClr val="dk1"/>
                </a:solidFill>
                <a:latin typeface="Calibri"/>
                <a:ea typeface="Calibri"/>
                <a:cs typeface="Calibri"/>
                <a:sym typeface="Calibri"/>
              </a:rPr>
              <a:t>iDigBio is funded by grants from the National Science Foundation’s Advancing Digitization of Biodiversity Collections Program.  Any opinions, findings, and conclusions or recommendations expressed in this material are those of the author(s) and do not necessarily reflect the views of the National Science Foundation. All images used with permission or are free from copyright.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alibri"/>
              <a:ea typeface="Calibri"/>
              <a:cs typeface="Calibri"/>
              <a:sym typeface="Calibri"/>
            </a:endParaRPr>
          </a:p>
        </p:txBody>
      </p:sp>
      <p:sp>
        <p:nvSpPr>
          <p:cNvPr id="19" name="Google Shape;19;p57"/>
          <p:cNvSpPr/>
          <p:nvPr/>
        </p:nvSpPr>
        <p:spPr>
          <a:xfrm>
            <a:off x="-1" y="0"/>
            <a:ext cx="9144001" cy="841270"/>
          </a:xfrm>
          <a:prstGeom prst="rect">
            <a:avLst/>
          </a:prstGeom>
          <a:solidFill>
            <a:srgbClr val="2727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 name="Google Shape;20;p57"/>
          <p:cNvPicPr preferRelativeResize="0"/>
          <p:nvPr/>
        </p:nvPicPr>
        <p:blipFill rotWithShape="1">
          <a:blip r:embed="rId2">
            <a:alphaModFix/>
          </a:blip>
          <a:srcRect b="0" l="0" r="0" t="0"/>
          <a:stretch/>
        </p:blipFill>
        <p:spPr>
          <a:xfrm>
            <a:off x="227641" y="123190"/>
            <a:ext cx="1935187" cy="590550"/>
          </a:xfrm>
          <a:prstGeom prst="rect">
            <a:avLst/>
          </a:prstGeom>
          <a:noFill/>
          <a:ln>
            <a:noFill/>
          </a:ln>
        </p:spPr>
      </p:pic>
      <p:sp>
        <p:nvSpPr>
          <p:cNvPr id="21" name="Google Shape;21;p57"/>
          <p:cNvSpPr/>
          <p:nvPr/>
        </p:nvSpPr>
        <p:spPr>
          <a:xfrm>
            <a:off x="0" y="0"/>
            <a:ext cx="9144000" cy="8565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green bar.jpg" id="22" name="Google Shape;22;p57"/>
          <p:cNvPicPr preferRelativeResize="0"/>
          <p:nvPr/>
        </p:nvPicPr>
        <p:blipFill rotWithShape="1">
          <a:blip r:embed="rId3">
            <a:alphaModFix/>
          </a:blip>
          <a:srcRect b="0" l="0" r="0" t="0"/>
          <a:stretch/>
        </p:blipFill>
        <p:spPr>
          <a:xfrm flipH="1" rot="10800000">
            <a:off x="0" y="6667500"/>
            <a:ext cx="9144000" cy="236218"/>
          </a:xfrm>
          <a:prstGeom prst="rect">
            <a:avLst/>
          </a:prstGeom>
          <a:noFill/>
          <a:ln>
            <a:noFill/>
          </a:ln>
        </p:spPr>
      </p:pic>
      <p:pic>
        <p:nvPicPr>
          <p:cNvPr descr="IdigBio-logo-bigger.jpg" id="23" name="Google Shape;23;p57"/>
          <p:cNvPicPr preferRelativeResize="0"/>
          <p:nvPr/>
        </p:nvPicPr>
        <p:blipFill rotWithShape="1">
          <a:blip r:embed="rId4">
            <a:alphaModFix/>
          </a:blip>
          <a:srcRect b="0" l="0" r="0" t="0"/>
          <a:stretch/>
        </p:blipFill>
        <p:spPr>
          <a:xfrm>
            <a:off x="487679" y="6002068"/>
            <a:ext cx="2436687" cy="513032"/>
          </a:xfrm>
          <a:prstGeom prst="rect">
            <a:avLst/>
          </a:prstGeom>
          <a:noFill/>
          <a:ln>
            <a:noFill/>
          </a:ln>
        </p:spPr>
      </p:pic>
      <p:pic>
        <p:nvPicPr>
          <p:cNvPr descr="Asset 8.jpg" id="24" name="Google Shape;24;p57"/>
          <p:cNvPicPr preferRelativeResize="0"/>
          <p:nvPr/>
        </p:nvPicPr>
        <p:blipFill rotWithShape="1">
          <a:blip r:embed="rId5">
            <a:alphaModFix/>
          </a:blip>
          <a:srcRect b="0" l="0" r="0" t="0"/>
          <a:stretch/>
        </p:blipFill>
        <p:spPr>
          <a:xfrm>
            <a:off x="183755" y="155021"/>
            <a:ext cx="8686800" cy="7015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7" name="Shape 97"/>
        <p:cNvGrpSpPr/>
        <p:nvPr/>
      </p:nvGrpSpPr>
      <p:grpSpPr>
        <a:xfrm>
          <a:off x="0" y="0"/>
          <a:ext cx="0" cy="0"/>
          <a:chOff x="0" y="0"/>
          <a:chExt cx="0" cy="0"/>
        </a:xfrm>
      </p:grpSpPr>
      <p:sp>
        <p:nvSpPr>
          <p:cNvPr id="98" name="Google Shape;98;p68"/>
          <p:cNvSpPr/>
          <p:nvPr/>
        </p:nvSpPr>
        <p:spPr>
          <a:xfrm>
            <a:off x="227641" y="721277"/>
            <a:ext cx="8720706" cy="5926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68"/>
          <p:cNvSpPr txBox="1"/>
          <p:nvPr>
            <p:ph type="title"/>
          </p:nvPr>
        </p:nvSpPr>
        <p:spPr>
          <a:xfrm>
            <a:off x="625754" y="5482639"/>
            <a:ext cx="5486400" cy="40521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68"/>
          <p:cNvSpPr/>
          <p:nvPr>
            <p:ph idx="2" type="pic"/>
          </p:nvPr>
        </p:nvSpPr>
        <p:spPr>
          <a:xfrm>
            <a:off x="625754" y="987834"/>
            <a:ext cx="7953437" cy="4379504"/>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mbria"/>
                <a:ea typeface="Cambria"/>
                <a:cs typeface="Cambria"/>
                <a:sym typeface="Cambria"/>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mbria"/>
                <a:ea typeface="Cambria"/>
                <a:cs typeface="Cambria"/>
                <a:sym typeface="Cambria"/>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mbria"/>
                <a:ea typeface="Cambria"/>
                <a:cs typeface="Cambria"/>
                <a:sym typeface="Cambria"/>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1" name="Google Shape;101;p68"/>
          <p:cNvSpPr txBox="1"/>
          <p:nvPr>
            <p:ph idx="1" type="body"/>
          </p:nvPr>
        </p:nvSpPr>
        <p:spPr>
          <a:xfrm>
            <a:off x="625754" y="5887849"/>
            <a:ext cx="5486400" cy="52051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02" name="Google Shape;102;p68"/>
          <p:cNvSpPr txBox="1"/>
          <p:nvPr>
            <p:ph idx="11" type="ftr"/>
          </p:nvPr>
        </p:nvSpPr>
        <p:spPr>
          <a:xfrm>
            <a:off x="3688678" y="123191"/>
            <a:ext cx="4248966" cy="33217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68"/>
          <p:cNvSpPr/>
          <p:nvPr/>
        </p:nvSpPr>
        <p:spPr>
          <a:xfrm>
            <a:off x="8757867" y="6409840"/>
            <a:ext cx="386133" cy="35663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68"/>
          <p:cNvSpPr txBox="1"/>
          <p:nvPr/>
        </p:nvSpPr>
        <p:spPr>
          <a:xfrm>
            <a:off x="8579191" y="6475989"/>
            <a:ext cx="521064" cy="18710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Cambria"/>
                <a:ea typeface="Cambria"/>
                <a:cs typeface="Cambria"/>
                <a:sym typeface="Cambria"/>
              </a:rPr>
              <a:t>‹#›</a:t>
            </a:fld>
            <a:endParaRPr b="0" i="0" sz="900" u="none" cap="none" strike="noStrike">
              <a:solidFill>
                <a:schemeClr val="lt1"/>
              </a:solidFill>
              <a:latin typeface="Cambria"/>
              <a:ea typeface="Cambria"/>
              <a:cs typeface="Cambria"/>
              <a:sym typeface="Cambr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69"/>
          <p:cNvSpPr/>
          <p:nvPr/>
        </p:nvSpPr>
        <p:spPr>
          <a:xfrm>
            <a:off x="227641" y="721277"/>
            <a:ext cx="8720706" cy="5926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69"/>
          <p:cNvSpPr txBox="1"/>
          <p:nvPr>
            <p:ph type="title"/>
          </p:nvPr>
        </p:nvSpPr>
        <p:spPr>
          <a:xfrm rot="5400000">
            <a:off x="4732719" y="2790437"/>
            <a:ext cx="5462594" cy="16692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Helvetica Neue"/>
              <a:buNone/>
              <a:defRPr b="1" i="0" sz="32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69"/>
          <p:cNvSpPr txBox="1"/>
          <p:nvPr>
            <p:ph idx="1" type="body"/>
          </p:nvPr>
        </p:nvSpPr>
        <p:spPr>
          <a:xfrm rot="5400000">
            <a:off x="735803" y="615153"/>
            <a:ext cx="5462594"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9" name="Google Shape;109;p69"/>
          <p:cNvSpPr txBox="1"/>
          <p:nvPr>
            <p:ph idx="11" type="ftr"/>
          </p:nvPr>
        </p:nvSpPr>
        <p:spPr>
          <a:xfrm>
            <a:off x="3688678" y="123191"/>
            <a:ext cx="4248966" cy="33217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69"/>
          <p:cNvSpPr/>
          <p:nvPr/>
        </p:nvSpPr>
        <p:spPr>
          <a:xfrm>
            <a:off x="8757867" y="6409840"/>
            <a:ext cx="386133" cy="35663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69"/>
          <p:cNvSpPr txBox="1"/>
          <p:nvPr/>
        </p:nvSpPr>
        <p:spPr>
          <a:xfrm>
            <a:off x="8579191" y="6475989"/>
            <a:ext cx="521064" cy="18710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Cambria"/>
                <a:ea typeface="Cambria"/>
                <a:cs typeface="Cambria"/>
                <a:sym typeface="Cambria"/>
              </a:rPr>
              <a:t>‹#›</a:t>
            </a:fld>
            <a:endParaRPr b="0" i="0" sz="900" u="none" cap="none" strike="noStrike">
              <a:solidFill>
                <a:schemeClr val="lt1"/>
              </a:solidFill>
              <a:latin typeface="Cambria"/>
              <a:ea typeface="Cambria"/>
              <a:cs typeface="Cambria"/>
              <a:sym typeface="Cambr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Google Shape;26;p58"/>
          <p:cNvSpPr/>
          <p:nvPr/>
        </p:nvSpPr>
        <p:spPr>
          <a:xfrm>
            <a:off x="227641" y="721277"/>
            <a:ext cx="8720706" cy="5926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58"/>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58"/>
          <p:cNvSpPr txBox="1"/>
          <p:nvPr>
            <p:ph idx="1" type="body"/>
          </p:nvPr>
        </p:nvSpPr>
        <p:spPr>
          <a:xfrm>
            <a:off x="457200" y="1709110"/>
            <a:ext cx="8229600" cy="470072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58"/>
          <p:cNvSpPr txBox="1"/>
          <p:nvPr>
            <p:ph idx="11" type="ftr"/>
          </p:nvPr>
        </p:nvSpPr>
        <p:spPr>
          <a:xfrm>
            <a:off x="3688678" y="123191"/>
            <a:ext cx="4248966" cy="33217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8"/>
          <p:cNvSpPr/>
          <p:nvPr/>
        </p:nvSpPr>
        <p:spPr>
          <a:xfrm>
            <a:off x="8757867" y="6409840"/>
            <a:ext cx="386133" cy="35663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58"/>
          <p:cNvSpPr txBox="1"/>
          <p:nvPr/>
        </p:nvSpPr>
        <p:spPr>
          <a:xfrm>
            <a:off x="8579191" y="6475989"/>
            <a:ext cx="521064" cy="18710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Cambria"/>
                <a:ea typeface="Cambria"/>
                <a:cs typeface="Cambria"/>
                <a:sym typeface="Cambria"/>
              </a:rPr>
              <a:t>‹#›</a:t>
            </a:fld>
            <a:endParaRPr b="0" i="0" sz="900" u="none" cap="none" strike="noStrike">
              <a:solidFill>
                <a:schemeClr val="lt1"/>
              </a:solidFill>
              <a:latin typeface="Cambria"/>
              <a:ea typeface="Cambria"/>
              <a:cs typeface="Cambria"/>
              <a:sym typeface="Cambr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32" name="Shape 32"/>
        <p:cNvGrpSpPr/>
        <p:nvPr/>
      </p:nvGrpSpPr>
      <p:grpSpPr>
        <a:xfrm>
          <a:off x="0" y="0"/>
          <a:ext cx="0" cy="0"/>
          <a:chOff x="0" y="0"/>
          <a:chExt cx="0" cy="0"/>
        </a:xfrm>
      </p:grpSpPr>
      <p:sp>
        <p:nvSpPr>
          <p:cNvPr id="33" name="Google Shape;33;p60"/>
          <p:cNvSpPr/>
          <p:nvPr/>
        </p:nvSpPr>
        <p:spPr>
          <a:xfrm>
            <a:off x="227641" y="721277"/>
            <a:ext cx="8720706" cy="5926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60"/>
          <p:cNvSpPr txBox="1"/>
          <p:nvPr>
            <p:ph idx="1" type="body"/>
          </p:nvPr>
        </p:nvSpPr>
        <p:spPr>
          <a:xfrm rot="5400000">
            <a:off x="2358139" y="27689"/>
            <a:ext cx="4427721"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5" name="Google Shape;35;p60"/>
          <p:cNvSpPr txBox="1"/>
          <p:nvPr>
            <p:ph idx="11" type="ftr"/>
          </p:nvPr>
        </p:nvSpPr>
        <p:spPr>
          <a:xfrm>
            <a:off x="3688678" y="123191"/>
            <a:ext cx="4248966" cy="33217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0"/>
          <p:cNvSpPr txBox="1"/>
          <p:nvPr>
            <p:ph type="title"/>
          </p:nvPr>
        </p:nvSpPr>
        <p:spPr>
          <a:xfrm>
            <a:off x="457200" y="953246"/>
            <a:ext cx="8229600" cy="80344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60"/>
          <p:cNvSpPr/>
          <p:nvPr/>
        </p:nvSpPr>
        <p:spPr>
          <a:xfrm>
            <a:off x="8757867" y="6409840"/>
            <a:ext cx="386133" cy="35663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60"/>
          <p:cNvSpPr txBox="1"/>
          <p:nvPr/>
        </p:nvSpPr>
        <p:spPr>
          <a:xfrm>
            <a:off x="8579191" y="6475989"/>
            <a:ext cx="521064" cy="18710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Cambria"/>
                <a:ea typeface="Cambria"/>
                <a:cs typeface="Cambria"/>
                <a:sym typeface="Cambria"/>
              </a:rPr>
              <a:t>‹#›</a:t>
            </a:fld>
            <a:endParaRPr b="0" i="0" sz="900" u="none" cap="none" strike="noStrike">
              <a:solidFill>
                <a:schemeClr val="lt1"/>
              </a:solidFill>
              <a:latin typeface="Cambria"/>
              <a:ea typeface="Cambria"/>
              <a:cs typeface="Cambria"/>
              <a:sym typeface="Cambr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9" name="Shape 39"/>
        <p:cNvGrpSpPr/>
        <p:nvPr/>
      </p:nvGrpSpPr>
      <p:grpSpPr>
        <a:xfrm>
          <a:off x="0" y="0"/>
          <a:ext cx="0" cy="0"/>
          <a:chOff x="0" y="0"/>
          <a:chExt cx="0" cy="0"/>
        </a:xfrm>
      </p:grpSpPr>
      <p:sp>
        <p:nvSpPr>
          <p:cNvPr id="40" name="Google Shape;40;p65"/>
          <p:cNvSpPr/>
          <p:nvPr/>
        </p:nvSpPr>
        <p:spPr>
          <a:xfrm>
            <a:off x="227641" y="721277"/>
            <a:ext cx="8720706" cy="5926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65"/>
          <p:cNvSpPr txBox="1"/>
          <p:nvPr>
            <p:ph type="title"/>
          </p:nvPr>
        </p:nvSpPr>
        <p:spPr>
          <a:xfrm>
            <a:off x="457200" y="962942"/>
            <a:ext cx="8229600" cy="67052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p65"/>
          <p:cNvSpPr txBox="1"/>
          <p:nvPr>
            <p:ph idx="1" type="body"/>
          </p:nvPr>
        </p:nvSpPr>
        <p:spPr>
          <a:xfrm>
            <a:off x="457200" y="1850228"/>
            <a:ext cx="4038600" cy="450612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3" name="Google Shape;43;p65"/>
          <p:cNvSpPr txBox="1"/>
          <p:nvPr>
            <p:ph idx="2" type="body"/>
          </p:nvPr>
        </p:nvSpPr>
        <p:spPr>
          <a:xfrm>
            <a:off x="4648200" y="1850228"/>
            <a:ext cx="4038600" cy="4506121"/>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4" name="Google Shape;44;p65"/>
          <p:cNvSpPr txBox="1"/>
          <p:nvPr>
            <p:ph idx="11" type="ftr"/>
          </p:nvPr>
        </p:nvSpPr>
        <p:spPr>
          <a:xfrm>
            <a:off x="3688678" y="123191"/>
            <a:ext cx="4248966" cy="33217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5"/>
          <p:cNvSpPr txBox="1"/>
          <p:nvPr/>
        </p:nvSpPr>
        <p:spPr>
          <a:xfrm>
            <a:off x="8579191" y="5887849"/>
            <a:ext cx="521064"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mbria"/>
              <a:ea typeface="Cambria"/>
              <a:cs typeface="Cambria"/>
              <a:sym typeface="Cambria"/>
            </a:endParaRPr>
          </a:p>
        </p:txBody>
      </p:sp>
      <p:sp>
        <p:nvSpPr>
          <p:cNvPr id="46" name="Google Shape;46;p65"/>
          <p:cNvSpPr/>
          <p:nvPr/>
        </p:nvSpPr>
        <p:spPr>
          <a:xfrm>
            <a:off x="8757867" y="6409840"/>
            <a:ext cx="386133" cy="35663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65"/>
          <p:cNvSpPr txBox="1"/>
          <p:nvPr/>
        </p:nvSpPr>
        <p:spPr>
          <a:xfrm>
            <a:off x="8579191" y="6475989"/>
            <a:ext cx="521064" cy="18710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Cambria"/>
                <a:ea typeface="Cambria"/>
                <a:cs typeface="Cambria"/>
                <a:sym typeface="Cambria"/>
              </a:rPr>
              <a:t>‹#›</a:t>
            </a:fld>
            <a:endParaRPr b="0" i="0" sz="900" u="none" cap="none" strike="noStrike">
              <a:solidFill>
                <a:schemeClr val="lt1"/>
              </a:solidFill>
              <a:latin typeface="Cambria"/>
              <a:ea typeface="Cambria"/>
              <a:cs typeface="Cambria"/>
              <a:sym typeface="Cambr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48" name="Shape 48"/>
        <p:cNvGrpSpPr/>
        <p:nvPr/>
      </p:nvGrpSpPr>
      <p:grpSpPr>
        <a:xfrm>
          <a:off x="0" y="0"/>
          <a:ext cx="0" cy="0"/>
          <a:chOff x="0" y="0"/>
          <a:chExt cx="0" cy="0"/>
        </a:xfrm>
      </p:grpSpPr>
      <p:sp>
        <p:nvSpPr>
          <p:cNvPr id="49" name="Google Shape;49;p61"/>
          <p:cNvSpPr/>
          <p:nvPr/>
        </p:nvSpPr>
        <p:spPr>
          <a:xfrm>
            <a:off x="227641" y="721277"/>
            <a:ext cx="8720706" cy="5926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61"/>
          <p:cNvSpPr txBox="1"/>
          <p:nvPr>
            <p:ph idx="11" type="ftr"/>
          </p:nvPr>
        </p:nvSpPr>
        <p:spPr>
          <a:xfrm>
            <a:off x="3688678" y="123191"/>
            <a:ext cx="4248966" cy="33217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1"/>
          <p:cNvSpPr txBox="1"/>
          <p:nvPr>
            <p:ph type="title"/>
          </p:nvPr>
        </p:nvSpPr>
        <p:spPr>
          <a:xfrm>
            <a:off x="457200" y="912163"/>
            <a:ext cx="8229600" cy="80344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61"/>
          <p:cNvSpPr/>
          <p:nvPr/>
        </p:nvSpPr>
        <p:spPr>
          <a:xfrm>
            <a:off x="8757867" y="6409840"/>
            <a:ext cx="386133" cy="35663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61"/>
          <p:cNvSpPr txBox="1"/>
          <p:nvPr/>
        </p:nvSpPr>
        <p:spPr>
          <a:xfrm>
            <a:off x="8579191" y="6475989"/>
            <a:ext cx="521064" cy="18710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Cambria"/>
                <a:ea typeface="Cambria"/>
                <a:cs typeface="Cambria"/>
                <a:sym typeface="Cambria"/>
              </a:rPr>
              <a:t>‹#›</a:t>
            </a:fld>
            <a:endParaRPr b="0" i="0" sz="900" u="none" cap="none" strike="noStrike">
              <a:solidFill>
                <a:schemeClr val="lt1"/>
              </a:solidFill>
              <a:latin typeface="Cambria"/>
              <a:ea typeface="Cambria"/>
              <a:cs typeface="Cambria"/>
              <a:sym typeface="Cambr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59"/>
          <p:cNvSpPr/>
          <p:nvPr/>
        </p:nvSpPr>
        <p:spPr>
          <a:xfrm>
            <a:off x="227641" y="721277"/>
            <a:ext cx="8720706" cy="5926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59"/>
          <p:cNvSpPr txBox="1"/>
          <p:nvPr>
            <p:ph idx="11" type="ftr"/>
          </p:nvPr>
        </p:nvSpPr>
        <p:spPr>
          <a:xfrm>
            <a:off x="3688678" y="123191"/>
            <a:ext cx="4248966" cy="33217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9"/>
          <p:cNvSpPr/>
          <p:nvPr/>
        </p:nvSpPr>
        <p:spPr>
          <a:xfrm>
            <a:off x="8757867" y="6409840"/>
            <a:ext cx="386133" cy="35663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59"/>
          <p:cNvSpPr txBox="1"/>
          <p:nvPr/>
        </p:nvSpPr>
        <p:spPr>
          <a:xfrm>
            <a:off x="8579191" y="6475989"/>
            <a:ext cx="521064" cy="18710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Cambria"/>
                <a:ea typeface="Cambria"/>
                <a:cs typeface="Cambria"/>
                <a:sym typeface="Cambria"/>
              </a:rPr>
              <a:t>‹#›</a:t>
            </a:fld>
            <a:endParaRPr b="0" i="0" sz="900" u="none" cap="none" strike="noStrike">
              <a:solidFill>
                <a:schemeClr val="lt1"/>
              </a:solidFill>
              <a:latin typeface="Cambria"/>
              <a:ea typeface="Cambria"/>
              <a:cs typeface="Cambria"/>
              <a:sym typeface="Cambr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9" name="Shape 59"/>
        <p:cNvGrpSpPr/>
        <p:nvPr/>
      </p:nvGrpSpPr>
      <p:grpSpPr>
        <a:xfrm>
          <a:off x="0" y="0"/>
          <a:ext cx="0" cy="0"/>
          <a:chOff x="0" y="0"/>
          <a:chExt cx="0" cy="0"/>
        </a:xfrm>
      </p:grpSpPr>
      <p:sp>
        <p:nvSpPr>
          <p:cNvPr id="60" name="Google Shape;60;p62"/>
          <p:cNvSpPr/>
          <p:nvPr/>
        </p:nvSpPr>
        <p:spPr>
          <a:xfrm>
            <a:off x="227641" y="721277"/>
            <a:ext cx="8720706" cy="5926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62"/>
          <p:cNvSpPr txBox="1"/>
          <p:nvPr>
            <p:ph type="title"/>
          </p:nvPr>
        </p:nvSpPr>
        <p:spPr>
          <a:xfrm>
            <a:off x="457200" y="968927"/>
            <a:ext cx="8229600" cy="80344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62"/>
          <p:cNvSpPr txBox="1"/>
          <p:nvPr>
            <p:ph idx="1" type="body"/>
          </p:nvPr>
        </p:nvSpPr>
        <p:spPr>
          <a:xfrm>
            <a:off x="457200" y="1907406"/>
            <a:ext cx="4040188" cy="397959"/>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b="1" sz="18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63" name="Google Shape;63;p62"/>
          <p:cNvSpPr txBox="1"/>
          <p:nvPr>
            <p:ph idx="2" type="body"/>
          </p:nvPr>
        </p:nvSpPr>
        <p:spPr>
          <a:xfrm>
            <a:off x="457200" y="2446066"/>
            <a:ext cx="4040188" cy="3680097"/>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4" name="Google Shape;64;p62"/>
          <p:cNvSpPr txBox="1"/>
          <p:nvPr>
            <p:ph idx="3" type="body"/>
          </p:nvPr>
        </p:nvSpPr>
        <p:spPr>
          <a:xfrm>
            <a:off x="4645025" y="1907406"/>
            <a:ext cx="4041775" cy="397959"/>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b="1" sz="18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65" name="Google Shape;65;p62"/>
          <p:cNvSpPr txBox="1"/>
          <p:nvPr>
            <p:ph idx="4" type="body"/>
          </p:nvPr>
        </p:nvSpPr>
        <p:spPr>
          <a:xfrm>
            <a:off x="4645025" y="2446066"/>
            <a:ext cx="4041775" cy="3680097"/>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66" name="Google Shape;66;p62"/>
          <p:cNvSpPr txBox="1"/>
          <p:nvPr>
            <p:ph idx="11" type="ftr"/>
          </p:nvPr>
        </p:nvSpPr>
        <p:spPr>
          <a:xfrm>
            <a:off x="3688678" y="123191"/>
            <a:ext cx="4248966" cy="33217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2"/>
          <p:cNvSpPr/>
          <p:nvPr/>
        </p:nvSpPr>
        <p:spPr>
          <a:xfrm>
            <a:off x="8757867" y="6409840"/>
            <a:ext cx="386133" cy="35663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62"/>
          <p:cNvSpPr txBox="1"/>
          <p:nvPr/>
        </p:nvSpPr>
        <p:spPr>
          <a:xfrm>
            <a:off x="8579191" y="6475989"/>
            <a:ext cx="521064" cy="18710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Cambria"/>
                <a:ea typeface="Cambria"/>
                <a:cs typeface="Cambria"/>
                <a:sym typeface="Cambria"/>
              </a:rPr>
              <a:t>‹#›</a:t>
            </a:fld>
            <a:endParaRPr b="0" i="0" sz="900" u="none" cap="none" strike="noStrike">
              <a:solidFill>
                <a:schemeClr val="lt1"/>
              </a:solidFill>
              <a:latin typeface="Cambria"/>
              <a:ea typeface="Cambria"/>
              <a:cs typeface="Cambria"/>
              <a:sym typeface="Cambr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clusion Slide">
  <p:cSld name="Conclusion Slide">
    <p:spTree>
      <p:nvGrpSpPr>
        <p:cNvPr id="69" name="Shape 69"/>
        <p:cNvGrpSpPr/>
        <p:nvPr/>
      </p:nvGrpSpPr>
      <p:grpSpPr>
        <a:xfrm>
          <a:off x="0" y="0"/>
          <a:ext cx="0" cy="0"/>
          <a:chOff x="0" y="0"/>
          <a:chExt cx="0" cy="0"/>
        </a:xfrm>
      </p:grpSpPr>
      <p:sp>
        <p:nvSpPr>
          <p:cNvPr id="70" name="Google Shape;70;p66"/>
          <p:cNvSpPr/>
          <p:nvPr/>
        </p:nvSpPr>
        <p:spPr>
          <a:xfrm>
            <a:off x="0" y="856558"/>
            <a:ext cx="9144000" cy="46393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66"/>
          <p:cNvSpPr/>
          <p:nvPr/>
        </p:nvSpPr>
        <p:spPr>
          <a:xfrm>
            <a:off x="0" y="-24256"/>
            <a:ext cx="9144000" cy="8808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66"/>
          <p:cNvSpPr txBox="1"/>
          <p:nvPr>
            <p:ph type="ctrTitle"/>
          </p:nvPr>
        </p:nvSpPr>
        <p:spPr>
          <a:xfrm>
            <a:off x="685800" y="1406783"/>
            <a:ext cx="7772400" cy="9413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3600"/>
              <a:buFont typeface="Helvetica Neue"/>
              <a:buNone/>
              <a:defRPr b="1" i="0" sz="36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3" name="Google Shape;73;p66">
            <a:hlinkClick r:id="rId2"/>
          </p:cNvPr>
          <p:cNvPicPr preferRelativeResize="0"/>
          <p:nvPr/>
        </p:nvPicPr>
        <p:blipFill rotWithShape="1">
          <a:blip r:embed="rId3">
            <a:alphaModFix/>
          </a:blip>
          <a:srcRect b="0" l="0" r="0" t="0"/>
          <a:stretch/>
        </p:blipFill>
        <p:spPr>
          <a:xfrm>
            <a:off x="3205807" y="2776429"/>
            <a:ext cx="406400" cy="406400"/>
          </a:xfrm>
          <a:prstGeom prst="rect">
            <a:avLst/>
          </a:prstGeom>
          <a:noFill/>
          <a:ln>
            <a:noFill/>
          </a:ln>
        </p:spPr>
      </p:pic>
      <p:pic>
        <p:nvPicPr>
          <p:cNvPr id="74" name="Google Shape;74;p66">
            <a:hlinkClick r:id="rId4"/>
          </p:cNvPr>
          <p:cNvPicPr preferRelativeResize="0"/>
          <p:nvPr/>
        </p:nvPicPr>
        <p:blipFill rotWithShape="1">
          <a:blip r:embed="rId5">
            <a:alphaModFix/>
          </a:blip>
          <a:srcRect b="0" l="0" r="0" t="0"/>
          <a:stretch/>
        </p:blipFill>
        <p:spPr>
          <a:xfrm>
            <a:off x="3205807" y="3240287"/>
            <a:ext cx="406400" cy="406400"/>
          </a:xfrm>
          <a:prstGeom prst="rect">
            <a:avLst/>
          </a:prstGeom>
          <a:noFill/>
          <a:ln>
            <a:noFill/>
          </a:ln>
        </p:spPr>
      </p:pic>
      <p:pic>
        <p:nvPicPr>
          <p:cNvPr id="75" name="Google Shape;75;p66">
            <a:hlinkClick r:id="rId6"/>
          </p:cNvPr>
          <p:cNvPicPr preferRelativeResize="0"/>
          <p:nvPr/>
        </p:nvPicPr>
        <p:blipFill rotWithShape="1">
          <a:blip r:embed="rId7">
            <a:alphaModFix/>
          </a:blip>
          <a:srcRect b="0" l="0" r="0" t="0"/>
          <a:stretch/>
        </p:blipFill>
        <p:spPr>
          <a:xfrm>
            <a:off x="3210194" y="3703845"/>
            <a:ext cx="402013" cy="406400"/>
          </a:xfrm>
          <a:prstGeom prst="rect">
            <a:avLst/>
          </a:prstGeom>
          <a:noFill/>
          <a:ln>
            <a:noFill/>
          </a:ln>
        </p:spPr>
      </p:pic>
      <p:pic>
        <p:nvPicPr>
          <p:cNvPr id="76" name="Google Shape;76;p66">
            <a:hlinkClick r:id="rId8"/>
          </p:cNvPr>
          <p:cNvPicPr preferRelativeResize="0"/>
          <p:nvPr/>
        </p:nvPicPr>
        <p:blipFill rotWithShape="1">
          <a:blip r:embed="rId9">
            <a:alphaModFix/>
          </a:blip>
          <a:srcRect b="0" l="0" r="0" t="0"/>
          <a:stretch/>
        </p:blipFill>
        <p:spPr>
          <a:xfrm>
            <a:off x="3210194" y="4171932"/>
            <a:ext cx="412807" cy="412807"/>
          </a:xfrm>
          <a:prstGeom prst="rect">
            <a:avLst/>
          </a:prstGeom>
          <a:noFill/>
          <a:ln>
            <a:noFill/>
          </a:ln>
        </p:spPr>
      </p:pic>
      <p:pic>
        <p:nvPicPr>
          <p:cNvPr id="77" name="Google Shape;77;p66">
            <a:hlinkClick r:id="rId10"/>
          </p:cNvPr>
          <p:cNvPicPr preferRelativeResize="0"/>
          <p:nvPr/>
        </p:nvPicPr>
        <p:blipFill rotWithShape="1">
          <a:blip r:embed="rId11">
            <a:alphaModFix/>
          </a:blip>
          <a:srcRect b="0" l="0" r="0" t="0"/>
          <a:stretch/>
        </p:blipFill>
        <p:spPr>
          <a:xfrm>
            <a:off x="3205807" y="4661097"/>
            <a:ext cx="406400" cy="406400"/>
          </a:xfrm>
          <a:prstGeom prst="rect">
            <a:avLst/>
          </a:prstGeom>
          <a:noFill/>
          <a:ln>
            <a:noFill/>
          </a:ln>
        </p:spPr>
      </p:pic>
      <p:sp>
        <p:nvSpPr>
          <p:cNvPr id="78" name="Google Shape;78;p66"/>
          <p:cNvSpPr txBox="1"/>
          <p:nvPr/>
        </p:nvSpPr>
        <p:spPr>
          <a:xfrm>
            <a:off x="685801" y="3504080"/>
            <a:ext cx="21246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Helvetica Neue"/>
                <a:ea typeface="Helvetica Neue"/>
                <a:cs typeface="Helvetica Neue"/>
                <a:sym typeface="Helvetica Neue"/>
              </a:rPr>
              <a:t>www.idigbio.org</a:t>
            </a:r>
            <a:endParaRPr b="1" i="0" sz="1800" u="none" cap="none" strike="noStrike">
              <a:solidFill>
                <a:schemeClr val="dk1"/>
              </a:solidFill>
              <a:latin typeface="Helvetica Neue"/>
              <a:ea typeface="Helvetica Neue"/>
              <a:cs typeface="Helvetica Neue"/>
              <a:sym typeface="Helvetica Neue"/>
            </a:endParaRPr>
          </a:p>
        </p:txBody>
      </p:sp>
      <p:grpSp>
        <p:nvGrpSpPr>
          <p:cNvPr id="79" name="Google Shape;79;p66"/>
          <p:cNvGrpSpPr/>
          <p:nvPr/>
        </p:nvGrpSpPr>
        <p:grpSpPr>
          <a:xfrm>
            <a:off x="1252080" y="2674975"/>
            <a:ext cx="968247" cy="830111"/>
            <a:chOff x="1252080" y="2742784"/>
            <a:chExt cx="968247" cy="830111"/>
          </a:xfrm>
        </p:grpSpPr>
        <p:pic>
          <p:nvPicPr>
            <p:cNvPr descr="idigbio_logo_rgb.eps" id="80" name="Google Shape;80;p66"/>
            <p:cNvPicPr preferRelativeResize="0"/>
            <p:nvPr/>
          </p:nvPicPr>
          <p:blipFill rotWithShape="1">
            <a:blip r:embed="rId12">
              <a:alphaModFix/>
            </a:blip>
            <a:srcRect b="0" l="0" r="67769" t="0"/>
            <a:stretch/>
          </p:blipFill>
          <p:spPr>
            <a:xfrm>
              <a:off x="1252080" y="2742784"/>
              <a:ext cx="861291" cy="830111"/>
            </a:xfrm>
            <a:prstGeom prst="rect">
              <a:avLst/>
            </a:prstGeom>
            <a:noFill/>
            <a:ln>
              <a:noFill/>
            </a:ln>
          </p:spPr>
        </p:pic>
        <p:sp>
          <p:nvSpPr>
            <p:cNvPr id="81" name="Google Shape;81;p66"/>
            <p:cNvSpPr/>
            <p:nvPr/>
          </p:nvSpPr>
          <p:spPr>
            <a:xfrm>
              <a:off x="1946212" y="3362190"/>
              <a:ext cx="274115" cy="210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82" name="Google Shape;82;p66"/>
          <p:cNvSpPr txBox="1"/>
          <p:nvPr/>
        </p:nvSpPr>
        <p:spPr>
          <a:xfrm>
            <a:off x="3750626" y="2601135"/>
            <a:ext cx="5393373" cy="2677656"/>
          </a:xfrm>
          <a:prstGeom prst="rect">
            <a:avLst/>
          </a:prstGeom>
          <a:noFill/>
          <a:ln>
            <a:noFill/>
          </a:ln>
        </p:spPr>
        <p:txBody>
          <a:bodyPr anchorCtr="0" anchor="t" bIns="45700" lIns="91425" spcFirstLastPara="1" rIns="91425" wrap="square" tIns="45700">
            <a:spAutoFit/>
          </a:bodyPr>
          <a:lstStyle/>
          <a:p>
            <a:pPr indent="0" lvl="0" marL="0" marR="0" rtl="0" algn="l">
              <a:lnSpc>
                <a:spcPct val="225000"/>
              </a:lnSpc>
              <a:spcBef>
                <a:spcPts val="0"/>
              </a:spcBef>
              <a:spcAft>
                <a:spcPts val="0"/>
              </a:spcAft>
              <a:buClr>
                <a:srgbClr val="000000"/>
              </a:buClr>
              <a:buSzPts val="1600"/>
              <a:buFont typeface="Arial"/>
              <a:buNone/>
            </a:pPr>
            <a:r>
              <a:rPr b="0" i="0" lang="en-US" sz="1600" u="none" cap="none" strike="noStrike">
                <a:solidFill>
                  <a:schemeClr val="dk1"/>
                </a:solidFill>
                <a:latin typeface="Cambria"/>
                <a:ea typeface="Cambria"/>
                <a:cs typeface="Cambria"/>
                <a:sym typeface="Cambria"/>
              </a:rPr>
              <a:t>facebook.com/iDigBio</a:t>
            </a:r>
            <a:endParaRPr b="0" i="0" sz="1600" u="none" cap="none" strike="noStrike">
              <a:solidFill>
                <a:schemeClr val="dk1"/>
              </a:solidFill>
              <a:latin typeface="Cambria"/>
              <a:ea typeface="Cambria"/>
              <a:cs typeface="Cambria"/>
              <a:sym typeface="Cambria"/>
            </a:endParaRPr>
          </a:p>
          <a:p>
            <a:pPr indent="0" lvl="0" marL="0" marR="0" rtl="0" algn="l">
              <a:lnSpc>
                <a:spcPct val="225000"/>
              </a:lnSpc>
              <a:spcBef>
                <a:spcPts val="0"/>
              </a:spcBef>
              <a:spcAft>
                <a:spcPts val="0"/>
              </a:spcAft>
              <a:buClr>
                <a:srgbClr val="000000"/>
              </a:buClr>
              <a:buSzPts val="1600"/>
              <a:buFont typeface="Arial"/>
              <a:buNone/>
            </a:pPr>
            <a:r>
              <a:rPr b="0" i="0" lang="en-US" sz="1600" u="none" cap="none" strike="noStrike">
                <a:solidFill>
                  <a:schemeClr val="dk1"/>
                </a:solidFill>
                <a:latin typeface="Cambria"/>
                <a:ea typeface="Cambria"/>
                <a:cs typeface="Cambria"/>
                <a:sym typeface="Cambria"/>
              </a:rPr>
              <a:t>twitter.com/iDigBio</a:t>
            </a:r>
            <a:endParaRPr b="0" i="0" sz="1600" u="none" cap="none" strike="noStrike">
              <a:solidFill>
                <a:schemeClr val="dk1"/>
              </a:solidFill>
              <a:latin typeface="Cambria"/>
              <a:ea typeface="Cambria"/>
              <a:cs typeface="Cambria"/>
              <a:sym typeface="Cambria"/>
            </a:endParaRPr>
          </a:p>
          <a:p>
            <a:pPr indent="0" lvl="0" marL="0" marR="0" rtl="0" algn="l">
              <a:lnSpc>
                <a:spcPct val="225000"/>
              </a:lnSpc>
              <a:spcBef>
                <a:spcPts val="0"/>
              </a:spcBef>
              <a:spcAft>
                <a:spcPts val="0"/>
              </a:spcAft>
              <a:buClr>
                <a:srgbClr val="000000"/>
              </a:buClr>
              <a:buSzPts val="1600"/>
              <a:buFont typeface="Arial"/>
              <a:buNone/>
            </a:pPr>
            <a:r>
              <a:rPr b="0" i="0" lang="en-US" sz="1600" u="none" cap="none" strike="noStrike">
                <a:solidFill>
                  <a:schemeClr val="dk1"/>
                </a:solidFill>
                <a:latin typeface="Cambria"/>
                <a:ea typeface="Cambria"/>
                <a:cs typeface="Cambria"/>
                <a:sym typeface="Cambria"/>
              </a:rPr>
              <a:t>vimeo.com/idigbio</a:t>
            </a:r>
            <a:endParaRPr b="0" i="0" sz="1600" u="none" cap="none" strike="noStrike">
              <a:solidFill>
                <a:schemeClr val="dk1"/>
              </a:solidFill>
              <a:latin typeface="Cambria"/>
              <a:ea typeface="Cambria"/>
              <a:cs typeface="Cambria"/>
              <a:sym typeface="Cambria"/>
            </a:endParaRPr>
          </a:p>
          <a:p>
            <a:pPr indent="0" lvl="0" marL="0" marR="0" rtl="0" algn="l">
              <a:lnSpc>
                <a:spcPct val="225000"/>
              </a:lnSpc>
              <a:spcBef>
                <a:spcPts val="0"/>
              </a:spcBef>
              <a:spcAft>
                <a:spcPts val="0"/>
              </a:spcAft>
              <a:buClr>
                <a:srgbClr val="000000"/>
              </a:buClr>
              <a:buSzPts val="1600"/>
              <a:buFont typeface="Arial"/>
              <a:buNone/>
            </a:pPr>
            <a:r>
              <a:rPr b="0" i="0" lang="en-US" sz="1600" u="none" cap="none" strike="noStrike">
                <a:solidFill>
                  <a:schemeClr val="dk1"/>
                </a:solidFill>
                <a:latin typeface="Cambria"/>
                <a:ea typeface="Cambria"/>
                <a:cs typeface="Cambria"/>
                <a:sym typeface="Cambria"/>
              </a:rPr>
              <a:t>idigbio.org/rss-feed.xml</a:t>
            </a:r>
            <a:endParaRPr b="0" i="0" sz="1600" u="none" cap="none" strike="noStrike">
              <a:solidFill>
                <a:schemeClr val="dk1"/>
              </a:solidFill>
              <a:latin typeface="Cambria"/>
              <a:ea typeface="Cambria"/>
              <a:cs typeface="Cambria"/>
              <a:sym typeface="Cambria"/>
            </a:endParaRPr>
          </a:p>
          <a:p>
            <a:pPr indent="0" lvl="0" marL="0" marR="0" rtl="0" algn="l">
              <a:lnSpc>
                <a:spcPct val="225000"/>
              </a:lnSpc>
              <a:spcBef>
                <a:spcPts val="0"/>
              </a:spcBef>
              <a:spcAft>
                <a:spcPts val="0"/>
              </a:spcAft>
              <a:buClr>
                <a:srgbClr val="000000"/>
              </a:buClr>
              <a:buSzPts val="1600"/>
              <a:buFont typeface="Arial"/>
              <a:buNone/>
            </a:pPr>
            <a:r>
              <a:rPr b="0" i="0" lang="en-US" sz="1600" u="none" cap="none" strike="noStrike">
                <a:solidFill>
                  <a:schemeClr val="dk1"/>
                </a:solidFill>
                <a:latin typeface="Cambria"/>
                <a:ea typeface="Cambria"/>
                <a:cs typeface="Cambria"/>
                <a:sym typeface="Cambria"/>
              </a:rPr>
              <a:t>webcal://www.idigbio.org/events-calendar/export.ics</a:t>
            </a:r>
            <a:endParaRPr b="0" i="0" sz="16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3" name="Google Shape;83;p66"/>
          <p:cNvPicPr preferRelativeResize="0"/>
          <p:nvPr/>
        </p:nvPicPr>
        <p:blipFill rotWithShape="1">
          <a:blip r:embed="rId13">
            <a:alphaModFix/>
          </a:blip>
          <a:srcRect b="0" l="0" r="0" t="0"/>
          <a:stretch/>
        </p:blipFill>
        <p:spPr>
          <a:xfrm>
            <a:off x="227641" y="123190"/>
            <a:ext cx="1935187" cy="590550"/>
          </a:xfrm>
          <a:prstGeom prst="rect">
            <a:avLst/>
          </a:prstGeom>
          <a:noFill/>
          <a:ln>
            <a:noFill/>
          </a:ln>
        </p:spPr>
      </p:pic>
      <p:sp>
        <p:nvSpPr>
          <p:cNvPr id="84" name="Google Shape;84;p66"/>
          <p:cNvSpPr/>
          <p:nvPr/>
        </p:nvSpPr>
        <p:spPr>
          <a:xfrm>
            <a:off x="0" y="-24256"/>
            <a:ext cx="9144000" cy="8808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baseline="-25000" i="0" sz="1800" u="none" cap="none" strike="noStrike">
              <a:solidFill>
                <a:schemeClr val="lt1"/>
              </a:solidFill>
              <a:latin typeface="Calibri"/>
              <a:ea typeface="Calibri"/>
              <a:cs typeface="Calibri"/>
              <a:sym typeface="Calibri"/>
            </a:endParaRPr>
          </a:p>
        </p:txBody>
      </p:sp>
      <p:sp>
        <p:nvSpPr>
          <p:cNvPr id="85" name="Google Shape;85;p66"/>
          <p:cNvSpPr txBox="1"/>
          <p:nvPr/>
        </p:nvSpPr>
        <p:spPr>
          <a:xfrm>
            <a:off x="3500284" y="5924561"/>
            <a:ext cx="5370271" cy="8079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1" lang="en-US" sz="900" u="none" cap="none" strike="noStrike">
                <a:solidFill>
                  <a:schemeClr val="dk1"/>
                </a:solidFill>
                <a:latin typeface="Calibri"/>
                <a:ea typeface="Calibri"/>
                <a:cs typeface="Calibri"/>
                <a:sym typeface="Calibri"/>
              </a:rPr>
              <a:t>iDigBio is funded by grants from the National Science Foundation’s Advancing Digitization of Biodiversity Collections Program.  Any opinions, findings, and conclusions or recommendations expressed in this material are those of the author(s) and do not necessarily reflect the views of the National Science Foundation. All images used with permission or are free from copyright.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alibri"/>
              <a:ea typeface="Calibri"/>
              <a:cs typeface="Calibri"/>
              <a:sym typeface="Calibri"/>
            </a:endParaRPr>
          </a:p>
        </p:txBody>
      </p:sp>
      <p:pic>
        <p:nvPicPr>
          <p:cNvPr descr="green bar.jpg" id="86" name="Google Shape;86;p66"/>
          <p:cNvPicPr preferRelativeResize="0"/>
          <p:nvPr/>
        </p:nvPicPr>
        <p:blipFill rotWithShape="1">
          <a:blip r:embed="rId14">
            <a:alphaModFix/>
          </a:blip>
          <a:srcRect b="0" l="0" r="0" t="0"/>
          <a:stretch/>
        </p:blipFill>
        <p:spPr>
          <a:xfrm flipH="1" rot="10800000">
            <a:off x="0" y="6667500"/>
            <a:ext cx="9144000" cy="236218"/>
          </a:xfrm>
          <a:prstGeom prst="rect">
            <a:avLst/>
          </a:prstGeom>
          <a:noFill/>
          <a:ln>
            <a:noFill/>
          </a:ln>
        </p:spPr>
      </p:pic>
      <p:pic>
        <p:nvPicPr>
          <p:cNvPr descr="IdigBio-logo-bigger.jpg" id="87" name="Google Shape;87;p66"/>
          <p:cNvPicPr preferRelativeResize="0"/>
          <p:nvPr/>
        </p:nvPicPr>
        <p:blipFill rotWithShape="1">
          <a:blip r:embed="rId15">
            <a:alphaModFix/>
          </a:blip>
          <a:srcRect b="0" l="0" r="0" t="0"/>
          <a:stretch/>
        </p:blipFill>
        <p:spPr>
          <a:xfrm>
            <a:off x="487679" y="6002068"/>
            <a:ext cx="2436687" cy="513032"/>
          </a:xfrm>
          <a:prstGeom prst="rect">
            <a:avLst/>
          </a:prstGeom>
          <a:noFill/>
          <a:ln>
            <a:noFill/>
          </a:ln>
        </p:spPr>
      </p:pic>
      <p:pic>
        <p:nvPicPr>
          <p:cNvPr descr="Asset 12.jpg" id="88" name="Google Shape;88;p66"/>
          <p:cNvPicPr preferRelativeResize="0"/>
          <p:nvPr/>
        </p:nvPicPr>
        <p:blipFill rotWithShape="1">
          <a:blip r:embed="rId16">
            <a:alphaModFix/>
          </a:blip>
          <a:srcRect b="0" l="0" r="0" t="0"/>
          <a:stretch/>
        </p:blipFill>
        <p:spPr>
          <a:xfrm>
            <a:off x="205741" y="203477"/>
            <a:ext cx="8694420" cy="4353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9" name="Shape 89"/>
        <p:cNvGrpSpPr/>
        <p:nvPr/>
      </p:nvGrpSpPr>
      <p:grpSpPr>
        <a:xfrm>
          <a:off x="0" y="0"/>
          <a:ext cx="0" cy="0"/>
          <a:chOff x="0" y="0"/>
          <a:chExt cx="0" cy="0"/>
        </a:xfrm>
      </p:grpSpPr>
      <p:sp>
        <p:nvSpPr>
          <p:cNvPr id="90" name="Google Shape;90;p67"/>
          <p:cNvSpPr/>
          <p:nvPr/>
        </p:nvSpPr>
        <p:spPr>
          <a:xfrm>
            <a:off x="227641" y="721277"/>
            <a:ext cx="8720706" cy="5926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67"/>
          <p:cNvSpPr txBox="1"/>
          <p:nvPr>
            <p:ph type="title"/>
          </p:nvPr>
        </p:nvSpPr>
        <p:spPr>
          <a:xfrm>
            <a:off x="457200" y="900862"/>
            <a:ext cx="3008313" cy="70887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Helvetica Neue"/>
              <a:buNone/>
              <a:defRPr b="1" i="0" sz="20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p67"/>
          <p:cNvSpPr txBox="1"/>
          <p:nvPr>
            <p:ph idx="1" type="body"/>
          </p:nvPr>
        </p:nvSpPr>
        <p:spPr>
          <a:xfrm>
            <a:off x="3575050" y="900862"/>
            <a:ext cx="5111750" cy="5567626"/>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93" name="Google Shape;93;p67"/>
          <p:cNvSpPr txBox="1"/>
          <p:nvPr>
            <p:ph idx="2" type="body"/>
          </p:nvPr>
        </p:nvSpPr>
        <p:spPr>
          <a:xfrm>
            <a:off x="457200" y="1803189"/>
            <a:ext cx="3008313" cy="466529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atin typeface="Cambria"/>
                <a:ea typeface="Cambria"/>
                <a:cs typeface="Cambria"/>
                <a:sym typeface="Cambria"/>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94" name="Google Shape;94;p67"/>
          <p:cNvSpPr txBox="1"/>
          <p:nvPr>
            <p:ph idx="11" type="ftr"/>
          </p:nvPr>
        </p:nvSpPr>
        <p:spPr>
          <a:xfrm>
            <a:off x="3688678" y="123191"/>
            <a:ext cx="4248966" cy="33217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67"/>
          <p:cNvSpPr/>
          <p:nvPr/>
        </p:nvSpPr>
        <p:spPr>
          <a:xfrm>
            <a:off x="8757867" y="6409840"/>
            <a:ext cx="386133" cy="35663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67"/>
          <p:cNvSpPr txBox="1"/>
          <p:nvPr/>
        </p:nvSpPr>
        <p:spPr>
          <a:xfrm>
            <a:off x="8579191" y="6475989"/>
            <a:ext cx="521064" cy="18710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Cambria"/>
                <a:ea typeface="Cambria"/>
                <a:cs typeface="Cambria"/>
                <a:sym typeface="Cambria"/>
              </a:rPr>
              <a:t>‹#›</a:t>
            </a:fld>
            <a:endParaRPr b="0" i="0" sz="900" u="none" cap="none" strike="noStrike">
              <a:solidFill>
                <a:schemeClr val="lt1"/>
              </a:solidFill>
              <a:latin typeface="Cambria"/>
              <a:ea typeface="Cambria"/>
              <a:cs typeface="Cambria"/>
              <a:sym typeface="Cambria"/>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0E2DC"/>
        </a:solidFill>
      </p:bgPr>
    </p:bg>
    <p:spTree>
      <p:nvGrpSpPr>
        <p:cNvPr id="9" name="Shape 9"/>
        <p:cNvGrpSpPr/>
        <p:nvPr/>
      </p:nvGrpSpPr>
      <p:grpSpPr>
        <a:xfrm>
          <a:off x="0" y="0"/>
          <a:ext cx="0" cy="0"/>
          <a:chOff x="0" y="0"/>
          <a:chExt cx="0" cy="0"/>
        </a:xfrm>
      </p:grpSpPr>
      <p:sp>
        <p:nvSpPr>
          <p:cNvPr id="10" name="Google Shape;10;p56"/>
          <p:cNvSpPr/>
          <p:nvPr/>
        </p:nvSpPr>
        <p:spPr>
          <a:xfrm>
            <a:off x="0" y="0"/>
            <a:ext cx="9144000" cy="6858000"/>
          </a:xfrm>
          <a:prstGeom prst="rect">
            <a:avLst/>
          </a:prstGeom>
          <a:solidFill>
            <a:schemeClr val="lt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56"/>
          <p:cNvSpPr txBox="1"/>
          <p:nvPr>
            <p:ph idx="1" type="body"/>
          </p:nvPr>
        </p:nvSpPr>
        <p:spPr>
          <a:xfrm>
            <a:off x="457200" y="2170931"/>
            <a:ext cx="8229600" cy="4185419"/>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Helvetica Neue"/>
                <a:ea typeface="Helvetica Neue"/>
                <a:cs typeface="Helvetica Neue"/>
                <a:sym typeface="Helvetica Neue"/>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Asset 12.jpg" id="12" name="Google Shape;12;p56"/>
          <p:cNvPicPr preferRelativeResize="0"/>
          <p:nvPr/>
        </p:nvPicPr>
        <p:blipFill rotWithShape="1">
          <a:blip r:embed="rId1">
            <a:alphaModFix/>
          </a:blip>
          <a:srcRect b="0" l="0" r="0" t="0"/>
          <a:stretch/>
        </p:blipFill>
        <p:spPr>
          <a:xfrm>
            <a:off x="205741" y="237676"/>
            <a:ext cx="8694420" cy="435387"/>
          </a:xfrm>
          <a:prstGeom prst="rect">
            <a:avLst/>
          </a:prstGeom>
          <a:noFill/>
          <a:ln>
            <a:noFill/>
          </a:ln>
        </p:spPr>
      </p:pic>
      <p:sp>
        <p:nvSpPr>
          <p:cNvPr id="13" name="Google Shape;13;p56"/>
          <p:cNvSpPr txBox="1"/>
          <p:nvPr>
            <p:ph idx="11" type="ftr"/>
          </p:nvPr>
        </p:nvSpPr>
        <p:spPr>
          <a:xfrm>
            <a:off x="3688678" y="123191"/>
            <a:ext cx="4248966" cy="332179"/>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phillips@flmnh.ufl.edu" TargetMode="External"/><Relationship Id="rId4" Type="http://schemas.openxmlformats.org/officeDocument/2006/relationships/hyperlink" Target="mailto:jpirlo@flmnh.ufl.edu" TargetMode="External"/><Relationship Id="rId5" Type="http://schemas.openxmlformats.org/officeDocument/2006/relationships/hyperlink" Target="mailto:aflemming@flmnh.ufl.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0.jpg"/><Relationship Id="rId4" Type="http://schemas.openxmlformats.org/officeDocument/2006/relationships/image" Target="../media/image4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8.jpg"/></Relationships>
</file>

<file path=ppt/slides/_rels/slide32.xml.rels><?xml version="1.0" encoding="UTF-8" standalone="yes"?><Relationships xmlns="http://schemas.openxmlformats.org/package/2006/relationships"><Relationship Id="rId11" Type="http://schemas.openxmlformats.org/officeDocument/2006/relationships/image" Target="../media/image54.jpg"/><Relationship Id="rId10"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42.png"/><Relationship Id="rId5" Type="http://schemas.openxmlformats.org/officeDocument/2006/relationships/image" Target="../media/image40.png"/><Relationship Id="rId6" Type="http://schemas.openxmlformats.org/officeDocument/2006/relationships/image" Target="../media/image43.jpg"/><Relationship Id="rId7" Type="http://schemas.openxmlformats.org/officeDocument/2006/relationships/image" Target="../media/image53.jpg"/><Relationship Id="rId8" Type="http://schemas.openxmlformats.org/officeDocument/2006/relationships/image" Target="../media/image4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7.jpg"/><Relationship Id="rId4" Type="http://schemas.openxmlformats.org/officeDocument/2006/relationships/image" Target="../media/image5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hyperlink" Target="mailto:jpirlo@flmnh.ufl.edu" TargetMode="External"/><Relationship Id="rId4" Type="http://schemas.openxmlformats.org/officeDocument/2006/relationships/hyperlink" Target="mailto:mphillips@flmnh.ufl.edu" TargetMode="External"/><Relationship Id="rId5" Type="http://schemas.openxmlformats.org/officeDocument/2006/relationships/hyperlink" Target="mailto:aflemming@ufl.edu" TargetMode="External"/><Relationship Id="rId6" Type="http://schemas.openxmlformats.org/officeDocument/2006/relationships/image" Target="../media/image4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9.jpg"/><Relationship Id="rId4" Type="http://schemas.openxmlformats.org/officeDocument/2006/relationships/image" Target="../media/image11.jpg"/><Relationship Id="rId5" Type="http://schemas.openxmlformats.org/officeDocument/2006/relationships/image" Target="../media/image24.png"/><Relationship Id="rId6"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0.jpg"/><Relationship Id="rId5"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
          <p:cNvSpPr txBox="1"/>
          <p:nvPr>
            <p:ph type="ctrTitle"/>
          </p:nvPr>
        </p:nvSpPr>
        <p:spPr>
          <a:xfrm>
            <a:off x="223263" y="1682525"/>
            <a:ext cx="8697474" cy="107956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Helvetica Neue"/>
              <a:buNone/>
            </a:pPr>
            <a:r>
              <a:rPr lang="en-US" sz="3200"/>
              <a:t>Exploring Multiple Approaches to Engage Underrepresented Students in Research with Natural History Collections</a:t>
            </a:r>
            <a:br>
              <a:rPr lang="en-US"/>
            </a:br>
            <a:endParaRPr/>
          </a:p>
        </p:txBody>
      </p:sp>
      <p:sp>
        <p:nvSpPr>
          <p:cNvPr id="118" name="Google Shape;118;p1"/>
          <p:cNvSpPr txBox="1"/>
          <p:nvPr>
            <p:ph idx="1" type="subTitle"/>
          </p:nvPr>
        </p:nvSpPr>
        <p:spPr>
          <a:xfrm>
            <a:off x="267737" y="3352389"/>
            <a:ext cx="8485484" cy="1692221"/>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262626"/>
              </a:buClr>
              <a:buSzPts val="2400"/>
              <a:buNone/>
            </a:pPr>
            <a:r>
              <a:rPr baseline="30000" lang="en-US" sz="2400"/>
              <a:t>Authors: </a:t>
            </a:r>
            <a:r>
              <a:rPr baseline="30000" i="1" lang="en-US" sz="2400"/>
              <a:t>Molly Phillips</a:t>
            </a:r>
            <a:r>
              <a:rPr baseline="30000" lang="en-US" sz="2400"/>
              <a:t>, </a:t>
            </a:r>
            <a:r>
              <a:rPr baseline="30000" i="1" lang="en-US" sz="2400"/>
              <a:t>Jeanette Pirlo,</a:t>
            </a:r>
            <a:r>
              <a:rPr baseline="30000" lang="en-US" sz="2400"/>
              <a:t> </a:t>
            </a:r>
            <a:r>
              <a:rPr baseline="30000" i="1" lang="en-US" sz="2400"/>
              <a:t>Adania Flemming,</a:t>
            </a:r>
            <a:r>
              <a:rPr baseline="30000" lang="en-US" sz="2400"/>
              <a:t> Gil Nelson, Shari Ellis, Anna Monfils, Gabriela Hogue, Mare Nazaire, Elizabeth Ellwood </a:t>
            </a:r>
            <a:endParaRPr baseline="30000"/>
          </a:p>
          <a:p>
            <a:pPr indent="0" lvl="0" marL="0" rtl="0" algn="ctr">
              <a:lnSpc>
                <a:spcPct val="100000"/>
              </a:lnSpc>
              <a:spcBef>
                <a:spcPts val="440"/>
              </a:spcBef>
              <a:spcAft>
                <a:spcPts val="0"/>
              </a:spcAft>
              <a:buClr>
                <a:srgbClr val="262626"/>
              </a:buClr>
              <a:buSzPts val="2200"/>
              <a:buNone/>
            </a:pPr>
            <a:r>
              <a:rPr lang="en-US"/>
              <a:t>Contact Emails: </a:t>
            </a:r>
            <a:r>
              <a:rPr lang="en-US" u="sng">
                <a:solidFill>
                  <a:schemeClr val="hlink"/>
                </a:solidFill>
                <a:hlinkClick r:id="rId3"/>
              </a:rPr>
              <a:t>mphillips@flmnh.ufl.edu</a:t>
            </a:r>
            <a:r>
              <a:rPr lang="en-US"/>
              <a:t>; </a:t>
            </a:r>
            <a:r>
              <a:rPr lang="en-US" u="sng">
                <a:solidFill>
                  <a:schemeClr val="hlink"/>
                </a:solidFill>
                <a:hlinkClick r:id="rId4"/>
              </a:rPr>
              <a:t>jpirlo@flmnh.ufl.edu</a:t>
            </a:r>
            <a:r>
              <a:rPr lang="en-US"/>
              <a:t>; </a:t>
            </a:r>
            <a:r>
              <a:rPr lang="en-US" u="sng">
                <a:solidFill>
                  <a:schemeClr val="hlink"/>
                </a:solidFill>
                <a:hlinkClick r:id="rId5"/>
              </a:rPr>
              <a:t>aflemming@flmnh.ufl.edu</a:t>
            </a:r>
            <a:r>
              <a:rPr lang="en-US"/>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g866922c3f1_2_7"/>
          <p:cNvSpPr txBox="1"/>
          <p:nvPr>
            <p:ph type="title"/>
          </p:nvPr>
        </p:nvSpPr>
        <p:spPr>
          <a:xfrm>
            <a:off x="457200" y="973137"/>
            <a:ext cx="8229600" cy="571500"/>
          </a:xfrm>
          <a:prstGeom prst="rect">
            <a:avLst/>
          </a:prstGeom>
          <a:noFill/>
          <a:ln cap="flat" cmpd="sng" w="9525">
            <a:solidFill>
              <a:srgbClr val="1155CC"/>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4000"/>
              <a:buFont typeface="Arial Narrow"/>
              <a:buNone/>
            </a:pPr>
            <a:r>
              <a:rPr b="0" lang="en-US" sz="4000">
                <a:solidFill>
                  <a:srgbClr val="1C4587"/>
                </a:solidFill>
                <a:latin typeface="Arial Narrow"/>
                <a:ea typeface="Arial Narrow"/>
                <a:cs typeface="Arial Narrow"/>
                <a:sym typeface="Arial Narrow"/>
              </a:rPr>
              <a:t>Introduction to Natural History Model</a:t>
            </a:r>
            <a:endParaRPr b="0">
              <a:solidFill>
                <a:srgbClr val="1C4587"/>
              </a:solidFill>
            </a:endParaRPr>
          </a:p>
          <a:p>
            <a:pPr indent="0" lvl="0" marL="0" rtl="0" algn="l">
              <a:lnSpc>
                <a:spcPct val="100000"/>
              </a:lnSpc>
              <a:spcBef>
                <a:spcPts val="0"/>
              </a:spcBef>
              <a:spcAft>
                <a:spcPts val="0"/>
              </a:spcAft>
              <a:buClr>
                <a:schemeClr val="dk1"/>
              </a:buClr>
              <a:buSzPts val="2800"/>
              <a:buFont typeface="Helvetica Neue"/>
              <a:buNone/>
            </a:pPr>
            <a:r>
              <a:t/>
            </a:r>
            <a:endParaRPr/>
          </a:p>
        </p:txBody>
      </p:sp>
      <p:grpSp>
        <p:nvGrpSpPr>
          <p:cNvPr id="205" name="Google Shape;205;g866922c3f1_2_7"/>
          <p:cNvGrpSpPr/>
          <p:nvPr/>
        </p:nvGrpSpPr>
        <p:grpSpPr>
          <a:xfrm>
            <a:off x="2013129" y="1718427"/>
            <a:ext cx="5383316" cy="4860040"/>
            <a:chOff x="1992459" y="465"/>
            <a:chExt cx="4392392" cy="4699778"/>
          </a:xfrm>
        </p:grpSpPr>
        <p:sp>
          <p:nvSpPr>
            <p:cNvPr id="206" name="Google Shape;206;g866922c3f1_2_7"/>
            <p:cNvSpPr/>
            <p:nvPr/>
          </p:nvSpPr>
          <p:spPr>
            <a:xfrm>
              <a:off x="2811121" y="1046615"/>
              <a:ext cx="2607300" cy="2607300"/>
            </a:xfrm>
            <a:prstGeom prst="ellipse">
              <a:avLst/>
            </a:prstGeom>
            <a:solidFill>
              <a:schemeClr val="lt1">
                <a:alpha val="4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866922c3f1_2_7"/>
            <p:cNvSpPr txBox="1"/>
            <p:nvPr/>
          </p:nvSpPr>
          <p:spPr>
            <a:xfrm>
              <a:off x="3192959" y="1428453"/>
              <a:ext cx="1843800" cy="1843800"/>
            </a:xfrm>
            <a:prstGeom prst="rect">
              <a:avLst/>
            </a:prstGeom>
            <a:noFill/>
            <a:ln>
              <a:noFill/>
            </a:ln>
          </p:spPr>
          <p:txBody>
            <a:bodyPr anchorCtr="0" anchor="ctr" bIns="52050" lIns="52050" spcFirstLastPara="1" rIns="52050" wrap="square" tIns="52050">
              <a:noAutofit/>
            </a:bodyPr>
            <a:lstStyle/>
            <a:p>
              <a:pPr indent="0" lvl="0" marL="0" marR="0" rtl="0" algn="ctr">
                <a:lnSpc>
                  <a:spcPct val="90000"/>
                </a:lnSpc>
                <a:spcBef>
                  <a:spcPts val="0"/>
                </a:spcBef>
                <a:spcAft>
                  <a:spcPts val="0"/>
                </a:spcAft>
                <a:buClr>
                  <a:schemeClr val="dk1"/>
                </a:buClr>
                <a:buSzPts val="4100"/>
                <a:buFont typeface="Calibri"/>
                <a:buNone/>
              </a:pPr>
              <a:r>
                <a:rPr b="0" i="0" lang="en-US" sz="4100" u="none" cap="none" strike="noStrike">
                  <a:solidFill>
                    <a:schemeClr val="dk1"/>
                  </a:solidFill>
                  <a:latin typeface="Calibri"/>
                  <a:ea typeface="Calibri"/>
                  <a:cs typeface="Calibri"/>
                  <a:sym typeface="Calibri"/>
                </a:rPr>
                <a:t>INH MODEL</a:t>
              </a:r>
              <a:endParaRPr b="0" i="0" sz="1400" u="none" cap="none" strike="noStrike">
                <a:solidFill>
                  <a:srgbClr val="000000"/>
                </a:solidFill>
                <a:latin typeface="Arial"/>
                <a:ea typeface="Arial"/>
                <a:cs typeface="Arial"/>
                <a:sym typeface="Arial"/>
              </a:endParaRPr>
            </a:p>
          </p:txBody>
        </p:sp>
        <p:sp>
          <p:nvSpPr>
            <p:cNvPr id="208" name="Google Shape;208;g866922c3f1_2_7"/>
            <p:cNvSpPr/>
            <p:nvPr/>
          </p:nvSpPr>
          <p:spPr>
            <a:xfrm>
              <a:off x="3462960" y="465"/>
              <a:ext cx="1303800" cy="1303800"/>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866922c3f1_2_7"/>
            <p:cNvSpPr txBox="1"/>
            <p:nvPr/>
          </p:nvSpPr>
          <p:spPr>
            <a:xfrm>
              <a:off x="3653879" y="191384"/>
              <a:ext cx="921900" cy="92190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Field and Lab experience</a:t>
              </a:r>
              <a:endParaRPr b="0" i="0" sz="1400" u="none" cap="none" strike="noStrike">
                <a:solidFill>
                  <a:srgbClr val="000000"/>
                </a:solidFill>
                <a:latin typeface="Arial"/>
                <a:ea typeface="Arial"/>
                <a:cs typeface="Arial"/>
                <a:sym typeface="Arial"/>
              </a:endParaRPr>
            </a:p>
          </p:txBody>
        </p:sp>
        <p:sp>
          <p:nvSpPr>
            <p:cNvPr id="210" name="Google Shape;210;g866922c3f1_2_7"/>
            <p:cNvSpPr/>
            <p:nvPr/>
          </p:nvSpPr>
          <p:spPr>
            <a:xfrm>
              <a:off x="5081051" y="812560"/>
              <a:ext cx="1303800" cy="1303800"/>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866922c3f1_2_7"/>
            <p:cNvSpPr txBox="1"/>
            <p:nvPr/>
          </p:nvSpPr>
          <p:spPr>
            <a:xfrm>
              <a:off x="5271970" y="1003479"/>
              <a:ext cx="921900" cy="92190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Professional           Mentorship</a:t>
              </a:r>
              <a:endParaRPr b="0" i="0" sz="1400" u="none" cap="none" strike="noStrike">
                <a:solidFill>
                  <a:srgbClr val="000000"/>
                </a:solidFill>
                <a:latin typeface="Arial"/>
                <a:ea typeface="Arial"/>
                <a:cs typeface="Arial"/>
                <a:sym typeface="Arial"/>
              </a:endParaRPr>
            </a:p>
          </p:txBody>
        </p:sp>
        <p:sp>
          <p:nvSpPr>
            <p:cNvPr id="212" name="Google Shape;212;g866922c3f1_2_7"/>
            <p:cNvSpPr/>
            <p:nvPr/>
          </p:nvSpPr>
          <p:spPr>
            <a:xfrm>
              <a:off x="5007245" y="2547452"/>
              <a:ext cx="1303800" cy="1303800"/>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866922c3f1_2_7"/>
            <p:cNvSpPr txBox="1"/>
            <p:nvPr/>
          </p:nvSpPr>
          <p:spPr>
            <a:xfrm>
              <a:off x="5198164" y="2738371"/>
              <a:ext cx="921900" cy="92190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Guided scientific writing</a:t>
              </a:r>
              <a:endParaRPr b="0" i="0" sz="1400" u="none" cap="none" strike="noStrike">
                <a:solidFill>
                  <a:srgbClr val="000000"/>
                </a:solidFill>
                <a:latin typeface="Arial"/>
                <a:ea typeface="Arial"/>
                <a:cs typeface="Arial"/>
                <a:sym typeface="Arial"/>
              </a:endParaRPr>
            </a:p>
          </p:txBody>
        </p:sp>
        <p:sp>
          <p:nvSpPr>
            <p:cNvPr id="214" name="Google Shape;214;g866922c3f1_2_7"/>
            <p:cNvSpPr/>
            <p:nvPr/>
          </p:nvSpPr>
          <p:spPr>
            <a:xfrm>
              <a:off x="3462960" y="3396443"/>
              <a:ext cx="1303800" cy="1303800"/>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866922c3f1_2_7"/>
            <p:cNvSpPr txBox="1"/>
            <p:nvPr/>
          </p:nvSpPr>
          <p:spPr>
            <a:xfrm>
              <a:off x="3653879" y="3587362"/>
              <a:ext cx="921900" cy="92190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Poster Presentation </a:t>
              </a:r>
              <a:endParaRPr b="0" i="0" sz="1400" u="none" cap="none" strike="noStrike">
                <a:solidFill>
                  <a:srgbClr val="000000"/>
                </a:solidFill>
                <a:latin typeface="Arial"/>
                <a:ea typeface="Arial"/>
                <a:cs typeface="Arial"/>
                <a:sym typeface="Arial"/>
              </a:endParaRPr>
            </a:p>
          </p:txBody>
        </p:sp>
        <p:sp>
          <p:nvSpPr>
            <p:cNvPr id="216" name="Google Shape;216;g866922c3f1_2_7"/>
            <p:cNvSpPr/>
            <p:nvPr/>
          </p:nvSpPr>
          <p:spPr>
            <a:xfrm>
              <a:off x="1992459" y="2547448"/>
              <a:ext cx="1303800" cy="1303800"/>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866922c3f1_2_7"/>
            <p:cNvSpPr txBox="1"/>
            <p:nvPr/>
          </p:nvSpPr>
          <p:spPr>
            <a:xfrm>
              <a:off x="2183378" y="2738367"/>
              <a:ext cx="921900" cy="92190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Networking</a:t>
              </a:r>
              <a:endParaRPr b="0" i="0" sz="1400" u="none" cap="none" strike="noStrike">
                <a:solidFill>
                  <a:srgbClr val="000000"/>
                </a:solidFill>
                <a:latin typeface="Arial"/>
                <a:ea typeface="Arial"/>
                <a:cs typeface="Arial"/>
                <a:sym typeface="Arial"/>
              </a:endParaRPr>
            </a:p>
          </p:txBody>
        </p:sp>
        <p:sp>
          <p:nvSpPr>
            <p:cNvPr id="218" name="Google Shape;218;g866922c3f1_2_7"/>
            <p:cNvSpPr/>
            <p:nvPr/>
          </p:nvSpPr>
          <p:spPr>
            <a:xfrm>
              <a:off x="1992459" y="849459"/>
              <a:ext cx="1303800" cy="1303800"/>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866922c3f1_2_7"/>
            <p:cNvSpPr txBox="1"/>
            <p:nvPr/>
          </p:nvSpPr>
          <p:spPr>
            <a:xfrm>
              <a:off x="2183378" y="1040378"/>
              <a:ext cx="921900" cy="92190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Reflection</a:t>
              </a:r>
              <a:endParaRPr b="0" i="0" sz="1400" u="none" cap="none" strike="noStrike">
                <a:solidFill>
                  <a:srgbClr val="000000"/>
                </a:solidFill>
                <a:latin typeface="Arial"/>
                <a:ea typeface="Arial"/>
                <a:cs typeface="Arial"/>
                <a:sym typeface="Arial"/>
              </a:endParaRPr>
            </a:p>
          </p:txBody>
        </p:sp>
      </p:grpSp>
      <p:sp>
        <p:nvSpPr>
          <p:cNvPr id="220" name="Google Shape;220;g866922c3f1_2_7"/>
          <p:cNvSpPr txBox="1"/>
          <p:nvPr/>
        </p:nvSpPr>
        <p:spPr>
          <a:xfrm>
            <a:off x="6436900" y="6157350"/>
            <a:ext cx="2707200" cy="70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Flemming et al. in prep</a:t>
            </a:r>
            <a:endParaRPr b="0" i="0" sz="14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5"/>
          <p:cNvSpPr txBox="1"/>
          <p:nvPr>
            <p:ph idx="2" type="body"/>
          </p:nvPr>
        </p:nvSpPr>
        <p:spPr>
          <a:xfrm>
            <a:off x="128337" y="1633470"/>
            <a:ext cx="8760482" cy="345686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en-US"/>
              <a:t>How do we provide </a:t>
            </a:r>
            <a:r>
              <a:rPr lang="en-US">
                <a:solidFill>
                  <a:srgbClr val="538CD5"/>
                </a:solidFill>
              </a:rPr>
              <a:t>experiences</a:t>
            </a:r>
            <a:r>
              <a:rPr lang="en-US"/>
              <a:t> to help students make these important careers decisions?</a:t>
            </a:r>
            <a:endParaRPr/>
          </a:p>
          <a:p>
            <a:pPr indent="-165100" lvl="0" marL="342900" rtl="0" algn="l">
              <a:lnSpc>
                <a:spcPct val="100000"/>
              </a:lnSpc>
              <a:spcBef>
                <a:spcPts val="560"/>
              </a:spcBef>
              <a:spcAft>
                <a:spcPts val="0"/>
              </a:spcAft>
              <a:buClr>
                <a:schemeClr val="dk1"/>
              </a:buClr>
              <a:buSzPts val="2800"/>
              <a:buNone/>
            </a:pPr>
            <a:r>
              <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226" name="Google Shape;226;p35"/>
          <p:cNvSpPr txBox="1"/>
          <p:nvPr>
            <p:ph type="title"/>
          </p:nvPr>
        </p:nvSpPr>
        <p:spPr>
          <a:xfrm>
            <a:off x="457200" y="962942"/>
            <a:ext cx="8229600" cy="67052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Helvetica Neue"/>
              <a:buNone/>
            </a:pPr>
            <a:r>
              <a:rPr lang="en-US" sz="4000">
                <a:solidFill>
                  <a:schemeClr val="dk2"/>
                </a:solidFill>
              </a:rPr>
              <a:t>Question </a:t>
            </a:r>
            <a:endParaRPr/>
          </a:p>
        </p:txBody>
      </p:sp>
      <p:pic>
        <p:nvPicPr>
          <p:cNvPr id="227" name="Google Shape;227;p35"/>
          <p:cNvPicPr preferRelativeResize="0"/>
          <p:nvPr/>
        </p:nvPicPr>
        <p:blipFill rotWithShape="1">
          <a:blip r:embed="rId3">
            <a:alphaModFix/>
          </a:blip>
          <a:srcRect b="0" l="0" r="0" t="0"/>
          <a:stretch/>
        </p:blipFill>
        <p:spPr>
          <a:xfrm>
            <a:off x="462185" y="2748429"/>
            <a:ext cx="3667499" cy="2701341"/>
          </a:xfrm>
          <a:prstGeom prst="rect">
            <a:avLst/>
          </a:prstGeom>
          <a:noFill/>
          <a:ln cap="flat" cmpd="sng" w="38100">
            <a:solidFill>
              <a:srgbClr val="17365D"/>
            </a:solidFill>
            <a:prstDash val="solid"/>
            <a:round/>
            <a:headEnd len="sm" w="sm" type="none"/>
            <a:tailEnd len="sm" w="sm" type="none"/>
          </a:ln>
        </p:spPr>
      </p:pic>
      <p:pic>
        <p:nvPicPr>
          <p:cNvPr id="228" name="Google Shape;228;p35"/>
          <p:cNvPicPr preferRelativeResize="0"/>
          <p:nvPr/>
        </p:nvPicPr>
        <p:blipFill rotWithShape="1">
          <a:blip r:embed="rId4">
            <a:alphaModFix/>
          </a:blip>
          <a:srcRect b="0" l="0" r="0" t="0"/>
          <a:stretch/>
        </p:blipFill>
        <p:spPr>
          <a:xfrm>
            <a:off x="4557200" y="2749775"/>
            <a:ext cx="4119763" cy="2702453"/>
          </a:xfrm>
          <a:prstGeom prst="rect">
            <a:avLst/>
          </a:prstGeom>
          <a:noFill/>
          <a:ln cap="flat" cmpd="sng" w="38100">
            <a:solidFill>
              <a:srgbClr val="17365D"/>
            </a:solidFill>
            <a:prstDash val="solid"/>
            <a:round/>
            <a:headEnd len="sm" w="sm" type="none"/>
            <a:tailEnd len="sm" w="sm" type="none"/>
          </a:ln>
        </p:spPr>
      </p:pic>
      <p:sp>
        <p:nvSpPr>
          <p:cNvPr id="229" name="Google Shape;229;p35"/>
          <p:cNvSpPr/>
          <p:nvPr/>
        </p:nvSpPr>
        <p:spPr>
          <a:xfrm>
            <a:off x="5490144" y="5751695"/>
            <a:ext cx="4572000"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latin typeface="Arial"/>
                <a:ea typeface="Arial"/>
                <a:cs typeface="Arial"/>
                <a:sym typeface="Arial"/>
              </a:rPr>
              <a:t>Photo by:Adania Flemming</a:t>
            </a:r>
            <a:endParaRPr b="0" i="0" sz="600" u="none" cap="none" strike="noStrike">
              <a:latin typeface="Arial"/>
              <a:ea typeface="Arial"/>
              <a:cs typeface="Arial"/>
              <a:sym typeface="Arial"/>
            </a:endParaRPr>
          </a:p>
        </p:txBody>
      </p:sp>
      <p:sp>
        <p:nvSpPr>
          <p:cNvPr id="230" name="Google Shape;230;p35"/>
          <p:cNvSpPr txBox="1"/>
          <p:nvPr/>
        </p:nvSpPr>
        <p:spPr>
          <a:xfrm>
            <a:off x="1470158" y="5751695"/>
            <a:ext cx="1651500" cy="18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en-US" sz="600" u="none" cap="none" strike="noStrike">
                <a:latin typeface="Calibri"/>
                <a:ea typeface="Calibri"/>
                <a:cs typeface="Calibri"/>
                <a:sym typeface="Calibri"/>
              </a:rPr>
              <a:t>Photo by: Adania Flemming</a:t>
            </a:r>
            <a:endParaRPr b="0" i="0" sz="600" u="none" cap="none" strike="noStrike">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4"/>
          <p:cNvSpPr txBox="1"/>
          <p:nvPr>
            <p:ph type="title"/>
          </p:nvPr>
        </p:nvSpPr>
        <p:spPr>
          <a:xfrm>
            <a:off x="154475" y="912175"/>
            <a:ext cx="8844600" cy="80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sz="2700"/>
              <a:t>iDigBio Interventions for Broadening Representation </a:t>
            </a:r>
            <a:endParaRPr sz="2700"/>
          </a:p>
        </p:txBody>
      </p:sp>
      <p:sp>
        <p:nvSpPr>
          <p:cNvPr id="236" name="Google Shape;236;p24"/>
          <p:cNvSpPr txBox="1"/>
          <p:nvPr/>
        </p:nvSpPr>
        <p:spPr>
          <a:xfrm>
            <a:off x="238385" y="1643785"/>
            <a:ext cx="8667230"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Careers in Biology Events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NSF-funded workshop series</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a:t>
            </a:r>
            <a:r>
              <a:rPr b="0" i="0" lang="en-US" sz="2400" u="none" cap="none" strike="noStrike">
                <a:solidFill>
                  <a:schemeClr val="dk1"/>
                </a:solidFill>
                <a:latin typeface="Calibri"/>
                <a:ea typeface="Calibri"/>
                <a:cs typeface="Calibri"/>
                <a:sym typeface="Calibri"/>
              </a:rPr>
              <a:t>DigTRIO Conference</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Paid Research Experiences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REU program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Summer internships for undergraduate series</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Course-based Undergraduate Research Experiences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Introduction to Natural History undergraduate course</a:t>
            </a:r>
            <a:endParaRPr b="0" i="0" sz="1400" u="none" cap="none" strike="noStrike">
              <a:solidFill>
                <a:srgbClr val="000000"/>
              </a:solidFill>
              <a:latin typeface="Arial"/>
              <a:ea typeface="Arial"/>
              <a:cs typeface="Arial"/>
              <a:sym typeface="Arial"/>
            </a:endParaRPr>
          </a:p>
        </p:txBody>
      </p:sp>
      <p:pic>
        <p:nvPicPr>
          <p:cNvPr id="237" name="Google Shape;237;p24"/>
          <p:cNvPicPr preferRelativeResize="0"/>
          <p:nvPr/>
        </p:nvPicPr>
        <p:blipFill rotWithShape="1">
          <a:blip r:embed="rId3">
            <a:alphaModFix/>
          </a:blip>
          <a:srcRect b="0" l="0" r="0" t="0"/>
          <a:stretch/>
        </p:blipFill>
        <p:spPr>
          <a:xfrm>
            <a:off x="6009646" y="1721739"/>
            <a:ext cx="2752095" cy="14766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5"/>
          <p:cNvSpPr txBox="1"/>
          <p:nvPr>
            <p:ph type="title"/>
          </p:nvPr>
        </p:nvSpPr>
        <p:spPr>
          <a:xfrm>
            <a:off x="457200" y="912163"/>
            <a:ext cx="8229600" cy="8034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Reach Vs Impact of Interventions</a:t>
            </a:r>
            <a:endParaRPr/>
          </a:p>
        </p:txBody>
      </p:sp>
      <p:sp>
        <p:nvSpPr>
          <p:cNvPr id="243" name="Google Shape;243;p25"/>
          <p:cNvSpPr/>
          <p:nvPr/>
        </p:nvSpPr>
        <p:spPr>
          <a:xfrm>
            <a:off x="1320512" y="2324965"/>
            <a:ext cx="6331527" cy="3629891"/>
          </a:xfrm>
          <a:prstGeom prst="rect">
            <a:avLst/>
          </a:prstGeom>
          <a:solidFill>
            <a:srgbClr val="DAE5F1"/>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44" name="Google Shape;244;p25"/>
          <p:cNvCxnSpPr/>
          <p:nvPr/>
        </p:nvCxnSpPr>
        <p:spPr>
          <a:xfrm flipH="1">
            <a:off x="1260764" y="2306782"/>
            <a:ext cx="27710" cy="362989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254"/>
              </a:srgbClr>
            </a:outerShdw>
          </a:effectLst>
        </p:spPr>
      </p:cxnSp>
      <p:cxnSp>
        <p:nvCxnSpPr>
          <p:cNvPr id="245" name="Google Shape;245;p25"/>
          <p:cNvCxnSpPr/>
          <p:nvPr/>
        </p:nvCxnSpPr>
        <p:spPr>
          <a:xfrm flipH="1">
            <a:off x="1246910" y="5936672"/>
            <a:ext cx="6400799" cy="41564"/>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254"/>
              </a:srgbClr>
            </a:outerShdw>
          </a:effectLst>
        </p:spPr>
      </p:cxnSp>
      <p:sp>
        <p:nvSpPr>
          <p:cNvPr id="246" name="Google Shape;246;p25"/>
          <p:cNvSpPr txBox="1"/>
          <p:nvPr/>
        </p:nvSpPr>
        <p:spPr>
          <a:xfrm>
            <a:off x="3578802" y="6377420"/>
            <a:ext cx="983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REACH</a:t>
            </a:r>
            <a:endParaRPr b="0" i="0" sz="1400" u="none" cap="none" strike="noStrike">
              <a:solidFill>
                <a:srgbClr val="000000"/>
              </a:solidFill>
              <a:latin typeface="Arial"/>
              <a:ea typeface="Arial"/>
              <a:cs typeface="Arial"/>
              <a:sym typeface="Arial"/>
            </a:endParaRPr>
          </a:p>
        </p:txBody>
      </p:sp>
      <p:sp>
        <p:nvSpPr>
          <p:cNvPr id="247" name="Google Shape;247;p25"/>
          <p:cNvSpPr txBox="1"/>
          <p:nvPr/>
        </p:nvSpPr>
        <p:spPr>
          <a:xfrm>
            <a:off x="1186295" y="6021532"/>
            <a:ext cx="109451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Individual</a:t>
            </a:r>
            <a:endParaRPr b="0" i="0" sz="1400" u="none" cap="none" strike="noStrike">
              <a:solidFill>
                <a:srgbClr val="000000"/>
              </a:solidFill>
              <a:latin typeface="Arial"/>
              <a:ea typeface="Arial"/>
              <a:cs typeface="Arial"/>
              <a:sym typeface="Arial"/>
            </a:endParaRPr>
          </a:p>
        </p:txBody>
      </p:sp>
      <p:sp>
        <p:nvSpPr>
          <p:cNvPr id="248" name="Google Shape;248;p25"/>
          <p:cNvSpPr txBox="1"/>
          <p:nvPr/>
        </p:nvSpPr>
        <p:spPr>
          <a:xfrm>
            <a:off x="2751858" y="6021532"/>
            <a:ext cx="109451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Dozens</a:t>
            </a:r>
            <a:endParaRPr b="0" i="0" sz="1800" u="none" cap="none" strike="noStrike">
              <a:solidFill>
                <a:schemeClr val="dk1"/>
              </a:solidFill>
              <a:latin typeface="Calibri"/>
              <a:ea typeface="Calibri"/>
              <a:cs typeface="Calibri"/>
              <a:sym typeface="Calibri"/>
            </a:endParaRPr>
          </a:p>
        </p:txBody>
      </p:sp>
      <p:sp>
        <p:nvSpPr>
          <p:cNvPr id="249" name="Google Shape;249;p25"/>
          <p:cNvSpPr txBox="1"/>
          <p:nvPr/>
        </p:nvSpPr>
        <p:spPr>
          <a:xfrm>
            <a:off x="4012621" y="6021531"/>
            <a:ext cx="109451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Hundreds</a:t>
            </a:r>
            <a:endParaRPr b="0" i="0" sz="1400" u="none" cap="none" strike="noStrike">
              <a:solidFill>
                <a:srgbClr val="000000"/>
              </a:solidFill>
              <a:latin typeface="Arial"/>
              <a:ea typeface="Arial"/>
              <a:cs typeface="Arial"/>
              <a:sym typeface="Arial"/>
            </a:endParaRPr>
          </a:p>
        </p:txBody>
      </p:sp>
      <p:sp>
        <p:nvSpPr>
          <p:cNvPr id="250" name="Google Shape;250;p25"/>
          <p:cNvSpPr txBox="1"/>
          <p:nvPr/>
        </p:nvSpPr>
        <p:spPr>
          <a:xfrm>
            <a:off x="5619749" y="6021532"/>
            <a:ext cx="155171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Thousands</a:t>
            </a:r>
            <a:endParaRPr b="0" i="0" sz="1400" u="none" cap="none" strike="noStrike">
              <a:solidFill>
                <a:srgbClr val="000000"/>
              </a:solidFill>
              <a:latin typeface="Arial"/>
              <a:ea typeface="Arial"/>
              <a:cs typeface="Arial"/>
              <a:sym typeface="Arial"/>
            </a:endParaRPr>
          </a:p>
        </p:txBody>
      </p:sp>
      <p:sp>
        <p:nvSpPr>
          <p:cNvPr id="251" name="Google Shape;251;p25"/>
          <p:cNvSpPr txBox="1"/>
          <p:nvPr/>
        </p:nvSpPr>
        <p:spPr>
          <a:xfrm rot="-5400000">
            <a:off x="-217344" y="3828183"/>
            <a:ext cx="983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IMPACT</a:t>
            </a:r>
            <a:endParaRPr b="0" i="0" sz="1400" u="none" cap="none" strike="noStrike">
              <a:solidFill>
                <a:srgbClr val="000000"/>
              </a:solidFill>
              <a:latin typeface="Arial"/>
              <a:ea typeface="Arial"/>
              <a:cs typeface="Arial"/>
              <a:sym typeface="Arial"/>
            </a:endParaRPr>
          </a:p>
        </p:txBody>
      </p:sp>
      <p:sp>
        <p:nvSpPr>
          <p:cNvPr id="252" name="Google Shape;252;p25"/>
          <p:cNvSpPr txBox="1"/>
          <p:nvPr/>
        </p:nvSpPr>
        <p:spPr>
          <a:xfrm rot="-5400000">
            <a:off x="452003" y="5439641"/>
            <a:ext cx="109451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Low</a:t>
            </a:r>
            <a:endParaRPr b="0" i="0" sz="1800" u="none" cap="none" strike="noStrike">
              <a:solidFill>
                <a:schemeClr val="dk1"/>
              </a:solidFill>
              <a:latin typeface="Calibri"/>
              <a:ea typeface="Calibri"/>
              <a:cs typeface="Calibri"/>
              <a:sym typeface="Calibri"/>
            </a:endParaRPr>
          </a:p>
        </p:txBody>
      </p:sp>
      <p:sp>
        <p:nvSpPr>
          <p:cNvPr id="253" name="Google Shape;253;p25"/>
          <p:cNvSpPr txBox="1"/>
          <p:nvPr/>
        </p:nvSpPr>
        <p:spPr>
          <a:xfrm rot="-5400000">
            <a:off x="271894" y="3915640"/>
            <a:ext cx="133003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Moderate</a:t>
            </a:r>
            <a:endParaRPr b="0" i="0" sz="1400" u="none" cap="none" strike="noStrike">
              <a:solidFill>
                <a:srgbClr val="000000"/>
              </a:solidFill>
              <a:latin typeface="Arial"/>
              <a:ea typeface="Arial"/>
              <a:cs typeface="Arial"/>
              <a:sym typeface="Arial"/>
            </a:endParaRPr>
          </a:p>
        </p:txBody>
      </p:sp>
      <p:sp>
        <p:nvSpPr>
          <p:cNvPr id="254" name="Google Shape;254;p25"/>
          <p:cNvSpPr txBox="1"/>
          <p:nvPr/>
        </p:nvSpPr>
        <p:spPr>
          <a:xfrm rot="-5400000">
            <a:off x="271894" y="2128403"/>
            <a:ext cx="133003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High</a:t>
            </a:r>
            <a:endParaRPr b="0" i="0" sz="1400" u="none" cap="none" strike="noStrike">
              <a:solidFill>
                <a:srgbClr val="000000"/>
              </a:solidFill>
              <a:latin typeface="Arial"/>
              <a:ea typeface="Arial"/>
              <a:cs typeface="Arial"/>
              <a:sym typeface="Arial"/>
            </a:endParaRPr>
          </a:p>
        </p:txBody>
      </p:sp>
      <p:cxnSp>
        <p:nvCxnSpPr>
          <p:cNvPr id="255" name="Google Shape;255;p25"/>
          <p:cNvCxnSpPr/>
          <p:nvPr/>
        </p:nvCxnSpPr>
        <p:spPr>
          <a:xfrm>
            <a:off x="1564697" y="2638425"/>
            <a:ext cx="5652654" cy="2854035"/>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254"/>
              </a:srgbClr>
            </a:outerShdw>
          </a:effectLst>
        </p:spPr>
      </p:cxnSp>
      <p:sp>
        <p:nvSpPr>
          <p:cNvPr id="256" name="Google Shape;256;p25"/>
          <p:cNvSpPr txBox="1"/>
          <p:nvPr/>
        </p:nvSpPr>
        <p:spPr>
          <a:xfrm>
            <a:off x="1330036" y="2299855"/>
            <a:ext cx="27432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1-1 mentoring</a:t>
            </a:r>
            <a:endParaRPr b="0" i="0" sz="1800" u="none" cap="none" strike="noStrike">
              <a:solidFill>
                <a:schemeClr val="dk1"/>
              </a:solidFill>
              <a:latin typeface="Calibri"/>
              <a:ea typeface="Calibri"/>
              <a:cs typeface="Calibri"/>
              <a:sym typeface="Calibri"/>
            </a:endParaRPr>
          </a:p>
        </p:txBody>
      </p:sp>
      <p:sp>
        <p:nvSpPr>
          <p:cNvPr id="257" name="Google Shape;257;p25"/>
          <p:cNvSpPr txBox="1"/>
          <p:nvPr/>
        </p:nvSpPr>
        <p:spPr>
          <a:xfrm>
            <a:off x="2937163" y="3048000"/>
            <a:ext cx="12884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Internships</a:t>
            </a:r>
            <a:endParaRPr b="0" i="0" sz="1800" u="none" cap="none" strike="noStrike">
              <a:solidFill>
                <a:schemeClr val="dk1"/>
              </a:solidFill>
              <a:latin typeface="Calibri"/>
              <a:ea typeface="Calibri"/>
              <a:cs typeface="Calibri"/>
              <a:sym typeface="Calibri"/>
            </a:endParaRPr>
          </a:p>
        </p:txBody>
      </p:sp>
      <p:sp>
        <p:nvSpPr>
          <p:cNvPr id="258" name="Google Shape;258;p25"/>
          <p:cNvSpPr txBox="1"/>
          <p:nvPr/>
        </p:nvSpPr>
        <p:spPr>
          <a:xfrm>
            <a:off x="4558146" y="3643745"/>
            <a:ext cx="8035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CURES</a:t>
            </a:r>
            <a:endParaRPr b="0" i="0" sz="1400" u="none" cap="none" strike="noStrike">
              <a:solidFill>
                <a:srgbClr val="000000"/>
              </a:solidFill>
              <a:latin typeface="Arial"/>
              <a:ea typeface="Arial"/>
              <a:cs typeface="Arial"/>
              <a:sym typeface="Arial"/>
            </a:endParaRPr>
          </a:p>
        </p:txBody>
      </p:sp>
      <p:sp>
        <p:nvSpPr>
          <p:cNvPr id="259" name="Google Shape;259;p25"/>
          <p:cNvSpPr txBox="1"/>
          <p:nvPr/>
        </p:nvSpPr>
        <p:spPr>
          <a:xfrm>
            <a:off x="4225637" y="4658202"/>
            <a:ext cx="1371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Workshops</a:t>
            </a:r>
            <a:endParaRPr b="0" i="0" sz="1800" u="none" cap="none" strike="noStrike">
              <a:solidFill>
                <a:schemeClr val="dk1"/>
              </a:solidFill>
              <a:latin typeface="Calibri"/>
              <a:ea typeface="Calibri"/>
              <a:cs typeface="Calibri"/>
              <a:sym typeface="Calibri"/>
            </a:endParaRPr>
          </a:p>
        </p:txBody>
      </p:sp>
      <p:sp>
        <p:nvSpPr>
          <p:cNvPr id="260" name="Google Shape;260;p25"/>
          <p:cNvSpPr txBox="1"/>
          <p:nvPr/>
        </p:nvSpPr>
        <p:spPr>
          <a:xfrm>
            <a:off x="6192982" y="4572000"/>
            <a:ext cx="145472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Conferences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26"/>
          <p:cNvSpPr txBox="1"/>
          <p:nvPr>
            <p:ph type="title"/>
          </p:nvPr>
        </p:nvSpPr>
        <p:spPr>
          <a:xfrm>
            <a:off x="394935" y="866398"/>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Workshop &amp; Conferences</a:t>
            </a:r>
            <a:endParaRPr/>
          </a:p>
        </p:txBody>
      </p:sp>
      <p:sp>
        <p:nvSpPr>
          <p:cNvPr id="266" name="Google Shape;266;p26"/>
          <p:cNvSpPr txBox="1"/>
          <p:nvPr>
            <p:ph idx="1" type="body"/>
          </p:nvPr>
        </p:nvSpPr>
        <p:spPr>
          <a:xfrm>
            <a:off x="330165" y="1494600"/>
            <a:ext cx="8291864" cy="4860837"/>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Clr>
                <a:schemeClr val="dk1"/>
              </a:buClr>
              <a:buSzPts val="2800"/>
              <a:buChar char="•"/>
            </a:pPr>
            <a:r>
              <a:rPr lang="en-US" sz="2800"/>
              <a:t>Focused on opportunities for:</a:t>
            </a:r>
            <a:endParaRPr/>
          </a:p>
          <a:p>
            <a:pPr indent="-285750" lvl="1" marL="742950" rtl="0" algn="l">
              <a:lnSpc>
                <a:spcPct val="90000"/>
              </a:lnSpc>
              <a:spcBef>
                <a:spcPts val="480"/>
              </a:spcBef>
              <a:spcAft>
                <a:spcPts val="0"/>
              </a:spcAft>
              <a:buClr>
                <a:schemeClr val="dk1"/>
              </a:buClr>
              <a:buSzPts val="2400"/>
              <a:buChar char="–"/>
            </a:pPr>
            <a:r>
              <a:rPr lang="en-US" sz="2400"/>
              <a:t> Careers</a:t>
            </a:r>
            <a:endParaRPr sz="2400"/>
          </a:p>
          <a:p>
            <a:pPr indent="-285750" lvl="1" marL="742950" rtl="0" algn="l">
              <a:lnSpc>
                <a:spcPct val="90000"/>
              </a:lnSpc>
              <a:spcBef>
                <a:spcPts val="480"/>
              </a:spcBef>
              <a:spcAft>
                <a:spcPts val="0"/>
              </a:spcAft>
              <a:buClr>
                <a:schemeClr val="dk1"/>
              </a:buClr>
              <a:buSzPts val="2400"/>
              <a:buChar char="–"/>
            </a:pPr>
            <a:r>
              <a:rPr lang="en-US" sz="2400"/>
              <a:t>Graduate study</a:t>
            </a:r>
            <a:endParaRPr sz="2400"/>
          </a:p>
          <a:p>
            <a:pPr indent="-285750" lvl="1" marL="742950" rtl="0" algn="l">
              <a:lnSpc>
                <a:spcPct val="90000"/>
              </a:lnSpc>
              <a:spcBef>
                <a:spcPts val="480"/>
              </a:spcBef>
              <a:spcAft>
                <a:spcPts val="0"/>
              </a:spcAft>
              <a:buClr>
                <a:schemeClr val="dk1"/>
              </a:buClr>
              <a:buSzPts val="2400"/>
              <a:buChar char="–"/>
            </a:pPr>
            <a:r>
              <a:rPr lang="en-US" sz="2400"/>
              <a:t>Environmental biology, biodiversity, ecology, and evolution.</a:t>
            </a:r>
            <a:endParaRPr sz="2400"/>
          </a:p>
          <a:p>
            <a:pPr indent="-457200" lvl="0" marL="457200" rtl="0" algn="l">
              <a:lnSpc>
                <a:spcPct val="90000"/>
              </a:lnSpc>
              <a:spcBef>
                <a:spcPts val="560"/>
              </a:spcBef>
              <a:spcAft>
                <a:spcPts val="0"/>
              </a:spcAft>
              <a:buClr>
                <a:schemeClr val="dk1"/>
              </a:buClr>
              <a:buSzPts val="2800"/>
              <a:buChar char="•"/>
            </a:pPr>
            <a:r>
              <a:rPr lang="en-US" sz="2800"/>
              <a:t>Content:</a:t>
            </a:r>
            <a:endParaRPr/>
          </a:p>
          <a:p>
            <a:pPr indent="-285750" lvl="1" marL="742950" rtl="0" algn="l">
              <a:lnSpc>
                <a:spcPct val="90000"/>
              </a:lnSpc>
              <a:spcBef>
                <a:spcPts val="480"/>
              </a:spcBef>
              <a:spcAft>
                <a:spcPts val="0"/>
              </a:spcAft>
              <a:buClr>
                <a:schemeClr val="dk1"/>
              </a:buClr>
              <a:buSzPts val="2400"/>
              <a:buChar char="–"/>
            </a:pPr>
            <a:r>
              <a:rPr lang="en-US" sz="2400"/>
              <a:t>Skills-based workshops</a:t>
            </a:r>
            <a:endParaRPr/>
          </a:p>
          <a:p>
            <a:pPr indent="-285750" lvl="1" marL="742950" rtl="0" algn="l">
              <a:lnSpc>
                <a:spcPct val="90000"/>
              </a:lnSpc>
              <a:spcBef>
                <a:spcPts val="480"/>
              </a:spcBef>
              <a:spcAft>
                <a:spcPts val="0"/>
              </a:spcAft>
              <a:buClr>
                <a:schemeClr val="dk1"/>
              </a:buClr>
              <a:buSzPts val="2400"/>
              <a:buChar char="–"/>
            </a:pPr>
            <a:r>
              <a:rPr lang="en-US" sz="2400"/>
              <a:t>Career talks</a:t>
            </a:r>
            <a:endParaRPr/>
          </a:p>
          <a:p>
            <a:pPr indent="-285750" lvl="1" marL="742950" rtl="0" algn="l">
              <a:lnSpc>
                <a:spcPct val="90000"/>
              </a:lnSpc>
              <a:spcBef>
                <a:spcPts val="480"/>
              </a:spcBef>
              <a:spcAft>
                <a:spcPts val="0"/>
              </a:spcAft>
              <a:buClr>
                <a:schemeClr val="dk1"/>
              </a:buClr>
              <a:buSzPts val="2400"/>
              <a:buChar char="–"/>
            </a:pPr>
            <a:r>
              <a:rPr lang="en-US" sz="2400"/>
              <a:t>Career shadowing</a:t>
            </a:r>
            <a:endParaRPr/>
          </a:p>
          <a:p>
            <a:pPr indent="-285750" lvl="1" marL="742950" rtl="0" algn="l">
              <a:lnSpc>
                <a:spcPct val="90000"/>
              </a:lnSpc>
              <a:spcBef>
                <a:spcPts val="480"/>
              </a:spcBef>
              <a:spcAft>
                <a:spcPts val="0"/>
              </a:spcAft>
              <a:buClr>
                <a:schemeClr val="dk1"/>
              </a:buClr>
              <a:buSzPts val="2400"/>
              <a:buChar char="–"/>
            </a:pPr>
            <a:r>
              <a:rPr lang="en-US" sz="2400"/>
              <a:t>Resource fair</a:t>
            </a:r>
            <a:endParaRPr/>
          </a:p>
          <a:p>
            <a:pPr indent="-285750" lvl="1" marL="742950" rtl="0" algn="l">
              <a:lnSpc>
                <a:spcPct val="90000"/>
              </a:lnSpc>
              <a:spcBef>
                <a:spcPts val="480"/>
              </a:spcBef>
              <a:spcAft>
                <a:spcPts val="0"/>
              </a:spcAft>
              <a:buClr>
                <a:schemeClr val="dk1"/>
              </a:buClr>
              <a:buSzPts val="2400"/>
              <a:buChar char="–"/>
            </a:pPr>
            <a:r>
              <a:rPr lang="en-US" sz="2400"/>
              <a:t>Networking activities</a:t>
            </a:r>
            <a:endParaRPr/>
          </a:p>
        </p:txBody>
      </p:sp>
      <p:pic>
        <p:nvPicPr>
          <p:cNvPr id="267" name="Google Shape;267;p26"/>
          <p:cNvPicPr preferRelativeResize="0"/>
          <p:nvPr/>
        </p:nvPicPr>
        <p:blipFill rotWithShape="1">
          <a:blip r:embed="rId3">
            <a:alphaModFix/>
          </a:blip>
          <a:srcRect b="0" l="0" r="0" t="0"/>
          <a:stretch/>
        </p:blipFill>
        <p:spPr>
          <a:xfrm>
            <a:off x="5380448" y="3610784"/>
            <a:ext cx="2701847" cy="1939576"/>
          </a:xfrm>
          <a:prstGeom prst="rect">
            <a:avLst/>
          </a:prstGeom>
          <a:noFill/>
          <a:ln>
            <a:noFill/>
          </a:ln>
        </p:spPr>
      </p:pic>
      <p:pic>
        <p:nvPicPr>
          <p:cNvPr descr="A group of people sitting at a table using a computer&#10;&#10;Description generated with very high confidence" id="268" name="Google Shape;268;p26"/>
          <p:cNvPicPr preferRelativeResize="0"/>
          <p:nvPr/>
        </p:nvPicPr>
        <p:blipFill rotWithShape="1">
          <a:blip r:embed="rId4">
            <a:alphaModFix/>
          </a:blip>
          <a:srcRect b="0" l="0" r="0" t="0"/>
          <a:stretch/>
        </p:blipFill>
        <p:spPr>
          <a:xfrm>
            <a:off x="5787500" y="863735"/>
            <a:ext cx="2511932" cy="18706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8"/>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t/>
            </a:r>
            <a:endParaRPr/>
          </a:p>
        </p:txBody>
      </p:sp>
      <p:sp>
        <p:nvSpPr>
          <p:cNvPr id="274" name="Google Shape;274;p28"/>
          <p:cNvSpPr txBox="1"/>
          <p:nvPr>
            <p:ph idx="1" type="body"/>
          </p:nvPr>
        </p:nvSpPr>
        <p:spPr>
          <a:xfrm>
            <a:off x="457200" y="1709110"/>
            <a:ext cx="8229600" cy="4700729"/>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p:txBody>
      </p:sp>
      <p:pic>
        <p:nvPicPr>
          <p:cNvPr descr="A screenshot of a cell phone&#10;&#10;Description generated with very high confidence" id="275" name="Google Shape;275;p28"/>
          <p:cNvPicPr preferRelativeResize="0"/>
          <p:nvPr/>
        </p:nvPicPr>
        <p:blipFill rotWithShape="1">
          <a:blip r:embed="rId3">
            <a:alphaModFix/>
          </a:blip>
          <a:srcRect b="0" l="0" r="0" t="0"/>
          <a:stretch/>
        </p:blipFill>
        <p:spPr>
          <a:xfrm>
            <a:off x="314709" y="971328"/>
            <a:ext cx="2937453" cy="5742573"/>
          </a:xfrm>
          <a:prstGeom prst="rect">
            <a:avLst/>
          </a:prstGeom>
          <a:noFill/>
          <a:ln>
            <a:noFill/>
          </a:ln>
        </p:spPr>
      </p:pic>
      <p:sp>
        <p:nvSpPr>
          <p:cNvPr id="276" name="Google Shape;276;p28"/>
          <p:cNvSpPr txBox="1"/>
          <p:nvPr/>
        </p:nvSpPr>
        <p:spPr>
          <a:xfrm>
            <a:off x="3200401" y="2568860"/>
            <a:ext cx="5642948" cy="35394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TRIO is a federally funded grant program to help first generation students, low income students and students with disabilities navigate and succeed in their undergraduate careers and beyond.</a:t>
            </a:r>
            <a:endParaRPr b="0" i="0" sz="3200" u="none" cap="none" strike="noStrike">
              <a:solidFill>
                <a:schemeClr val="dk1"/>
              </a:solidFill>
              <a:latin typeface="Calibri"/>
              <a:ea typeface="Calibri"/>
              <a:cs typeface="Calibri"/>
              <a:sym typeface="Calibri"/>
            </a:endParaRPr>
          </a:p>
        </p:txBody>
      </p:sp>
      <p:pic>
        <p:nvPicPr>
          <p:cNvPr descr="A close up of a logo&#10;&#10;Description generated with very high confidence" id="277" name="Google Shape;277;p28"/>
          <p:cNvPicPr preferRelativeResize="0"/>
          <p:nvPr/>
        </p:nvPicPr>
        <p:blipFill rotWithShape="1">
          <a:blip r:embed="rId4">
            <a:alphaModFix/>
          </a:blip>
          <a:srcRect b="0" l="0" r="0" t="0"/>
          <a:stretch/>
        </p:blipFill>
        <p:spPr>
          <a:xfrm>
            <a:off x="-37738" y="862933"/>
            <a:ext cx="9115122" cy="52362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pic>
        <p:nvPicPr>
          <p:cNvPr descr="A screenshot of a cell phone&#10;&#10;Description generated with very high confidence" id="282" name="Google Shape;282;p30"/>
          <p:cNvPicPr preferRelativeResize="0"/>
          <p:nvPr/>
        </p:nvPicPr>
        <p:blipFill rotWithShape="1">
          <a:blip r:embed="rId3">
            <a:alphaModFix/>
          </a:blip>
          <a:srcRect b="0" l="0" r="0" t="0"/>
          <a:stretch/>
        </p:blipFill>
        <p:spPr>
          <a:xfrm>
            <a:off x="-1778" y="788133"/>
            <a:ext cx="4922460" cy="2995734"/>
          </a:xfrm>
          <a:prstGeom prst="rect">
            <a:avLst/>
          </a:prstGeom>
          <a:noFill/>
          <a:ln>
            <a:noFill/>
          </a:ln>
        </p:spPr>
      </p:pic>
      <p:pic>
        <p:nvPicPr>
          <p:cNvPr descr="A screenshot of a cell phone&#10;&#10;Description generated with very high confidence" id="283" name="Google Shape;283;p30"/>
          <p:cNvPicPr preferRelativeResize="0"/>
          <p:nvPr/>
        </p:nvPicPr>
        <p:blipFill rotWithShape="1">
          <a:blip r:embed="rId4">
            <a:alphaModFix/>
          </a:blip>
          <a:srcRect b="0" l="0" r="0" t="0"/>
          <a:stretch/>
        </p:blipFill>
        <p:spPr>
          <a:xfrm>
            <a:off x="3992050" y="3678842"/>
            <a:ext cx="5180414" cy="3182821"/>
          </a:xfrm>
          <a:prstGeom prst="rect">
            <a:avLst/>
          </a:prstGeom>
          <a:noFill/>
          <a:ln>
            <a:noFill/>
          </a:ln>
        </p:spPr>
      </p:pic>
      <p:sp>
        <p:nvSpPr>
          <p:cNvPr id="284" name="Google Shape;284;p30"/>
          <p:cNvSpPr txBox="1"/>
          <p:nvPr/>
        </p:nvSpPr>
        <p:spPr>
          <a:xfrm>
            <a:off x="540813" y="3983155"/>
            <a:ext cx="3205736"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 liked the diversity of experiences represented at the conference; there were people of many different disciplines, and I felt like effort was made into getting as much representation as possible.”</a:t>
            </a:r>
            <a:endParaRPr b="0" i="0" sz="1400" u="none" cap="none" strike="noStrike">
              <a:solidFill>
                <a:srgbClr val="000000"/>
              </a:solidFill>
              <a:latin typeface="Arial"/>
              <a:ea typeface="Arial"/>
              <a:cs typeface="Arial"/>
              <a:sym typeface="Arial"/>
            </a:endParaRPr>
          </a:p>
        </p:txBody>
      </p:sp>
      <p:sp>
        <p:nvSpPr>
          <p:cNvPr id="285" name="Google Shape;285;p30"/>
          <p:cNvSpPr txBox="1"/>
          <p:nvPr/>
        </p:nvSpPr>
        <p:spPr>
          <a:xfrm>
            <a:off x="5059443" y="1047824"/>
            <a:ext cx="3863962"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 had thought of the general concept of "graduate school", but never the actual process of applying and funding (as I am still a freshman). I am grateful that this conference provided me with more information about these opportunities.“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1"/>
          <p:cNvSpPr txBox="1"/>
          <p:nvPr>
            <p:ph type="title"/>
          </p:nvPr>
        </p:nvSpPr>
        <p:spPr>
          <a:xfrm>
            <a:off x="457200" y="968928"/>
            <a:ext cx="8229600" cy="6067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“One-time events”</a:t>
            </a:r>
            <a:endParaRPr/>
          </a:p>
        </p:txBody>
      </p:sp>
      <p:sp>
        <p:nvSpPr>
          <p:cNvPr id="291" name="Google Shape;291;p31"/>
          <p:cNvSpPr txBox="1"/>
          <p:nvPr>
            <p:ph idx="1" type="body"/>
          </p:nvPr>
        </p:nvSpPr>
        <p:spPr>
          <a:xfrm>
            <a:off x="457200" y="1907406"/>
            <a:ext cx="4040188" cy="397959"/>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US" sz="2800"/>
              <a:t>Pros</a:t>
            </a:r>
            <a:endParaRPr/>
          </a:p>
        </p:txBody>
      </p:sp>
      <p:sp>
        <p:nvSpPr>
          <p:cNvPr id="292" name="Google Shape;292;p31"/>
          <p:cNvSpPr txBox="1"/>
          <p:nvPr>
            <p:ph idx="2" type="body"/>
          </p:nvPr>
        </p:nvSpPr>
        <p:spPr>
          <a:xfrm>
            <a:off x="457200" y="2446066"/>
            <a:ext cx="4040188" cy="3680097"/>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400"/>
              <a:buChar char="•"/>
            </a:pPr>
            <a:r>
              <a:rPr lang="en-US"/>
              <a:t>Potential to reach many</a:t>
            </a:r>
            <a:endParaRPr/>
          </a:p>
          <a:p>
            <a:pPr indent="-342900" lvl="0" marL="342900" rtl="0" algn="l">
              <a:lnSpc>
                <a:spcPct val="100000"/>
              </a:lnSpc>
              <a:spcBef>
                <a:spcPts val="480"/>
              </a:spcBef>
              <a:spcAft>
                <a:spcPts val="0"/>
              </a:spcAft>
              <a:buClr>
                <a:schemeClr val="dk1"/>
              </a:buClr>
              <a:buSzPts val="2400"/>
              <a:buChar char="•"/>
            </a:pPr>
            <a:r>
              <a:rPr lang="en-US"/>
              <a:t>Exposes students to many professionals &amp; careers</a:t>
            </a:r>
            <a:endParaRPr/>
          </a:p>
          <a:p>
            <a:pPr indent="-342900" lvl="0" marL="342900" rtl="0" algn="l">
              <a:lnSpc>
                <a:spcPct val="100000"/>
              </a:lnSpc>
              <a:spcBef>
                <a:spcPts val="480"/>
              </a:spcBef>
              <a:spcAft>
                <a:spcPts val="0"/>
              </a:spcAft>
              <a:buClr>
                <a:schemeClr val="dk1"/>
              </a:buClr>
              <a:buSzPts val="2400"/>
              <a:buChar char="•"/>
            </a:pPr>
            <a:r>
              <a:rPr lang="en-US"/>
              <a:t>Raise awareness about opportunities &amp; options</a:t>
            </a:r>
            <a:endParaRPr/>
          </a:p>
          <a:p>
            <a:pPr indent="-342900" lvl="0" marL="342900" rtl="0" algn="l">
              <a:lnSpc>
                <a:spcPct val="100000"/>
              </a:lnSpc>
              <a:spcBef>
                <a:spcPts val="480"/>
              </a:spcBef>
              <a:spcAft>
                <a:spcPts val="0"/>
              </a:spcAft>
              <a:buClr>
                <a:schemeClr val="dk1"/>
              </a:buClr>
              <a:buSzPts val="2400"/>
              <a:buChar char="•"/>
            </a:pPr>
            <a:r>
              <a:rPr lang="en-US"/>
              <a:t>Connects students with their local bio-community</a:t>
            </a:r>
            <a:endParaRPr/>
          </a:p>
          <a:p>
            <a:pPr indent="-342900" lvl="0" marL="342900" rtl="0" algn="l">
              <a:lnSpc>
                <a:spcPct val="100000"/>
              </a:lnSpc>
              <a:spcBef>
                <a:spcPts val="480"/>
              </a:spcBef>
              <a:spcAft>
                <a:spcPts val="0"/>
              </a:spcAft>
              <a:buClr>
                <a:schemeClr val="dk1"/>
              </a:buClr>
              <a:buSzPts val="2400"/>
              <a:buChar char="•"/>
            </a:pPr>
            <a:r>
              <a:rPr lang="en-US"/>
              <a:t>Generates excitement</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293" name="Google Shape;293;p31"/>
          <p:cNvSpPr txBox="1"/>
          <p:nvPr>
            <p:ph idx="3" type="body"/>
          </p:nvPr>
        </p:nvSpPr>
        <p:spPr>
          <a:xfrm>
            <a:off x="4645025" y="1907406"/>
            <a:ext cx="4041775" cy="397959"/>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US" sz="2800"/>
              <a:t>Cons</a:t>
            </a:r>
            <a:endParaRPr/>
          </a:p>
        </p:txBody>
      </p:sp>
      <p:sp>
        <p:nvSpPr>
          <p:cNvPr id="294" name="Google Shape;294;p31"/>
          <p:cNvSpPr txBox="1"/>
          <p:nvPr>
            <p:ph idx="4" type="body"/>
          </p:nvPr>
        </p:nvSpPr>
        <p:spPr>
          <a:xfrm>
            <a:off x="4645025" y="2446066"/>
            <a:ext cx="4041775" cy="3680097"/>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400"/>
              <a:buChar char="•"/>
            </a:pPr>
            <a:r>
              <a:rPr lang="en-US"/>
              <a:t>Limited timeframe</a:t>
            </a:r>
            <a:endParaRPr/>
          </a:p>
          <a:p>
            <a:pPr indent="-342900" lvl="0" marL="342900" rtl="0" algn="l">
              <a:lnSpc>
                <a:spcPct val="100000"/>
              </a:lnSpc>
              <a:spcBef>
                <a:spcPts val="480"/>
              </a:spcBef>
              <a:spcAft>
                <a:spcPts val="0"/>
              </a:spcAft>
              <a:buClr>
                <a:schemeClr val="dk1"/>
              </a:buClr>
              <a:buSzPts val="2400"/>
              <a:buChar char="•"/>
            </a:pPr>
            <a:r>
              <a:rPr lang="en-US"/>
              <a:t>Hard to follow up with participants</a:t>
            </a:r>
            <a:endParaRPr/>
          </a:p>
          <a:p>
            <a:pPr indent="-342900" lvl="0" marL="342900" rtl="0" algn="l">
              <a:lnSpc>
                <a:spcPct val="100000"/>
              </a:lnSpc>
              <a:spcBef>
                <a:spcPts val="480"/>
              </a:spcBef>
              <a:spcAft>
                <a:spcPts val="0"/>
              </a:spcAft>
              <a:buClr>
                <a:schemeClr val="dk1"/>
              </a:buClr>
              <a:buSzPts val="2400"/>
              <a:buChar char="•"/>
            </a:pPr>
            <a:r>
              <a:rPr lang="en-US"/>
              <a:t>Does not remove potential barriers</a:t>
            </a:r>
            <a:endParaRPr/>
          </a:p>
          <a:p>
            <a:pPr indent="-342900" lvl="0" marL="342900" rtl="0" algn="l">
              <a:lnSpc>
                <a:spcPct val="100000"/>
              </a:lnSpc>
              <a:spcBef>
                <a:spcPts val="480"/>
              </a:spcBef>
              <a:spcAft>
                <a:spcPts val="0"/>
              </a:spcAft>
              <a:buClr>
                <a:schemeClr val="dk1"/>
              </a:buClr>
              <a:buSzPts val="2400"/>
              <a:buChar char="•"/>
            </a:pPr>
            <a:r>
              <a:rPr lang="en-US"/>
              <a:t>Hard to teach technical or complex skills</a:t>
            </a:r>
            <a:endParaRPr/>
          </a:p>
          <a:p>
            <a:pPr indent="-342900" lvl="0" marL="342900" rtl="0" algn="l">
              <a:lnSpc>
                <a:spcPct val="100000"/>
              </a:lnSpc>
              <a:spcBef>
                <a:spcPts val="480"/>
              </a:spcBef>
              <a:spcAft>
                <a:spcPts val="0"/>
              </a:spcAft>
              <a:buClr>
                <a:schemeClr val="dk1"/>
              </a:buClr>
              <a:buSzPts val="2400"/>
              <a:buChar char="•"/>
            </a:pPr>
            <a:r>
              <a:rPr lang="en-US"/>
              <a:t>Limited time to build relationships</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p:txBody>
      </p:sp>
      <p:pic>
        <p:nvPicPr>
          <p:cNvPr descr="A group of people sitting at a table using a computer&#10;&#10;Description generated with very high confidence" id="295" name="Google Shape;295;p31"/>
          <p:cNvPicPr preferRelativeResize="0"/>
          <p:nvPr/>
        </p:nvPicPr>
        <p:blipFill rotWithShape="1">
          <a:blip r:embed="rId3">
            <a:alphaModFix/>
          </a:blip>
          <a:srcRect b="0" l="0" r="0" t="0"/>
          <a:stretch/>
        </p:blipFill>
        <p:spPr>
          <a:xfrm>
            <a:off x="6500422" y="808104"/>
            <a:ext cx="2120555" cy="15948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7"/>
          <p:cNvSpPr txBox="1"/>
          <p:nvPr>
            <p:ph idx="1" type="body"/>
          </p:nvPr>
        </p:nvSpPr>
        <p:spPr>
          <a:xfrm>
            <a:off x="-437071" y="1717564"/>
            <a:ext cx="9434421" cy="487804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lt1"/>
              </a:buClr>
              <a:buSzPts val="2800"/>
              <a:buFont typeface="Noto Sans Symbols"/>
              <a:buChar char="❖"/>
            </a:pPr>
            <a:r>
              <a:rPr b="1" lang="en-US">
                <a:solidFill>
                  <a:schemeClr val="lt1"/>
                </a:solidFill>
              </a:rPr>
              <a:t>Relevance of Natural History Collections</a:t>
            </a:r>
            <a:endParaRPr/>
          </a:p>
          <a:p>
            <a:pPr indent="0" lvl="1" marL="457200" rtl="0" algn="l">
              <a:lnSpc>
                <a:spcPct val="90000"/>
              </a:lnSpc>
              <a:spcBef>
                <a:spcPts val="480"/>
              </a:spcBef>
              <a:spcAft>
                <a:spcPts val="0"/>
              </a:spcAft>
              <a:buClr>
                <a:schemeClr val="dk1"/>
              </a:buClr>
              <a:buSzPts val="2400"/>
              <a:buNone/>
            </a:pPr>
            <a:r>
              <a:rPr lang="en-US"/>
              <a:t>How is scientific knowledge generated</a:t>
            </a:r>
            <a:endParaRPr/>
          </a:p>
          <a:p>
            <a:pPr indent="0" lvl="1" marL="457200" rtl="0" algn="l">
              <a:lnSpc>
                <a:spcPct val="90000"/>
              </a:lnSpc>
              <a:spcBef>
                <a:spcPts val="480"/>
              </a:spcBef>
              <a:spcAft>
                <a:spcPts val="0"/>
              </a:spcAft>
              <a:buClr>
                <a:schemeClr val="dk1"/>
              </a:buClr>
              <a:buSzPts val="2400"/>
              <a:buNone/>
            </a:pPr>
            <a:r>
              <a:t/>
            </a:r>
            <a:endParaRPr/>
          </a:p>
          <a:p>
            <a:pPr indent="0" lvl="1" marL="457200" rtl="0" algn="l">
              <a:lnSpc>
                <a:spcPct val="90000"/>
              </a:lnSpc>
              <a:spcBef>
                <a:spcPts val="480"/>
              </a:spcBef>
              <a:spcAft>
                <a:spcPts val="0"/>
              </a:spcAft>
              <a:buClr>
                <a:schemeClr val="dk1"/>
              </a:buClr>
              <a:buSzPts val="2400"/>
              <a:buNone/>
            </a:pPr>
            <a:r>
              <a:rPr lang="en-US"/>
              <a:t>The importance of </a:t>
            </a:r>
            <a:r>
              <a:rPr lang="en-US">
                <a:solidFill>
                  <a:srgbClr val="538CD5"/>
                </a:solidFill>
              </a:rPr>
              <a:t>scientific knowledge </a:t>
            </a:r>
            <a:endParaRPr/>
          </a:p>
          <a:p>
            <a:pPr indent="0" lvl="1" marL="457200" rtl="0" algn="l">
              <a:lnSpc>
                <a:spcPct val="90000"/>
              </a:lnSpc>
              <a:spcBef>
                <a:spcPts val="480"/>
              </a:spcBef>
              <a:spcAft>
                <a:spcPts val="0"/>
              </a:spcAft>
              <a:buClr>
                <a:srgbClr val="538CD5"/>
              </a:buClr>
              <a:buSzPts val="2400"/>
              <a:buNone/>
            </a:pPr>
            <a:r>
              <a:rPr lang="en-US">
                <a:solidFill>
                  <a:srgbClr val="538CD5"/>
                </a:solidFill>
              </a:rPr>
              <a:t>generated</a:t>
            </a:r>
            <a:r>
              <a:rPr lang="en-US"/>
              <a:t> within museums</a:t>
            </a:r>
            <a:endParaRPr/>
          </a:p>
          <a:p>
            <a:pPr indent="0" lvl="1" marL="457200" rtl="0" algn="l">
              <a:lnSpc>
                <a:spcPct val="90000"/>
              </a:lnSpc>
              <a:spcBef>
                <a:spcPts val="480"/>
              </a:spcBef>
              <a:spcAft>
                <a:spcPts val="0"/>
              </a:spcAft>
              <a:buClr>
                <a:schemeClr val="dk1"/>
              </a:buClr>
              <a:buSzPts val="2400"/>
              <a:buNone/>
            </a:pPr>
            <a:r>
              <a:t/>
            </a:r>
            <a:endParaRPr>
              <a:solidFill>
                <a:srgbClr val="538CD5"/>
              </a:solidFill>
            </a:endParaRPr>
          </a:p>
          <a:p>
            <a:pPr indent="0" lvl="1" marL="457200" rtl="0" algn="l">
              <a:lnSpc>
                <a:spcPct val="90000"/>
              </a:lnSpc>
              <a:spcBef>
                <a:spcPts val="480"/>
              </a:spcBef>
              <a:spcAft>
                <a:spcPts val="0"/>
              </a:spcAft>
              <a:buClr>
                <a:schemeClr val="dk1"/>
              </a:buClr>
              <a:buSzPts val="2400"/>
              <a:buNone/>
            </a:pPr>
            <a:r>
              <a:t/>
            </a:r>
            <a:endParaRPr>
              <a:solidFill>
                <a:srgbClr val="538CD5"/>
              </a:solidFill>
            </a:endParaRPr>
          </a:p>
          <a:p>
            <a:pPr indent="0" lvl="1" marL="457200" rtl="0" algn="l">
              <a:lnSpc>
                <a:spcPct val="90000"/>
              </a:lnSpc>
              <a:spcBef>
                <a:spcPts val="480"/>
              </a:spcBef>
              <a:spcAft>
                <a:spcPts val="0"/>
              </a:spcAft>
              <a:buClr>
                <a:srgbClr val="538CD5"/>
              </a:buClr>
              <a:buSzPts val="2400"/>
              <a:buNone/>
            </a:pPr>
            <a:r>
              <a:rPr lang="en-US">
                <a:solidFill>
                  <a:srgbClr val="538CD5"/>
                </a:solidFill>
              </a:rPr>
              <a:t>Collaborations</a:t>
            </a:r>
            <a:r>
              <a:rPr lang="en-US"/>
              <a:t> with various disciplines </a:t>
            </a:r>
            <a:endParaRPr/>
          </a:p>
          <a:p>
            <a:pPr indent="-342900" lvl="0" marL="342900" rtl="0" algn="l">
              <a:lnSpc>
                <a:spcPct val="90000"/>
              </a:lnSpc>
              <a:spcBef>
                <a:spcPts val="560"/>
              </a:spcBef>
              <a:spcAft>
                <a:spcPts val="0"/>
              </a:spcAft>
              <a:buClr>
                <a:schemeClr val="lt1"/>
              </a:buClr>
              <a:buSzPts val="2800"/>
              <a:buFont typeface="Noto Sans Symbols"/>
              <a:buChar char="❖"/>
            </a:pPr>
            <a:r>
              <a:rPr b="1" lang="en-US">
                <a:solidFill>
                  <a:schemeClr val="lt1"/>
                </a:solidFill>
              </a:rPr>
              <a:t>Understand the nature of science</a:t>
            </a:r>
            <a:endParaRPr/>
          </a:p>
          <a:p>
            <a:pPr indent="-342900" lvl="0" marL="342900" rtl="0" algn="l">
              <a:lnSpc>
                <a:spcPct val="90000"/>
              </a:lnSpc>
              <a:spcBef>
                <a:spcPts val="560"/>
              </a:spcBef>
              <a:spcAft>
                <a:spcPts val="0"/>
              </a:spcAft>
              <a:buClr>
                <a:schemeClr val="lt1"/>
              </a:buClr>
              <a:buSzPts val="2800"/>
              <a:buFont typeface="Noto Sans Symbols"/>
              <a:buChar char="❖"/>
            </a:pPr>
            <a:r>
              <a:t/>
            </a:r>
            <a:endParaRPr/>
          </a:p>
          <a:p>
            <a:pPr indent="0" lvl="1" marL="457200" rtl="0" algn="l">
              <a:lnSpc>
                <a:spcPct val="90000"/>
              </a:lnSpc>
              <a:spcBef>
                <a:spcPts val="480"/>
              </a:spcBef>
              <a:spcAft>
                <a:spcPts val="0"/>
              </a:spcAft>
              <a:buClr>
                <a:srgbClr val="538CD5"/>
              </a:buClr>
              <a:buSzPts val="2400"/>
              <a:buNone/>
            </a:pPr>
            <a:r>
              <a:rPr lang="en-US">
                <a:solidFill>
                  <a:srgbClr val="538CD5"/>
                </a:solidFill>
              </a:rPr>
              <a:t>Experiential learning </a:t>
            </a:r>
            <a:r>
              <a:rPr lang="en-US"/>
              <a:t>to help inform future </a:t>
            </a:r>
            <a:r>
              <a:rPr lang="en-US">
                <a:solidFill>
                  <a:schemeClr val="dk2"/>
                </a:solidFill>
              </a:rPr>
              <a:t>career</a:t>
            </a:r>
            <a:r>
              <a:rPr lang="en-US"/>
              <a:t> trajectories</a:t>
            </a:r>
            <a:endParaRPr/>
          </a:p>
        </p:txBody>
      </p:sp>
      <p:sp>
        <p:nvSpPr>
          <p:cNvPr id="301" name="Google Shape;301;p37"/>
          <p:cNvSpPr txBox="1"/>
          <p:nvPr>
            <p:ph type="title"/>
          </p:nvPr>
        </p:nvSpPr>
        <p:spPr>
          <a:xfrm>
            <a:off x="152400" y="1063228"/>
            <a:ext cx="8991600" cy="85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Helvetica Neue"/>
              <a:buNone/>
            </a:pPr>
            <a:r>
              <a:rPr lang="en-US" sz="3600">
                <a:solidFill>
                  <a:schemeClr val="dk2"/>
                </a:solidFill>
              </a:rPr>
              <a:t>Intro to Natural History Museum Course</a:t>
            </a:r>
            <a:endParaRPr/>
          </a:p>
        </p:txBody>
      </p:sp>
      <p:pic>
        <p:nvPicPr>
          <p:cNvPr id="302" name="Google Shape;302;p37"/>
          <p:cNvPicPr preferRelativeResize="0"/>
          <p:nvPr/>
        </p:nvPicPr>
        <p:blipFill rotWithShape="1">
          <a:blip r:embed="rId3">
            <a:alphaModFix/>
          </a:blip>
          <a:srcRect b="13904" l="-288" r="286" t="12727"/>
          <a:stretch/>
        </p:blipFill>
        <p:spPr>
          <a:xfrm>
            <a:off x="5276460" y="2159517"/>
            <a:ext cx="3782715" cy="2444265"/>
          </a:xfrm>
          <a:prstGeom prst="rect">
            <a:avLst/>
          </a:prstGeom>
          <a:noFill/>
          <a:ln cap="flat" cmpd="sng" w="38100">
            <a:solidFill>
              <a:srgbClr val="17365D"/>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8"/>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Helvetica Neue"/>
              <a:buNone/>
            </a:pPr>
            <a:r>
              <a:rPr lang="en-US">
                <a:solidFill>
                  <a:schemeClr val="dk2"/>
                </a:solidFill>
              </a:rPr>
              <a:t>Intro to Natural History Museum Course</a:t>
            </a:r>
            <a:endParaRPr b="0"/>
          </a:p>
          <a:p>
            <a:pPr indent="0" lvl="0" marL="0" rtl="0" algn="l">
              <a:lnSpc>
                <a:spcPct val="100000"/>
              </a:lnSpc>
              <a:spcBef>
                <a:spcPts val="0"/>
              </a:spcBef>
              <a:spcAft>
                <a:spcPts val="0"/>
              </a:spcAft>
              <a:buClr>
                <a:schemeClr val="dk1"/>
              </a:buClr>
              <a:buSzPts val="2800"/>
              <a:buFont typeface="Helvetica Neue"/>
              <a:buNone/>
            </a:pPr>
            <a:r>
              <a:t/>
            </a:r>
            <a:endParaRPr/>
          </a:p>
        </p:txBody>
      </p:sp>
      <p:grpSp>
        <p:nvGrpSpPr>
          <p:cNvPr id="308" name="Google Shape;308;p38"/>
          <p:cNvGrpSpPr/>
          <p:nvPr/>
        </p:nvGrpSpPr>
        <p:grpSpPr>
          <a:xfrm>
            <a:off x="2449659" y="1710203"/>
            <a:ext cx="4392270" cy="4699656"/>
            <a:chOff x="1992459" y="465"/>
            <a:chExt cx="4392270" cy="4699656"/>
          </a:xfrm>
        </p:grpSpPr>
        <p:sp>
          <p:nvSpPr>
            <p:cNvPr id="309" name="Google Shape;309;p38"/>
            <p:cNvSpPr/>
            <p:nvPr/>
          </p:nvSpPr>
          <p:spPr>
            <a:xfrm>
              <a:off x="2811121" y="1046615"/>
              <a:ext cx="2607356" cy="2607356"/>
            </a:xfrm>
            <a:prstGeom prst="ellipse">
              <a:avLst/>
            </a:prstGeom>
            <a:solidFill>
              <a:schemeClr val="lt1">
                <a:alpha val="4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8"/>
            <p:cNvSpPr txBox="1"/>
            <p:nvPr/>
          </p:nvSpPr>
          <p:spPr>
            <a:xfrm>
              <a:off x="3192959" y="1428453"/>
              <a:ext cx="1843680" cy="1843680"/>
            </a:xfrm>
            <a:prstGeom prst="rect">
              <a:avLst/>
            </a:prstGeom>
            <a:noFill/>
            <a:ln>
              <a:noFill/>
            </a:ln>
          </p:spPr>
          <p:txBody>
            <a:bodyPr anchorCtr="0" anchor="ctr" bIns="52050" lIns="52050" spcFirstLastPara="1" rIns="52050" wrap="square" tIns="52050">
              <a:noAutofit/>
            </a:bodyPr>
            <a:lstStyle/>
            <a:p>
              <a:pPr indent="0" lvl="0" marL="0" marR="0" rtl="0" algn="ctr">
                <a:lnSpc>
                  <a:spcPct val="90000"/>
                </a:lnSpc>
                <a:spcBef>
                  <a:spcPts val="0"/>
                </a:spcBef>
                <a:spcAft>
                  <a:spcPts val="0"/>
                </a:spcAft>
                <a:buClr>
                  <a:schemeClr val="dk1"/>
                </a:buClr>
                <a:buSzPts val="4100"/>
                <a:buFont typeface="Calibri"/>
                <a:buNone/>
              </a:pPr>
              <a:r>
                <a:rPr b="0" i="0" lang="en-US" sz="4100" u="none" cap="none" strike="noStrike">
                  <a:solidFill>
                    <a:schemeClr val="dk1"/>
                  </a:solidFill>
                  <a:latin typeface="Calibri"/>
                  <a:ea typeface="Calibri"/>
                  <a:cs typeface="Calibri"/>
                  <a:sym typeface="Calibri"/>
                </a:rPr>
                <a:t>INH COURSE</a:t>
              </a:r>
              <a:endParaRPr b="0" i="0" sz="1400" u="none" cap="none" strike="noStrike">
                <a:solidFill>
                  <a:srgbClr val="000000"/>
                </a:solidFill>
                <a:latin typeface="Arial"/>
                <a:ea typeface="Arial"/>
                <a:cs typeface="Arial"/>
                <a:sym typeface="Arial"/>
              </a:endParaRPr>
            </a:p>
          </p:txBody>
        </p:sp>
        <p:sp>
          <p:nvSpPr>
            <p:cNvPr id="311" name="Google Shape;311;p38"/>
            <p:cNvSpPr/>
            <p:nvPr/>
          </p:nvSpPr>
          <p:spPr>
            <a:xfrm>
              <a:off x="3462960" y="465"/>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8"/>
            <p:cNvSpPr txBox="1"/>
            <p:nvPr/>
          </p:nvSpPr>
          <p:spPr>
            <a:xfrm>
              <a:off x="3653879" y="191384"/>
              <a:ext cx="921840" cy="92184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dk1"/>
                </a:buClr>
                <a:buSzPts val="1500"/>
                <a:buFont typeface="Calibri"/>
                <a:buNone/>
              </a:pPr>
              <a:r>
                <a:rPr b="0" i="0" lang="en-US" sz="1500" u="none" cap="none" strike="noStrike">
                  <a:solidFill>
                    <a:schemeClr val="dk1"/>
                  </a:solidFill>
                  <a:latin typeface="Calibri"/>
                  <a:ea typeface="Calibri"/>
                  <a:cs typeface="Calibri"/>
                  <a:sym typeface="Calibri"/>
                </a:rPr>
                <a:t>Field and Lab experience</a:t>
              </a:r>
              <a:endParaRPr b="0" i="0" sz="1400" u="none" cap="none" strike="noStrike">
                <a:solidFill>
                  <a:srgbClr val="000000"/>
                </a:solidFill>
                <a:latin typeface="Arial"/>
                <a:ea typeface="Arial"/>
                <a:cs typeface="Arial"/>
                <a:sym typeface="Arial"/>
              </a:endParaRPr>
            </a:p>
          </p:txBody>
        </p:sp>
        <p:sp>
          <p:nvSpPr>
            <p:cNvPr id="313" name="Google Shape;313;p38"/>
            <p:cNvSpPr/>
            <p:nvPr/>
          </p:nvSpPr>
          <p:spPr>
            <a:xfrm>
              <a:off x="5081051" y="812560"/>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8"/>
            <p:cNvSpPr txBox="1"/>
            <p:nvPr/>
          </p:nvSpPr>
          <p:spPr>
            <a:xfrm>
              <a:off x="5271970" y="1003479"/>
              <a:ext cx="921840" cy="92184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dk1"/>
                </a:buClr>
                <a:buSzPts val="1500"/>
                <a:buFont typeface="Calibri"/>
                <a:buNone/>
              </a:pPr>
              <a:r>
                <a:rPr b="0" i="0" lang="en-US" sz="1500" u="none" cap="none" strike="noStrike">
                  <a:solidFill>
                    <a:schemeClr val="dk1"/>
                  </a:solidFill>
                  <a:latin typeface="Calibri"/>
                  <a:ea typeface="Calibri"/>
                  <a:cs typeface="Calibri"/>
                  <a:sym typeface="Calibri"/>
                </a:rPr>
                <a:t> </a:t>
              </a:r>
              <a:endParaRPr b="0" i="0" sz="1500" u="none" cap="none" strike="noStrike">
                <a:solidFill>
                  <a:schemeClr val="dk1"/>
                </a:solidFill>
                <a:latin typeface="Calibri"/>
                <a:ea typeface="Calibri"/>
                <a:cs typeface="Calibri"/>
                <a:sym typeface="Calibri"/>
              </a:endParaRPr>
            </a:p>
          </p:txBody>
        </p:sp>
        <p:sp>
          <p:nvSpPr>
            <p:cNvPr id="315" name="Google Shape;315;p38"/>
            <p:cNvSpPr/>
            <p:nvPr/>
          </p:nvSpPr>
          <p:spPr>
            <a:xfrm>
              <a:off x="5007245" y="2547452"/>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8"/>
            <p:cNvSpPr txBox="1"/>
            <p:nvPr/>
          </p:nvSpPr>
          <p:spPr>
            <a:xfrm>
              <a:off x="5198164" y="2738371"/>
              <a:ext cx="921840" cy="92184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dk1"/>
                </a:buClr>
                <a:buSzPts val="1500"/>
                <a:buFont typeface="Calibri"/>
                <a:buNone/>
              </a:pPr>
              <a:r>
                <a:rPr b="0" i="0" lang="en-US" sz="1500" u="none" cap="none" strike="noStrike">
                  <a:solidFill>
                    <a:schemeClr val="dk1"/>
                  </a:solidFill>
                  <a:latin typeface="Calibri"/>
                  <a:ea typeface="Calibri"/>
                  <a:cs typeface="Calibri"/>
                  <a:sym typeface="Calibri"/>
                </a:rPr>
                <a:t> </a:t>
              </a:r>
              <a:endParaRPr b="0" i="0" sz="1500" u="none" cap="none" strike="noStrike">
                <a:solidFill>
                  <a:schemeClr val="dk1"/>
                </a:solidFill>
                <a:latin typeface="Calibri"/>
                <a:ea typeface="Calibri"/>
                <a:cs typeface="Calibri"/>
                <a:sym typeface="Calibri"/>
              </a:endParaRPr>
            </a:p>
          </p:txBody>
        </p:sp>
        <p:sp>
          <p:nvSpPr>
            <p:cNvPr id="317" name="Google Shape;317;p38"/>
            <p:cNvSpPr/>
            <p:nvPr/>
          </p:nvSpPr>
          <p:spPr>
            <a:xfrm>
              <a:off x="3462960" y="3396443"/>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38"/>
            <p:cNvSpPr txBox="1"/>
            <p:nvPr/>
          </p:nvSpPr>
          <p:spPr>
            <a:xfrm>
              <a:off x="3653879" y="3587362"/>
              <a:ext cx="921840" cy="92184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dk1"/>
                </a:buClr>
                <a:buSzPts val="1500"/>
                <a:buFont typeface="Calibri"/>
                <a:buNone/>
              </a:pPr>
              <a:r>
                <a:rPr b="0" i="0" lang="en-US" sz="1500" u="none" cap="none" strike="noStrike">
                  <a:solidFill>
                    <a:schemeClr val="dk1"/>
                  </a:solidFill>
                  <a:latin typeface="Calibri"/>
                  <a:ea typeface="Calibri"/>
                  <a:cs typeface="Calibri"/>
                  <a:sym typeface="Calibri"/>
                </a:rPr>
                <a:t>  </a:t>
              </a:r>
              <a:endParaRPr b="0" i="0" sz="1500" u="none" cap="none" strike="noStrike">
                <a:solidFill>
                  <a:schemeClr val="dk1"/>
                </a:solidFill>
                <a:latin typeface="Calibri"/>
                <a:ea typeface="Calibri"/>
                <a:cs typeface="Calibri"/>
                <a:sym typeface="Calibri"/>
              </a:endParaRPr>
            </a:p>
          </p:txBody>
        </p:sp>
        <p:sp>
          <p:nvSpPr>
            <p:cNvPr id="319" name="Google Shape;319;p38"/>
            <p:cNvSpPr/>
            <p:nvPr/>
          </p:nvSpPr>
          <p:spPr>
            <a:xfrm>
              <a:off x="1992459" y="2547448"/>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38"/>
            <p:cNvSpPr txBox="1"/>
            <p:nvPr/>
          </p:nvSpPr>
          <p:spPr>
            <a:xfrm>
              <a:off x="2183378" y="2738367"/>
              <a:ext cx="921840" cy="92184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dk1"/>
                </a:buClr>
                <a:buSzPts val="1500"/>
                <a:buFont typeface="Calibri"/>
                <a:buNone/>
              </a:pPr>
              <a:r>
                <a:rPr b="0" i="0" lang="en-US" sz="1500" u="none" cap="none" strike="noStrike">
                  <a:solidFill>
                    <a:schemeClr val="dk1"/>
                  </a:solidFill>
                  <a:latin typeface="Calibri"/>
                  <a:ea typeface="Calibri"/>
                  <a:cs typeface="Calibri"/>
                  <a:sym typeface="Calibri"/>
                </a:rPr>
                <a:t> </a:t>
              </a:r>
              <a:endParaRPr b="0" i="0" sz="1500" u="none" cap="none" strike="noStrike">
                <a:solidFill>
                  <a:schemeClr val="dk1"/>
                </a:solidFill>
                <a:latin typeface="Calibri"/>
                <a:ea typeface="Calibri"/>
                <a:cs typeface="Calibri"/>
                <a:sym typeface="Calibri"/>
              </a:endParaRPr>
            </a:p>
          </p:txBody>
        </p:sp>
        <p:sp>
          <p:nvSpPr>
            <p:cNvPr id="321" name="Google Shape;321;p38"/>
            <p:cNvSpPr/>
            <p:nvPr/>
          </p:nvSpPr>
          <p:spPr>
            <a:xfrm>
              <a:off x="1992459" y="849459"/>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8"/>
            <p:cNvSpPr txBox="1"/>
            <p:nvPr/>
          </p:nvSpPr>
          <p:spPr>
            <a:xfrm>
              <a:off x="2183378" y="1040378"/>
              <a:ext cx="921840" cy="92184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dk1"/>
                </a:buClr>
                <a:buSzPts val="1500"/>
                <a:buFont typeface="Calibri"/>
                <a:buNone/>
              </a:pPr>
              <a:r>
                <a:rPr b="0" i="0" lang="en-US" sz="1500" u="none" cap="none" strike="noStrike">
                  <a:solidFill>
                    <a:schemeClr val="dk1"/>
                  </a:solidFill>
                  <a:latin typeface="Calibri"/>
                  <a:ea typeface="Calibri"/>
                  <a:cs typeface="Calibri"/>
                  <a:sym typeface="Calibri"/>
                </a:rPr>
                <a:t> </a:t>
              </a:r>
              <a:endParaRPr b="0" i="0" sz="1500" u="none" cap="none" strike="noStrik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g866922c3f1_1_0"/>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latin typeface="Arial"/>
                <a:ea typeface="Arial"/>
                <a:cs typeface="Arial"/>
                <a:sym typeface="Arial"/>
              </a:rPr>
              <a:t>Broadening Representation </a:t>
            </a:r>
            <a:r>
              <a:rPr lang="en-US">
                <a:latin typeface="Arial"/>
                <a:ea typeface="Arial"/>
                <a:cs typeface="Arial"/>
                <a:sym typeface="Arial"/>
              </a:rPr>
              <a:t>(Participation)</a:t>
            </a:r>
            <a:endParaRPr/>
          </a:p>
        </p:txBody>
      </p:sp>
      <p:sp>
        <p:nvSpPr>
          <p:cNvPr id="125" name="Google Shape;125;g866922c3f1_1_0"/>
          <p:cNvSpPr txBox="1"/>
          <p:nvPr>
            <p:ph idx="1" type="body"/>
          </p:nvPr>
        </p:nvSpPr>
        <p:spPr>
          <a:xfrm>
            <a:off x="457200" y="1709110"/>
            <a:ext cx="8229600" cy="470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800"/>
              <a:buNone/>
            </a:pPr>
            <a:r>
              <a:rPr i="1" lang="en-US"/>
              <a:t>Providing for individuals from underrepresented groups as well as institutions and geographic areas that do not participate at rates comparable to others (NSF, 2008).</a:t>
            </a:r>
            <a:endParaRPr i="1"/>
          </a:p>
        </p:txBody>
      </p:sp>
      <p:pic>
        <p:nvPicPr>
          <p:cNvPr id="126" name="Google Shape;126;g866922c3f1_1_0"/>
          <p:cNvPicPr preferRelativeResize="0"/>
          <p:nvPr/>
        </p:nvPicPr>
        <p:blipFill>
          <a:blip r:embed="rId3">
            <a:alphaModFix/>
          </a:blip>
          <a:stretch>
            <a:fillRect/>
          </a:stretch>
        </p:blipFill>
        <p:spPr>
          <a:xfrm>
            <a:off x="3542750" y="3869450"/>
            <a:ext cx="2788275" cy="2723600"/>
          </a:xfrm>
          <a:prstGeom prst="rect">
            <a:avLst/>
          </a:prstGeom>
          <a:noFill/>
          <a:ln>
            <a:noFill/>
          </a:ln>
        </p:spPr>
      </p:pic>
      <p:sp>
        <p:nvSpPr>
          <p:cNvPr id="127" name="Google Shape;127;g866922c3f1_1_0"/>
          <p:cNvSpPr txBox="1"/>
          <p:nvPr/>
        </p:nvSpPr>
        <p:spPr>
          <a:xfrm>
            <a:off x="4058050" y="6409800"/>
            <a:ext cx="2204700" cy="2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latin typeface="Helvetica Neue"/>
                <a:ea typeface="Helvetica Neue"/>
                <a:cs typeface="Helvetica Neue"/>
                <a:sym typeface="Helvetica Neue"/>
              </a:rPr>
              <a:t>Taken from pixabay.com</a:t>
            </a:r>
            <a:endParaRPr sz="1300">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9"/>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Helvetica Neue"/>
              <a:buNone/>
            </a:pPr>
            <a:r>
              <a:rPr lang="en-US">
                <a:solidFill>
                  <a:schemeClr val="dk2"/>
                </a:solidFill>
              </a:rPr>
              <a:t>Intro to Natural History Museum Course</a:t>
            </a:r>
            <a:endParaRPr b="0"/>
          </a:p>
          <a:p>
            <a:pPr indent="0" lvl="0" marL="0" rtl="0" algn="l">
              <a:lnSpc>
                <a:spcPct val="100000"/>
              </a:lnSpc>
              <a:spcBef>
                <a:spcPts val="0"/>
              </a:spcBef>
              <a:spcAft>
                <a:spcPts val="0"/>
              </a:spcAft>
              <a:buClr>
                <a:schemeClr val="dk1"/>
              </a:buClr>
              <a:buSzPts val="2800"/>
              <a:buFont typeface="Helvetica Neue"/>
              <a:buNone/>
            </a:pPr>
            <a:r>
              <a:t/>
            </a:r>
            <a:endParaRPr/>
          </a:p>
        </p:txBody>
      </p:sp>
      <p:grpSp>
        <p:nvGrpSpPr>
          <p:cNvPr id="328" name="Google Shape;328;p39"/>
          <p:cNvGrpSpPr/>
          <p:nvPr/>
        </p:nvGrpSpPr>
        <p:grpSpPr>
          <a:xfrm>
            <a:off x="2449659" y="1710203"/>
            <a:ext cx="4392270" cy="4699656"/>
            <a:chOff x="1992459" y="465"/>
            <a:chExt cx="4392270" cy="4699656"/>
          </a:xfrm>
        </p:grpSpPr>
        <p:sp>
          <p:nvSpPr>
            <p:cNvPr id="329" name="Google Shape;329;p39"/>
            <p:cNvSpPr/>
            <p:nvPr/>
          </p:nvSpPr>
          <p:spPr>
            <a:xfrm>
              <a:off x="2811121" y="1046615"/>
              <a:ext cx="2607356" cy="2607356"/>
            </a:xfrm>
            <a:prstGeom prst="ellipse">
              <a:avLst/>
            </a:prstGeom>
            <a:solidFill>
              <a:schemeClr val="lt1">
                <a:alpha val="4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9"/>
            <p:cNvSpPr txBox="1"/>
            <p:nvPr/>
          </p:nvSpPr>
          <p:spPr>
            <a:xfrm>
              <a:off x="3192959" y="1428453"/>
              <a:ext cx="1843680" cy="1843680"/>
            </a:xfrm>
            <a:prstGeom prst="rect">
              <a:avLst/>
            </a:prstGeom>
            <a:noFill/>
            <a:ln>
              <a:noFill/>
            </a:ln>
          </p:spPr>
          <p:txBody>
            <a:bodyPr anchorCtr="0" anchor="ctr" bIns="52050" lIns="52050" spcFirstLastPara="1" rIns="52050" wrap="square" tIns="52050">
              <a:noAutofit/>
            </a:bodyPr>
            <a:lstStyle/>
            <a:p>
              <a:pPr indent="0" lvl="0" marL="0" marR="0" rtl="0" algn="ctr">
                <a:lnSpc>
                  <a:spcPct val="90000"/>
                </a:lnSpc>
                <a:spcBef>
                  <a:spcPts val="0"/>
                </a:spcBef>
                <a:spcAft>
                  <a:spcPts val="0"/>
                </a:spcAft>
                <a:buClr>
                  <a:schemeClr val="dk1"/>
                </a:buClr>
                <a:buSzPts val="4100"/>
                <a:buFont typeface="Calibri"/>
                <a:buNone/>
              </a:pPr>
              <a:r>
                <a:rPr b="0" i="0" lang="en-US" sz="4100" u="none" cap="none" strike="noStrike">
                  <a:solidFill>
                    <a:schemeClr val="dk1"/>
                  </a:solidFill>
                  <a:latin typeface="Calibri"/>
                  <a:ea typeface="Calibri"/>
                  <a:cs typeface="Calibri"/>
                  <a:sym typeface="Calibri"/>
                </a:rPr>
                <a:t>INH COURSE</a:t>
              </a:r>
              <a:endParaRPr b="0" i="0" sz="1400" u="none" cap="none" strike="noStrike">
                <a:solidFill>
                  <a:srgbClr val="000000"/>
                </a:solidFill>
                <a:latin typeface="Arial"/>
                <a:ea typeface="Arial"/>
                <a:cs typeface="Arial"/>
                <a:sym typeface="Arial"/>
              </a:endParaRPr>
            </a:p>
          </p:txBody>
        </p:sp>
        <p:sp>
          <p:nvSpPr>
            <p:cNvPr id="331" name="Google Shape;331;p39"/>
            <p:cNvSpPr/>
            <p:nvPr/>
          </p:nvSpPr>
          <p:spPr>
            <a:xfrm>
              <a:off x="3462960" y="465"/>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9"/>
            <p:cNvSpPr txBox="1"/>
            <p:nvPr/>
          </p:nvSpPr>
          <p:spPr>
            <a:xfrm>
              <a:off x="3653879" y="191384"/>
              <a:ext cx="921840" cy="92184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Field and Lab experience</a:t>
              </a:r>
              <a:endParaRPr b="0" i="0" sz="1400" u="none" cap="none" strike="noStrike">
                <a:solidFill>
                  <a:srgbClr val="000000"/>
                </a:solidFill>
                <a:latin typeface="Arial"/>
                <a:ea typeface="Arial"/>
                <a:cs typeface="Arial"/>
                <a:sym typeface="Arial"/>
              </a:endParaRPr>
            </a:p>
          </p:txBody>
        </p:sp>
        <p:sp>
          <p:nvSpPr>
            <p:cNvPr id="333" name="Google Shape;333;p39"/>
            <p:cNvSpPr/>
            <p:nvPr/>
          </p:nvSpPr>
          <p:spPr>
            <a:xfrm>
              <a:off x="5081051" y="812560"/>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9"/>
            <p:cNvSpPr txBox="1"/>
            <p:nvPr/>
          </p:nvSpPr>
          <p:spPr>
            <a:xfrm>
              <a:off x="5271970" y="1003479"/>
              <a:ext cx="921840" cy="92184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Professional           Mentorship</a:t>
              </a:r>
              <a:endParaRPr b="0" i="0" sz="1400" u="none" cap="none" strike="noStrike">
                <a:solidFill>
                  <a:srgbClr val="000000"/>
                </a:solidFill>
                <a:latin typeface="Arial"/>
                <a:ea typeface="Arial"/>
                <a:cs typeface="Arial"/>
                <a:sym typeface="Arial"/>
              </a:endParaRPr>
            </a:p>
          </p:txBody>
        </p:sp>
        <p:sp>
          <p:nvSpPr>
            <p:cNvPr id="335" name="Google Shape;335;p39"/>
            <p:cNvSpPr/>
            <p:nvPr/>
          </p:nvSpPr>
          <p:spPr>
            <a:xfrm>
              <a:off x="5007245" y="2547452"/>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39"/>
            <p:cNvSpPr txBox="1"/>
            <p:nvPr/>
          </p:nvSpPr>
          <p:spPr>
            <a:xfrm>
              <a:off x="5198164" y="2738371"/>
              <a:ext cx="921840" cy="92184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sp>
          <p:nvSpPr>
            <p:cNvPr id="337" name="Google Shape;337;p39"/>
            <p:cNvSpPr/>
            <p:nvPr/>
          </p:nvSpPr>
          <p:spPr>
            <a:xfrm>
              <a:off x="3462960" y="3396443"/>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39"/>
            <p:cNvSpPr txBox="1"/>
            <p:nvPr/>
          </p:nvSpPr>
          <p:spPr>
            <a:xfrm>
              <a:off x="3653879" y="3587362"/>
              <a:ext cx="921840" cy="92184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sp>
          <p:nvSpPr>
            <p:cNvPr id="339" name="Google Shape;339;p39"/>
            <p:cNvSpPr/>
            <p:nvPr/>
          </p:nvSpPr>
          <p:spPr>
            <a:xfrm>
              <a:off x="1992459" y="2547448"/>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39"/>
            <p:cNvSpPr txBox="1"/>
            <p:nvPr/>
          </p:nvSpPr>
          <p:spPr>
            <a:xfrm>
              <a:off x="2183378" y="2738367"/>
              <a:ext cx="921840" cy="92184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sp>
          <p:nvSpPr>
            <p:cNvPr id="341" name="Google Shape;341;p39"/>
            <p:cNvSpPr/>
            <p:nvPr/>
          </p:nvSpPr>
          <p:spPr>
            <a:xfrm>
              <a:off x="1992459" y="849459"/>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39"/>
            <p:cNvSpPr txBox="1"/>
            <p:nvPr/>
          </p:nvSpPr>
          <p:spPr>
            <a:xfrm>
              <a:off x="2183378" y="1040378"/>
              <a:ext cx="921840" cy="92184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40"/>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Helvetica Neue"/>
              <a:buNone/>
            </a:pPr>
            <a:r>
              <a:rPr lang="en-US">
                <a:solidFill>
                  <a:schemeClr val="dk2"/>
                </a:solidFill>
              </a:rPr>
              <a:t>Intro to Natural History Museum Course</a:t>
            </a:r>
            <a:endParaRPr b="0"/>
          </a:p>
          <a:p>
            <a:pPr indent="0" lvl="0" marL="0" rtl="0" algn="l">
              <a:lnSpc>
                <a:spcPct val="100000"/>
              </a:lnSpc>
              <a:spcBef>
                <a:spcPts val="0"/>
              </a:spcBef>
              <a:spcAft>
                <a:spcPts val="0"/>
              </a:spcAft>
              <a:buClr>
                <a:schemeClr val="dk1"/>
              </a:buClr>
              <a:buSzPts val="2800"/>
              <a:buFont typeface="Helvetica Neue"/>
              <a:buNone/>
            </a:pPr>
            <a:r>
              <a:t/>
            </a:r>
            <a:endParaRPr/>
          </a:p>
        </p:txBody>
      </p:sp>
      <p:grpSp>
        <p:nvGrpSpPr>
          <p:cNvPr id="348" name="Google Shape;348;p40"/>
          <p:cNvGrpSpPr/>
          <p:nvPr/>
        </p:nvGrpSpPr>
        <p:grpSpPr>
          <a:xfrm>
            <a:off x="2449659" y="1710203"/>
            <a:ext cx="4392270" cy="4699656"/>
            <a:chOff x="1992459" y="465"/>
            <a:chExt cx="4392270" cy="4699656"/>
          </a:xfrm>
        </p:grpSpPr>
        <p:sp>
          <p:nvSpPr>
            <p:cNvPr id="349" name="Google Shape;349;p40"/>
            <p:cNvSpPr/>
            <p:nvPr/>
          </p:nvSpPr>
          <p:spPr>
            <a:xfrm>
              <a:off x="2811121" y="1046615"/>
              <a:ext cx="2607356" cy="2607356"/>
            </a:xfrm>
            <a:prstGeom prst="ellipse">
              <a:avLst/>
            </a:prstGeom>
            <a:solidFill>
              <a:schemeClr val="lt1">
                <a:alpha val="4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40"/>
            <p:cNvSpPr txBox="1"/>
            <p:nvPr/>
          </p:nvSpPr>
          <p:spPr>
            <a:xfrm>
              <a:off x="3192959" y="1428453"/>
              <a:ext cx="1843680" cy="1843680"/>
            </a:xfrm>
            <a:prstGeom prst="rect">
              <a:avLst/>
            </a:prstGeom>
            <a:noFill/>
            <a:ln>
              <a:noFill/>
            </a:ln>
          </p:spPr>
          <p:txBody>
            <a:bodyPr anchorCtr="0" anchor="ctr" bIns="52050" lIns="52050" spcFirstLastPara="1" rIns="52050" wrap="square" tIns="52050">
              <a:noAutofit/>
            </a:bodyPr>
            <a:lstStyle/>
            <a:p>
              <a:pPr indent="0" lvl="0" marL="0" marR="0" rtl="0" algn="ctr">
                <a:lnSpc>
                  <a:spcPct val="90000"/>
                </a:lnSpc>
                <a:spcBef>
                  <a:spcPts val="0"/>
                </a:spcBef>
                <a:spcAft>
                  <a:spcPts val="0"/>
                </a:spcAft>
                <a:buClr>
                  <a:schemeClr val="dk1"/>
                </a:buClr>
                <a:buSzPts val="4100"/>
                <a:buFont typeface="Calibri"/>
                <a:buNone/>
              </a:pPr>
              <a:r>
                <a:rPr b="0" i="0" lang="en-US" sz="4100" u="none" cap="none" strike="noStrike">
                  <a:solidFill>
                    <a:schemeClr val="dk1"/>
                  </a:solidFill>
                  <a:latin typeface="Calibri"/>
                  <a:ea typeface="Calibri"/>
                  <a:cs typeface="Calibri"/>
                  <a:sym typeface="Calibri"/>
                </a:rPr>
                <a:t>INH COURSE</a:t>
              </a:r>
              <a:endParaRPr b="0" i="0" sz="1400" u="none" cap="none" strike="noStrike">
                <a:solidFill>
                  <a:srgbClr val="000000"/>
                </a:solidFill>
                <a:latin typeface="Arial"/>
                <a:ea typeface="Arial"/>
                <a:cs typeface="Arial"/>
                <a:sym typeface="Arial"/>
              </a:endParaRPr>
            </a:p>
          </p:txBody>
        </p:sp>
        <p:sp>
          <p:nvSpPr>
            <p:cNvPr id="351" name="Google Shape;351;p40"/>
            <p:cNvSpPr/>
            <p:nvPr/>
          </p:nvSpPr>
          <p:spPr>
            <a:xfrm>
              <a:off x="3462960" y="465"/>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40"/>
            <p:cNvSpPr txBox="1"/>
            <p:nvPr/>
          </p:nvSpPr>
          <p:spPr>
            <a:xfrm>
              <a:off x="3653879" y="191384"/>
              <a:ext cx="921840" cy="92184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Field and Lab experience</a:t>
              </a:r>
              <a:endParaRPr b="0" i="0" sz="1400" u="none" cap="none" strike="noStrike">
                <a:solidFill>
                  <a:srgbClr val="000000"/>
                </a:solidFill>
                <a:latin typeface="Arial"/>
                <a:ea typeface="Arial"/>
                <a:cs typeface="Arial"/>
                <a:sym typeface="Arial"/>
              </a:endParaRPr>
            </a:p>
          </p:txBody>
        </p:sp>
        <p:sp>
          <p:nvSpPr>
            <p:cNvPr id="353" name="Google Shape;353;p40"/>
            <p:cNvSpPr/>
            <p:nvPr/>
          </p:nvSpPr>
          <p:spPr>
            <a:xfrm>
              <a:off x="5081051" y="812560"/>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40"/>
            <p:cNvSpPr txBox="1"/>
            <p:nvPr/>
          </p:nvSpPr>
          <p:spPr>
            <a:xfrm>
              <a:off x="5271970" y="1003479"/>
              <a:ext cx="921840" cy="92184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Professional           Mentorship</a:t>
              </a:r>
              <a:endParaRPr b="0" i="0" sz="1400" u="none" cap="none" strike="noStrike">
                <a:solidFill>
                  <a:srgbClr val="000000"/>
                </a:solidFill>
                <a:latin typeface="Arial"/>
                <a:ea typeface="Arial"/>
                <a:cs typeface="Arial"/>
                <a:sym typeface="Arial"/>
              </a:endParaRPr>
            </a:p>
          </p:txBody>
        </p:sp>
        <p:sp>
          <p:nvSpPr>
            <p:cNvPr id="355" name="Google Shape;355;p40"/>
            <p:cNvSpPr/>
            <p:nvPr/>
          </p:nvSpPr>
          <p:spPr>
            <a:xfrm>
              <a:off x="5007245" y="2547452"/>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0"/>
            <p:cNvSpPr txBox="1"/>
            <p:nvPr/>
          </p:nvSpPr>
          <p:spPr>
            <a:xfrm>
              <a:off x="5198164" y="2738371"/>
              <a:ext cx="921840" cy="92184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Guided scientific writing</a:t>
              </a:r>
              <a:endParaRPr b="0" i="0" sz="1400" u="none" cap="none" strike="noStrike">
                <a:solidFill>
                  <a:srgbClr val="000000"/>
                </a:solidFill>
                <a:latin typeface="Arial"/>
                <a:ea typeface="Arial"/>
                <a:cs typeface="Arial"/>
                <a:sym typeface="Arial"/>
              </a:endParaRPr>
            </a:p>
          </p:txBody>
        </p:sp>
        <p:sp>
          <p:nvSpPr>
            <p:cNvPr id="357" name="Google Shape;357;p40"/>
            <p:cNvSpPr/>
            <p:nvPr/>
          </p:nvSpPr>
          <p:spPr>
            <a:xfrm>
              <a:off x="3462960" y="3396443"/>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40"/>
            <p:cNvSpPr txBox="1"/>
            <p:nvPr/>
          </p:nvSpPr>
          <p:spPr>
            <a:xfrm>
              <a:off x="3653879" y="3587362"/>
              <a:ext cx="921840" cy="92184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sp>
          <p:nvSpPr>
            <p:cNvPr id="359" name="Google Shape;359;p40"/>
            <p:cNvSpPr/>
            <p:nvPr/>
          </p:nvSpPr>
          <p:spPr>
            <a:xfrm>
              <a:off x="1992459" y="2547448"/>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40"/>
            <p:cNvSpPr txBox="1"/>
            <p:nvPr/>
          </p:nvSpPr>
          <p:spPr>
            <a:xfrm>
              <a:off x="2183378" y="2738367"/>
              <a:ext cx="921840" cy="92184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sp>
          <p:nvSpPr>
            <p:cNvPr id="361" name="Google Shape;361;p40"/>
            <p:cNvSpPr/>
            <p:nvPr/>
          </p:nvSpPr>
          <p:spPr>
            <a:xfrm>
              <a:off x="1992459" y="849459"/>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0"/>
            <p:cNvSpPr txBox="1"/>
            <p:nvPr/>
          </p:nvSpPr>
          <p:spPr>
            <a:xfrm>
              <a:off x="2183378" y="1040378"/>
              <a:ext cx="921840" cy="92184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1"/>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Helvetica Neue"/>
              <a:buNone/>
            </a:pPr>
            <a:r>
              <a:rPr lang="en-US">
                <a:solidFill>
                  <a:schemeClr val="dk2"/>
                </a:solidFill>
              </a:rPr>
              <a:t>Intro to Natural History Museum Course</a:t>
            </a:r>
            <a:endParaRPr b="0"/>
          </a:p>
          <a:p>
            <a:pPr indent="0" lvl="0" marL="0" rtl="0" algn="l">
              <a:lnSpc>
                <a:spcPct val="100000"/>
              </a:lnSpc>
              <a:spcBef>
                <a:spcPts val="0"/>
              </a:spcBef>
              <a:spcAft>
                <a:spcPts val="0"/>
              </a:spcAft>
              <a:buClr>
                <a:schemeClr val="dk1"/>
              </a:buClr>
              <a:buSzPts val="2800"/>
              <a:buFont typeface="Helvetica Neue"/>
              <a:buNone/>
            </a:pPr>
            <a:r>
              <a:t/>
            </a:r>
            <a:endParaRPr/>
          </a:p>
        </p:txBody>
      </p:sp>
      <p:grpSp>
        <p:nvGrpSpPr>
          <p:cNvPr id="368" name="Google Shape;368;p41"/>
          <p:cNvGrpSpPr/>
          <p:nvPr/>
        </p:nvGrpSpPr>
        <p:grpSpPr>
          <a:xfrm>
            <a:off x="2449659" y="1710203"/>
            <a:ext cx="4392270" cy="4699656"/>
            <a:chOff x="1992459" y="465"/>
            <a:chExt cx="4392270" cy="4699656"/>
          </a:xfrm>
        </p:grpSpPr>
        <p:sp>
          <p:nvSpPr>
            <p:cNvPr id="369" name="Google Shape;369;p41"/>
            <p:cNvSpPr/>
            <p:nvPr/>
          </p:nvSpPr>
          <p:spPr>
            <a:xfrm>
              <a:off x="2811121" y="1046615"/>
              <a:ext cx="2607356" cy="2607356"/>
            </a:xfrm>
            <a:prstGeom prst="ellipse">
              <a:avLst/>
            </a:prstGeom>
            <a:solidFill>
              <a:schemeClr val="lt1">
                <a:alpha val="4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1"/>
            <p:cNvSpPr txBox="1"/>
            <p:nvPr/>
          </p:nvSpPr>
          <p:spPr>
            <a:xfrm>
              <a:off x="3192959" y="1428453"/>
              <a:ext cx="1843680" cy="1843680"/>
            </a:xfrm>
            <a:prstGeom prst="rect">
              <a:avLst/>
            </a:prstGeom>
            <a:noFill/>
            <a:ln>
              <a:noFill/>
            </a:ln>
          </p:spPr>
          <p:txBody>
            <a:bodyPr anchorCtr="0" anchor="ctr" bIns="52050" lIns="52050" spcFirstLastPara="1" rIns="52050" wrap="square" tIns="52050">
              <a:noAutofit/>
            </a:bodyPr>
            <a:lstStyle/>
            <a:p>
              <a:pPr indent="0" lvl="0" marL="0" marR="0" rtl="0" algn="ctr">
                <a:lnSpc>
                  <a:spcPct val="90000"/>
                </a:lnSpc>
                <a:spcBef>
                  <a:spcPts val="0"/>
                </a:spcBef>
                <a:spcAft>
                  <a:spcPts val="0"/>
                </a:spcAft>
                <a:buClr>
                  <a:schemeClr val="dk1"/>
                </a:buClr>
                <a:buSzPts val="4100"/>
                <a:buFont typeface="Calibri"/>
                <a:buNone/>
              </a:pPr>
              <a:r>
                <a:rPr b="0" i="0" lang="en-US" sz="4100" u="none" cap="none" strike="noStrike">
                  <a:solidFill>
                    <a:schemeClr val="dk1"/>
                  </a:solidFill>
                  <a:latin typeface="Calibri"/>
                  <a:ea typeface="Calibri"/>
                  <a:cs typeface="Calibri"/>
                  <a:sym typeface="Calibri"/>
                </a:rPr>
                <a:t>INH COURSE</a:t>
              </a:r>
              <a:endParaRPr b="0" i="0" sz="1400" u="none" cap="none" strike="noStrike">
                <a:solidFill>
                  <a:srgbClr val="000000"/>
                </a:solidFill>
                <a:latin typeface="Arial"/>
                <a:ea typeface="Arial"/>
                <a:cs typeface="Arial"/>
                <a:sym typeface="Arial"/>
              </a:endParaRPr>
            </a:p>
          </p:txBody>
        </p:sp>
        <p:sp>
          <p:nvSpPr>
            <p:cNvPr id="371" name="Google Shape;371;p41"/>
            <p:cNvSpPr/>
            <p:nvPr/>
          </p:nvSpPr>
          <p:spPr>
            <a:xfrm>
              <a:off x="3462960" y="465"/>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41"/>
            <p:cNvSpPr txBox="1"/>
            <p:nvPr/>
          </p:nvSpPr>
          <p:spPr>
            <a:xfrm>
              <a:off x="3653879" y="191384"/>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Field and Lab experience</a:t>
              </a:r>
              <a:endParaRPr b="0" i="0" sz="1400" u="none" cap="none" strike="noStrike">
                <a:solidFill>
                  <a:srgbClr val="000000"/>
                </a:solidFill>
                <a:latin typeface="Arial"/>
                <a:ea typeface="Arial"/>
                <a:cs typeface="Arial"/>
                <a:sym typeface="Arial"/>
              </a:endParaRPr>
            </a:p>
          </p:txBody>
        </p:sp>
        <p:sp>
          <p:nvSpPr>
            <p:cNvPr id="373" name="Google Shape;373;p41"/>
            <p:cNvSpPr/>
            <p:nvPr/>
          </p:nvSpPr>
          <p:spPr>
            <a:xfrm>
              <a:off x="5081051" y="812560"/>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1"/>
            <p:cNvSpPr txBox="1"/>
            <p:nvPr/>
          </p:nvSpPr>
          <p:spPr>
            <a:xfrm>
              <a:off x="5271970" y="1003479"/>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Professional           Mentorship</a:t>
              </a:r>
              <a:endParaRPr b="0" i="0" sz="1400" u="none" cap="none" strike="noStrike">
                <a:solidFill>
                  <a:srgbClr val="000000"/>
                </a:solidFill>
                <a:latin typeface="Arial"/>
                <a:ea typeface="Arial"/>
                <a:cs typeface="Arial"/>
                <a:sym typeface="Arial"/>
              </a:endParaRPr>
            </a:p>
          </p:txBody>
        </p:sp>
        <p:sp>
          <p:nvSpPr>
            <p:cNvPr id="375" name="Google Shape;375;p41"/>
            <p:cNvSpPr/>
            <p:nvPr/>
          </p:nvSpPr>
          <p:spPr>
            <a:xfrm>
              <a:off x="5007245" y="2547452"/>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41"/>
            <p:cNvSpPr txBox="1"/>
            <p:nvPr/>
          </p:nvSpPr>
          <p:spPr>
            <a:xfrm>
              <a:off x="5198164" y="2738371"/>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Guided scientific writing</a:t>
              </a:r>
              <a:endParaRPr b="0" i="0" sz="1400" u="none" cap="none" strike="noStrike">
                <a:solidFill>
                  <a:srgbClr val="000000"/>
                </a:solidFill>
                <a:latin typeface="Arial"/>
                <a:ea typeface="Arial"/>
                <a:cs typeface="Arial"/>
                <a:sym typeface="Arial"/>
              </a:endParaRPr>
            </a:p>
          </p:txBody>
        </p:sp>
        <p:sp>
          <p:nvSpPr>
            <p:cNvPr id="377" name="Google Shape;377;p41"/>
            <p:cNvSpPr/>
            <p:nvPr/>
          </p:nvSpPr>
          <p:spPr>
            <a:xfrm>
              <a:off x="3462960" y="3396443"/>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1"/>
            <p:cNvSpPr txBox="1"/>
            <p:nvPr/>
          </p:nvSpPr>
          <p:spPr>
            <a:xfrm>
              <a:off x="3653879" y="3587362"/>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Poster Presentation </a:t>
              </a:r>
              <a:endParaRPr b="0" i="0" sz="1400" u="none" cap="none" strike="noStrike">
                <a:solidFill>
                  <a:srgbClr val="000000"/>
                </a:solidFill>
                <a:latin typeface="Arial"/>
                <a:ea typeface="Arial"/>
                <a:cs typeface="Arial"/>
                <a:sym typeface="Arial"/>
              </a:endParaRPr>
            </a:p>
          </p:txBody>
        </p:sp>
        <p:sp>
          <p:nvSpPr>
            <p:cNvPr id="379" name="Google Shape;379;p41"/>
            <p:cNvSpPr/>
            <p:nvPr/>
          </p:nvSpPr>
          <p:spPr>
            <a:xfrm>
              <a:off x="1992459" y="2547448"/>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41"/>
            <p:cNvSpPr txBox="1"/>
            <p:nvPr/>
          </p:nvSpPr>
          <p:spPr>
            <a:xfrm>
              <a:off x="2183378" y="2738367"/>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t/>
              </a:r>
              <a:endParaRPr b="0" i="0" sz="1300" u="none" cap="none" strike="noStrike">
                <a:solidFill>
                  <a:schemeClr val="dk1"/>
                </a:solidFill>
                <a:latin typeface="Calibri"/>
                <a:ea typeface="Calibri"/>
                <a:cs typeface="Calibri"/>
                <a:sym typeface="Calibri"/>
              </a:endParaRPr>
            </a:p>
          </p:txBody>
        </p:sp>
        <p:sp>
          <p:nvSpPr>
            <p:cNvPr id="381" name="Google Shape;381;p41"/>
            <p:cNvSpPr/>
            <p:nvPr/>
          </p:nvSpPr>
          <p:spPr>
            <a:xfrm>
              <a:off x="1992459" y="849459"/>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1"/>
            <p:cNvSpPr txBox="1"/>
            <p:nvPr/>
          </p:nvSpPr>
          <p:spPr>
            <a:xfrm>
              <a:off x="2183378" y="1040378"/>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t/>
              </a:r>
              <a:endParaRPr b="0" i="0" sz="1300" u="none" cap="none" strike="noStrike">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42"/>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Helvetica Neue"/>
              <a:buNone/>
            </a:pPr>
            <a:r>
              <a:rPr lang="en-US">
                <a:solidFill>
                  <a:schemeClr val="dk2"/>
                </a:solidFill>
              </a:rPr>
              <a:t>Intro to Natural History Museum Course</a:t>
            </a:r>
            <a:endParaRPr b="0"/>
          </a:p>
          <a:p>
            <a:pPr indent="0" lvl="0" marL="0" rtl="0" algn="l">
              <a:lnSpc>
                <a:spcPct val="100000"/>
              </a:lnSpc>
              <a:spcBef>
                <a:spcPts val="0"/>
              </a:spcBef>
              <a:spcAft>
                <a:spcPts val="0"/>
              </a:spcAft>
              <a:buClr>
                <a:schemeClr val="dk1"/>
              </a:buClr>
              <a:buSzPts val="2800"/>
              <a:buFont typeface="Helvetica Neue"/>
              <a:buNone/>
            </a:pPr>
            <a:r>
              <a:t/>
            </a:r>
            <a:endParaRPr/>
          </a:p>
        </p:txBody>
      </p:sp>
      <p:grpSp>
        <p:nvGrpSpPr>
          <p:cNvPr id="388" name="Google Shape;388;p42"/>
          <p:cNvGrpSpPr/>
          <p:nvPr/>
        </p:nvGrpSpPr>
        <p:grpSpPr>
          <a:xfrm>
            <a:off x="2449659" y="1710203"/>
            <a:ext cx="4392270" cy="4699656"/>
            <a:chOff x="1992459" y="465"/>
            <a:chExt cx="4392270" cy="4699656"/>
          </a:xfrm>
        </p:grpSpPr>
        <p:sp>
          <p:nvSpPr>
            <p:cNvPr id="389" name="Google Shape;389;p42"/>
            <p:cNvSpPr/>
            <p:nvPr/>
          </p:nvSpPr>
          <p:spPr>
            <a:xfrm>
              <a:off x="2811121" y="1046615"/>
              <a:ext cx="2607356" cy="2607356"/>
            </a:xfrm>
            <a:prstGeom prst="ellipse">
              <a:avLst/>
            </a:prstGeom>
            <a:solidFill>
              <a:schemeClr val="lt1">
                <a:alpha val="4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42"/>
            <p:cNvSpPr txBox="1"/>
            <p:nvPr/>
          </p:nvSpPr>
          <p:spPr>
            <a:xfrm>
              <a:off x="3192959" y="1428453"/>
              <a:ext cx="1843680" cy="1843680"/>
            </a:xfrm>
            <a:prstGeom prst="rect">
              <a:avLst/>
            </a:prstGeom>
            <a:noFill/>
            <a:ln>
              <a:noFill/>
            </a:ln>
          </p:spPr>
          <p:txBody>
            <a:bodyPr anchorCtr="0" anchor="ctr" bIns="52050" lIns="52050" spcFirstLastPara="1" rIns="52050" wrap="square" tIns="52050">
              <a:noAutofit/>
            </a:bodyPr>
            <a:lstStyle/>
            <a:p>
              <a:pPr indent="0" lvl="0" marL="0" marR="0" rtl="0" algn="ctr">
                <a:lnSpc>
                  <a:spcPct val="90000"/>
                </a:lnSpc>
                <a:spcBef>
                  <a:spcPts val="0"/>
                </a:spcBef>
                <a:spcAft>
                  <a:spcPts val="0"/>
                </a:spcAft>
                <a:buClr>
                  <a:schemeClr val="dk1"/>
                </a:buClr>
                <a:buSzPts val="4100"/>
                <a:buFont typeface="Calibri"/>
                <a:buNone/>
              </a:pPr>
              <a:r>
                <a:rPr b="0" i="0" lang="en-US" sz="4100" u="none" cap="none" strike="noStrike">
                  <a:solidFill>
                    <a:schemeClr val="dk1"/>
                  </a:solidFill>
                  <a:latin typeface="Calibri"/>
                  <a:ea typeface="Calibri"/>
                  <a:cs typeface="Calibri"/>
                  <a:sym typeface="Calibri"/>
                </a:rPr>
                <a:t>INH COURSE</a:t>
              </a:r>
              <a:endParaRPr b="0" i="0" sz="1400" u="none" cap="none" strike="noStrike">
                <a:solidFill>
                  <a:srgbClr val="000000"/>
                </a:solidFill>
                <a:latin typeface="Arial"/>
                <a:ea typeface="Arial"/>
                <a:cs typeface="Arial"/>
                <a:sym typeface="Arial"/>
              </a:endParaRPr>
            </a:p>
          </p:txBody>
        </p:sp>
        <p:sp>
          <p:nvSpPr>
            <p:cNvPr id="391" name="Google Shape;391;p42"/>
            <p:cNvSpPr/>
            <p:nvPr/>
          </p:nvSpPr>
          <p:spPr>
            <a:xfrm>
              <a:off x="3462960" y="465"/>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42"/>
            <p:cNvSpPr txBox="1"/>
            <p:nvPr/>
          </p:nvSpPr>
          <p:spPr>
            <a:xfrm>
              <a:off x="3653879" y="191384"/>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Field and Lab experience</a:t>
              </a:r>
              <a:endParaRPr b="0" i="0" sz="1400" u="none" cap="none" strike="noStrike">
                <a:solidFill>
                  <a:srgbClr val="000000"/>
                </a:solidFill>
                <a:latin typeface="Arial"/>
                <a:ea typeface="Arial"/>
                <a:cs typeface="Arial"/>
                <a:sym typeface="Arial"/>
              </a:endParaRPr>
            </a:p>
          </p:txBody>
        </p:sp>
        <p:sp>
          <p:nvSpPr>
            <p:cNvPr id="393" name="Google Shape;393;p42"/>
            <p:cNvSpPr/>
            <p:nvPr/>
          </p:nvSpPr>
          <p:spPr>
            <a:xfrm>
              <a:off x="5081051" y="812560"/>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42"/>
            <p:cNvSpPr txBox="1"/>
            <p:nvPr/>
          </p:nvSpPr>
          <p:spPr>
            <a:xfrm>
              <a:off x="5271970" y="1003479"/>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Professional           Mentorship</a:t>
              </a:r>
              <a:endParaRPr b="0" i="0" sz="1400" u="none" cap="none" strike="noStrike">
                <a:solidFill>
                  <a:srgbClr val="000000"/>
                </a:solidFill>
                <a:latin typeface="Arial"/>
                <a:ea typeface="Arial"/>
                <a:cs typeface="Arial"/>
                <a:sym typeface="Arial"/>
              </a:endParaRPr>
            </a:p>
          </p:txBody>
        </p:sp>
        <p:sp>
          <p:nvSpPr>
            <p:cNvPr id="395" name="Google Shape;395;p42"/>
            <p:cNvSpPr/>
            <p:nvPr/>
          </p:nvSpPr>
          <p:spPr>
            <a:xfrm>
              <a:off x="5007245" y="2547452"/>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2"/>
            <p:cNvSpPr txBox="1"/>
            <p:nvPr/>
          </p:nvSpPr>
          <p:spPr>
            <a:xfrm>
              <a:off x="5198164" y="2738371"/>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Guided scientific writing</a:t>
              </a:r>
              <a:endParaRPr b="0" i="0" sz="1400" u="none" cap="none" strike="noStrike">
                <a:solidFill>
                  <a:srgbClr val="000000"/>
                </a:solidFill>
                <a:latin typeface="Arial"/>
                <a:ea typeface="Arial"/>
                <a:cs typeface="Arial"/>
                <a:sym typeface="Arial"/>
              </a:endParaRPr>
            </a:p>
          </p:txBody>
        </p:sp>
        <p:sp>
          <p:nvSpPr>
            <p:cNvPr id="397" name="Google Shape;397;p42"/>
            <p:cNvSpPr/>
            <p:nvPr/>
          </p:nvSpPr>
          <p:spPr>
            <a:xfrm>
              <a:off x="3462960" y="3396443"/>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42"/>
            <p:cNvSpPr txBox="1"/>
            <p:nvPr/>
          </p:nvSpPr>
          <p:spPr>
            <a:xfrm>
              <a:off x="3653879" y="3587362"/>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Poster Presentation </a:t>
              </a:r>
              <a:endParaRPr b="0" i="0" sz="1400" u="none" cap="none" strike="noStrike">
                <a:solidFill>
                  <a:srgbClr val="000000"/>
                </a:solidFill>
                <a:latin typeface="Arial"/>
                <a:ea typeface="Arial"/>
                <a:cs typeface="Arial"/>
                <a:sym typeface="Arial"/>
              </a:endParaRPr>
            </a:p>
          </p:txBody>
        </p:sp>
        <p:sp>
          <p:nvSpPr>
            <p:cNvPr id="399" name="Google Shape;399;p42"/>
            <p:cNvSpPr/>
            <p:nvPr/>
          </p:nvSpPr>
          <p:spPr>
            <a:xfrm>
              <a:off x="1992459" y="2547448"/>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42"/>
            <p:cNvSpPr txBox="1"/>
            <p:nvPr/>
          </p:nvSpPr>
          <p:spPr>
            <a:xfrm>
              <a:off x="2183378" y="2738367"/>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Networking</a:t>
              </a:r>
              <a:endParaRPr b="0" i="0" sz="1400" u="none" cap="none" strike="noStrike">
                <a:solidFill>
                  <a:srgbClr val="000000"/>
                </a:solidFill>
                <a:latin typeface="Arial"/>
                <a:ea typeface="Arial"/>
                <a:cs typeface="Arial"/>
                <a:sym typeface="Arial"/>
              </a:endParaRPr>
            </a:p>
          </p:txBody>
        </p:sp>
        <p:sp>
          <p:nvSpPr>
            <p:cNvPr id="401" name="Google Shape;401;p42"/>
            <p:cNvSpPr/>
            <p:nvPr/>
          </p:nvSpPr>
          <p:spPr>
            <a:xfrm>
              <a:off x="1992459" y="849459"/>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42"/>
            <p:cNvSpPr txBox="1"/>
            <p:nvPr/>
          </p:nvSpPr>
          <p:spPr>
            <a:xfrm>
              <a:off x="2183378" y="1040378"/>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 </a:t>
              </a:r>
              <a:endParaRPr b="0" i="0" sz="1300" u="none" cap="none" strike="noStrike">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43"/>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Helvetica Neue"/>
              <a:buNone/>
            </a:pPr>
            <a:r>
              <a:rPr lang="en-US">
                <a:solidFill>
                  <a:schemeClr val="dk2"/>
                </a:solidFill>
              </a:rPr>
              <a:t>Intro to Natural History Museum Course</a:t>
            </a:r>
            <a:endParaRPr b="0"/>
          </a:p>
          <a:p>
            <a:pPr indent="0" lvl="0" marL="0" rtl="0" algn="l">
              <a:lnSpc>
                <a:spcPct val="100000"/>
              </a:lnSpc>
              <a:spcBef>
                <a:spcPts val="0"/>
              </a:spcBef>
              <a:spcAft>
                <a:spcPts val="0"/>
              </a:spcAft>
              <a:buClr>
                <a:schemeClr val="dk1"/>
              </a:buClr>
              <a:buSzPts val="2800"/>
              <a:buFont typeface="Helvetica Neue"/>
              <a:buNone/>
            </a:pPr>
            <a:r>
              <a:t/>
            </a:r>
            <a:endParaRPr/>
          </a:p>
        </p:txBody>
      </p:sp>
      <p:grpSp>
        <p:nvGrpSpPr>
          <p:cNvPr id="408" name="Google Shape;408;p43"/>
          <p:cNvGrpSpPr/>
          <p:nvPr/>
        </p:nvGrpSpPr>
        <p:grpSpPr>
          <a:xfrm>
            <a:off x="2449659" y="1710203"/>
            <a:ext cx="4392270" cy="4699656"/>
            <a:chOff x="1992459" y="465"/>
            <a:chExt cx="4392270" cy="4699656"/>
          </a:xfrm>
        </p:grpSpPr>
        <p:sp>
          <p:nvSpPr>
            <p:cNvPr id="409" name="Google Shape;409;p43"/>
            <p:cNvSpPr/>
            <p:nvPr/>
          </p:nvSpPr>
          <p:spPr>
            <a:xfrm>
              <a:off x="2811121" y="1046615"/>
              <a:ext cx="2607356" cy="2607356"/>
            </a:xfrm>
            <a:prstGeom prst="ellipse">
              <a:avLst/>
            </a:prstGeom>
            <a:solidFill>
              <a:schemeClr val="lt1">
                <a:alpha val="49411"/>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43"/>
            <p:cNvSpPr txBox="1"/>
            <p:nvPr/>
          </p:nvSpPr>
          <p:spPr>
            <a:xfrm>
              <a:off x="3192959" y="1428453"/>
              <a:ext cx="1843680" cy="1843680"/>
            </a:xfrm>
            <a:prstGeom prst="rect">
              <a:avLst/>
            </a:prstGeom>
            <a:noFill/>
            <a:ln>
              <a:noFill/>
            </a:ln>
          </p:spPr>
          <p:txBody>
            <a:bodyPr anchorCtr="0" anchor="ctr" bIns="52050" lIns="52050" spcFirstLastPara="1" rIns="52050" wrap="square" tIns="52050">
              <a:noAutofit/>
            </a:bodyPr>
            <a:lstStyle/>
            <a:p>
              <a:pPr indent="0" lvl="0" marL="0" marR="0" rtl="0" algn="ctr">
                <a:lnSpc>
                  <a:spcPct val="90000"/>
                </a:lnSpc>
                <a:spcBef>
                  <a:spcPts val="0"/>
                </a:spcBef>
                <a:spcAft>
                  <a:spcPts val="0"/>
                </a:spcAft>
                <a:buClr>
                  <a:schemeClr val="dk1"/>
                </a:buClr>
                <a:buSzPts val="4100"/>
                <a:buFont typeface="Calibri"/>
                <a:buNone/>
              </a:pPr>
              <a:r>
                <a:rPr b="0" i="0" lang="en-US" sz="4100" u="none" cap="none" strike="noStrike">
                  <a:solidFill>
                    <a:schemeClr val="dk1"/>
                  </a:solidFill>
                  <a:latin typeface="Calibri"/>
                  <a:ea typeface="Calibri"/>
                  <a:cs typeface="Calibri"/>
                  <a:sym typeface="Calibri"/>
                </a:rPr>
                <a:t>INH COURSE</a:t>
              </a:r>
              <a:endParaRPr b="0" i="0" sz="1400" u="none" cap="none" strike="noStrike">
                <a:solidFill>
                  <a:srgbClr val="000000"/>
                </a:solidFill>
                <a:latin typeface="Arial"/>
                <a:ea typeface="Arial"/>
                <a:cs typeface="Arial"/>
                <a:sym typeface="Arial"/>
              </a:endParaRPr>
            </a:p>
          </p:txBody>
        </p:sp>
        <p:sp>
          <p:nvSpPr>
            <p:cNvPr id="411" name="Google Shape;411;p43"/>
            <p:cNvSpPr/>
            <p:nvPr/>
          </p:nvSpPr>
          <p:spPr>
            <a:xfrm>
              <a:off x="3462960" y="465"/>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3"/>
            <p:cNvSpPr txBox="1"/>
            <p:nvPr/>
          </p:nvSpPr>
          <p:spPr>
            <a:xfrm>
              <a:off x="3653879" y="191384"/>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Field and Lab experience</a:t>
              </a:r>
              <a:endParaRPr b="0" i="0" sz="1400" u="none" cap="none" strike="noStrike">
                <a:solidFill>
                  <a:srgbClr val="000000"/>
                </a:solidFill>
                <a:latin typeface="Arial"/>
                <a:ea typeface="Arial"/>
                <a:cs typeface="Arial"/>
                <a:sym typeface="Arial"/>
              </a:endParaRPr>
            </a:p>
          </p:txBody>
        </p:sp>
        <p:sp>
          <p:nvSpPr>
            <p:cNvPr id="413" name="Google Shape;413;p43"/>
            <p:cNvSpPr/>
            <p:nvPr/>
          </p:nvSpPr>
          <p:spPr>
            <a:xfrm>
              <a:off x="5081051" y="812560"/>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3"/>
            <p:cNvSpPr txBox="1"/>
            <p:nvPr/>
          </p:nvSpPr>
          <p:spPr>
            <a:xfrm>
              <a:off x="5271970" y="1003479"/>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Professional           Mentorship</a:t>
              </a:r>
              <a:endParaRPr b="0" i="0" sz="1400" u="none" cap="none" strike="noStrike">
                <a:solidFill>
                  <a:srgbClr val="000000"/>
                </a:solidFill>
                <a:latin typeface="Arial"/>
                <a:ea typeface="Arial"/>
                <a:cs typeface="Arial"/>
                <a:sym typeface="Arial"/>
              </a:endParaRPr>
            </a:p>
          </p:txBody>
        </p:sp>
        <p:sp>
          <p:nvSpPr>
            <p:cNvPr id="415" name="Google Shape;415;p43"/>
            <p:cNvSpPr/>
            <p:nvPr/>
          </p:nvSpPr>
          <p:spPr>
            <a:xfrm>
              <a:off x="5007245" y="2547452"/>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3"/>
            <p:cNvSpPr txBox="1"/>
            <p:nvPr/>
          </p:nvSpPr>
          <p:spPr>
            <a:xfrm>
              <a:off x="5198164" y="2738371"/>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Guided scientific writing</a:t>
              </a:r>
              <a:endParaRPr b="0" i="0" sz="1400" u="none" cap="none" strike="noStrike">
                <a:solidFill>
                  <a:srgbClr val="000000"/>
                </a:solidFill>
                <a:latin typeface="Arial"/>
                <a:ea typeface="Arial"/>
                <a:cs typeface="Arial"/>
                <a:sym typeface="Arial"/>
              </a:endParaRPr>
            </a:p>
          </p:txBody>
        </p:sp>
        <p:sp>
          <p:nvSpPr>
            <p:cNvPr id="417" name="Google Shape;417;p43"/>
            <p:cNvSpPr/>
            <p:nvPr/>
          </p:nvSpPr>
          <p:spPr>
            <a:xfrm>
              <a:off x="3462960" y="3396443"/>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3"/>
            <p:cNvSpPr txBox="1"/>
            <p:nvPr/>
          </p:nvSpPr>
          <p:spPr>
            <a:xfrm>
              <a:off x="3653879" y="3587362"/>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Poster Presentation </a:t>
              </a:r>
              <a:endParaRPr b="0" i="0" sz="1400" u="none" cap="none" strike="noStrike">
                <a:solidFill>
                  <a:srgbClr val="000000"/>
                </a:solidFill>
                <a:latin typeface="Arial"/>
                <a:ea typeface="Arial"/>
                <a:cs typeface="Arial"/>
                <a:sym typeface="Arial"/>
              </a:endParaRPr>
            </a:p>
          </p:txBody>
        </p:sp>
        <p:sp>
          <p:nvSpPr>
            <p:cNvPr id="419" name="Google Shape;419;p43"/>
            <p:cNvSpPr/>
            <p:nvPr/>
          </p:nvSpPr>
          <p:spPr>
            <a:xfrm>
              <a:off x="1992459" y="2547448"/>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43"/>
            <p:cNvSpPr txBox="1"/>
            <p:nvPr/>
          </p:nvSpPr>
          <p:spPr>
            <a:xfrm>
              <a:off x="2183378" y="2738367"/>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Networking</a:t>
              </a:r>
              <a:endParaRPr b="0" i="0" sz="1400" u="none" cap="none" strike="noStrike">
                <a:solidFill>
                  <a:srgbClr val="000000"/>
                </a:solidFill>
                <a:latin typeface="Arial"/>
                <a:ea typeface="Arial"/>
                <a:cs typeface="Arial"/>
                <a:sym typeface="Arial"/>
              </a:endParaRPr>
            </a:p>
          </p:txBody>
        </p:sp>
        <p:sp>
          <p:nvSpPr>
            <p:cNvPr id="421" name="Google Shape;421;p43"/>
            <p:cNvSpPr/>
            <p:nvPr/>
          </p:nvSpPr>
          <p:spPr>
            <a:xfrm>
              <a:off x="1992459" y="849459"/>
              <a:ext cx="1303678" cy="1303678"/>
            </a:xfrm>
            <a:prstGeom prst="ellipse">
              <a:avLst/>
            </a:prstGeom>
            <a:noFill/>
            <a:ln cap="flat" cmpd="sng" w="25400">
              <a:solidFill>
                <a:srgbClr val="538C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43"/>
            <p:cNvSpPr txBox="1"/>
            <p:nvPr/>
          </p:nvSpPr>
          <p:spPr>
            <a:xfrm>
              <a:off x="2183378" y="1040378"/>
              <a:ext cx="921840" cy="921840"/>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1300"/>
                <a:buFont typeface="Calibri"/>
                <a:buNone/>
              </a:pPr>
              <a:r>
                <a:rPr b="0" i="0" lang="en-US" sz="1300" u="none" cap="none" strike="noStrike">
                  <a:solidFill>
                    <a:schemeClr val="dk1"/>
                  </a:solidFill>
                  <a:latin typeface="Calibri"/>
                  <a:ea typeface="Calibri"/>
                  <a:cs typeface="Calibri"/>
                  <a:sym typeface="Calibri"/>
                </a:rPr>
                <a:t>Reflection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44"/>
          <p:cNvSpPr txBox="1"/>
          <p:nvPr>
            <p:ph type="title"/>
          </p:nvPr>
        </p:nvSpPr>
        <p:spPr>
          <a:xfrm>
            <a:off x="457200" y="688053"/>
            <a:ext cx="8229600" cy="606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CURES</a:t>
            </a:r>
            <a:endParaRPr/>
          </a:p>
        </p:txBody>
      </p:sp>
      <p:sp>
        <p:nvSpPr>
          <p:cNvPr id="428" name="Google Shape;428;p44"/>
          <p:cNvSpPr txBox="1"/>
          <p:nvPr>
            <p:ph idx="1" type="body"/>
          </p:nvPr>
        </p:nvSpPr>
        <p:spPr>
          <a:xfrm>
            <a:off x="457150" y="1294956"/>
            <a:ext cx="4040100" cy="398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US" sz="2800"/>
              <a:t>Pros</a:t>
            </a:r>
            <a:endParaRPr/>
          </a:p>
        </p:txBody>
      </p:sp>
      <p:sp>
        <p:nvSpPr>
          <p:cNvPr id="429" name="Google Shape;429;p44"/>
          <p:cNvSpPr txBox="1"/>
          <p:nvPr>
            <p:ph idx="2" type="body"/>
          </p:nvPr>
        </p:nvSpPr>
        <p:spPr>
          <a:xfrm>
            <a:off x="457150" y="1973941"/>
            <a:ext cx="4040100" cy="36801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0"/>
              </a:spcBef>
              <a:spcAft>
                <a:spcPts val="0"/>
              </a:spcAft>
              <a:buSzPts val="2400"/>
              <a:buChar char="•"/>
            </a:pPr>
            <a:r>
              <a:rPr lang="en-US"/>
              <a:t>Exposes students to a variety of knowledge and skills</a:t>
            </a:r>
            <a:endParaRPr/>
          </a:p>
          <a:p>
            <a:pPr indent="-381000" lvl="0" marL="457200" rtl="0" algn="l">
              <a:lnSpc>
                <a:spcPct val="100000"/>
              </a:lnSpc>
              <a:spcBef>
                <a:spcPts val="0"/>
              </a:spcBef>
              <a:spcAft>
                <a:spcPts val="0"/>
              </a:spcAft>
              <a:buSzPts val="2400"/>
              <a:buChar char="•"/>
            </a:pPr>
            <a:r>
              <a:rPr lang="en-US"/>
              <a:t>Introduces students to potential mentors, career options, and scientific research</a:t>
            </a:r>
            <a:endParaRPr/>
          </a:p>
          <a:p>
            <a:pPr indent="-381000" lvl="0" marL="457200" rtl="0" algn="l">
              <a:lnSpc>
                <a:spcPct val="100000"/>
              </a:lnSpc>
              <a:spcBef>
                <a:spcPts val="0"/>
              </a:spcBef>
              <a:spcAft>
                <a:spcPts val="0"/>
              </a:spcAft>
              <a:buSzPts val="2400"/>
              <a:buChar char="•"/>
            </a:pPr>
            <a:r>
              <a:rPr lang="en-US"/>
              <a:t>Opportunity to continue research project </a:t>
            </a:r>
            <a:endParaRPr/>
          </a:p>
          <a:p>
            <a:pPr indent="-381000" lvl="0" marL="457200" rtl="0" algn="l">
              <a:lnSpc>
                <a:spcPct val="100000"/>
              </a:lnSpc>
              <a:spcBef>
                <a:spcPts val="0"/>
              </a:spcBef>
              <a:spcAft>
                <a:spcPts val="0"/>
              </a:spcAft>
              <a:buSzPts val="2400"/>
              <a:buChar char="•"/>
            </a:pPr>
            <a:r>
              <a:rPr lang="en-US"/>
              <a:t>Fulfills degree requirements</a:t>
            </a:r>
            <a:endParaRPr/>
          </a:p>
          <a:p>
            <a:pPr indent="-381000" lvl="0" marL="457200" rtl="0" algn="l">
              <a:lnSpc>
                <a:spcPct val="100000"/>
              </a:lnSpc>
              <a:spcBef>
                <a:spcPts val="0"/>
              </a:spcBef>
              <a:spcAft>
                <a:spcPts val="0"/>
              </a:spcAft>
              <a:buSzPts val="2400"/>
              <a:buChar char="•"/>
            </a:pPr>
            <a:r>
              <a:rPr lang="en-US"/>
              <a:t>Introduction to scientific writing (guided paper)</a:t>
            </a:r>
            <a:endParaRPr/>
          </a:p>
          <a:p>
            <a:pPr indent="-190500" lvl="0" marL="342900" rtl="0" algn="l">
              <a:lnSpc>
                <a:spcPct val="100000"/>
              </a:lnSpc>
              <a:spcBef>
                <a:spcPts val="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430" name="Google Shape;430;p44"/>
          <p:cNvSpPr txBox="1"/>
          <p:nvPr>
            <p:ph idx="3" type="body"/>
          </p:nvPr>
        </p:nvSpPr>
        <p:spPr>
          <a:xfrm>
            <a:off x="3802400" y="1294944"/>
            <a:ext cx="4041900" cy="398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US" sz="2800"/>
              <a:t>          Cons</a:t>
            </a:r>
            <a:endParaRPr/>
          </a:p>
        </p:txBody>
      </p:sp>
      <p:sp>
        <p:nvSpPr>
          <p:cNvPr id="431" name="Google Shape;431;p44"/>
          <p:cNvSpPr txBox="1"/>
          <p:nvPr>
            <p:ph idx="4" type="body"/>
          </p:nvPr>
        </p:nvSpPr>
        <p:spPr>
          <a:xfrm>
            <a:off x="4645025" y="2446066"/>
            <a:ext cx="4041775" cy="3680097"/>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2400"/>
              <a:buChar char="•"/>
            </a:pPr>
            <a:r>
              <a:rPr lang="en-US"/>
              <a:t>Limited number of students per semester</a:t>
            </a:r>
            <a:endParaRPr/>
          </a:p>
          <a:p>
            <a:pPr indent="-342900" lvl="0" marL="342900" rtl="0" algn="l">
              <a:lnSpc>
                <a:spcPct val="100000"/>
              </a:lnSpc>
              <a:spcBef>
                <a:spcPts val="0"/>
              </a:spcBef>
              <a:spcAft>
                <a:spcPts val="0"/>
              </a:spcAft>
              <a:buSzPts val="2400"/>
              <a:buChar char="•"/>
            </a:pPr>
            <a:r>
              <a:rPr lang="en-US"/>
              <a:t>Limited timeframe</a:t>
            </a:r>
            <a:endParaRPr/>
          </a:p>
          <a:p>
            <a:pPr indent="-342900" lvl="0" marL="342900" rtl="0" algn="l">
              <a:lnSpc>
                <a:spcPct val="100000"/>
              </a:lnSpc>
              <a:spcBef>
                <a:spcPts val="480"/>
              </a:spcBef>
              <a:spcAft>
                <a:spcPts val="0"/>
              </a:spcAft>
              <a:buSzPts val="2400"/>
              <a:buChar char="•"/>
            </a:pPr>
            <a:r>
              <a:rPr lang="en-US"/>
              <a:t>No funding to continue research project</a:t>
            </a:r>
            <a:endParaRPr/>
          </a:p>
          <a:p>
            <a:pPr indent="0" lvl="0" marL="342900" rtl="0" algn="l">
              <a:lnSpc>
                <a:spcPct val="100000"/>
              </a:lnSpc>
              <a:spcBef>
                <a:spcPts val="480"/>
              </a:spcBef>
              <a:spcAft>
                <a:spcPts val="0"/>
              </a:spcAft>
              <a:buSzPts val="2400"/>
              <a:buNone/>
            </a:pPr>
            <a:r>
              <a:rPr lang="en-US"/>
              <a:t> </a:t>
            </a:r>
            <a:endParaRPr/>
          </a:p>
        </p:txBody>
      </p:sp>
      <p:pic>
        <p:nvPicPr>
          <p:cNvPr descr="A group of people sitting at a table using a computer&#10;&#10;Description generated with very high confidence" id="432" name="Google Shape;432;p44"/>
          <p:cNvPicPr preferRelativeResize="0"/>
          <p:nvPr/>
        </p:nvPicPr>
        <p:blipFill rotWithShape="1">
          <a:blip r:embed="rId3">
            <a:alphaModFix/>
          </a:blip>
          <a:srcRect b="0" l="0" r="0" t="0"/>
          <a:stretch/>
        </p:blipFill>
        <p:spPr>
          <a:xfrm>
            <a:off x="6500422" y="808104"/>
            <a:ext cx="2120555" cy="15948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g866922c3f1_2_31"/>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NEXT STEPS- INH</a:t>
            </a:r>
            <a:endParaRPr/>
          </a:p>
        </p:txBody>
      </p:sp>
      <p:sp>
        <p:nvSpPr>
          <p:cNvPr id="439" name="Google Shape;439;g866922c3f1_2_31"/>
          <p:cNvSpPr txBox="1"/>
          <p:nvPr>
            <p:ph idx="1" type="body"/>
          </p:nvPr>
        </p:nvSpPr>
        <p:spPr>
          <a:xfrm>
            <a:off x="457200" y="1709100"/>
            <a:ext cx="8484300" cy="48228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SzPts val="1800"/>
              <a:buChar char="•"/>
            </a:pPr>
            <a:r>
              <a:rPr lang="en-US" sz="2400">
                <a:solidFill>
                  <a:srgbClr val="000000"/>
                </a:solidFill>
                <a:latin typeface="Cambria"/>
                <a:ea typeface="Cambria"/>
                <a:cs typeface="Cambria"/>
                <a:sym typeface="Cambria"/>
              </a:rPr>
              <a:t>Continued changes (2018- present)</a:t>
            </a:r>
            <a:endParaRPr sz="2400">
              <a:solidFill>
                <a:srgbClr val="000000"/>
              </a:solidFill>
              <a:latin typeface="Cambria"/>
              <a:ea typeface="Cambria"/>
              <a:cs typeface="Cambria"/>
              <a:sym typeface="Cambria"/>
            </a:endParaRPr>
          </a:p>
          <a:p>
            <a:pPr indent="-342900" lvl="0" marL="342900" rtl="0" algn="l">
              <a:lnSpc>
                <a:spcPct val="115000"/>
              </a:lnSpc>
              <a:spcBef>
                <a:spcPts val="0"/>
              </a:spcBef>
              <a:spcAft>
                <a:spcPts val="0"/>
              </a:spcAft>
              <a:buSzPts val="1800"/>
              <a:buChar char="•"/>
            </a:pPr>
            <a:r>
              <a:rPr lang="en-US" sz="2400">
                <a:solidFill>
                  <a:srgbClr val="000000"/>
                </a:solidFill>
                <a:latin typeface="Cambria"/>
                <a:ea typeface="Cambria"/>
                <a:cs typeface="Cambria"/>
                <a:sym typeface="Cambria"/>
              </a:rPr>
              <a:t>Independent study</a:t>
            </a:r>
            <a:endParaRPr/>
          </a:p>
          <a:p>
            <a:pPr indent="-342900" lvl="0" marL="342900" rtl="0" algn="l">
              <a:lnSpc>
                <a:spcPct val="115000"/>
              </a:lnSpc>
              <a:spcBef>
                <a:spcPts val="0"/>
              </a:spcBef>
              <a:spcAft>
                <a:spcPts val="0"/>
              </a:spcAft>
              <a:buSzPts val="1800"/>
              <a:buChar char="•"/>
            </a:pPr>
            <a:r>
              <a:rPr lang="en-US" sz="2400">
                <a:solidFill>
                  <a:srgbClr val="000000"/>
                </a:solidFill>
                <a:latin typeface="Cambria"/>
                <a:ea typeface="Cambria"/>
                <a:cs typeface="Cambria"/>
                <a:sym typeface="Cambria"/>
              </a:rPr>
              <a:t>Longitudinal study</a:t>
            </a:r>
            <a:endParaRPr/>
          </a:p>
          <a:p>
            <a:pPr indent="0" lvl="0" marL="0" rtl="0" algn="l">
              <a:lnSpc>
                <a:spcPct val="115000"/>
              </a:lnSpc>
              <a:spcBef>
                <a:spcPts val="0"/>
              </a:spcBef>
              <a:spcAft>
                <a:spcPts val="0"/>
              </a:spcAft>
              <a:buSzPts val="1800"/>
              <a:buNone/>
            </a:pPr>
            <a:r>
              <a:t/>
            </a:r>
            <a:endParaRPr sz="2400">
              <a:solidFill>
                <a:srgbClr val="000000"/>
              </a:solidFill>
              <a:latin typeface="Cambria"/>
              <a:ea typeface="Cambria"/>
              <a:cs typeface="Cambria"/>
              <a:sym typeface="Cambria"/>
            </a:endParaRPr>
          </a:p>
          <a:p>
            <a:pPr indent="0" lvl="0" marL="0" rtl="0" algn="l">
              <a:lnSpc>
                <a:spcPct val="115000"/>
              </a:lnSpc>
              <a:spcBef>
                <a:spcPts val="0"/>
              </a:spcBef>
              <a:spcAft>
                <a:spcPts val="0"/>
              </a:spcAft>
              <a:buSzPts val="1800"/>
              <a:buNone/>
            </a:pPr>
            <a:r>
              <a:rPr lang="en-US" sz="2400">
                <a:solidFill>
                  <a:srgbClr val="000000"/>
                </a:solidFill>
                <a:latin typeface="Cambria"/>
                <a:ea typeface="Cambria"/>
                <a:cs typeface="Cambria"/>
                <a:sym typeface="Cambria"/>
              </a:rPr>
              <a:t>NHODE (</a:t>
            </a:r>
            <a:r>
              <a:rPr b="1" lang="en-US" sz="1700">
                <a:solidFill>
                  <a:srgbClr val="000000"/>
                </a:solidFill>
                <a:latin typeface="Arial Narrow"/>
                <a:ea typeface="Arial Narrow"/>
                <a:cs typeface="Arial Narrow"/>
                <a:sym typeface="Arial Narrow"/>
              </a:rPr>
              <a:t>The Natural History Organizations for (bio)Diversity and Education </a:t>
            </a:r>
            <a:r>
              <a:rPr lang="en-US" sz="2400">
                <a:solidFill>
                  <a:srgbClr val="000000"/>
                </a:solidFill>
                <a:latin typeface="Cambria"/>
                <a:ea typeface="Cambria"/>
                <a:cs typeface="Cambria"/>
                <a:sym typeface="Cambria"/>
              </a:rPr>
              <a:t>) </a:t>
            </a:r>
            <a:endParaRPr sz="2400">
              <a:solidFill>
                <a:srgbClr val="000000"/>
              </a:solidFill>
              <a:latin typeface="Cambria"/>
              <a:ea typeface="Cambria"/>
              <a:cs typeface="Cambria"/>
              <a:sym typeface="Cambria"/>
            </a:endParaRPr>
          </a:p>
          <a:p>
            <a:pPr indent="0" lvl="0" marL="0" rtl="0" algn="l">
              <a:lnSpc>
                <a:spcPct val="115000"/>
              </a:lnSpc>
              <a:spcBef>
                <a:spcPts val="0"/>
              </a:spcBef>
              <a:spcAft>
                <a:spcPts val="0"/>
              </a:spcAft>
              <a:buSzPts val="1800"/>
              <a:buNone/>
            </a:pPr>
            <a:r>
              <a:rPr lang="en-US" sz="2400">
                <a:solidFill>
                  <a:srgbClr val="000000"/>
                </a:solidFill>
                <a:latin typeface="Cambria"/>
                <a:ea typeface="Cambria"/>
                <a:cs typeface="Cambria"/>
                <a:sym typeface="Cambria"/>
              </a:rPr>
              <a:t>NSF Grant - Waiting on response</a:t>
            </a:r>
            <a:endParaRPr/>
          </a:p>
          <a:p>
            <a:pPr indent="0" lvl="0" marL="0" rtl="0" algn="l">
              <a:lnSpc>
                <a:spcPct val="115000"/>
              </a:lnSpc>
              <a:spcBef>
                <a:spcPts val="0"/>
              </a:spcBef>
              <a:spcAft>
                <a:spcPts val="0"/>
              </a:spcAft>
              <a:buSzPts val="1800"/>
              <a:buNone/>
            </a:pPr>
            <a:r>
              <a:rPr b="1" i="1" lang="en-US" sz="2400">
                <a:solidFill>
                  <a:srgbClr val="000000"/>
                </a:solidFill>
                <a:latin typeface="Cambria"/>
                <a:ea typeface="Cambria"/>
                <a:cs typeface="Cambria"/>
                <a:sym typeface="Cambria"/>
              </a:rPr>
              <a:t>Objective 1: </a:t>
            </a:r>
            <a:r>
              <a:rPr i="1" lang="en-US" sz="2400">
                <a:solidFill>
                  <a:srgbClr val="000000"/>
                </a:solidFill>
                <a:latin typeface="Cambria"/>
                <a:ea typeface="Cambria"/>
                <a:cs typeface="Cambria"/>
                <a:sym typeface="Cambria"/>
              </a:rPr>
              <a:t>Enhance biodiversity education by strengthening </a:t>
            </a:r>
            <a:r>
              <a:rPr b="1" i="1" lang="en-US" sz="2400">
                <a:solidFill>
                  <a:srgbClr val="1C4587"/>
                </a:solidFill>
                <a:latin typeface="Cambria"/>
                <a:ea typeface="Cambria"/>
                <a:cs typeface="Cambria"/>
                <a:sym typeface="Cambria"/>
              </a:rPr>
              <a:t>formal teaching </a:t>
            </a:r>
            <a:r>
              <a:rPr i="1" lang="en-US" sz="2400">
                <a:solidFill>
                  <a:srgbClr val="000000"/>
                </a:solidFill>
                <a:latin typeface="Cambria"/>
                <a:ea typeface="Cambria"/>
                <a:cs typeface="Cambria"/>
                <a:sym typeface="Cambria"/>
              </a:rPr>
              <a:t>initiatives on university campuses.</a:t>
            </a:r>
            <a:endParaRPr i="1" sz="2400">
              <a:solidFill>
                <a:srgbClr val="000000"/>
              </a:solidFill>
              <a:latin typeface="Cambria"/>
              <a:ea typeface="Cambria"/>
              <a:cs typeface="Cambria"/>
              <a:sym typeface="Cambria"/>
            </a:endParaRPr>
          </a:p>
          <a:p>
            <a:pPr indent="0" lvl="0" marL="0" rtl="0" algn="l">
              <a:lnSpc>
                <a:spcPct val="115000"/>
              </a:lnSpc>
              <a:spcBef>
                <a:spcPts val="0"/>
              </a:spcBef>
              <a:spcAft>
                <a:spcPts val="0"/>
              </a:spcAft>
              <a:buSzPts val="1800"/>
              <a:buNone/>
            </a:pPr>
            <a:r>
              <a:rPr b="1" i="1" lang="en-US" sz="2400">
                <a:solidFill>
                  <a:srgbClr val="000000"/>
                </a:solidFill>
                <a:latin typeface="Cambria"/>
                <a:ea typeface="Cambria"/>
                <a:cs typeface="Cambria"/>
                <a:sym typeface="Cambria"/>
              </a:rPr>
              <a:t>Objective 2:</a:t>
            </a:r>
            <a:r>
              <a:rPr i="1" lang="en-US" sz="2400">
                <a:solidFill>
                  <a:srgbClr val="000000"/>
                </a:solidFill>
                <a:latin typeface="Cambria"/>
                <a:ea typeface="Cambria"/>
                <a:cs typeface="Cambria"/>
                <a:sym typeface="Cambria"/>
              </a:rPr>
              <a:t> Foster the growth and development of student-led, natural history collections clubs (NHCCs)</a:t>
            </a:r>
            <a:endParaRPr i="1" sz="2400">
              <a:solidFill>
                <a:srgbClr val="00000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b="1" i="1" lang="en-US" sz="2400">
                <a:solidFill>
                  <a:srgbClr val="000000"/>
                </a:solidFill>
                <a:latin typeface="Cambria"/>
                <a:ea typeface="Cambria"/>
                <a:cs typeface="Cambria"/>
                <a:sym typeface="Cambria"/>
              </a:rPr>
              <a:t>Objective 3: </a:t>
            </a:r>
            <a:r>
              <a:rPr i="1" lang="en-US" sz="2400">
                <a:solidFill>
                  <a:srgbClr val="000000"/>
                </a:solidFill>
                <a:latin typeface="Cambria"/>
                <a:ea typeface="Cambria"/>
                <a:cs typeface="Cambria"/>
                <a:sym typeface="Cambria"/>
              </a:rPr>
              <a:t>Enhance biodiversity education by creating natural-history focused, skill-set development activities. </a:t>
            </a:r>
            <a:endParaRPr i="1" sz="2400">
              <a:solidFill>
                <a:srgbClr val="000000"/>
              </a:solidFill>
              <a:latin typeface="Cambria"/>
              <a:ea typeface="Cambria"/>
              <a:cs typeface="Cambria"/>
              <a:sym typeface="Cambria"/>
            </a:endParaRPr>
          </a:p>
          <a:p>
            <a:pPr indent="0" lvl="0" marL="0" rtl="0" algn="l">
              <a:lnSpc>
                <a:spcPct val="100000"/>
              </a:lnSpc>
              <a:spcBef>
                <a:spcPts val="360"/>
              </a:spcBef>
              <a:spcAft>
                <a:spcPts val="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g867e58cf0b_0_5"/>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NEXT STEPS- INH</a:t>
            </a:r>
            <a:endParaRPr/>
          </a:p>
        </p:txBody>
      </p:sp>
      <p:sp>
        <p:nvSpPr>
          <p:cNvPr id="446" name="Google Shape;446;g867e58cf0b_0_5"/>
          <p:cNvSpPr txBox="1"/>
          <p:nvPr>
            <p:ph idx="1" type="body"/>
          </p:nvPr>
        </p:nvSpPr>
        <p:spPr>
          <a:xfrm>
            <a:off x="457200" y="1709100"/>
            <a:ext cx="8484300" cy="48228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SzPts val="1800"/>
              <a:buChar char="•"/>
            </a:pPr>
            <a:r>
              <a:rPr lang="en-US" sz="2400">
                <a:solidFill>
                  <a:srgbClr val="000000"/>
                </a:solidFill>
                <a:latin typeface="Cambria"/>
                <a:ea typeface="Cambria"/>
                <a:cs typeface="Cambria"/>
                <a:sym typeface="Cambria"/>
              </a:rPr>
              <a:t>Continued changes (2018- present)</a:t>
            </a:r>
            <a:endParaRPr sz="2400">
              <a:solidFill>
                <a:srgbClr val="000000"/>
              </a:solidFill>
              <a:latin typeface="Cambria"/>
              <a:ea typeface="Cambria"/>
              <a:cs typeface="Cambria"/>
              <a:sym typeface="Cambria"/>
            </a:endParaRPr>
          </a:p>
          <a:p>
            <a:pPr indent="-342900" lvl="0" marL="342900" rtl="0" algn="l">
              <a:lnSpc>
                <a:spcPct val="115000"/>
              </a:lnSpc>
              <a:spcBef>
                <a:spcPts val="0"/>
              </a:spcBef>
              <a:spcAft>
                <a:spcPts val="0"/>
              </a:spcAft>
              <a:buSzPts val="1800"/>
              <a:buChar char="•"/>
            </a:pPr>
            <a:r>
              <a:rPr lang="en-US" sz="2400">
                <a:solidFill>
                  <a:srgbClr val="000000"/>
                </a:solidFill>
                <a:latin typeface="Cambria"/>
                <a:ea typeface="Cambria"/>
                <a:cs typeface="Cambria"/>
                <a:sym typeface="Cambria"/>
              </a:rPr>
              <a:t>Independent study</a:t>
            </a:r>
            <a:endParaRPr/>
          </a:p>
          <a:p>
            <a:pPr indent="-342900" lvl="0" marL="342900" rtl="0" algn="l">
              <a:lnSpc>
                <a:spcPct val="115000"/>
              </a:lnSpc>
              <a:spcBef>
                <a:spcPts val="0"/>
              </a:spcBef>
              <a:spcAft>
                <a:spcPts val="0"/>
              </a:spcAft>
              <a:buSzPts val="1800"/>
              <a:buChar char="•"/>
            </a:pPr>
            <a:r>
              <a:rPr lang="en-US" sz="2400">
                <a:solidFill>
                  <a:srgbClr val="000000"/>
                </a:solidFill>
                <a:latin typeface="Cambria"/>
                <a:ea typeface="Cambria"/>
                <a:cs typeface="Cambria"/>
                <a:sym typeface="Cambria"/>
              </a:rPr>
              <a:t>Longitudinal study</a:t>
            </a:r>
            <a:endParaRPr/>
          </a:p>
          <a:p>
            <a:pPr indent="0" lvl="0" marL="0" rtl="0" algn="l">
              <a:lnSpc>
                <a:spcPct val="115000"/>
              </a:lnSpc>
              <a:spcBef>
                <a:spcPts val="0"/>
              </a:spcBef>
              <a:spcAft>
                <a:spcPts val="0"/>
              </a:spcAft>
              <a:buSzPts val="1800"/>
              <a:buNone/>
            </a:pPr>
            <a:r>
              <a:t/>
            </a:r>
            <a:endParaRPr sz="2400">
              <a:solidFill>
                <a:srgbClr val="000000"/>
              </a:solidFill>
              <a:latin typeface="Cambria"/>
              <a:ea typeface="Cambria"/>
              <a:cs typeface="Cambria"/>
              <a:sym typeface="Cambria"/>
            </a:endParaRPr>
          </a:p>
          <a:p>
            <a:pPr indent="0" lvl="0" marL="0" rtl="0" algn="l">
              <a:lnSpc>
                <a:spcPct val="115000"/>
              </a:lnSpc>
              <a:spcBef>
                <a:spcPts val="0"/>
              </a:spcBef>
              <a:spcAft>
                <a:spcPts val="0"/>
              </a:spcAft>
              <a:buSzPts val="1800"/>
              <a:buNone/>
            </a:pPr>
            <a:r>
              <a:rPr lang="en-US" sz="2400">
                <a:solidFill>
                  <a:srgbClr val="000000"/>
                </a:solidFill>
                <a:latin typeface="Cambria"/>
                <a:ea typeface="Cambria"/>
                <a:cs typeface="Cambria"/>
                <a:sym typeface="Cambria"/>
              </a:rPr>
              <a:t>NHODE (</a:t>
            </a:r>
            <a:r>
              <a:rPr b="1" lang="en-US" sz="1700">
                <a:solidFill>
                  <a:srgbClr val="000000"/>
                </a:solidFill>
                <a:latin typeface="Arial Narrow"/>
                <a:ea typeface="Arial Narrow"/>
                <a:cs typeface="Arial Narrow"/>
                <a:sym typeface="Arial Narrow"/>
              </a:rPr>
              <a:t>The Natural History Organizations for (bio)Diversity and Education </a:t>
            </a:r>
            <a:r>
              <a:rPr lang="en-US" sz="2400">
                <a:solidFill>
                  <a:srgbClr val="000000"/>
                </a:solidFill>
                <a:latin typeface="Cambria"/>
                <a:ea typeface="Cambria"/>
                <a:cs typeface="Cambria"/>
                <a:sym typeface="Cambria"/>
              </a:rPr>
              <a:t>)</a:t>
            </a:r>
            <a:endParaRPr/>
          </a:p>
          <a:p>
            <a:pPr indent="0" lvl="0" marL="0" rtl="0" algn="l">
              <a:lnSpc>
                <a:spcPct val="115000"/>
              </a:lnSpc>
              <a:spcBef>
                <a:spcPts val="0"/>
              </a:spcBef>
              <a:spcAft>
                <a:spcPts val="0"/>
              </a:spcAft>
              <a:buSzPts val="1800"/>
              <a:buNone/>
            </a:pPr>
            <a:r>
              <a:rPr b="1" i="1" lang="en-US" sz="2400">
                <a:solidFill>
                  <a:srgbClr val="000000"/>
                </a:solidFill>
                <a:latin typeface="Cambria"/>
                <a:ea typeface="Cambria"/>
                <a:cs typeface="Cambria"/>
                <a:sym typeface="Cambria"/>
              </a:rPr>
              <a:t>Objective 1: </a:t>
            </a:r>
            <a:r>
              <a:rPr i="1" lang="en-US" sz="2400">
                <a:solidFill>
                  <a:srgbClr val="000000"/>
                </a:solidFill>
                <a:latin typeface="Cambria"/>
                <a:ea typeface="Cambria"/>
                <a:cs typeface="Cambria"/>
                <a:sym typeface="Cambria"/>
              </a:rPr>
              <a:t>Enhance biodiversity education by strengthening </a:t>
            </a:r>
            <a:r>
              <a:rPr b="1" i="1" lang="en-US" sz="2400">
                <a:solidFill>
                  <a:srgbClr val="1C4587"/>
                </a:solidFill>
                <a:latin typeface="Cambria"/>
                <a:ea typeface="Cambria"/>
                <a:cs typeface="Cambria"/>
                <a:sym typeface="Cambria"/>
              </a:rPr>
              <a:t>formal teaching </a:t>
            </a:r>
            <a:r>
              <a:rPr i="1" lang="en-US" sz="2400">
                <a:solidFill>
                  <a:srgbClr val="000000"/>
                </a:solidFill>
                <a:latin typeface="Cambria"/>
                <a:ea typeface="Cambria"/>
                <a:cs typeface="Cambria"/>
                <a:sym typeface="Cambria"/>
              </a:rPr>
              <a:t>initiatives on university campuses.</a:t>
            </a:r>
            <a:endParaRPr i="1" sz="2400">
              <a:solidFill>
                <a:srgbClr val="000000"/>
              </a:solidFill>
              <a:latin typeface="Cambria"/>
              <a:ea typeface="Cambria"/>
              <a:cs typeface="Cambria"/>
              <a:sym typeface="Cambria"/>
            </a:endParaRPr>
          </a:p>
          <a:p>
            <a:pPr indent="0" lvl="0" marL="0" rtl="0" algn="l">
              <a:lnSpc>
                <a:spcPct val="115000"/>
              </a:lnSpc>
              <a:spcBef>
                <a:spcPts val="0"/>
              </a:spcBef>
              <a:spcAft>
                <a:spcPts val="0"/>
              </a:spcAft>
              <a:buSzPts val="1800"/>
              <a:buNone/>
            </a:pPr>
            <a:r>
              <a:rPr b="1" i="1" lang="en-US" sz="2400">
                <a:solidFill>
                  <a:srgbClr val="000000"/>
                </a:solidFill>
                <a:latin typeface="Cambria"/>
                <a:ea typeface="Cambria"/>
                <a:cs typeface="Cambria"/>
                <a:sym typeface="Cambria"/>
              </a:rPr>
              <a:t>Objective 2:</a:t>
            </a:r>
            <a:r>
              <a:rPr i="1" lang="en-US" sz="2400">
                <a:solidFill>
                  <a:srgbClr val="000000"/>
                </a:solidFill>
                <a:latin typeface="Cambria"/>
                <a:ea typeface="Cambria"/>
                <a:cs typeface="Cambria"/>
                <a:sym typeface="Cambria"/>
              </a:rPr>
              <a:t> Foster the growth and development of student-led, natural history collections clubs (NHCCs)</a:t>
            </a:r>
            <a:endParaRPr i="1" sz="2400">
              <a:solidFill>
                <a:srgbClr val="000000"/>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rPr b="1" i="1" lang="en-US" sz="2400">
                <a:solidFill>
                  <a:srgbClr val="000000"/>
                </a:solidFill>
                <a:latin typeface="Cambria"/>
                <a:ea typeface="Cambria"/>
                <a:cs typeface="Cambria"/>
                <a:sym typeface="Cambria"/>
              </a:rPr>
              <a:t>Objective 3: </a:t>
            </a:r>
            <a:r>
              <a:rPr i="1" lang="en-US" sz="2400">
                <a:solidFill>
                  <a:srgbClr val="000000"/>
                </a:solidFill>
                <a:latin typeface="Cambria"/>
                <a:ea typeface="Cambria"/>
                <a:cs typeface="Cambria"/>
                <a:sym typeface="Cambria"/>
              </a:rPr>
              <a:t>Enhance biodiversity education by creating natural-history focused, skill-set development activities. </a:t>
            </a:r>
            <a:endParaRPr i="1" sz="2400">
              <a:solidFill>
                <a:srgbClr val="000000"/>
              </a:solidFill>
              <a:latin typeface="Cambria"/>
              <a:ea typeface="Cambria"/>
              <a:cs typeface="Cambria"/>
              <a:sym typeface="Cambria"/>
            </a:endParaRPr>
          </a:p>
          <a:p>
            <a:pPr indent="0" lvl="0" marL="0" rtl="0" algn="l">
              <a:lnSpc>
                <a:spcPct val="100000"/>
              </a:lnSpc>
              <a:spcBef>
                <a:spcPts val="360"/>
              </a:spcBef>
              <a:spcAft>
                <a:spcPts val="0"/>
              </a:spcAft>
              <a:buSzPts val="1800"/>
              <a:buNone/>
            </a:pPr>
            <a:r>
              <a:t/>
            </a:r>
            <a:endParaRPr/>
          </a:p>
        </p:txBody>
      </p:sp>
      <p:pic>
        <p:nvPicPr>
          <p:cNvPr id="447" name="Google Shape;447;g867e58cf0b_0_5"/>
          <p:cNvPicPr preferRelativeResize="0"/>
          <p:nvPr/>
        </p:nvPicPr>
        <p:blipFill rotWithShape="1">
          <a:blip r:embed="rId3">
            <a:alphaModFix/>
          </a:blip>
          <a:srcRect b="0" l="0" r="0" t="0"/>
          <a:stretch/>
        </p:blipFill>
        <p:spPr>
          <a:xfrm>
            <a:off x="184625" y="1568763"/>
            <a:ext cx="8877050" cy="482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45"/>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Summer Internship Opportunity for Undergrads</a:t>
            </a:r>
            <a:endParaRPr/>
          </a:p>
        </p:txBody>
      </p:sp>
      <p:sp>
        <p:nvSpPr>
          <p:cNvPr id="454" name="Google Shape;454;p45"/>
          <p:cNvSpPr txBox="1"/>
          <p:nvPr>
            <p:ph idx="1" type="body"/>
          </p:nvPr>
        </p:nvSpPr>
        <p:spPr>
          <a:xfrm>
            <a:off x="252616" y="1936725"/>
            <a:ext cx="8229600" cy="4428639"/>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Full-immersion internships for undergrads</a:t>
            </a:r>
            <a:endParaRPr/>
          </a:p>
          <a:p>
            <a:pPr indent="-342900" lvl="0" marL="342900" rtl="0" algn="l">
              <a:lnSpc>
                <a:spcPct val="100000"/>
              </a:lnSpc>
              <a:spcBef>
                <a:spcPts val="640"/>
              </a:spcBef>
              <a:spcAft>
                <a:spcPts val="0"/>
              </a:spcAft>
              <a:buClr>
                <a:schemeClr val="dk1"/>
              </a:buClr>
              <a:buSzPts val="3200"/>
              <a:buChar char="•"/>
            </a:pPr>
            <a:r>
              <a:rPr lang="en-US"/>
              <a:t>Collections-based</a:t>
            </a:r>
            <a:endParaRPr/>
          </a:p>
          <a:p>
            <a:pPr indent="-342900" lvl="0" marL="342900" rtl="0" algn="l">
              <a:lnSpc>
                <a:spcPct val="100000"/>
              </a:lnSpc>
              <a:spcBef>
                <a:spcPts val="640"/>
              </a:spcBef>
              <a:spcAft>
                <a:spcPts val="0"/>
              </a:spcAft>
              <a:buClr>
                <a:schemeClr val="dk1"/>
              </a:buClr>
              <a:buSzPts val="3200"/>
              <a:buChar char="•"/>
            </a:pPr>
            <a:r>
              <a:rPr lang="en-US"/>
              <a:t>$218k awarded for 3 years</a:t>
            </a:r>
            <a:endParaRPr/>
          </a:p>
          <a:p>
            <a:pPr indent="-342900" lvl="0" marL="342900" rtl="0" algn="l">
              <a:lnSpc>
                <a:spcPct val="100000"/>
              </a:lnSpc>
              <a:spcBef>
                <a:spcPts val="640"/>
              </a:spcBef>
              <a:spcAft>
                <a:spcPts val="0"/>
              </a:spcAft>
              <a:buClr>
                <a:schemeClr val="dk1"/>
              </a:buClr>
              <a:buSzPts val="3200"/>
              <a:buChar char="•"/>
            </a:pPr>
            <a:r>
              <a:rPr lang="en-US"/>
              <a:t>Year long experience per cohort</a:t>
            </a:r>
            <a:endParaRPr/>
          </a:p>
          <a:p>
            <a:pPr indent="-285750" lvl="1" marL="742950" rtl="0" algn="l">
              <a:lnSpc>
                <a:spcPct val="100000"/>
              </a:lnSpc>
              <a:spcBef>
                <a:spcPts val="560"/>
              </a:spcBef>
              <a:spcAft>
                <a:spcPts val="0"/>
              </a:spcAft>
              <a:buClr>
                <a:schemeClr val="dk1"/>
              </a:buClr>
              <a:buSzPts val="2800"/>
              <a:buChar char="–"/>
            </a:pPr>
            <a:r>
              <a:rPr lang="en-US"/>
              <a:t>E-meetups </a:t>
            </a:r>
            <a:endParaRPr/>
          </a:p>
          <a:p>
            <a:pPr indent="-285750" lvl="1" marL="742950" rtl="0" algn="l">
              <a:lnSpc>
                <a:spcPct val="100000"/>
              </a:lnSpc>
              <a:spcBef>
                <a:spcPts val="560"/>
              </a:spcBef>
              <a:spcAft>
                <a:spcPts val="0"/>
              </a:spcAft>
              <a:buClr>
                <a:schemeClr val="dk1"/>
              </a:buClr>
              <a:buSzPts val="2800"/>
              <a:buChar char="–"/>
            </a:pPr>
            <a:r>
              <a:rPr lang="en-US"/>
              <a:t>8-week paid internship summer</a:t>
            </a:r>
            <a:endParaRPr/>
          </a:p>
          <a:p>
            <a:pPr indent="-285750" lvl="1" marL="742950" rtl="0" algn="l">
              <a:lnSpc>
                <a:spcPct val="100000"/>
              </a:lnSpc>
              <a:spcBef>
                <a:spcPts val="560"/>
              </a:spcBef>
              <a:spcAft>
                <a:spcPts val="0"/>
              </a:spcAft>
              <a:buClr>
                <a:schemeClr val="dk1"/>
              </a:buClr>
              <a:buSzPts val="2800"/>
              <a:buChar char="–"/>
            </a:pPr>
            <a:r>
              <a:rPr lang="en-US"/>
              <a:t>Conference attendance</a:t>
            </a:r>
            <a:endParaRPr/>
          </a:p>
          <a:p>
            <a:pPr indent="0" lvl="1" marL="457200" rtl="0" algn="l">
              <a:lnSpc>
                <a:spcPct val="100000"/>
              </a:lnSpc>
              <a:spcBef>
                <a:spcPts val="560"/>
              </a:spcBef>
              <a:spcAft>
                <a:spcPts val="0"/>
              </a:spcAft>
              <a:buClr>
                <a:schemeClr val="dk1"/>
              </a:buClr>
              <a:buSzPts val="2800"/>
              <a:buNone/>
            </a:pPr>
            <a:r>
              <a:t/>
            </a:r>
            <a:endParaRPr/>
          </a:p>
          <a:p>
            <a:pPr indent="-139700" lvl="0" marL="342900" rtl="0" algn="l">
              <a:lnSpc>
                <a:spcPct val="100000"/>
              </a:lnSpc>
              <a:spcBef>
                <a:spcPts val="640"/>
              </a:spcBef>
              <a:spcAft>
                <a:spcPts val="0"/>
              </a:spcAft>
              <a:buClr>
                <a:schemeClr val="dk1"/>
              </a:buClr>
              <a:buSzPts val="3200"/>
              <a:buNone/>
            </a:pPr>
            <a:r>
              <a:t/>
            </a:r>
            <a:endParaRPr/>
          </a:p>
        </p:txBody>
      </p:sp>
      <p:pic>
        <p:nvPicPr>
          <p:cNvPr descr="A group of people standing around a table&#10;&#10;Description generated with very high confidence" id="455" name="Google Shape;455;p45"/>
          <p:cNvPicPr preferRelativeResize="0"/>
          <p:nvPr/>
        </p:nvPicPr>
        <p:blipFill rotWithShape="1">
          <a:blip r:embed="rId3">
            <a:alphaModFix/>
          </a:blip>
          <a:srcRect b="0" l="0" r="0" t="0"/>
          <a:stretch/>
        </p:blipFill>
        <p:spPr>
          <a:xfrm>
            <a:off x="6197996" y="4348292"/>
            <a:ext cx="2591986" cy="194176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46"/>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Goals and Objectives</a:t>
            </a:r>
            <a:endParaRPr/>
          </a:p>
        </p:txBody>
      </p:sp>
      <p:sp>
        <p:nvSpPr>
          <p:cNvPr id="461" name="Google Shape;461;p46"/>
          <p:cNvSpPr txBox="1"/>
          <p:nvPr>
            <p:ph idx="1" type="body"/>
          </p:nvPr>
        </p:nvSpPr>
        <p:spPr>
          <a:xfrm>
            <a:off x="457200" y="1718004"/>
            <a:ext cx="6103709" cy="469183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960"/>
              <a:buChar char="•"/>
            </a:pPr>
            <a:r>
              <a:rPr lang="en-US" sz="2960"/>
              <a:t>1) Experience targeted to underserved undergrads in NHC sciences</a:t>
            </a:r>
            <a:endParaRPr/>
          </a:p>
          <a:p>
            <a:pPr indent="-342900" lvl="0" marL="342900" rtl="0" algn="l">
              <a:lnSpc>
                <a:spcPct val="90000"/>
              </a:lnSpc>
              <a:spcBef>
                <a:spcPts val="592"/>
              </a:spcBef>
              <a:spcAft>
                <a:spcPts val="0"/>
              </a:spcAft>
              <a:buClr>
                <a:schemeClr val="dk1"/>
              </a:buClr>
              <a:buSzPts val="2960"/>
              <a:buChar char="•"/>
            </a:pPr>
            <a:r>
              <a:rPr lang="en-US" sz="2960"/>
              <a:t>2) Provide opportunity for participants to be:</a:t>
            </a:r>
            <a:endParaRPr/>
          </a:p>
          <a:p>
            <a:pPr indent="-285750" lvl="1" marL="742950" rtl="0" algn="l">
              <a:lnSpc>
                <a:spcPct val="90000"/>
              </a:lnSpc>
              <a:spcBef>
                <a:spcPts val="518"/>
              </a:spcBef>
              <a:spcAft>
                <a:spcPts val="0"/>
              </a:spcAft>
              <a:buClr>
                <a:schemeClr val="dk1"/>
              </a:buClr>
              <a:buSzPts val="2590"/>
              <a:buChar char="–"/>
            </a:pPr>
            <a:r>
              <a:rPr lang="en-US" sz="2590"/>
              <a:t>Exposed to various NHC career paths;</a:t>
            </a:r>
            <a:endParaRPr/>
          </a:p>
          <a:p>
            <a:pPr indent="-285750" lvl="1" marL="742950" rtl="0" algn="l">
              <a:lnSpc>
                <a:spcPct val="90000"/>
              </a:lnSpc>
              <a:spcBef>
                <a:spcPts val="518"/>
              </a:spcBef>
              <a:spcAft>
                <a:spcPts val="0"/>
              </a:spcAft>
              <a:buClr>
                <a:schemeClr val="dk1"/>
              </a:buClr>
              <a:buSzPts val="2590"/>
              <a:buChar char="–"/>
            </a:pPr>
            <a:r>
              <a:rPr lang="en-US" sz="2590"/>
              <a:t>Learn new skills including data literacy;</a:t>
            </a:r>
            <a:endParaRPr/>
          </a:p>
          <a:p>
            <a:pPr indent="-285750" lvl="1" marL="742950" rtl="0" algn="l">
              <a:lnSpc>
                <a:spcPct val="90000"/>
              </a:lnSpc>
              <a:spcBef>
                <a:spcPts val="518"/>
              </a:spcBef>
              <a:spcAft>
                <a:spcPts val="0"/>
              </a:spcAft>
              <a:buClr>
                <a:schemeClr val="dk1"/>
              </a:buClr>
              <a:buSzPts val="2590"/>
              <a:buChar char="–"/>
            </a:pPr>
            <a:r>
              <a:rPr lang="en-US" sz="2590"/>
              <a:t>Broaden networking and communication skills</a:t>
            </a:r>
            <a:endParaRPr/>
          </a:p>
          <a:p>
            <a:pPr indent="-121284" lvl="1" marL="742950" rtl="0" algn="l">
              <a:lnSpc>
                <a:spcPct val="90000"/>
              </a:lnSpc>
              <a:spcBef>
                <a:spcPts val="518"/>
              </a:spcBef>
              <a:spcAft>
                <a:spcPts val="0"/>
              </a:spcAft>
              <a:buClr>
                <a:schemeClr val="dk1"/>
              </a:buClr>
              <a:buSzPts val="2590"/>
              <a:buNone/>
            </a:pPr>
            <a:r>
              <a:t/>
            </a:r>
            <a:endParaRPr sz="2590"/>
          </a:p>
        </p:txBody>
      </p:sp>
      <p:pic>
        <p:nvPicPr>
          <p:cNvPr descr="A group of people standing around a table&#10;&#10;Description generated with very high confidence" id="462" name="Google Shape;462;p46"/>
          <p:cNvPicPr preferRelativeResize="0"/>
          <p:nvPr/>
        </p:nvPicPr>
        <p:blipFill rotWithShape="1">
          <a:blip r:embed="rId3">
            <a:alphaModFix/>
          </a:blip>
          <a:srcRect b="0" l="0" r="0" t="0"/>
          <a:stretch/>
        </p:blipFill>
        <p:spPr>
          <a:xfrm>
            <a:off x="6100151" y="2881579"/>
            <a:ext cx="2707619" cy="18242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latin typeface="Arial"/>
                <a:ea typeface="Arial"/>
                <a:cs typeface="Arial"/>
                <a:sym typeface="Arial"/>
              </a:rPr>
              <a:t>Lack of Diversity in STEM</a:t>
            </a:r>
            <a:endParaRPr/>
          </a:p>
        </p:txBody>
      </p:sp>
      <p:pic>
        <p:nvPicPr>
          <p:cNvPr descr="A screenshot of a cell phone&#10;&#10;Description automatically generated" id="133" name="Google Shape;133;p19"/>
          <p:cNvPicPr preferRelativeResize="0"/>
          <p:nvPr>
            <p:ph idx="1" type="body"/>
          </p:nvPr>
        </p:nvPicPr>
        <p:blipFill rotWithShape="1">
          <a:blip r:embed="rId3">
            <a:alphaModFix/>
          </a:blip>
          <a:srcRect b="0" l="0" r="0" t="0"/>
          <a:stretch/>
        </p:blipFill>
        <p:spPr>
          <a:xfrm>
            <a:off x="180110" y="2157637"/>
            <a:ext cx="8506690" cy="367898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47"/>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Program Details</a:t>
            </a:r>
            <a:endParaRPr/>
          </a:p>
        </p:txBody>
      </p:sp>
      <p:sp>
        <p:nvSpPr>
          <p:cNvPr id="468" name="Google Shape;468;p47"/>
          <p:cNvSpPr txBox="1"/>
          <p:nvPr>
            <p:ph idx="1" type="body"/>
          </p:nvPr>
        </p:nvSpPr>
        <p:spPr>
          <a:xfrm>
            <a:off x="457200" y="1611266"/>
            <a:ext cx="8229600" cy="4700729"/>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960"/>
              <a:buChar char="•"/>
            </a:pPr>
            <a:r>
              <a:rPr lang="en-US" sz="2960"/>
              <a:t>Competitive pay</a:t>
            </a:r>
            <a:endParaRPr/>
          </a:p>
          <a:p>
            <a:pPr indent="-342900" lvl="0" marL="342900" rtl="0" algn="l">
              <a:lnSpc>
                <a:spcPct val="90000"/>
              </a:lnSpc>
              <a:spcBef>
                <a:spcPts val="592"/>
              </a:spcBef>
              <a:spcAft>
                <a:spcPts val="0"/>
              </a:spcAft>
              <a:buClr>
                <a:schemeClr val="dk1"/>
              </a:buClr>
              <a:buSzPts val="2960"/>
              <a:buChar char="•"/>
            </a:pPr>
            <a:r>
              <a:rPr lang="en-US" sz="2960"/>
              <a:t>Pairing participants &amp; e-lab meetings</a:t>
            </a:r>
            <a:endParaRPr/>
          </a:p>
          <a:p>
            <a:pPr indent="-342900" lvl="0" marL="342900" rtl="0" algn="l">
              <a:lnSpc>
                <a:spcPct val="90000"/>
              </a:lnSpc>
              <a:spcBef>
                <a:spcPts val="592"/>
              </a:spcBef>
              <a:spcAft>
                <a:spcPts val="0"/>
              </a:spcAft>
              <a:buClr>
                <a:schemeClr val="dk1"/>
              </a:buClr>
              <a:buSzPts val="2960"/>
              <a:buChar char="•"/>
            </a:pPr>
            <a:r>
              <a:rPr lang="en-US" sz="2960"/>
              <a:t>Learn a variety of tasks that include:</a:t>
            </a:r>
            <a:endParaRPr/>
          </a:p>
          <a:p>
            <a:pPr indent="-285750" lvl="1" marL="742950" rtl="0" algn="l">
              <a:lnSpc>
                <a:spcPct val="90000"/>
              </a:lnSpc>
              <a:spcBef>
                <a:spcPts val="518"/>
              </a:spcBef>
              <a:spcAft>
                <a:spcPts val="0"/>
              </a:spcAft>
              <a:buClr>
                <a:schemeClr val="dk1"/>
              </a:buClr>
              <a:buSzPts val="2590"/>
              <a:buChar char="–"/>
            </a:pPr>
            <a:r>
              <a:rPr lang="en-US" sz="2590"/>
              <a:t> curation, </a:t>
            </a:r>
            <a:endParaRPr/>
          </a:p>
          <a:p>
            <a:pPr indent="-285750" lvl="1" marL="742950" rtl="0" algn="l">
              <a:lnSpc>
                <a:spcPct val="90000"/>
              </a:lnSpc>
              <a:spcBef>
                <a:spcPts val="518"/>
              </a:spcBef>
              <a:spcAft>
                <a:spcPts val="0"/>
              </a:spcAft>
              <a:buClr>
                <a:schemeClr val="dk1"/>
              </a:buClr>
              <a:buSzPts val="2590"/>
              <a:buChar char="–"/>
            </a:pPr>
            <a:r>
              <a:rPr lang="en-US" sz="2960"/>
              <a:t>digitization, </a:t>
            </a:r>
            <a:endParaRPr/>
          </a:p>
          <a:p>
            <a:pPr indent="-285750" lvl="1" marL="742950" rtl="0" algn="l">
              <a:lnSpc>
                <a:spcPct val="90000"/>
              </a:lnSpc>
              <a:spcBef>
                <a:spcPts val="518"/>
              </a:spcBef>
              <a:spcAft>
                <a:spcPts val="0"/>
              </a:spcAft>
              <a:buClr>
                <a:schemeClr val="dk1"/>
              </a:buClr>
              <a:buSzPts val="2590"/>
              <a:buChar char="–"/>
            </a:pPr>
            <a:r>
              <a:rPr lang="en-US" sz="2590"/>
              <a:t>data management, </a:t>
            </a:r>
            <a:endParaRPr/>
          </a:p>
          <a:p>
            <a:pPr indent="-285750" lvl="1" marL="742950" rtl="0" algn="l">
              <a:lnSpc>
                <a:spcPct val="90000"/>
              </a:lnSpc>
              <a:spcBef>
                <a:spcPts val="518"/>
              </a:spcBef>
              <a:spcAft>
                <a:spcPts val="0"/>
              </a:spcAft>
              <a:buClr>
                <a:schemeClr val="dk1"/>
              </a:buClr>
              <a:buSzPts val="2590"/>
              <a:buChar char="–"/>
            </a:pPr>
            <a:r>
              <a:rPr lang="en-US" sz="2590"/>
              <a:t>research, </a:t>
            </a:r>
            <a:endParaRPr/>
          </a:p>
          <a:p>
            <a:pPr indent="-285750" lvl="1" marL="742950" rtl="0" algn="l">
              <a:lnSpc>
                <a:spcPct val="90000"/>
              </a:lnSpc>
              <a:spcBef>
                <a:spcPts val="518"/>
              </a:spcBef>
              <a:spcAft>
                <a:spcPts val="0"/>
              </a:spcAft>
              <a:buClr>
                <a:schemeClr val="dk1"/>
              </a:buClr>
              <a:buSzPts val="2590"/>
              <a:buChar char="–"/>
            </a:pPr>
            <a:r>
              <a:rPr lang="en-US" sz="2590"/>
              <a:t>&amp;/or outreach.</a:t>
            </a:r>
            <a:endParaRPr/>
          </a:p>
          <a:p>
            <a:pPr indent="-342900" lvl="0" marL="342900" rtl="0" algn="l">
              <a:lnSpc>
                <a:spcPct val="90000"/>
              </a:lnSpc>
              <a:spcBef>
                <a:spcPts val="592"/>
              </a:spcBef>
              <a:spcAft>
                <a:spcPts val="0"/>
              </a:spcAft>
              <a:buClr>
                <a:schemeClr val="dk1"/>
              </a:buClr>
              <a:buSzPts val="2960"/>
              <a:buChar char="•"/>
            </a:pPr>
            <a:r>
              <a:rPr lang="en-US" sz="2960"/>
              <a:t>Connect work back to research concepts and the importance of biodiversity collections.</a:t>
            </a:r>
            <a:endParaRPr/>
          </a:p>
          <a:p>
            <a:pPr indent="-154940" lvl="0" marL="342900" rtl="0" algn="l">
              <a:lnSpc>
                <a:spcPct val="90000"/>
              </a:lnSpc>
              <a:spcBef>
                <a:spcPts val="592"/>
              </a:spcBef>
              <a:spcAft>
                <a:spcPts val="0"/>
              </a:spcAft>
              <a:buClr>
                <a:schemeClr val="dk1"/>
              </a:buClr>
              <a:buSzPts val="2960"/>
              <a:buNone/>
            </a:pPr>
            <a:r>
              <a:t/>
            </a:r>
            <a:endParaRPr sz="2960"/>
          </a:p>
        </p:txBody>
      </p:sp>
      <p:pic>
        <p:nvPicPr>
          <p:cNvPr descr="A group of people standing in a room&#10;&#10;Description generated with very high confidence" id="469" name="Google Shape;469;p47"/>
          <p:cNvPicPr preferRelativeResize="0"/>
          <p:nvPr/>
        </p:nvPicPr>
        <p:blipFill rotWithShape="1">
          <a:blip r:embed="rId3">
            <a:alphaModFix/>
          </a:blip>
          <a:srcRect b="0" l="0" r="0" t="0"/>
          <a:stretch/>
        </p:blipFill>
        <p:spPr>
          <a:xfrm>
            <a:off x="5014968" y="3118006"/>
            <a:ext cx="2743200" cy="209854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48"/>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Timeline</a:t>
            </a:r>
            <a:endParaRPr/>
          </a:p>
        </p:txBody>
      </p:sp>
      <p:sp>
        <p:nvSpPr>
          <p:cNvPr id="475" name="Google Shape;475;p48"/>
          <p:cNvSpPr txBox="1"/>
          <p:nvPr>
            <p:ph idx="1" type="body"/>
          </p:nvPr>
        </p:nvSpPr>
        <p:spPr>
          <a:xfrm>
            <a:off x="270406" y="1744690"/>
            <a:ext cx="8229600" cy="4700729"/>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Year 1: Pilot internship at UF</a:t>
            </a:r>
            <a:endParaRPr/>
          </a:p>
          <a:p>
            <a:pPr indent="-285750" lvl="1" marL="742950" rtl="0" algn="l">
              <a:lnSpc>
                <a:spcPct val="100000"/>
              </a:lnSpc>
              <a:spcBef>
                <a:spcPts val="560"/>
              </a:spcBef>
              <a:spcAft>
                <a:spcPts val="0"/>
              </a:spcAft>
              <a:buClr>
                <a:schemeClr val="dk1"/>
              </a:buClr>
              <a:buSzPts val="2800"/>
              <a:buChar char="–"/>
            </a:pPr>
            <a:r>
              <a:rPr lang="en-US"/>
              <a:t>6 students from local community</a:t>
            </a:r>
            <a:endParaRPr/>
          </a:p>
          <a:p>
            <a:pPr indent="-285750" lvl="1" marL="742950" rtl="0" algn="l">
              <a:lnSpc>
                <a:spcPct val="100000"/>
              </a:lnSpc>
              <a:spcBef>
                <a:spcPts val="560"/>
              </a:spcBef>
              <a:spcAft>
                <a:spcPts val="0"/>
              </a:spcAft>
              <a:buClr>
                <a:schemeClr val="dk1"/>
              </a:buClr>
              <a:buSzPts val="2800"/>
              <a:buChar char="–"/>
            </a:pPr>
            <a:r>
              <a:rPr lang="en-US"/>
              <a:t>Attend 2020 Biodiversity Summit</a:t>
            </a:r>
            <a:endParaRPr/>
          </a:p>
          <a:p>
            <a:pPr indent="-342900" lvl="0" marL="342900" rtl="0" algn="l">
              <a:lnSpc>
                <a:spcPct val="100000"/>
              </a:lnSpc>
              <a:spcBef>
                <a:spcPts val="640"/>
              </a:spcBef>
              <a:spcAft>
                <a:spcPts val="0"/>
              </a:spcAft>
              <a:buClr>
                <a:schemeClr val="dk1"/>
              </a:buClr>
              <a:buSzPts val="3200"/>
              <a:buChar char="•"/>
            </a:pPr>
            <a:r>
              <a:rPr lang="en-US"/>
              <a:t>Year 2-3: Expand to TCNs across the US</a:t>
            </a:r>
            <a:endParaRPr/>
          </a:p>
          <a:p>
            <a:pPr indent="-285750" lvl="1" marL="742950" rtl="0" algn="l">
              <a:lnSpc>
                <a:spcPct val="100000"/>
              </a:lnSpc>
              <a:spcBef>
                <a:spcPts val="560"/>
              </a:spcBef>
              <a:spcAft>
                <a:spcPts val="0"/>
              </a:spcAft>
              <a:buClr>
                <a:schemeClr val="dk1"/>
              </a:buClr>
              <a:buSzPts val="2800"/>
              <a:buChar char="–"/>
            </a:pPr>
            <a:r>
              <a:rPr lang="en-US"/>
              <a:t>10 students each year</a:t>
            </a:r>
            <a:endParaRPr/>
          </a:p>
          <a:p>
            <a:pPr indent="-285750" lvl="1" marL="742950" rtl="0" algn="l">
              <a:lnSpc>
                <a:spcPct val="100000"/>
              </a:lnSpc>
              <a:spcBef>
                <a:spcPts val="560"/>
              </a:spcBef>
              <a:spcAft>
                <a:spcPts val="0"/>
              </a:spcAft>
              <a:buClr>
                <a:schemeClr val="dk1"/>
              </a:buClr>
              <a:buSzPts val="2800"/>
              <a:buChar char="–"/>
            </a:pPr>
            <a:r>
              <a:rPr lang="en-US"/>
              <a:t>5 institutions each year</a:t>
            </a:r>
            <a:endParaRPr/>
          </a:p>
          <a:p>
            <a:pPr indent="-285750" lvl="1" marL="742950" rtl="0" algn="l">
              <a:lnSpc>
                <a:spcPct val="100000"/>
              </a:lnSpc>
              <a:spcBef>
                <a:spcPts val="560"/>
              </a:spcBef>
              <a:spcAft>
                <a:spcPts val="0"/>
              </a:spcAft>
              <a:buClr>
                <a:schemeClr val="dk1"/>
              </a:buClr>
              <a:buSzPts val="2800"/>
              <a:buChar char="–"/>
            </a:pPr>
            <a:r>
              <a:rPr lang="en-US"/>
              <a:t>Attend 2021, 2022 conferences</a:t>
            </a:r>
            <a:endParaRPr/>
          </a:p>
          <a:p>
            <a:pPr indent="-342900" lvl="0" marL="342900" rtl="0" algn="l">
              <a:lnSpc>
                <a:spcPct val="100000"/>
              </a:lnSpc>
              <a:spcBef>
                <a:spcPts val="560"/>
              </a:spcBef>
              <a:spcAft>
                <a:spcPts val="0"/>
              </a:spcAft>
              <a:buSzPts val="1800"/>
              <a:buChar char="•"/>
            </a:pPr>
            <a:r>
              <a:rPr lang="en-US"/>
              <a:t>Plans to make up Year 1 by extending program an additional year</a:t>
            </a:r>
            <a:endParaRPr/>
          </a:p>
        </p:txBody>
      </p:sp>
      <p:pic>
        <p:nvPicPr>
          <p:cNvPr descr="A picture containing person, table, indoor, sitting&#10;&#10;Description generated with very high confidence" id="476" name="Google Shape;476;p48"/>
          <p:cNvPicPr preferRelativeResize="0"/>
          <p:nvPr/>
        </p:nvPicPr>
        <p:blipFill rotWithShape="1">
          <a:blip r:embed="rId3">
            <a:alphaModFix/>
          </a:blip>
          <a:srcRect b="0" l="0" r="0" t="0"/>
          <a:stretch/>
        </p:blipFill>
        <p:spPr>
          <a:xfrm>
            <a:off x="6282101" y="940750"/>
            <a:ext cx="2748044" cy="1545775"/>
          </a:xfrm>
          <a:prstGeom prst="rect">
            <a:avLst/>
          </a:prstGeom>
          <a:noFill/>
          <a:ln>
            <a:noFill/>
          </a:ln>
        </p:spPr>
      </p:pic>
      <p:sp>
        <p:nvSpPr>
          <p:cNvPr id="477" name="Google Shape;477;p48"/>
          <p:cNvSpPr/>
          <p:nvPr/>
        </p:nvSpPr>
        <p:spPr>
          <a:xfrm>
            <a:off x="2134375" y="1344900"/>
            <a:ext cx="2351700" cy="2127300"/>
          </a:xfrm>
          <a:prstGeom prst="noSmoking">
            <a:avLst>
              <a:gd fmla="val 18750" name="adj"/>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48"/>
          <p:cNvSpPr txBox="1"/>
          <p:nvPr/>
        </p:nvSpPr>
        <p:spPr>
          <a:xfrm>
            <a:off x="2058175" y="2064175"/>
            <a:ext cx="2499900" cy="1131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700"/>
              <a:buFont typeface="Arial"/>
              <a:buNone/>
            </a:pPr>
            <a:r>
              <a:rPr b="1" i="0" lang="en-US" sz="3700" u="none" cap="none" strike="noStrike">
                <a:solidFill>
                  <a:srgbClr val="FF0000"/>
                </a:solidFill>
                <a:latin typeface="Helvetica Neue"/>
                <a:ea typeface="Helvetica Neue"/>
                <a:cs typeface="Helvetica Neue"/>
                <a:sym typeface="Helvetica Neue"/>
              </a:rPr>
              <a:t>COVID-19</a:t>
            </a:r>
            <a:endParaRPr b="1" i="0" sz="3700" u="none" cap="none" strike="noStrike">
              <a:solidFill>
                <a:srgbClr val="FF0000"/>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pic>
        <p:nvPicPr>
          <p:cNvPr descr="A close up of a map&#10;&#10;Description generated with very high confidence" id="483" name="Google Shape;483;p50"/>
          <p:cNvPicPr preferRelativeResize="0"/>
          <p:nvPr/>
        </p:nvPicPr>
        <p:blipFill rotWithShape="1">
          <a:blip r:embed="rId3">
            <a:alphaModFix/>
          </a:blip>
          <a:srcRect b="0" l="0" r="0" t="0"/>
          <a:stretch/>
        </p:blipFill>
        <p:spPr>
          <a:xfrm>
            <a:off x="180270" y="842129"/>
            <a:ext cx="8534400" cy="5600700"/>
          </a:xfrm>
          <a:prstGeom prst="rect">
            <a:avLst/>
          </a:prstGeom>
          <a:noFill/>
          <a:ln>
            <a:noFill/>
          </a:ln>
        </p:spPr>
      </p:pic>
      <p:sp>
        <p:nvSpPr>
          <p:cNvPr id="484" name="Google Shape;484;p50"/>
          <p:cNvSpPr txBox="1"/>
          <p:nvPr/>
        </p:nvSpPr>
        <p:spPr>
          <a:xfrm>
            <a:off x="3538408" y="1919529"/>
            <a:ext cx="44866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a:t>
            </a:r>
            <a:r>
              <a:rPr b="1" i="0" lang="en-US" sz="2000" u="none" cap="none" strike="noStrike">
                <a:solidFill>
                  <a:schemeClr val="dk1"/>
                </a:solidFill>
                <a:latin typeface="Calibri"/>
                <a:ea typeface="Calibri"/>
                <a:cs typeface="Calibri"/>
                <a:sym typeface="Calibri"/>
              </a:rPr>
              <a:t>reating a network of mentors by leveraging our ADBC partners</a:t>
            </a:r>
            <a:endParaRPr b="1" i="0" sz="2000" u="none" cap="none" strike="noStrike">
              <a:solidFill>
                <a:schemeClr val="dk1"/>
              </a:solidFill>
              <a:latin typeface="Calibri"/>
              <a:ea typeface="Calibri"/>
              <a:cs typeface="Calibri"/>
              <a:sym typeface="Calibri"/>
            </a:endParaRPr>
          </a:p>
        </p:txBody>
      </p:sp>
      <p:sp>
        <p:nvSpPr>
          <p:cNvPr id="485" name="Google Shape;485;p50"/>
          <p:cNvSpPr/>
          <p:nvPr/>
        </p:nvSpPr>
        <p:spPr>
          <a:xfrm>
            <a:off x="6260328" y="5012491"/>
            <a:ext cx="474899" cy="403017"/>
          </a:xfrm>
          <a:prstGeom prst="star5">
            <a:avLst>
              <a:gd fmla="val 19098" name="adj"/>
              <a:gd fmla="val 105146" name="hf"/>
              <a:gd fmla="val 110557" name="vf"/>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6" name="Google Shape;486;p50"/>
          <p:cNvSpPr/>
          <p:nvPr/>
        </p:nvSpPr>
        <p:spPr>
          <a:xfrm>
            <a:off x="6836712" y="3942759"/>
            <a:ext cx="474899" cy="403017"/>
          </a:xfrm>
          <a:prstGeom prst="star5">
            <a:avLst>
              <a:gd fmla="val 19098" name="adj"/>
              <a:gd fmla="val 105146" name="hf"/>
              <a:gd fmla="val 110557" name="vf"/>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7" name="Google Shape;487;p50"/>
          <p:cNvSpPr/>
          <p:nvPr/>
        </p:nvSpPr>
        <p:spPr>
          <a:xfrm>
            <a:off x="4120865" y="4626604"/>
            <a:ext cx="474899" cy="403017"/>
          </a:xfrm>
          <a:prstGeom prst="star5">
            <a:avLst>
              <a:gd fmla="val 19098" name="adj"/>
              <a:gd fmla="val 105146" name="hf"/>
              <a:gd fmla="val 110557" name="vf"/>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8" name="Google Shape;488;p50"/>
          <p:cNvSpPr/>
          <p:nvPr/>
        </p:nvSpPr>
        <p:spPr>
          <a:xfrm>
            <a:off x="3329556" y="4143026"/>
            <a:ext cx="474899" cy="403017"/>
          </a:xfrm>
          <a:prstGeom prst="star5">
            <a:avLst>
              <a:gd fmla="val 19098" name="adj"/>
              <a:gd fmla="val 105146" name="hf"/>
              <a:gd fmla="val 110557" name="vf"/>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9" name="Google Shape;489;p50"/>
          <p:cNvSpPr/>
          <p:nvPr/>
        </p:nvSpPr>
        <p:spPr>
          <a:xfrm>
            <a:off x="5171055" y="3498256"/>
            <a:ext cx="474899" cy="403017"/>
          </a:xfrm>
          <a:prstGeom prst="star5">
            <a:avLst>
              <a:gd fmla="val 19098" name="adj"/>
              <a:gd fmla="val 105146" name="hf"/>
              <a:gd fmla="val 110557" name="vf"/>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0" name="Google Shape;490;p50"/>
          <p:cNvSpPr/>
          <p:nvPr/>
        </p:nvSpPr>
        <p:spPr>
          <a:xfrm>
            <a:off x="5683940" y="3566641"/>
            <a:ext cx="474899" cy="403017"/>
          </a:xfrm>
          <a:prstGeom prst="star5">
            <a:avLst>
              <a:gd fmla="val 19098" name="adj"/>
              <a:gd fmla="val 105146" name="hf"/>
              <a:gd fmla="val 110557" name="vf"/>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1" name="Google Shape;491;p50"/>
          <p:cNvSpPr/>
          <p:nvPr/>
        </p:nvSpPr>
        <p:spPr>
          <a:xfrm>
            <a:off x="5850017" y="4020910"/>
            <a:ext cx="474899" cy="403017"/>
          </a:xfrm>
          <a:prstGeom prst="star5">
            <a:avLst>
              <a:gd fmla="val 19098" name="adj"/>
              <a:gd fmla="val 105146" name="hf"/>
              <a:gd fmla="val 110557" name="vf"/>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2" name="Google Shape;492;p50"/>
          <p:cNvSpPr/>
          <p:nvPr/>
        </p:nvSpPr>
        <p:spPr>
          <a:xfrm>
            <a:off x="4301594" y="3810872"/>
            <a:ext cx="474899" cy="403017"/>
          </a:xfrm>
          <a:prstGeom prst="star5">
            <a:avLst>
              <a:gd fmla="val 19098" name="adj"/>
              <a:gd fmla="val 105146" name="hf"/>
              <a:gd fmla="val 110557" name="vf"/>
            </a:avLst>
          </a:prstGeom>
          <a:solidFill>
            <a:srgbClr val="FF0000"/>
          </a:solidFill>
          <a:ln cap="flat" cmpd="sng" w="9525">
            <a:solidFill>
              <a:schemeClr val="dk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close up of a logo&#10;&#10;Description generated with very high confidence" id="493" name="Google Shape;493;p50"/>
          <p:cNvPicPr preferRelativeResize="0"/>
          <p:nvPr/>
        </p:nvPicPr>
        <p:blipFill rotWithShape="1">
          <a:blip r:embed="rId4">
            <a:alphaModFix/>
          </a:blip>
          <a:srcRect b="0" l="0" r="0" t="0"/>
          <a:stretch/>
        </p:blipFill>
        <p:spPr>
          <a:xfrm>
            <a:off x="7152053" y="3495849"/>
            <a:ext cx="1561124" cy="535496"/>
          </a:xfrm>
          <a:prstGeom prst="rect">
            <a:avLst/>
          </a:prstGeom>
          <a:noFill/>
          <a:ln>
            <a:noFill/>
          </a:ln>
        </p:spPr>
      </p:pic>
      <p:pic>
        <p:nvPicPr>
          <p:cNvPr id="494" name="Google Shape;494;p50"/>
          <p:cNvPicPr preferRelativeResize="0"/>
          <p:nvPr/>
        </p:nvPicPr>
        <p:blipFill rotWithShape="1">
          <a:blip r:embed="rId5">
            <a:alphaModFix/>
          </a:blip>
          <a:srcRect b="0" l="0" r="0" t="0"/>
          <a:stretch/>
        </p:blipFill>
        <p:spPr>
          <a:xfrm>
            <a:off x="6734175" y="4828809"/>
            <a:ext cx="819151" cy="805230"/>
          </a:xfrm>
          <a:prstGeom prst="rect">
            <a:avLst/>
          </a:prstGeom>
          <a:noFill/>
          <a:ln>
            <a:noFill/>
          </a:ln>
        </p:spPr>
      </p:pic>
      <p:pic>
        <p:nvPicPr>
          <p:cNvPr descr="A close up of a logo&#10;&#10;Description generated with very high confidence" id="495" name="Google Shape;495;p50"/>
          <p:cNvPicPr preferRelativeResize="0"/>
          <p:nvPr/>
        </p:nvPicPr>
        <p:blipFill rotWithShape="1">
          <a:blip r:embed="rId6">
            <a:alphaModFix/>
          </a:blip>
          <a:srcRect b="0" l="0" r="0" t="0"/>
          <a:stretch/>
        </p:blipFill>
        <p:spPr>
          <a:xfrm>
            <a:off x="3395784" y="5066362"/>
            <a:ext cx="1772579" cy="529292"/>
          </a:xfrm>
          <a:prstGeom prst="rect">
            <a:avLst/>
          </a:prstGeom>
          <a:noFill/>
          <a:ln>
            <a:noFill/>
          </a:ln>
        </p:spPr>
      </p:pic>
      <p:pic>
        <p:nvPicPr>
          <p:cNvPr descr="A picture containing room, gambling house, scene&#10;&#10;Description generated with very high confidence" id="496" name="Google Shape;496;p50"/>
          <p:cNvPicPr preferRelativeResize="0"/>
          <p:nvPr/>
        </p:nvPicPr>
        <p:blipFill rotWithShape="1">
          <a:blip r:embed="rId7">
            <a:alphaModFix/>
          </a:blip>
          <a:srcRect b="0" l="0" r="0" t="0"/>
          <a:stretch/>
        </p:blipFill>
        <p:spPr>
          <a:xfrm>
            <a:off x="2394438" y="4011246"/>
            <a:ext cx="882163" cy="872393"/>
          </a:xfrm>
          <a:prstGeom prst="rect">
            <a:avLst/>
          </a:prstGeom>
          <a:noFill/>
          <a:ln>
            <a:noFill/>
          </a:ln>
        </p:spPr>
      </p:pic>
      <p:pic>
        <p:nvPicPr>
          <p:cNvPr id="497" name="Google Shape;497;p50"/>
          <p:cNvPicPr preferRelativeResize="0"/>
          <p:nvPr/>
        </p:nvPicPr>
        <p:blipFill rotWithShape="1">
          <a:blip r:embed="rId8">
            <a:alphaModFix/>
          </a:blip>
          <a:srcRect b="0" l="0" r="0" t="0"/>
          <a:stretch/>
        </p:blipFill>
        <p:spPr>
          <a:xfrm>
            <a:off x="6302132" y="4395533"/>
            <a:ext cx="818662" cy="387124"/>
          </a:xfrm>
          <a:prstGeom prst="rect">
            <a:avLst/>
          </a:prstGeom>
          <a:noFill/>
          <a:ln>
            <a:noFill/>
          </a:ln>
        </p:spPr>
      </p:pic>
      <p:pic>
        <p:nvPicPr>
          <p:cNvPr descr="A close up of a sign&#10;&#10;Description generated with very high confidence" id="498" name="Google Shape;498;p50"/>
          <p:cNvPicPr preferRelativeResize="0"/>
          <p:nvPr/>
        </p:nvPicPr>
        <p:blipFill rotWithShape="1">
          <a:blip r:embed="rId9">
            <a:alphaModFix/>
          </a:blip>
          <a:srcRect b="-860" l="0" r="0" t="0"/>
          <a:stretch/>
        </p:blipFill>
        <p:spPr>
          <a:xfrm>
            <a:off x="3566746" y="3194782"/>
            <a:ext cx="773637" cy="706398"/>
          </a:xfrm>
          <a:prstGeom prst="rect">
            <a:avLst/>
          </a:prstGeom>
          <a:noFill/>
          <a:ln>
            <a:noFill/>
          </a:ln>
        </p:spPr>
      </p:pic>
      <p:pic>
        <p:nvPicPr>
          <p:cNvPr descr="A close up of a sign&#10;&#10;Description generated with high confidence" id="499" name="Google Shape;499;p50"/>
          <p:cNvPicPr preferRelativeResize="0"/>
          <p:nvPr/>
        </p:nvPicPr>
        <p:blipFill rotWithShape="1">
          <a:blip r:embed="rId10">
            <a:alphaModFix/>
          </a:blip>
          <a:srcRect b="0" l="0" r="0" t="0"/>
          <a:stretch/>
        </p:blipFill>
        <p:spPr>
          <a:xfrm>
            <a:off x="4983284" y="2672860"/>
            <a:ext cx="779587" cy="784471"/>
          </a:xfrm>
          <a:prstGeom prst="rect">
            <a:avLst/>
          </a:prstGeom>
          <a:noFill/>
          <a:ln>
            <a:noFill/>
          </a:ln>
        </p:spPr>
      </p:pic>
      <p:pic>
        <p:nvPicPr>
          <p:cNvPr id="500" name="Google Shape;500;p50"/>
          <p:cNvPicPr preferRelativeResize="0"/>
          <p:nvPr/>
        </p:nvPicPr>
        <p:blipFill rotWithShape="1">
          <a:blip r:embed="rId11">
            <a:alphaModFix/>
          </a:blip>
          <a:srcRect b="0" l="0" r="0" t="0"/>
          <a:stretch/>
        </p:blipFill>
        <p:spPr>
          <a:xfrm>
            <a:off x="5193323" y="4146061"/>
            <a:ext cx="589086" cy="88607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Google Shape;505;p52"/>
          <p:cNvSpPr txBox="1"/>
          <p:nvPr>
            <p:ph type="title"/>
          </p:nvPr>
        </p:nvSpPr>
        <p:spPr>
          <a:xfrm>
            <a:off x="457200" y="968928"/>
            <a:ext cx="8229600" cy="6067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Internships</a:t>
            </a:r>
            <a:endParaRPr/>
          </a:p>
        </p:txBody>
      </p:sp>
      <p:sp>
        <p:nvSpPr>
          <p:cNvPr id="506" name="Google Shape;506;p52"/>
          <p:cNvSpPr txBox="1"/>
          <p:nvPr>
            <p:ph idx="1" type="body"/>
          </p:nvPr>
        </p:nvSpPr>
        <p:spPr>
          <a:xfrm>
            <a:off x="457200" y="1907406"/>
            <a:ext cx="4040188" cy="397959"/>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US" sz="2800"/>
              <a:t>Pros</a:t>
            </a:r>
            <a:endParaRPr/>
          </a:p>
        </p:txBody>
      </p:sp>
      <p:sp>
        <p:nvSpPr>
          <p:cNvPr id="507" name="Google Shape;507;p52"/>
          <p:cNvSpPr txBox="1"/>
          <p:nvPr>
            <p:ph idx="2" type="body"/>
          </p:nvPr>
        </p:nvSpPr>
        <p:spPr>
          <a:xfrm>
            <a:off x="189000" y="2446075"/>
            <a:ext cx="4577700" cy="36801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480"/>
              </a:spcBef>
              <a:spcAft>
                <a:spcPts val="0"/>
              </a:spcAft>
              <a:buSzPts val="2400"/>
              <a:buChar char="•"/>
            </a:pPr>
            <a:r>
              <a:rPr lang="en-US"/>
              <a:t>Teaches technical/complex skills</a:t>
            </a:r>
            <a:endParaRPr/>
          </a:p>
          <a:p>
            <a:pPr indent="-381000" lvl="0" marL="457200" rtl="0" algn="l">
              <a:lnSpc>
                <a:spcPct val="100000"/>
              </a:lnSpc>
              <a:spcBef>
                <a:spcPts val="0"/>
              </a:spcBef>
              <a:spcAft>
                <a:spcPts val="0"/>
              </a:spcAft>
              <a:buSzPts val="2400"/>
              <a:buChar char="•"/>
            </a:pPr>
            <a:r>
              <a:rPr lang="en-US"/>
              <a:t>Financially supports students through skill acquisition</a:t>
            </a:r>
            <a:endParaRPr/>
          </a:p>
          <a:p>
            <a:pPr indent="-381000" lvl="0" marL="457200" rtl="0" algn="l">
              <a:lnSpc>
                <a:spcPct val="100000"/>
              </a:lnSpc>
              <a:spcBef>
                <a:spcPts val="0"/>
              </a:spcBef>
              <a:spcAft>
                <a:spcPts val="0"/>
              </a:spcAft>
              <a:buSzPts val="2400"/>
              <a:buChar char="•"/>
            </a:pPr>
            <a:r>
              <a:rPr lang="en-US"/>
              <a:t>Fosters close relationships with mentors</a:t>
            </a:r>
            <a:endParaRPr/>
          </a:p>
          <a:p>
            <a:pPr indent="-381000" lvl="0" marL="457200" rtl="0" algn="l">
              <a:lnSpc>
                <a:spcPct val="100000"/>
              </a:lnSpc>
              <a:spcBef>
                <a:spcPts val="0"/>
              </a:spcBef>
              <a:spcAft>
                <a:spcPts val="0"/>
              </a:spcAft>
              <a:buSzPts val="2400"/>
              <a:buChar char="•"/>
            </a:pPr>
            <a:r>
              <a:rPr lang="en-US"/>
              <a:t>Creates networking opportunities for continued education</a:t>
            </a:r>
            <a:endParaRPr/>
          </a:p>
        </p:txBody>
      </p:sp>
      <p:sp>
        <p:nvSpPr>
          <p:cNvPr id="508" name="Google Shape;508;p52"/>
          <p:cNvSpPr txBox="1"/>
          <p:nvPr>
            <p:ph idx="3" type="body"/>
          </p:nvPr>
        </p:nvSpPr>
        <p:spPr>
          <a:xfrm>
            <a:off x="4645025" y="1907406"/>
            <a:ext cx="4041775" cy="397959"/>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US" sz="2800"/>
              <a:t>Cons</a:t>
            </a:r>
            <a:endParaRPr/>
          </a:p>
        </p:txBody>
      </p:sp>
      <p:sp>
        <p:nvSpPr>
          <p:cNvPr id="509" name="Google Shape;509;p52"/>
          <p:cNvSpPr txBox="1"/>
          <p:nvPr>
            <p:ph idx="4" type="body"/>
          </p:nvPr>
        </p:nvSpPr>
        <p:spPr>
          <a:xfrm>
            <a:off x="4645025" y="2446066"/>
            <a:ext cx="4041900" cy="36801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0"/>
              </a:spcBef>
              <a:spcAft>
                <a:spcPts val="0"/>
              </a:spcAft>
              <a:buSzPts val="2400"/>
              <a:buChar char="•"/>
            </a:pPr>
            <a:r>
              <a:rPr lang="en-US"/>
              <a:t>Limited in the amount of students you can reach</a:t>
            </a:r>
            <a:endParaRPr/>
          </a:p>
          <a:p>
            <a:pPr indent="-381000" lvl="0" marL="457200" rtl="0" algn="l">
              <a:lnSpc>
                <a:spcPct val="100000"/>
              </a:lnSpc>
              <a:spcBef>
                <a:spcPts val="0"/>
              </a:spcBef>
              <a:spcAft>
                <a:spcPts val="0"/>
              </a:spcAft>
              <a:buSzPts val="2400"/>
              <a:buChar char="•"/>
            </a:pPr>
            <a:r>
              <a:rPr lang="en-US"/>
              <a:t>Big commitment for students and mentors</a:t>
            </a:r>
            <a:endParaRPr/>
          </a:p>
          <a:p>
            <a:pPr indent="-381000" lvl="0" marL="457200" rtl="0" algn="l">
              <a:lnSpc>
                <a:spcPct val="100000"/>
              </a:lnSpc>
              <a:spcBef>
                <a:spcPts val="0"/>
              </a:spcBef>
              <a:spcAft>
                <a:spcPts val="0"/>
              </a:spcAft>
              <a:buSzPts val="2400"/>
              <a:buChar char="•"/>
            </a:pPr>
            <a:r>
              <a:rPr lang="en-US"/>
              <a:t>Limited funding for continued research in original project</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53"/>
          <p:cNvSpPr txBox="1"/>
          <p:nvPr>
            <p:ph type="title"/>
          </p:nvPr>
        </p:nvSpPr>
        <p:spPr>
          <a:xfrm>
            <a:off x="305725" y="673412"/>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Next Steps</a:t>
            </a:r>
            <a:endParaRPr/>
          </a:p>
        </p:txBody>
      </p:sp>
      <p:sp>
        <p:nvSpPr>
          <p:cNvPr id="515" name="Google Shape;515;p53"/>
          <p:cNvSpPr txBox="1"/>
          <p:nvPr>
            <p:ph idx="1" type="body"/>
          </p:nvPr>
        </p:nvSpPr>
        <p:spPr>
          <a:xfrm>
            <a:off x="305725" y="1244900"/>
            <a:ext cx="8425500" cy="47007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Develop a handbooks &amp; videos for recruiting, hosting, &amp; coordinating these activities </a:t>
            </a:r>
            <a:endParaRPr/>
          </a:p>
          <a:p>
            <a:pPr indent="-342900" lvl="0" marL="342900" rtl="0" algn="l">
              <a:lnSpc>
                <a:spcPct val="100000"/>
              </a:lnSpc>
              <a:spcBef>
                <a:spcPts val="640"/>
              </a:spcBef>
              <a:spcAft>
                <a:spcPts val="0"/>
              </a:spcAft>
              <a:buClr>
                <a:schemeClr val="dk1"/>
              </a:buClr>
              <a:buSzPts val="3200"/>
              <a:buChar char="•"/>
            </a:pPr>
            <a:r>
              <a:rPr lang="en-US"/>
              <a:t>Sustain this program via INCLUDES and ADBC networks</a:t>
            </a:r>
            <a:endParaRPr/>
          </a:p>
          <a:p>
            <a:pPr indent="-342900" lvl="0" marL="342900" rtl="0" algn="l">
              <a:lnSpc>
                <a:spcPct val="100000"/>
              </a:lnSpc>
              <a:spcBef>
                <a:spcPts val="640"/>
              </a:spcBef>
              <a:spcAft>
                <a:spcPts val="0"/>
              </a:spcAft>
              <a:buClr>
                <a:schemeClr val="dk1"/>
              </a:buClr>
              <a:buSzPts val="3200"/>
              <a:buChar char="•"/>
            </a:pPr>
            <a:r>
              <a:rPr lang="en-US"/>
              <a:t>Continue and expand iDigTRIO program at UF and other institutions.</a:t>
            </a:r>
            <a:endParaRPr/>
          </a:p>
        </p:txBody>
      </p:sp>
      <p:pic>
        <p:nvPicPr>
          <p:cNvPr descr="A picture containing person, table, man, indoor&#10;&#10;Description generated with very high confidence" id="516" name="Google Shape;516;p53"/>
          <p:cNvPicPr preferRelativeResize="0"/>
          <p:nvPr/>
        </p:nvPicPr>
        <p:blipFill rotWithShape="1">
          <a:blip r:embed="rId3">
            <a:alphaModFix/>
          </a:blip>
          <a:srcRect b="0" l="0" r="0" t="0"/>
          <a:stretch/>
        </p:blipFill>
        <p:spPr>
          <a:xfrm>
            <a:off x="5103131" y="4858965"/>
            <a:ext cx="3232422" cy="1818793"/>
          </a:xfrm>
          <a:prstGeom prst="rect">
            <a:avLst/>
          </a:prstGeom>
          <a:noFill/>
          <a:ln>
            <a:noFill/>
          </a:ln>
        </p:spPr>
      </p:pic>
      <p:pic>
        <p:nvPicPr>
          <p:cNvPr descr="A group of people standing in a kitchen&#10;&#10;Description generated with very high confidence" id="517" name="Google Shape;517;p53"/>
          <p:cNvPicPr preferRelativeResize="0"/>
          <p:nvPr/>
        </p:nvPicPr>
        <p:blipFill rotWithShape="1">
          <a:blip r:embed="rId4">
            <a:alphaModFix/>
          </a:blip>
          <a:srcRect b="0" l="0" r="0" t="0"/>
          <a:stretch/>
        </p:blipFill>
        <p:spPr>
          <a:xfrm>
            <a:off x="887715" y="4858976"/>
            <a:ext cx="3125682" cy="175652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55"/>
          <p:cNvSpPr txBox="1"/>
          <p:nvPr>
            <p:ph type="ctrTitle"/>
          </p:nvPr>
        </p:nvSpPr>
        <p:spPr>
          <a:xfrm>
            <a:off x="402923" y="660376"/>
            <a:ext cx="8767762" cy="11509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Questions? </a:t>
            </a:r>
            <a:br>
              <a:rPr b="0" i="0" lang="en-US" sz="4400" u="none" cap="none" strike="noStrike">
                <a:solidFill>
                  <a:schemeClr val="dk1"/>
                </a:solidFill>
                <a:latin typeface="Calibri"/>
                <a:ea typeface="Calibri"/>
                <a:cs typeface="Calibri"/>
                <a:sym typeface="Calibri"/>
              </a:rPr>
            </a:br>
            <a:r>
              <a:rPr b="0" i="0" lang="en-US" sz="4400" u="none" cap="none" strike="noStrike">
                <a:solidFill>
                  <a:schemeClr val="dk1"/>
                </a:solidFill>
                <a:latin typeface="Calibri"/>
                <a:ea typeface="Calibri"/>
                <a:cs typeface="Calibri"/>
                <a:sym typeface="Calibri"/>
              </a:rPr>
              <a:t>Contact us to get involved!</a:t>
            </a:r>
            <a:br>
              <a:rPr b="0" i="0" lang="en-US" sz="4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Contact Emails: </a:t>
            </a:r>
            <a:r>
              <a:rPr b="0" i="0" lang="en-US" sz="2400" u="sng" cap="none" strike="noStrike">
                <a:solidFill>
                  <a:schemeClr val="dk1"/>
                </a:solidFill>
                <a:latin typeface="Calibri"/>
                <a:ea typeface="Calibri"/>
                <a:cs typeface="Calibri"/>
                <a:sym typeface="Calibri"/>
                <a:hlinkClick r:id="rId3"/>
              </a:rPr>
              <a:t>jpirlo@flmnh.ufl.edu</a:t>
            </a:r>
            <a:r>
              <a:rPr b="0" i="0" lang="en-US" sz="2400" u="none" cap="none" strike="noStrike">
                <a:solidFill>
                  <a:schemeClr val="dk1"/>
                </a:solidFill>
                <a:latin typeface="Calibri"/>
                <a:ea typeface="Calibri"/>
                <a:cs typeface="Calibri"/>
                <a:sym typeface="Calibri"/>
              </a:rPr>
              <a:t>; </a:t>
            </a:r>
            <a:r>
              <a:rPr b="0" i="0" lang="en-US" sz="2400" u="sng" cap="none" strike="noStrike">
                <a:solidFill>
                  <a:schemeClr val="dk1"/>
                </a:solidFill>
                <a:latin typeface="Calibri"/>
                <a:ea typeface="Calibri"/>
                <a:cs typeface="Calibri"/>
                <a:sym typeface="Calibri"/>
                <a:hlinkClick r:id="rId4"/>
              </a:rPr>
              <a:t>mphillips@flmnh.ufl.edu</a:t>
            </a:r>
            <a:r>
              <a:rPr b="0" i="0" lang="en-US" sz="2400" u="none" cap="none" strike="noStrike">
                <a:solidFill>
                  <a:schemeClr val="dk1"/>
                </a:solidFill>
                <a:latin typeface="Calibri"/>
                <a:ea typeface="Calibri"/>
                <a:cs typeface="Calibri"/>
                <a:sym typeface="Calibri"/>
              </a:rPr>
              <a:t>;    								</a:t>
            </a:r>
            <a:r>
              <a:rPr b="0" i="0" lang="en-US" sz="2400" u="sng" cap="none" strike="noStrike">
                <a:solidFill>
                  <a:schemeClr val="dk1"/>
                </a:solidFill>
                <a:latin typeface="Calibri"/>
                <a:ea typeface="Calibri"/>
                <a:cs typeface="Calibri"/>
                <a:sym typeface="Calibri"/>
                <a:hlinkClick r:id="rId5"/>
              </a:rPr>
              <a:t>aflemming@ufl.edu</a:t>
            </a:r>
            <a:br>
              <a:rPr b="0" i="0" lang="en-US" sz="24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 </a:t>
            </a:r>
            <a:br>
              <a:rPr b="0" i="0" lang="en-US" sz="4400" u="none" cap="none" strike="noStrike">
                <a:solidFill>
                  <a:schemeClr val="dk1"/>
                </a:solidFill>
                <a:latin typeface="Calibri"/>
                <a:ea typeface="Calibri"/>
                <a:cs typeface="Calibri"/>
                <a:sym typeface="Calibri"/>
              </a:rPr>
            </a:br>
            <a:endParaRPr b="0" i="0" sz="4400" u="none" cap="none" strike="noStrike">
              <a:solidFill>
                <a:schemeClr val="dk1"/>
              </a:solidFill>
              <a:latin typeface="Calibri"/>
              <a:ea typeface="Calibri"/>
              <a:cs typeface="Calibri"/>
              <a:sym typeface="Calibri"/>
            </a:endParaRPr>
          </a:p>
        </p:txBody>
      </p:sp>
      <p:sp>
        <p:nvSpPr>
          <p:cNvPr id="524" name="Google Shape;524;p55"/>
          <p:cNvSpPr txBox="1"/>
          <p:nvPr/>
        </p:nvSpPr>
        <p:spPr>
          <a:xfrm>
            <a:off x="306422" y="2782961"/>
            <a:ext cx="8960764" cy="38164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All efforts were supported by the National Science Foundation.</a:t>
            </a:r>
            <a:endParaRPr b="1"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Thank you to:</a:t>
            </a:r>
            <a:endParaRPr b="1" i="0" sz="1600" u="none" cap="none" strike="noStrike">
              <a:solidFill>
                <a:schemeClr val="dk1"/>
              </a:solidFill>
              <a:latin typeface="Calibri"/>
              <a:ea typeface="Calibri"/>
              <a:cs typeface="Calibri"/>
              <a:sym typeface="Calibri"/>
            </a:endParaRPr>
          </a:p>
          <a:p>
            <a:pPr indent="-285750" lvl="0" marL="285750" marR="0" rtl="0" algn="ctr">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Mentors</a:t>
            </a:r>
            <a:endParaRPr b="0" i="0" sz="1600" u="none" cap="none" strike="noStrike">
              <a:solidFill>
                <a:schemeClr val="dk1"/>
              </a:solidFill>
              <a:latin typeface="Calibri"/>
              <a:ea typeface="Calibri"/>
              <a:cs typeface="Calibri"/>
              <a:sym typeface="Calibri"/>
            </a:endParaRPr>
          </a:p>
          <a:p>
            <a:pPr indent="-285750" lvl="0" marL="285750" marR="0" rtl="0" algn="ctr">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Hosts</a:t>
            </a:r>
            <a:endParaRPr b="0" i="0" sz="1600" u="none" cap="none" strike="noStrike">
              <a:solidFill>
                <a:schemeClr val="dk1"/>
              </a:solidFill>
              <a:latin typeface="Calibri"/>
              <a:ea typeface="Calibri"/>
              <a:cs typeface="Calibri"/>
              <a:sym typeface="Calibri"/>
            </a:endParaRPr>
          </a:p>
          <a:p>
            <a:pPr indent="-285750" lvl="0" marL="285750" marR="0" rtl="0" algn="ctr">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Presenters</a:t>
            </a:r>
            <a:endParaRPr b="0" i="0" sz="1600" u="none" cap="none" strike="noStrike">
              <a:solidFill>
                <a:schemeClr val="dk1"/>
              </a:solidFill>
              <a:latin typeface="Calibri"/>
              <a:ea typeface="Calibri"/>
              <a:cs typeface="Calibri"/>
              <a:sym typeface="Calibri"/>
            </a:endParaRPr>
          </a:p>
          <a:p>
            <a:pPr indent="-285750" lvl="0" marL="285750" marR="0" rtl="0" algn="ctr">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Facilitators</a:t>
            </a:r>
            <a:endParaRPr b="0" i="0" sz="1600" u="none" cap="none" strike="noStrike">
              <a:solidFill>
                <a:schemeClr val="dk1"/>
              </a:solidFill>
              <a:latin typeface="Calibri"/>
              <a:ea typeface="Calibri"/>
              <a:cs typeface="Calibri"/>
              <a:sym typeface="Calibri"/>
            </a:endParaRPr>
          </a:p>
          <a:p>
            <a:pPr indent="-285750" lvl="0" marL="285750" marR="0" rtl="0" algn="ctr">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Tablers</a:t>
            </a:r>
            <a:endParaRPr b="0" i="0" sz="1600" u="none" cap="none" strike="noStrike">
              <a:solidFill>
                <a:schemeClr val="dk1"/>
              </a:solidFill>
              <a:latin typeface="Calibri"/>
              <a:ea typeface="Calibri"/>
              <a:cs typeface="Calibri"/>
              <a:sym typeface="Calibri"/>
            </a:endParaRPr>
          </a:p>
          <a:p>
            <a:pPr indent="-285750" lvl="0" marL="285750" marR="0" rtl="0" algn="ctr">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Students</a:t>
            </a:r>
            <a:endParaRPr b="0" i="0" sz="1600" u="none" cap="none" strike="noStrike">
              <a:solidFill>
                <a:schemeClr val="dk1"/>
              </a:solidFill>
              <a:latin typeface="Calibri"/>
              <a:ea typeface="Calibri"/>
              <a:cs typeface="Calibri"/>
              <a:sym typeface="Calibri"/>
            </a:endParaRPr>
          </a:p>
          <a:p>
            <a:pPr indent="-285750" lvl="0" marL="285750" marR="0" rtl="0" algn="ctr">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Volunteers</a:t>
            </a:r>
            <a:endParaRPr b="0" i="0" sz="1600" u="none" cap="none" strike="noStrike">
              <a:solidFill>
                <a:schemeClr val="dk1"/>
              </a:solidFill>
              <a:latin typeface="Calibri"/>
              <a:ea typeface="Calibri"/>
              <a:cs typeface="Calibri"/>
              <a:sym typeface="Calibri"/>
            </a:endParaRPr>
          </a:p>
          <a:p>
            <a:pPr indent="-285750" lvl="0" marL="285750" marR="0" rtl="0" algn="ctr">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UF Office of Academic Support </a:t>
            </a:r>
            <a:endParaRPr b="0" i="0" sz="1600" u="none" cap="none" strike="noStrike">
              <a:solidFill>
                <a:schemeClr val="dk1"/>
              </a:solidFill>
              <a:latin typeface="Calibri"/>
              <a:ea typeface="Calibri"/>
              <a:cs typeface="Calibri"/>
              <a:sym typeface="Calibri"/>
            </a:endParaRPr>
          </a:p>
          <a:p>
            <a:pPr indent="-285750" lvl="0" marL="285750" marR="0" rtl="0" algn="ctr">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Calibri"/>
                <a:ea typeface="Calibri"/>
                <a:cs typeface="Calibri"/>
                <a:sym typeface="Calibri"/>
              </a:rPr>
              <a:t>iDigBio team.</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Thanks to Shari Ellis for program evaluation.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close up of a sign&#10;&#10;Description generated with very high confidence" id="525" name="Google Shape;525;p55"/>
          <p:cNvPicPr preferRelativeResize="0"/>
          <p:nvPr/>
        </p:nvPicPr>
        <p:blipFill rotWithShape="1">
          <a:blip r:embed="rId6">
            <a:alphaModFix/>
          </a:blip>
          <a:srcRect b="0" l="0" r="0" t="0"/>
          <a:stretch/>
        </p:blipFill>
        <p:spPr>
          <a:xfrm>
            <a:off x="204162" y="3382065"/>
            <a:ext cx="2743200" cy="6669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0"/>
          <p:cNvSpPr txBox="1"/>
          <p:nvPr>
            <p:ph idx="1" type="body"/>
          </p:nvPr>
        </p:nvSpPr>
        <p:spPr>
          <a:xfrm>
            <a:off x="290946" y="1623829"/>
            <a:ext cx="8922326" cy="4732521"/>
          </a:xfrm>
          <a:prstGeom prst="rect">
            <a:avLst/>
          </a:prstGeom>
          <a:noFill/>
          <a:ln>
            <a:noFill/>
          </a:ln>
        </p:spPr>
        <p:txBody>
          <a:bodyPr anchorCtr="0" anchor="t" bIns="45700" lIns="91425" spcFirstLastPara="1" rIns="91425" wrap="square" tIns="45700">
            <a:normAutofit/>
          </a:bodyPr>
          <a:lstStyle/>
          <a:p>
            <a:pPr indent="-203200" lvl="0" marL="628650" rtl="0" algn="l">
              <a:lnSpc>
                <a:spcPct val="90000"/>
              </a:lnSpc>
              <a:spcBef>
                <a:spcPts val="0"/>
              </a:spcBef>
              <a:spcAft>
                <a:spcPts val="0"/>
              </a:spcAft>
              <a:buClr>
                <a:schemeClr val="dk1"/>
              </a:buClr>
              <a:buSzPts val="3200"/>
              <a:buChar char="•"/>
            </a:pPr>
            <a:r>
              <a:rPr lang="en-US"/>
              <a:t>Systemic inequalities in access to higher ed</a:t>
            </a:r>
            <a:endParaRPr/>
          </a:p>
          <a:p>
            <a:pPr indent="-203200" lvl="0" marL="628650" rtl="0" algn="l">
              <a:lnSpc>
                <a:spcPct val="90000"/>
              </a:lnSpc>
              <a:spcBef>
                <a:spcPts val="640"/>
              </a:spcBef>
              <a:spcAft>
                <a:spcPts val="0"/>
              </a:spcAft>
              <a:buClr>
                <a:schemeClr val="dk1"/>
              </a:buClr>
              <a:buSzPts val="3200"/>
              <a:buChar char="•"/>
            </a:pPr>
            <a:r>
              <a:rPr lang="en-US"/>
              <a:t>Systemic inequalities in access to other opportunities</a:t>
            </a:r>
            <a:endParaRPr/>
          </a:p>
          <a:p>
            <a:pPr indent="-203200" lvl="0" marL="628650" rtl="0" algn="l">
              <a:lnSpc>
                <a:spcPct val="90000"/>
              </a:lnSpc>
              <a:spcBef>
                <a:spcPts val="640"/>
              </a:spcBef>
              <a:spcAft>
                <a:spcPts val="0"/>
              </a:spcAft>
              <a:buClr>
                <a:schemeClr val="dk1"/>
              </a:buClr>
              <a:buSzPts val="3200"/>
              <a:buChar char="•"/>
            </a:pPr>
            <a:r>
              <a:rPr lang="en-US"/>
              <a:t>Lack of awareness of biology careers</a:t>
            </a:r>
            <a:endParaRPr/>
          </a:p>
          <a:p>
            <a:pPr indent="-203200" lvl="0" marL="628650" rtl="0" algn="l">
              <a:lnSpc>
                <a:spcPct val="90000"/>
              </a:lnSpc>
              <a:spcBef>
                <a:spcPts val="640"/>
              </a:spcBef>
              <a:spcAft>
                <a:spcPts val="0"/>
              </a:spcAft>
              <a:buClr>
                <a:schemeClr val="dk1"/>
              </a:buClr>
              <a:buSzPts val="3200"/>
              <a:buChar char="•"/>
            </a:pPr>
            <a:r>
              <a:rPr lang="en-US"/>
              <a:t>Lack of identity with science</a:t>
            </a:r>
            <a:endParaRPr/>
          </a:p>
          <a:p>
            <a:pPr indent="-203200" lvl="0" marL="628650" rtl="0" algn="l">
              <a:lnSpc>
                <a:spcPct val="90000"/>
              </a:lnSpc>
              <a:spcBef>
                <a:spcPts val="640"/>
              </a:spcBef>
              <a:spcAft>
                <a:spcPts val="0"/>
              </a:spcAft>
              <a:buClr>
                <a:schemeClr val="dk1"/>
              </a:buClr>
              <a:buSzPts val="3200"/>
              <a:buChar char="•"/>
            </a:pPr>
            <a:r>
              <a:rPr lang="en-US"/>
              <a:t>Toxic academic culture:</a:t>
            </a:r>
            <a:endParaRPr/>
          </a:p>
          <a:p>
            <a:pPr indent="-285750" lvl="1" marL="742950" rtl="0" algn="l">
              <a:lnSpc>
                <a:spcPct val="90000"/>
              </a:lnSpc>
              <a:spcBef>
                <a:spcPts val="560"/>
              </a:spcBef>
              <a:spcAft>
                <a:spcPts val="0"/>
              </a:spcAft>
              <a:buClr>
                <a:schemeClr val="dk1"/>
              </a:buClr>
              <a:buSzPts val="2800"/>
              <a:buChar char="–"/>
            </a:pPr>
            <a:r>
              <a:rPr lang="en-US"/>
              <a:t>Discrimination</a:t>
            </a:r>
            <a:endParaRPr/>
          </a:p>
          <a:p>
            <a:pPr indent="-285750" lvl="1" marL="742950" rtl="0" algn="l">
              <a:lnSpc>
                <a:spcPct val="90000"/>
              </a:lnSpc>
              <a:spcBef>
                <a:spcPts val="560"/>
              </a:spcBef>
              <a:spcAft>
                <a:spcPts val="0"/>
              </a:spcAft>
              <a:buClr>
                <a:schemeClr val="dk1"/>
              </a:buClr>
              <a:buSzPts val="2800"/>
              <a:buChar char="–"/>
            </a:pPr>
            <a:r>
              <a:rPr lang="en-US"/>
              <a:t>Harassment</a:t>
            </a:r>
            <a:endParaRPr/>
          </a:p>
          <a:p>
            <a:pPr indent="-285750" lvl="1" marL="742950" rtl="0" algn="l">
              <a:lnSpc>
                <a:spcPct val="90000"/>
              </a:lnSpc>
              <a:spcBef>
                <a:spcPts val="560"/>
              </a:spcBef>
              <a:spcAft>
                <a:spcPts val="0"/>
              </a:spcAft>
              <a:buClr>
                <a:schemeClr val="dk1"/>
              </a:buClr>
              <a:buSzPts val="2800"/>
              <a:buChar char="–"/>
            </a:pPr>
            <a:r>
              <a:rPr lang="en-US"/>
              <a:t>Abuse &amp; assault</a:t>
            </a:r>
            <a:endParaRPr/>
          </a:p>
          <a:p>
            <a:pPr indent="-82550" lvl="1" marL="742950" rtl="0" algn="l">
              <a:lnSpc>
                <a:spcPct val="90000"/>
              </a:lnSpc>
              <a:spcBef>
                <a:spcPts val="640"/>
              </a:spcBef>
              <a:spcAft>
                <a:spcPts val="0"/>
              </a:spcAft>
              <a:buClr>
                <a:schemeClr val="dk1"/>
              </a:buClr>
              <a:buSzPts val="3200"/>
              <a:buNone/>
            </a:pPr>
            <a:r>
              <a:t/>
            </a:r>
            <a:endParaRPr sz="3200"/>
          </a:p>
          <a:p>
            <a:pPr indent="-82550" lvl="1" marL="742950" rtl="0" algn="l">
              <a:lnSpc>
                <a:spcPct val="90000"/>
              </a:lnSpc>
              <a:spcBef>
                <a:spcPts val="640"/>
              </a:spcBef>
              <a:spcAft>
                <a:spcPts val="0"/>
              </a:spcAft>
              <a:buClr>
                <a:schemeClr val="dk1"/>
              </a:buClr>
              <a:buSzPts val="3200"/>
              <a:buNone/>
            </a:pPr>
            <a:r>
              <a:t/>
            </a:r>
            <a:endParaRPr sz="3200"/>
          </a:p>
        </p:txBody>
      </p:sp>
      <p:sp>
        <p:nvSpPr>
          <p:cNvPr id="139" name="Google Shape;139;p20"/>
          <p:cNvSpPr txBox="1"/>
          <p:nvPr>
            <p:ph type="title"/>
          </p:nvPr>
        </p:nvSpPr>
        <p:spPr>
          <a:xfrm>
            <a:off x="415637" y="953246"/>
            <a:ext cx="8714507" cy="76188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520"/>
              <a:buFont typeface="Helvetica Neue"/>
              <a:buNone/>
            </a:pPr>
            <a:r>
              <a:rPr lang="en-US" sz="2520"/>
              <a:t>Why do we lack diversity &amp; representation in biology?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1"/>
          <p:cNvSpPr txBox="1"/>
          <p:nvPr>
            <p:ph idx="1" type="body"/>
          </p:nvPr>
        </p:nvSpPr>
        <p:spPr>
          <a:xfrm>
            <a:off x="290946" y="1623829"/>
            <a:ext cx="8922326" cy="4732521"/>
          </a:xfrm>
          <a:prstGeom prst="rect">
            <a:avLst/>
          </a:prstGeom>
          <a:noFill/>
          <a:ln>
            <a:noFill/>
          </a:ln>
        </p:spPr>
        <p:txBody>
          <a:bodyPr anchorCtr="0" anchor="t" bIns="45700" lIns="91425" spcFirstLastPara="1" rIns="91425" wrap="square" tIns="45700">
            <a:normAutofit/>
          </a:bodyPr>
          <a:lstStyle/>
          <a:p>
            <a:pPr indent="-203200" lvl="0" marL="628650" rtl="0" algn="l">
              <a:lnSpc>
                <a:spcPct val="90000"/>
              </a:lnSpc>
              <a:spcBef>
                <a:spcPts val="0"/>
              </a:spcBef>
              <a:spcAft>
                <a:spcPts val="0"/>
              </a:spcAft>
              <a:buClr>
                <a:schemeClr val="dk1"/>
              </a:buClr>
              <a:buSzPts val="3200"/>
              <a:buChar char="•"/>
            </a:pPr>
            <a:r>
              <a:rPr lang="en-US"/>
              <a:t>Systemic inequalities in access to higher ed</a:t>
            </a:r>
            <a:endParaRPr/>
          </a:p>
          <a:p>
            <a:pPr indent="-203200" lvl="0" marL="628650" rtl="0" algn="l">
              <a:lnSpc>
                <a:spcPct val="90000"/>
              </a:lnSpc>
              <a:spcBef>
                <a:spcPts val="640"/>
              </a:spcBef>
              <a:spcAft>
                <a:spcPts val="0"/>
              </a:spcAft>
              <a:buClr>
                <a:schemeClr val="dk1"/>
              </a:buClr>
              <a:buSzPts val="3200"/>
              <a:buChar char="•"/>
            </a:pPr>
            <a:r>
              <a:rPr lang="en-US"/>
              <a:t>Systemic inequalities in access to other opportunities</a:t>
            </a:r>
            <a:endParaRPr/>
          </a:p>
          <a:p>
            <a:pPr indent="-203200" lvl="0" marL="628650" rtl="0" algn="l">
              <a:lnSpc>
                <a:spcPct val="90000"/>
              </a:lnSpc>
              <a:spcBef>
                <a:spcPts val="640"/>
              </a:spcBef>
              <a:spcAft>
                <a:spcPts val="0"/>
              </a:spcAft>
              <a:buClr>
                <a:schemeClr val="dk1"/>
              </a:buClr>
              <a:buSzPts val="3200"/>
              <a:buChar char="•"/>
            </a:pPr>
            <a:r>
              <a:rPr lang="en-US"/>
              <a:t>Lack of awareness of biology careers</a:t>
            </a:r>
            <a:endParaRPr/>
          </a:p>
          <a:p>
            <a:pPr indent="-203200" lvl="0" marL="628650" rtl="0" algn="l">
              <a:lnSpc>
                <a:spcPct val="90000"/>
              </a:lnSpc>
              <a:spcBef>
                <a:spcPts val="640"/>
              </a:spcBef>
              <a:spcAft>
                <a:spcPts val="0"/>
              </a:spcAft>
              <a:buClr>
                <a:schemeClr val="dk1"/>
              </a:buClr>
              <a:buSzPts val="3200"/>
              <a:buChar char="•"/>
            </a:pPr>
            <a:r>
              <a:rPr lang="en-US"/>
              <a:t>Lack of identity with science</a:t>
            </a:r>
            <a:endParaRPr/>
          </a:p>
          <a:p>
            <a:pPr indent="-203200" lvl="0" marL="628650" rtl="0" algn="l">
              <a:lnSpc>
                <a:spcPct val="90000"/>
              </a:lnSpc>
              <a:spcBef>
                <a:spcPts val="640"/>
              </a:spcBef>
              <a:spcAft>
                <a:spcPts val="0"/>
              </a:spcAft>
              <a:buClr>
                <a:schemeClr val="dk1"/>
              </a:buClr>
              <a:buSzPts val="3200"/>
              <a:buChar char="•"/>
            </a:pPr>
            <a:r>
              <a:rPr lang="en-US"/>
              <a:t>Toxic academic culture:</a:t>
            </a:r>
            <a:endParaRPr/>
          </a:p>
          <a:p>
            <a:pPr indent="-285750" lvl="1" marL="742950" rtl="0" algn="l">
              <a:lnSpc>
                <a:spcPct val="90000"/>
              </a:lnSpc>
              <a:spcBef>
                <a:spcPts val="560"/>
              </a:spcBef>
              <a:spcAft>
                <a:spcPts val="0"/>
              </a:spcAft>
              <a:buClr>
                <a:schemeClr val="dk1"/>
              </a:buClr>
              <a:buSzPts val="2800"/>
              <a:buChar char="–"/>
            </a:pPr>
            <a:r>
              <a:rPr lang="en-US"/>
              <a:t>Discrimination</a:t>
            </a:r>
            <a:endParaRPr/>
          </a:p>
          <a:p>
            <a:pPr indent="-285750" lvl="1" marL="742950" rtl="0" algn="l">
              <a:lnSpc>
                <a:spcPct val="90000"/>
              </a:lnSpc>
              <a:spcBef>
                <a:spcPts val="560"/>
              </a:spcBef>
              <a:spcAft>
                <a:spcPts val="0"/>
              </a:spcAft>
              <a:buClr>
                <a:schemeClr val="dk1"/>
              </a:buClr>
              <a:buSzPts val="2800"/>
              <a:buChar char="–"/>
            </a:pPr>
            <a:r>
              <a:rPr lang="en-US"/>
              <a:t>Harassment</a:t>
            </a:r>
            <a:endParaRPr/>
          </a:p>
          <a:p>
            <a:pPr indent="-285750" lvl="1" marL="742950" rtl="0" algn="l">
              <a:lnSpc>
                <a:spcPct val="90000"/>
              </a:lnSpc>
              <a:spcBef>
                <a:spcPts val="560"/>
              </a:spcBef>
              <a:spcAft>
                <a:spcPts val="0"/>
              </a:spcAft>
              <a:buClr>
                <a:schemeClr val="dk1"/>
              </a:buClr>
              <a:buSzPts val="2800"/>
              <a:buChar char="–"/>
            </a:pPr>
            <a:r>
              <a:rPr lang="en-US"/>
              <a:t>Abuse &amp; assault</a:t>
            </a:r>
            <a:endParaRPr/>
          </a:p>
          <a:p>
            <a:pPr indent="-82550" lvl="1" marL="742950" rtl="0" algn="l">
              <a:lnSpc>
                <a:spcPct val="90000"/>
              </a:lnSpc>
              <a:spcBef>
                <a:spcPts val="640"/>
              </a:spcBef>
              <a:spcAft>
                <a:spcPts val="0"/>
              </a:spcAft>
              <a:buClr>
                <a:schemeClr val="dk1"/>
              </a:buClr>
              <a:buSzPts val="3200"/>
              <a:buNone/>
            </a:pPr>
            <a:r>
              <a:t/>
            </a:r>
            <a:endParaRPr sz="3200"/>
          </a:p>
          <a:p>
            <a:pPr indent="-82550" lvl="1" marL="742950" rtl="0" algn="l">
              <a:lnSpc>
                <a:spcPct val="90000"/>
              </a:lnSpc>
              <a:spcBef>
                <a:spcPts val="640"/>
              </a:spcBef>
              <a:spcAft>
                <a:spcPts val="0"/>
              </a:spcAft>
              <a:buClr>
                <a:schemeClr val="dk1"/>
              </a:buClr>
              <a:buSzPts val="3200"/>
              <a:buNone/>
            </a:pPr>
            <a:r>
              <a:t/>
            </a:r>
            <a:endParaRPr sz="3200"/>
          </a:p>
        </p:txBody>
      </p:sp>
      <p:sp>
        <p:nvSpPr>
          <p:cNvPr id="146" name="Google Shape;146;p21"/>
          <p:cNvSpPr/>
          <p:nvPr/>
        </p:nvSpPr>
        <p:spPr>
          <a:xfrm>
            <a:off x="666300" y="2164367"/>
            <a:ext cx="7675500" cy="2133600"/>
          </a:xfrm>
          <a:prstGeom prst="rect">
            <a:avLst/>
          </a:prstGeom>
          <a:no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21"/>
          <p:cNvSpPr txBox="1"/>
          <p:nvPr>
            <p:ph type="title"/>
          </p:nvPr>
        </p:nvSpPr>
        <p:spPr>
          <a:xfrm>
            <a:off x="457200" y="953246"/>
            <a:ext cx="8229600" cy="8034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Our Focus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235527" y="682192"/>
            <a:ext cx="8977745" cy="9594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Interventions for improving representation in biology</a:t>
            </a:r>
            <a:endParaRPr/>
          </a:p>
        </p:txBody>
      </p:sp>
      <p:grpSp>
        <p:nvGrpSpPr>
          <p:cNvPr id="153" name="Google Shape;153;p22"/>
          <p:cNvGrpSpPr/>
          <p:nvPr/>
        </p:nvGrpSpPr>
        <p:grpSpPr>
          <a:xfrm>
            <a:off x="457200" y="1709683"/>
            <a:ext cx="8229600" cy="4699581"/>
            <a:chOff x="0" y="573"/>
            <a:chExt cx="8229600" cy="4699581"/>
          </a:xfrm>
        </p:grpSpPr>
        <p:sp>
          <p:nvSpPr>
            <p:cNvPr id="154" name="Google Shape;154;p22"/>
            <p:cNvSpPr/>
            <p:nvPr/>
          </p:nvSpPr>
          <p:spPr>
            <a:xfrm>
              <a:off x="0" y="573"/>
              <a:ext cx="8229600" cy="1342737"/>
            </a:xfrm>
            <a:prstGeom prst="roundRect">
              <a:avLst>
                <a:gd fmla="val 10000" name="adj"/>
              </a:avLst>
            </a:prstGeom>
            <a:solidFill>
              <a:srgbClr val="E7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2"/>
            <p:cNvSpPr/>
            <p:nvPr/>
          </p:nvSpPr>
          <p:spPr>
            <a:xfrm>
              <a:off x="406178" y="302689"/>
              <a:ext cx="738505" cy="73850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2"/>
            <p:cNvSpPr/>
            <p:nvPr/>
          </p:nvSpPr>
          <p:spPr>
            <a:xfrm>
              <a:off x="1550861" y="573"/>
              <a:ext cx="3703320" cy="13427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2"/>
            <p:cNvSpPr txBox="1"/>
            <p:nvPr/>
          </p:nvSpPr>
          <p:spPr>
            <a:xfrm>
              <a:off x="1550861" y="573"/>
              <a:ext cx="3703320" cy="1342737"/>
            </a:xfrm>
            <a:prstGeom prst="rect">
              <a:avLst/>
            </a:prstGeom>
            <a:noFill/>
            <a:ln>
              <a:noFill/>
            </a:ln>
          </p:spPr>
          <p:txBody>
            <a:bodyPr anchorCtr="0" anchor="ctr" bIns="142100" lIns="142100" spcFirstLastPara="1" rIns="142100" wrap="square" tIns="142100">
              <a:noAutofit/>
            </a:bodyPr>
            <a:lstStyle/>
            <a:p>
              <a:pPr indent="0" lvl="0" marL="0" marR="0" rtl="0" algn="l">
                <a:lnSpc>
                  <a:spcPct val="100000"/>
                </a:lnSpc>
                <a:spcBef>
                  <a:spcPts val="0"/>
                </a:spcBef>
                <a:spcAft>
                  <a:spcPts val="0"/>
                </a:spcAft>
                <a:buClr>
                  <a:schemeClr val="dk1"/>
                </a:buClr>
                <a:buSzPts val="2500"/>
                <a:buFont typeface="Calibri"/>
                <a:buNone/>
              </a:pPr>
              <a:r>
                <a:rPr b="0" i="0" lang="en-US" sz="2500" u="none" cap="none" strike="noStrike">
                  <a:solidFill>
                    <a:schemeClr val="dk1"/>
                  </a:solidFill>
                  <a:latin typeface="Calibri"/>
                  <a:ea typeface="Calibri"/>
                  <a:cs typeface="Calibri"/>
                  <a:sym typeface="Calibri"/>
                </a:rPr>
                <a:t>Access to Opportunities</a:t>
              </a:r>
              <a:endParaRPr b="0" i="0" sz="1400" u="none" cap="none" strike="noStrike">
                <a:solidFill>
                  <a:srgbClr val="000000"/>
                </a:solidFill>
                <a:latin typeface="Arial"/>
                <a:ea typeface="Arial"/>
                <a:cs typeface="Arial"/>
                <a:sym typeface="Arial"/>
              </a:endParaRPr>
            </a:p>
          </p:txBody>
        </p:sp>
        <p:sp>
          <p:nvSpPr>
            <p:cNvPr id="158" name="Google Shape;158;p22"/>
            <p:cNvSpPr/>
            <p:nvPr/>
          </p:nvSpPr>
          <p:spPr>
            <a:xfrm>
              <a:off x="5254181" y="573"/>
              <a:ext cx="2975418" cy="13427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2"/>
            <p:cNvSpPr txBox="1"/>
            <p:nvPr/>
          </p:nvSpPr>
          <p:spPr>
            <a:xfrm>
              <a:off x="5254181" y="573"/>
              <a:ext cx="2975418" cy="1342737"/>
            </a:xfrm>
            <a:prstGeom prst="rect">
              <a:avLst/>
            </a:prstGeom>
            <a:noFill/>
            <a:ln>
              <a:noFill/>
            </a:ln>
          </p:spPr>
          <p:txBody>
            <a:bodyPr anchorCtr="0" anchor="ctr" bIns="142100" lIns="142100" spcFirstLastPara="1" rIns="142100" wrap="square" tIns="1421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Enhanced Networking</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63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Paid Internships</a:t>
              </a:r>
              <a:endParaRPr b="0" i="0" sz="1800" u="none" cap="none" strike="noStrike">
                <a:solidFill>
                  <a:schemeClr val="dk1"/>
                </a:solidFill>
                <a:latin typeface="Calibri"/>
                <a:ea typeface="Calibri"/>
                <a:cs typeface="Calibri"/>
                <a:sym typeface="Calibri"/>
              </a:endParaRPr>
            </a:p>
          </p:txBody>
        </p:sp>
        <p:sp>
          <p:nvSpPr>
            <p:cNvPr id="160" name="Google Shape;160;p22"/>
            <p:cNvSpPr/>
            <p:nvPr/>
          </p:nvSpPr>
          <p:spPr>
            <a:xfrm>
              <a:off x="0" y="1678995"/>
              <a:ext cx="8229600" cy="1342737"/>
            </a:xfrm>
            <a:prstGeom prst="roundRect">
              <a:avLst>
                <a:gd fmla="val 10000" name="adj"/>
              </a:avLst>
            </a:prstGeom>
            <a:solidFill>
              <a:srgbClr val="E7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2"/>
            <p:cNvSpPr/>
            <p:nvPr/>
          </p:nvSpPr>
          <p:spPr>
            <a:xfrm>
              <a:off x="406178" y="1981111"/>
              <a:ext cx="738505" cy="73850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2"/>
            <p:cNvSpPr/>
            <p:nvPr/>
          </p:nvSpPr>
          <p:spPr>
            <a:xfrm>
              <a:off x="1550861" y="1678995"/>
              <a:ext cx="3703320" cy="13427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2"/>
            <p:cNvSpPr txBox="1"/>
            <p:nvPr/>
          </p:nvSpPr>
          <p:spPr>
            <a:xfrm>
              <a:off x="1550861" y="1678995"/>
              <a:ext cx="3703320" cy="1342737"/>
            </a:xfrm>
            <a:prstGeom prst="rect">
              <a:avLst/>
            </a:prstGeom>
            <a:noFill/>
            <a:ln>
              <a:noFill/>
            </a:ln>
          </p:spPr>
          <p:txBody>
            <a:bodyPr anchorCtr="0" anchor="ctr" bIns="142100" lIns="142100" spcFirstLastPara="1" rIns="142100" wrap="square" tIns="142100">
              <a:noAutofit/>
            </a:bodyPr>
            <a:lstStyle/>
            <a:p>
              <a:pPr indent="0" lvl="0" marL="0" marR="0" rtl="0" algn="l">
                <a:lnSpc>
                  <a:spcPct val="100000"/>
                </a:lnSpc>
                <a:spcBef>
                  <a:spcPts val="0"/>
                </a:spcBef>
                <a:spcAft>
                  <a:spcPts val="0"/>
                </a:spcAft>
                <a:buClr>
                  <a:schemeClr val="dk1"/>
                </a:buClr>
                <a:buSzPts val="2500"/>
                <a:buFont typeface="Calibri"/>
                <a:buNone/>
              </a:pPr>
              <a:r>
                <a:rPr b="0" i="0" lang="en-US" sz="2500" u="none" cap="none" strike="noStrike">
                  <a:solidFill>
                    <a:schemeClr val="dk1"/>
                  </a:solidFill>
                  <a:latin typeface="Calibri"/>
                  <a:ea typeface="Calibri"/>
                  <a:cs typeface="Calibri"/>
                  <a:sym typeface="Calibri"/>
                </a:rPr>
                <a:t>Lack of Awareness</a:t>
              </a:r>
              <a:endParaRPr b="0" i="0" sz="2500" u="none" cap="none" strike="noStrike">
                <a:solidFill>
                  <a:schemeClr val="dk1"/>
                </a:solidFill>
                <a:latin typeface="Calibri"/>
                <a:ea typeface="Calibri"/>
                <a:cs typeface="Calibri"/>
                <a:sym typeface="Calibri"/>
              </a:endParaRPr>
            </a:p>
          </p:txBody>
        </p:sp>
        <p:sp>
          <p:nvSpPr>
            <p:cNvPr id="164" name="Google Shape;164;p22"/>
            <p:cNvSpPr/>
            <p:nvPr/>
          </p:nvSpPr>
          <p:spPr>
            <a:xfrm>
              <a:off x="5254181" y="1678995"/>
              <a:ext cx="2975418" cy="13427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2"/>
            <p:cNvSpPr txBox="1"/>
            <p:nvPr/>
          </p:nvSpPr>
          <p:spPr>
            <a:xfrm>
              <a:off x="5254181" y="1678995"/>
              <a:ext cx="2975418" cy="1342737"/>
            </a:xfrm>
            <a:prstGeom prst="rect">
              <a:avLst/>
            </a:prstGeom>
            <a:noFill/>
            <a:ln>
              <a:noFill/>
            </a:ln>
          </p:spPr>
          <p:txBody>
            <a:bodyPr anchorCtr="0" anchor="ctr" bIns="142100" lIns="142100" spcFirstLastPara="1" rIns="142100" wrap="square" tIns="1421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Career workshops/conferences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63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Research opportunities</a:t>
              </a:r>
              <a:endParaRPr b="0" i="0" sz="1800" u="none" cap="none" strike="noStrike">
                <a:solidFill>
                  <a:schemeClr val="dk1"/>
                </a:solidFill>
                <a:latin typeface="Calibri"/>
                <a:ea typeface="Calibri"/>
                <a:cs typeface="Calibri"/>
                <a:sym typeface="Calibri"/>
              </a:endParaRPr>
            </a:p>
          </p:txBody>
        </p:sp>
        <p:sp>
          <p:nvSpPr>
            <p:cNvPr id="166" name="Google Shape;166;p22"/>
            <p:cNvSpPr/>
            <p:nvPr/>
          </p:nvSpPr>
          <p:spPr>
            <a:xfrm>
              <a:off x="0" y="3357417"/>
              <a:ext cx="8229600" cy="1342737"/>
            </a:xfrm>
            <a:prstGeom prst="roundRect">
              <a:avLst>
                <a:gd fmla="val 10000" name="adj"/>
              </a:avLst>
            </a:prstGeom>
            <a:solidFill>
              <a:srgbClr val="E7CF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2"/>
            <p:cNvSpPr/>
            <p:nvPr/>
          </p:nvSpPr>
          <p:spPr>
            <a:xfrm>
              <a:off x="406178" y="3659533"/>
              <a:ext cx="738505" cy="73850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2"/>
            <p:cNvSpPr/>
            <p:nvPr/>
          </p:nvSpPr>
          <p:spPr>
            <a:xfrm>
              <a:off x="1550861" y="3357417"/>
              <a:ext cx="3703320" cy="13427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2"/>
            <p:cNvSpPr txBox="1"/>
            <p:nvPr/>
          </p:nvSpPr>
          <p:spPr>
            <a:xfrm>
              <a:off x="1550861" y="3357417"/>
              <a:ext cx="3703320" cy="1342737"/>
            </a:xfrm>
            <a:prstGeom prst="rect">
              <a:avLst/>
            </a:prstGeom>
            <a:noFill/>
            <a:ln>
              <a:noFill/>
            </a:ln>
          </p:spPr>
          <p:txBody>
            <a:bodyPr anchorCtr="0" anchor="ctr" bIns="142100" lIns="142100" spcFirstLastPara="1" rIns="142100" wrap="square" tIns="142100">
              <a:noAutofit/>
            </a:bodyPr>
            <a:lstStyle/>
            <a:p>
              <a:pPr indent="0" lvl="0" marL="0" marR="0" rtl="0" algn="l">
                <a:lnSpc>
                  <a:spcPct val="100000"/>
                </a:lnSpc>
                <a:spcBef>
                  <a:spcPts val="0"/>
                </a:spcBef>
                <a:spcAft>
                  <a:spcPts val="0"/>
                </a:spcAft>
                <a:buClr>
                  <a:schemeClr val="dk1"/>
                </a:buClr>
                <a:buSzPts val="2500"/>
                <a:buFont typeface="Calibri"/>
                <a:buNone/>
              </a:pPr>
              <a:r>
                <a:rPr b="0" i="0" lang="en-US" sz="2500" u="none" cap="none" strike="noStrike">
                  <a:solidFill>
                    <a:schemeClr val="dk1"/>
                  </a:solidFill>
                  <a:latin typeface="Calibri"/>
                  <a:ea typeface="Calibri"/>
                  <a:cs typeface="Calibri"/>
                  <a:sym typeface="Calibri"/>
                </a:rPr>
                <a:t>Lack of Identity</a:t>
              </a:r>
              <a:endParaRPr b="0" i="0" sz="2500" u="none" cap="none" strike="noStrike">
                <a:solidFill>
                  <a:schemeClr val="dk1"/>
                </a:solidFill>
                <a:latin typeface="Calibri"/>
                <a:ea typeface="Calibri"/>
                <a:cs typeface="Calibri"/>
                <a:sym typeface="Calibri"/>
              </a:endParaRPr>
            </a:p>
          </p:txBody>
        </p:sp>
        <p:sp>
          <p:nvSpPr>
            <p:cNvPr id="170" name="Google Shape;170;p22"/>
            <p:cNvSpPr/>
            <p:nvPr/>
          </p:nvSpPr>
          <p:spPr>
            <a:xfrm>
              <a:off x="5254181" y="3357417"/>
              <a:ext cx="2975418" cy="13427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2"/>
            <p:cNvSpPr txBox="1"/>
            <p:nvPr/>
          </p:nvSpPr>
          <p:spPr>
            <a:xfrm>
              <a:off x="5254181" y="3357417"/>
              <a:ext cx="2975418" cy="1342737"/>
            </a:xfrm>
            <a:prstGeom prst="rect">
              <a:avLst/>
            </a:prstGeom>
            <a:noFill/>
            <a:ln>
              <a:noFill/>
            </a:ln>
          </p:spPr>
          <p:txBody>
            <a:bodyPr anchorCtr="0" anchor="ctr" bIns="142100" lIns="142100" spcFirstLastPara="1" rIns="142100" wrap="square" tIns="142100">
              <a:no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Mentorship matching</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63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Exposure to scientists from diverse backgrounds</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
          <p:cNvSpPr txBox="1"/>
          <p:nvPr>
            <p:ph type="title"/>
          </p:nvPr>
        </p:nvSpPr>
        <p:spPr>
          <a:xfrm>
            <a:off x="457200" y="7399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Natural History Museums</a:t>
            </a:r>
            <a:endParaRPr/>
          </a:p>
        </p:txBody>
      </p:sp>
      <p:pic>
        <p:nvPicPr>
          <p:cNvPr id="178" name="Google Shape;178;p2"/>
          <p:cNvPicPr preferRelativeResize="0"/>
          <p:nvPr>
            <p:ph idx="1" type="body"/>
          </p:nvPr>
        </p:nvPicPr>
        <p:blipFill rotWithShape="1">
          <a:blip r:embed="rId3">
            <a:alphaModFix/>
          </a:blip>
          <a:srcRect b="0" l="0" r="0" t="0"/>
          <a:stretch/>
        </p:blipFill>
        <p:spPr>
          <a:xfrm>
            <a:off x="323080" y="1311428"/>
            <a:ext cx="4292100" cy="2832000"/>
          </a:xfrm>
          <a:prstGeom prst="rect">
            <a:avLst/>
          </a:prstGeom>
          <a:noFill/>
          <a:ln>
            <a:noFill/>
          </a:ln>
        </p:spPr>
      </p:pic>
      <p:pic>
        <p:nvPicPr>
          <p:cNvPr id="179" name="Google Shape;179;p2"/>
          <p:cNvPicPr preferRelativeResize="0"/>
          <p:nvPr/>
        </p:nvPicPr>
        <p:blipFill rotWithShape="1">
          <a:blip r:embed="rId4">
            <a:alphaModFix/>
          </a:blip>
          <a:srcRect b="0" l="0" r="0" t="0"/>
          <a:stretch/>
        </p:blipFill>
        <p:spPr>
          <a:xfrm>
            <a:off x="4882900" y="1544625"/>
            <a:ext cx="4090100" cy="2673975"/>
          </a:xfrm>
          <a:prstGeom prst="rect">
            <a:avLst/>
          </a:prstGeom>
          <a:noFill/>
          <a:ln>
            <a:noFill/>
          </a:ln>
        </p:spPr>
      </p:pic>
      <p:pic>
        <p:nvPicPr>
          <p:cNvPr id="180" name="Google Shape;180;p2"/>
          <p:cNvPicPr preferRelativeResize="0"/>
          <p:nvPr/>
        </p:nvPicPr>
        <p:blipFill rotWithShape="1">
          <a:blip r:embed="rId5">
            <a:alphaModFix/>
          </a:blip>
          <a:srcRect b="0" l="0" r="0" t="0"/>
          <a:stretch/>
        </p:blipFill>
        <p:spPr>
          <a:xfrm>
            <a:off x="5151100" y="4366525"/>
            <a:ext cx="3442499" cy="2296425"/>
          </a:xfrm>
          <a:prstGeom prst="rect">
            <a:avLst/>
          </a:prstGeom>
          <a:noFill/>
          <a:ln>
            <a:noFill/>
          </a:ln>
        </p:spPr>
      </p:pic>
      <p:pic>
        <p:nvPicPr>
          <p:cNvPr id="181" name="Google Shape;181;p2"/>
          <p:cNvPicPr preferRelativeResize="0"/>
          <p:nvPr/>
        </p:nvPicPr>
        <p:blipFill rotWithShape="1">
          <a:blip r:embed="rId6">
            <a:alphaModFix/>
          </a:blip>
          <a:srcRect b="0" l="0" r="0" t="0"/>
          <a:stretch/>
        </p:blipFill>
        <p:spPr>
          <a:xfrm>
            <a:off x="457200" y="4224750"/>
            <a:ext cx="3866975" cy="2579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g866922c3f1_2_0"/>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Why Research Collections?</a:t>
            </a:r>
            <a:endParaRPr/>
          </a:p>
        </p:txBody>
      </p:sp>
      <p:sp>
        <p:nvSpPr>
          <p:cNvPr id="187" name="Google Shape;187;g866922c3f1_2_0"/>
          <p:cNvSpPr txBox="1"/>
          <p:nvPr>
            <p:ph idx="1" type="body"/>
          </p:nvPr>
        </p:nvSpPr>
        <p:spPr>
          <a:xfrm>
            <a:off x="457200" y="1709110"/>
            <a:ext cx="8229600" cy="47007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US"/>
              <a:t>Diversity of careers, people &amp; research</a:t>
            </a:r>
            <a:endParaRPr/>
          </a:p>
          <a:p>
            <a:pPr indent="-342900" lvl="0" marL="342900" rtl="0" algn="l">
              <a:lnSpc>
                <a:spcPct val="100000"/>
              </a:lnSpc>
              <a:spcBef>
                <a:spcPts val="640"/>
              </a:spcBef>
              <a:spcAft>
                <a:spcPts val="0"/>
              </a:spcAft>
              <a:buClr>
                <a:schemeClr val="dk1"/>
              </a:buClr>
              <a:buSzPts val="3200"/>
              <a:buChar char="•"/>
            </a:pPr>
            <a:r>
              <a:rPr lang="en-US"/>
              <a:t>Place-based, community orientated</a:t>
            </a:r>
            <a:endParaRPr/>
          </a:p>
          <a:p>
            <a:pPr indent="-342900" lvl="0" marL="342900" rtl="0" algn="l">
              <a:lnSpc>
                <a:spcPct val="100000"/>
              </a:lnSpc>
              <a:spcBef>
                <a:spcPts val="640"/>
              </a:spcBef>
              <a:spcAft>
                <a:spcPts val="0"/>
              </a:spcAft>
              <a:buClr>
                <a:schemeClr val="dk1"/>
              </a:buClr>
              <a:buSzPts val="3200"/>
              <a:buChar char="•"/>
            </a:pPr>
            <a:r>
              <a:rPr lang="en-US"/>
              <a:t>Accessible through online data portals</a:t>
            </a:r>
            <a:endParaRPr/>
          </a:p>
          <a:p>
            <a:pPr indent="-342900" lvl="0" marL="342900" rtl="0" algn="l">
              <a:lnSpc>
                <a:spcPct val="100000"/>
              </a:lnSpc>
              <a:spcBef>
                <a:spcPts val="640"/>
              </a:spcBef>
              <a:spcAft>
                <a:spcPts val="0"/>
              </a:spcAft>
              <a:buClr>
                <a:schemeClr val="dk1"/>
              </a:buClr>
              <a:buSzPts val="3200"/>
              <a:buChar char="•"/>
            </a:pPr>
            <a:r>
              <a:rPr lang="en-US"/>
              <a:t>Relevant connections to societal issues</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p:txBody>
      </p:sp>
      <p:pic>
        <p:nvPicPr>
          <p:cNvPr descr="A picture containing person, indoor, table, group&#10;&#10;Description automatically generated" id="188" name="Google Shape;188;g866922c3f1_2_0"/>
          <p:cNvPicPr preferRelativeResize="0"/>
          <p:nvPr/>
        </p:nvPicPr>
        <p:blipFill rotWithShape="1">
          <a:blip r:embed="rId3">
            <a:alphaModFix/>
          </a:blip>
          <a:srcRect b="0" l="0" r="0" t="0"/>
          <a:stretch/>
        </p:blipFill>
        <p:spPr>
          <a:xfrm rot="10800000">
            <a:off x="724951" y="4218999"/>
            <a:ext cx="2856871" cy="2183695"/>
          </a:xfrm>
          <a:prstGeom prst="rect">
            <a:avLst/>
          </a:prstGeom>
          <a:noFill/>
          <a:ln>
            <a:noFill/>
          </a:ln>
        </p:spPr>
      </p:pic>
      <p:pic>
        <p:nvPicPr>
          <p:cNvPr descr="A group of people looking at a computer&#10;&#10;Description automatically generated" id="189" name="Google Shape;189;g866922c3f1_2_0"/>
          <p:cNvPicPr preferRelativeResize="0"/>
          <p:nvPr/>
        </p:nvPicPr>
        <p:blipFill rotWithShape="1">
          <a:blip r:embed="rId4">
            <a:alphaModFix/>
          </a:blip>
          <a:srcRect b="0" l="0" r="0" t="0"/>
          <a:stretch/>
        </p:blipFill>
        <p:spPr>
          <a:xfrm>
            <a:off x="4286566" y="4198315"/>
            <a:ext cx="3778847" cy="20987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15"/>
          <p:cNvSpPr txBox="1"/>
          <p:nvPr>
            <p:ph type="title"/>
          </p:nvPr>
        </p:nvSpPr>
        <p:spPr>
          <a:xfrm>
            <a:off x="457200" y="973137"/>
            <a:ext cx="8229600" cy="57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Helvetica Neue"/>
              <a:buNone/>
            </a:pPr>
            <a:r>
              <a:rPr lang="en-US"/>
              <a:t>What is iDigBio?</a:t>
            </a:r>
            <a:endParaRPr/>
          </a:p>
        </p:txBody>
      </p:sp>
      <p:sp>
        <p:nvSpPr>
          <p:cNvPr id="195" name="Google Shape;195;p15"/>
          <p:cNvSpPr txBox="1"/>
          <p:nvPr>
            <p:ph idx="1" type="body"/>
          </p:nvPr>
        </p:nvSpPr>
        <p:spPr>
          <a:xfrm>
            <a:off x="457200" y="1718004"/>
            <a:ext cx="5383219" cy="4691835"/>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rgbClr val="00B050"/>
              </a:buClr>
              <a:buSzPts val="2240"/>
              <a:buChar char="•"/>
            </a:pPr>
            <a:r>
              <a:rPr b="1" lang="en-US" sz="2240">
                <a:solidFill>
                  <a:srgbClr val="00B050"/>
                </a:solidFill>
              </a:rPr>
              <a:t>iDigBio</a:t>
            </a:r>
            <a:r>
              <a:rPr lang="en-US" sz="2240"/>
              <a:t> is the </a:t>
            </a:r>
            <a:r>
              <a:rPr b="1" lang="en-US" sz="2240"/>
              <a:t>coordinating center </a:t>
            </a:r>
            <a:r>
              <a:rPr lang="en-US" sz="2240"/>
              <a:t>for the national </a:t>
            </a:r>
            <a:r>
              <a:rPr b="1" lang="en-US" sz="2240"/>
              <a:t>effort to digitize </a:t>
            </a:r>
            <a:r>
              <a:rPr lang="en-US" sz="2240"/>
              <a:t>non-federal U.S. natural history collections.</a:t>
            </a:r>
            <a:endParaRPr/>
          </a:p>
          <a:p>
            <a:pPr indent="-342900" lvl="0" marL="342900" rtl="0" algn="l">
              <a:lnSpc>
                <a:spcPct val="80000"/>
              </a:lnSpc>
              <a:spcBef>
                <a:spcPts val="448"/>
              </a:spcBef>
              <a:spcAft>
                <a:spcPts val="0"/>
              </a:spcAft>
              <a:buClr>
                <a:schemeClr val="dk1"/>
              </a:buClr>
              <a:buSzPts val="2240"/>
              <a:buChar char="•"/>
            </a:pPr>
            <a:r>
              <a:rPr lang="en-US" sz="2240"/>
              <a:t>NSF’s </a:t>
            </a:r>
            <a:r>
              <a:rPr b="1" lang="en-US" sz="2240">
                <a:solidFill>
                  <a:srgbClr val="00B050"/>
                </a:solidFill>
              </a:rPr>
              <a:t>Advancing Digitization of Biodiversity Collections</a:t>
            </a:r>
            <a:r>
              <a:rPr b="1" lang="en-US" sz="2240"/>
              <a:t> </a:t>
            </a:r>
            <a:r>
              <a:rPr lang="en-US" sz="2240"/>
              <a:t>(ADBC) program</a:t>
            </a:r>
            <a:endParaRPr/>
          </a:p>
          <a:p>
            <a:pPr indent="-342900" lvl="0" marL="342900" rtl="0" algn="l">
              <a:lnSpc>
                <a:spcPct val="80000"/>
              </a:lnSpc>
              <a:spcBef>
                <a:spcPts val="448"/>
              </a:spcBef>
              <a:spcAft>
                <a:spcPts val="0"/>
              </a:spcAft>
              <a:buClr>
                <a:schemeClr val="dk1"/>
              </a:buClr>
              <a:buSzPts val="2240"/>
              <a:buChar char="•"/>
            </a:pPr>
            <a:r>
              <a:rPr lang="en-US" sz="2240"/>
              <a:t>10-year, $100 million national effort</a:t>
            </a:r>
            <a:endParaRPr/>
          </a:p>
          <a:p>
            <a:pPr indent="-342900" lvl="0" marL="342900" rtl="0" algn="l">
              <a:lnSpc>
                <a:spcPct val="80000"/>
              </a:lnSpc>
              <a:spcBef>
                <a:spcPts val="448"/>
              </a:spcBef>
              <a:spcAft>
                <a:spcPts val="0"/>
              </a:spcAft>
              <a:buClr>
                <a:schemeClr val="dk1"/>
              </a:buClr>
              <a:buSzPts val="2240"/>
              <a:buChar char="•"/>
            </a:pPr>
            <a:r>
              <a:rPr b="1" lang="en-US" sz="2240"/>
              <a:t>Network of institutions organized by theme </a:t>
            </a:r>
            <a:r>
              <a:rPr lang="en-US" sz="2240"/>
              <a:t>to focus research, drive digitization efforts, and build communities</a:t>
            </a:r>
            <a:endParaRPr/>
          </a:p>
          <a:p>
            <a:pPr indent="-342900" lvl="0" marL="342900" rtl="0" algn="l">
              <a:lnSpc>
                <a:spcPct val="80000"/>
              </a:lnSpc>
              <a:spcBef>
                <a:spcPts val="448"/>
              </a:spcBef>
              <a:spcAft>
                <a:spcPts val="0"/>
              </a:spcAft>
              <a:buClr>
                <a:schemeClr val="dk1"/>
              </a:buClr>
              <a:buSzPts val="2240"/>
              <a:buChar char="•"/>
            </a:pPr>
            <a:r>
              <a:rPr b="1" lang="en-US" sz="2240"/>
              <a:t>Thematic Collection Networks </a:t>
            </a:r>
            <a:r>
              <a:rPr lang="en-US" sz="2240"/>
              <a:t>(TCNs)</a:t>
            </a:r>
            <a:endParaRPr/>
          </a:p>
          <a:p>
            <a:pPr indent="-342900" lvl="0" marL="342900" rtl="0" algn="l">
              <a:lnSpc>
                <a:spcPct val="80000"/>
              </a:lnSpc>
              <a:spcBef>
                <a:spcPts val="448"/>
              </a:spcBef>
              <a:spcAft>
                <a:spcPts val="0"/>
              </a:spcAft>
              <a:buClr>
                <a:schemeClr val="dk1"/>
              </a:buClr>
              <a:buSzPts val="2240"/>
              <a:buChar char="•"/>
            </a:pPr>
            <a:r>
              <a:rPr b="1" lang="en-US" sz="2240"/>
              <a:t>Partners to Existing Networks </a:t>
            </a:r>
            <a:r>
              <a:rPr lang="en-US" sz="2240"/>
              <a:t>(PENs)</a:t>
            </a:r>
            <a:endParaRPr/>
          </a:p>
          <a:p>
            <a:pPr indent="-200660" lvl="0" marL="342900" rtl="0" algn="l">
              <a:lnSpc>
                <a:spcPct val="80000"/>
              </a:lnSpc>
              <a:spcBef>
                <a:spcPts val="448"/>
              </a:spcBef>
              <a:spcAft>
                <a:spcPts val="0"/>
              </a:spcAft>
              <a:buClr>
                <a:schemeClr val="dk1"/>
              </a:buClr>
              <a:buSzPts val="2240"/>
              <a:buNone/>
            </a:pPr>
            <a:r>
              <a:t/>
            </a:r>
            <a:endParaRPr sz="2240"/>
          </a:p>
        </p:txBody>
      </p:sp>
      <p:pic>
        <p:nvPicPr>
          <p:cNvPr descr="A screenshot of a cell phone&#10;&#10;Description generated with very high confidence" id="196" name="Google Shape;196;p15"/>
          <p:cNvPicPr preferRelativeResize="0"/>
          <p:nvPr/>
        </p:nvPicPr>
        <p:blipFill rotWithShape="1">
          <a:blip r:embed="rId3">
            <a:alphaModFix/>
          </a:blip>
          <a:srcRect b="0" l="0" r="0" t="0"/>
          <a:stretch/>
        </p:blipFill>
        <p:spPr>
          <a:xfrm>
            <a:off x="6063542" y="2613189"/>
            <a:ext cx="2743200" cy="1311349"/>
          </a:xfrm>
          <a:prstGeom prst="rect">
            <a:avLst/>
          </a:prstGeom>
          <a:noFill/>
          <a:ln>
            <a:noFill/>
          </a:ln>
        </p:spPr>
      </p:pic>
      <p:pic>
        <p:nvPicPr>
          <p:cNvPr descr="A group of people looking at a computer&#10;&#10;Description generated with high confidence" id="197" name="Google Shape;197;p15"/>
          <p:cNvPicPr preferRelativeResize="0"/>
          <p:nvPr/>
        </p:nvPicPr>
        <p:blipFill rotWithShape="1">
          <a:blip r:embed="rId4">
            <a:alphaModFix/>
          </a:blip>
          <a:srcRect b="0" l="0" r="0" t="0"/>
          <a:stretch/>
        </p:blipFill>
        <p:spPr>
          <a:xfrm>
            <a:off x="6107501" y="973114"/>
            <a:ext cx="2743200" cy="1543050"/>
          </a:xfrm>
          <a:prstGeom prst="rect">
            <a:avLst/>
          </a:prstGeom>
          <a:noFill/>
          <a:ln>
            <a:noFill/>
          </a:ln>
        </p:spPr>
      </p:pic>
      <p:pic>
        <p:nvPicPr>
          <p:cNvPr id="198" name="Google Shape;198;p15"/>
          <p:cNvPicPr preferRelativeResize="0"/>
          <p:nvPr/>
        </p:nvPicPr>
        <p:blipFill rotWithShape="1">
          <a:blip r:embed="rId5">
            <a:alphaModFix/>
          </a:blip>
          <a:srcRect b="0" l="0" r="0" t="0"/>
          <a:stretch/>
        </p:blipFill>
        <p:spPr>
          <a:xfrm>
            <a:off x="5824087" y="3924550"/>
            <a:ext cx="2982674" cy="1958701"/>
          </a:xfrm>
          <a:prstGeom prst="rect">
            <a:avLst/>
          </a:prstGeom>
          <a:noFill/>
          <a:ln>
            <a:noFill/>
          </a:ln>
        </p:spPr>
      </p:pic>
      <p:sp>
        <p:nvSpPr>
          <p:cNvPr id="199" name="Google Shape;199;p15"/>
          <p:cNvSpPr txBox="1"/>
          <p:nvPr/>
        </p:nvSpPr>
        <p:spPr>
          <a:xfrm>
            <a:off x="5688008" y="4852658"/>
            <a:ext cx="1221600" cy="122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digbio20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2014-08-01T13:08:34Z</dcterms:created>
  <dc:creator>Jeremy Spinks</dc:creator>
</cp:coreProperties>
</file>