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257" r:id="rId2"/>
  </p:sldIdLst>
  <p:sldSz cx="36576000" cy="27432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592" userDrawn="1">
          <p15:clr>
            <a:srgbClr val="A4A3A4"/>
          </p15:clr>
        </p15:guide>
        <p15:guide id="2" pos="1152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Arora" initials="GA"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212E"/>
    <a:srgbClr val="0096FF"/>
    <a:srgbClr val="0432FF"/>
    <a:srgbClr val="FDF3DE"/>
    <a:srgbClr val="000066"/>
    <a:srgbClr val="FF0000"/>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3615" autoAdjust="0"/>
    <p:restoredTop sz="94444"/>
  </p:normalViewPr>
  <p:slideViewPr>
    <p:cSldViewPr snapToGrid="0" showGuides="1">
      <p:cViewPr>
        <p:scale>
          <a:sx n="65" d="100"/>
          <a:sy n="65" d="100"/>
        </p:scale>
        <p:origin x="144" y="-4744"/>
      </p:cViewPr>
      <p:guideLst>
        <p:guide orient="horz" pos="8592"/>
        <p:guide pos="115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kayaniv\Desktop\WII%20talk%20&amp;%20Outreach\Georgetown%20University\Genome%20Solver\SABER\ACSB\workingcopy_saber_21stNov2016.xls" TargetMode="External"/><Relationship Id="rId1" Type="http://schemas.openxmlformats.org/officeDocument/2006/relationships/image" Target="../media/image3.jpeg"/></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12527370542801"/>
          <c:y val="7.7683360645909097E-2"/>
          <c:w val="0.83687622531184103"/>
          <c:h val="0.72487356947816695"/>
        </c:manualLayout>
      </c:layout>
      <c:barChart>
        <c:barDir val="col"/>
        <c:grouping val="clustered"/>
        <c:varyColors val="0"/>
        <c:ser>
          <c:idx val="0"/>
          <c:order val="0"/>
          <c:tx>
            <c:strRef>
              <c:f>Results1!$O$1</c:f>
              <c:strCache>
                <c:ptCount val="1"/>
                <c:pt idx="0">
                  <c:v>Pre-course Ratio</c:v>
                </c:pt>
              </c:strCache>
            </c:strRef>
          </c:tx>
          <c:spPr>
            <a:blipFill dpi="0" rotWithShape="0">
              <a:blip xmlns:r="http://schemas.openxmlformats.org/officeDocument/2006/relationships" r:embed="rId1"/>
              <a:srcRect/>
              <a:tile tx="0" ty="0" sx="100000" sy="100000" flip="none" algn="tl"/>
            </a:blipFill>
            <a:ln w="25400">
              <a:noFill/>
            </a:ln>
          </c:spPr>
          <c:invertIfNegative val="0"/>
          <c:cat>
            <c:strRef>
              <c:f>Results1!$N$2:$N$21</c:f>
              <c:strCache>
                <c:ptCount val="20"/>
                <c:pt idx="0">
                  <c:v>Q1</c:v>
                </c:pt>
                <c:pt idx="1">
                  <c:v>Q2</c:v>
                </c:pt>
                <c:pt idx="2">
                  <c:v>Q3</c:v>
                </c:pt>
                <c:pt idx="3">
                  <c:v>Q4</c:v>
                </c:pt>
                <c:pt idx="4">
                  <c:v>Q5</c:v>
                </c:pt>
                <c:pt idx="5">
                  <c:v>Q6</c:v>
                </c:pt>
                <c:pt idx="6">
                  <c:v>Q7</c:v>
                </c:pt>
                <c:pt idx="7">
                  <c:v>Q8</c:v>
                </c:pt>
                <c:pt idx="8">
                  <c:v>Q9</c:v>
                </c:pt>
                <c:pt idx="9">
                  <c:v>Q10</c:v>
                </c:pt>
                <c:pt idx="10">
                  <c:v>Q11</c:v>
                </c:pt>
                <c:pt idx="11">
                  <c:v>Q12</c:v>
                </c:pt>
                <c:pt idx="12">
                  <c:v>Q13</c:v>
                </c:pt>
                <c:pt idx="13">
                  <c:v>Q14</c:v>
                </c:pt>
                <c:pt idx="14">
                  <c:v>Q15</c:v>
                </c:pt>
                <c:pt idx="15">
                  <c:v>Q16</c:v>
                </c:pt>
                <c:pt idx="16">
                  <c:v>Q17</c:v>
                </c:pt>
                <c:pt idx="17">
                  <c:v>Q18</c:v>
                </c:pt>
                <c:pt idx="18">
                  <c:v>Q19</c:v>
                </c:pt>
                <c:pt idx="19">
                  <c:v>Q20</c:v>
                </c:pt>
              </c:strCache>
            </c:strRef>
          </c:cat>
          <c:val>
            <c:numRef>
              <c:f>Results1!$O$2:$O$21</c:f>
              <c:numCache>
                <c:formatCode>0.00</c:formatCode>
                <c:ptCount val="20"/>
                <c:pt idx="0">
                  <c:v>0.78531073446327704</c:v>
                </c:pt>
                <c:pt idx="1">
                  <c:v>0.41242937853107298</c:v>
                </c:pt>
                <c:pt idx="2">
                  <c:v>0.74293785310734495</c:v>
                </c:pt>
                <c:pt idx="3">
                  <c:v>0.403954802259887</c:v>
                </c:pt>
                <c:pt idx="4">
                  <c:v>0.46327683615819198</c:v>
                </c:pt>
                <c:pt idx="5">
                  <c:v>0.23163841807909599</c:v>
                </c:pt>
                <c:pt idx="6">
                  <c:v>0.20338983050847501</c:v>
                </c:pt>
                <c:pt idx="7">
                  <c:v>0.20621468926553699</c:v>
                </c:pt>
                <c:pt idx="8">
                  <c:v>0.200564971751412</c:v>
                </c:pt>
                <c:pt idx="9">
                  <c:v>0.209039548022599</c:v>
                </c:pt>
                <c:pt idx="10">
                  <c:v>0.29661016949152502</c:v>
                </c:pt>
                <c:pt idx="11">
                  <c:v>0.49435028248587598</c:v>
                </c:pt>
                <c:pt idx="12">
                  <c:v>0.42655367231638402</c:v>
                </c:pt>
                <c:pt idx="13">
                  <c:v>0.26553672316384203</c:v>
                </c:pt>
                <c:pt idx="14">
                  <c:v>0.28813559322033899</c:v>
                </c:pt>
                <c:pt idx="15">
                  <c:v>0.322033898305085</c:v>
                </c:pt>
                <c:pt idx="16">
                  <c:v>0.25423728813559299</c:v>
                </c:pt>
                <c:pt idx="17">
                  <c:v>0.61864406779660996</c:v>
                </c:pt>
                <c:pt idx="18">
                  <c:v>0.14406779661017</c:v>
                </c:pt>
                <c:pt idx="19">
                  <c:v>0.22033898305084701</c:v>
                </c:pt>
              </c:numCache>
            </c:numRef>
          </c:val>
          <c:extLst>
            <c:ext xmlns:c16="http://schemas.microsoft.com/office/drawing/2014/chart" uri="{C3380CC4-5D6E-409C-BE32-E72D297353CC}">
              <c16:uniqueId val="{00000000-8C55-42E9-BFE3-2BC07981552C}"/>
            </c:ext>
          </c:extLst>
        </c:ser>
        <c:ser>
          <c:idx val="1"/>
          <c:order val="1"/>
          <c:tx>
            <c:strRef>
              <c:f>Results1!$P$1</c:f>
              <c:strCache>
                <c:ptCount val="1"/>
                <c:pt idx="0">
                  <c:v>Post-course Ratio</c:v>
                </c:pt>
              </c:strCache>
            </c:strRef>
          </c:tx>
          <c:spPr>
            <a:solidFill>
              <a:srgbClr val="ED7D31"/>
            </a:solidFill>
            <a:ln w="25400">
              <a:noFill/>
            </a:ln>
          </c:spPr>
          <c:invertIfNegative val="0"/>
          <c:cat>
            <c:strRef>
              <c:f>Results1!$N$2:$N$21</c:f>
              <c:strCache>
                <c:ptCount val="20"/>
                <c:pt idx="0">
                  <c:v>Q1</c:v>
                </c:pt>
                <c:pt idx="1">
                  <c:v>Q2</c:v>
                </c:pt>
                <c:pt idx="2">
                  <c:v>Q3</c:v>
                </c:pt>
                <c:pt idx="3">
                  <c:v>Q4</c:v>
                </c:pt>
                <c:pt idx="4">
                  <c:v>Q5</c:v>
                </c:pt>
                <c:pt idx="5">
                  <c:v>Q6</c:v>
                </c:pt>
                <c:pt idx="6">
                  <c:v>Q7</c:v>
                </c:pt>
                <c:pt idx="7">
                  <c:v>Q8</c:v>
                </c:pt>
                <c:pt idx="8">
                  <c:v>Q9</c:v>
                </c:pt>
                <c:pt idx="9">
                  <c:v>Q10</c:v>
                </c:pt>
                <c:pt idx="10">
                  <c:v>Q11</c:v>
                </c:pt>
                <c:pt idx="11">
                  <c:v>Q12</c:v>
                </c:pt>
                <c:pt idx="12">
                  <c:v>Q13</c:v>
                </c:pt>
                <c:pt idx="13">
                  <c:v>Q14</c:v>
                </c:pt>
                <c:pt idx="14">
                  <c:v>Q15</c:v>
                </c:pt>
                <c:pt idx="15">
                  <c:v>Q16</c:v>
                </c:pt>
                <c:pt idx="16">
                  <c:v>Q17</c:v>
                </c:pt>
                <c:pt idx="17">
                  <c:v>Q18</c:v>
                </c:pt>
                <c:pt idx="18">
                  <c:v>Q19</c:v>
                </c:pt>
                <c:pt idx="19">
                  <c:v>Q20</c:v>
                </c:pt>
              </c:strCache>
            </c:strRef>
          </c:cat>
          <c:val>
            <c:numRef>
              <c:f>Results1!$P$2:$P$21</c:f>
              <c:numCache>
                <c:formatCode>0.00</c:formatCode>
                <c:ptCount val="20"/>
                <c:pt idx="0">
                  <c:v>0.75087719298245603</c:v>
                </c:pt>
                <c:pt idx="1">
                  <c:v>0.442105263157895</c:v>
                </c:pt>
                <c:pt idx="2">
                  <c:v>0.81754385964912302</c:v>
                </c:pt>
                <c:pt idx="3">
                  <c:v>0.87017543859649205</c:v>
                </c:pt>
                <c:pt idx="4">
                  <c:v>0.72631578947368403</c:v>
                </c:pt>
                <c:pt idx="5">
                  <c:v>0.34385964912280698</c:v>
                </c:pt>
                <c:pt idx="6">
                  <c:v>0.37543859649122802</c:v>
                </c:pt>
                <c:pt idx="7">
                  <c:v>0.37543859649122802</c:v>
                </c:pt>
                <c:pt idx="8">
                  <c:v>0.38596491228070201</c:v>
                </c:pt>
                <c:pt idx="9">
                  <c:v>0.28421052631578902</c:v>
                </c:pt>
                <c:pt idx="10">
                  <c:v>0.45964912280701697</c:v>
                </c:pt>
                <c:pt idx="11">
                  <c:v>0.69473684210526299</c:v>
                </c:pt>
                <c:pt idx="12">
                  <c:v>0.66315789473684195</c:v>
                </c:pt>
                <c:pt idx="13">
                  <c:v>0.38245614035087699</c:v>
                </c:pt>
                <c:pt idx="14">
                  <c:v>0.35789473684210499</c:v>
                </c:pt>
                <c:pt idx="15">
                  <c:v>0.49473684210526298</c:v>
                </c:pt>
                <c:pt idx="16">
                  <c:v>0.29824561403508798</c:v>
                </c:pt>
                <c:pt idx="17">
                  <c:v>0.65263157894736801</c:v>
                </c:pt>
                <c:pt idx="18">
                  <c:v>0.26315789473684198</c:v>
                </c:pt>
                <c:pt idx="19">
                  <c:v>0.35087719298245601</c:v>
                </c:pt>
              </c:numCache>
            </c:numRef>
          </c:val>
          <c:extLst>
            <c:ext xmlns:c16="http://schemas.microsoft.com/office/drawing/2014/chart" uri="{C3380CC4-5D6E-409C-BE32-E72D297353CC}">
              <c16:uniqueId val="{00000001-8C55-42E9-BFE3-2BC07981552C}"/>
            </c:ext>
          </c:extLst>
        </c:ser>
        <c:dLbls>
          <c:showLegendKey val="0"/>
          <c:showVal val="0"/>
          <c:showCatName val="0"/>
          <c:showSerName val="0"/>
          <c:showPercent val="0"/>
          <c:showBubbleSize val="0"/>
        </c:dLbls>
        <c:gapWidth val="150"/>
        <c:axId val="1548345376"/>
        <c:axId val="1636843504"/>
      </c:barChart>
      <c:catAx>
        <c:axId val="154834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b="1"/>
            </a:pPr>
            <a:endParaRPr lang="en-US"/>
          </a:p>
        </c:txPr>
        <c:crossAx val="1636843504"/>
        <c:crosses val="autoZero"/>
        <c:auto val="1"/>
        <c:lblAlgn val="ctr"/>
        <c:lblOffset val="100"/>
        <c:noMultiLvlLbl val="0"/>
      </c:catAx>
      <c:valAx>
        <c:axId val="1636843504"/>
        <c:scaling>
          <c:orientation val="minMax"/>
        </c:scaling>
        <c:delete val="0"/>
        <c:axPos val="l"/>
        <c:title>
          <c:tx>
            <c:rich>
              <a:bodyPr/>
              <a:lstStyle/>
              <a:p>
                <a:pPr>
                  <a:defRPr sz="1200"/>
                </a:pPr>
                <a:r>
                  <a:rPr lang="en-US" sz="1200"/>
                  <a:t>Proportion of correct responses</a:t>
                </a:r>
              </a:p>
            </c:rich>
          </c:tx>
          <c:layout>
            <c:manualLayout>
              <c:xMode val="edge"/>
              <c:yMode val="edge"/>
              <c:x val="3.15732903757499E-2"/>
              <c:y val="0.219195965950927"/>
            </c:manualLayout>
          </c:layout>
          <c:overlay val="0"/>
        </c:title>
        <c:numFmt formatCode="0.00" sourceLinked="1"/>
        <c:majorTickMark val="out"/>
        <c:minorTickMark val="none"/>
        <c:tickLblPos val="nextTo"/>
        <c:spPr>
          <a:noFill/>
          <a:effectLst/>
        </c:spPr>
        <c:txPr>
          <a:bodyPr rot="-60000000" vert="horz"/>
          <a:lstStyle/>
          <a:p>
            <a:pPr>
              <a:defRPr/>
            </a:pPr>
            <a:endParaRPr lang="en-US"/>
          </a:p>
        </c:txPr>
        <c:crossAx val="1548345376"/>
        <c:crosses val="autoZero"/>
        <c:crossBetween val="between"/>
      </c:valAx>
      <c:spPr>
        <a:noFill/>
        <a:ln w="25400">
          <a:noFill/>
        </a:ln>
      </c:spPr>
    </c:plotArea>
    <c:legend>
      <c:legendPos val="r"/>
      <c:layout>
        <c:manualLayout>
          <c:xMode val="edge"/>
          <c:yMode val="edge"/>
          <c:x val="0.27003802409314198"/>
          <c:y val="0.89923754580182402"/>
          <c:w val="0.55271905915606701"/>
          <c:h val="6.9801623634255003E-2"/>
        </c:manualLayout>
      </c:layout>
      <c:overlay val="0"/>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atin typeface="Calibri" panose="020F0502020204030204" pitchFamily="34" charset="0"/>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0.21625</cdr:x>
      <cdr:y>0.11479</cdr:y>
    </cdr:from>
    <cdr:to>
      <cdr:x>0.2675</cdr:x>
      <cdr:y>0.20663</cdr:y>
    </cdr:to>
    <cdr:sp macro="" textlink="">
      <cdr:nvSpPr>
        <cdr:cNvPr id="2" name="TextBox 1">
          <a:extLst xmlns:a="http://schemas.openxmlformats.org/drawingml/2006/main">
            <a:ext uri="{FF2B5EF4-FFF2-40B4-BE49-F238E27FC236}">
              <a16:creationId xmlns:a16="http://schemas.microsoft.com/office/drawing/2014/main" id="{0C521CB6-09FF-488B-83F8-42194F8C226E}"/>
            </a:ext>
          </a:extLst>
        </cdr:cNvPr>
        <cdr:cNvSpPr txBox="1"/>
      </cdr:nvSpPr>
      <cdr:spPr>
        <a:xfrm xmlns:a="http://schemas.openxmlformats.org/drawingml/2006/main">
          <a:off x="1647825" y="428607"/>
          <a:ext cx="390525" cy="342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a:t>#</a:t>
          </a:r>
        </a:p>
      </cdr:txBody>
    </cdr:sp>
  </cdr:relSizeAnchor>
  <cdr:relSizeAnchor xmlns:cdr="http://schemas.openxmlformats.org/drawingml/2006/chartDrawing">
    <cdr:from>
      <cdr:x>0.25792</cdr:x>
      <cdr:y>0.08503</cdr:y>
    </cdr:from>
    <cdr:to>
      <cdr:x>0.30917</cdr:x>
      <cdr:y>0.17687</cdr:y>
    </cdr:to>
    <cdr:sp macro="" textlink="">
      <cdr:nvSpPr>
        <cdr:cNvPr id="3" name="TextBox 1">
          <a:extLst xmlns:a="http://schemas.openxmlformats.org/drawingml/2006/main">
            <a:ext uri="{FF2B5EF4-FFF2-40B4-BE49-F238E27FC236}">
              <a16:creationId xmlns:a16="http://schemas.microsoft.com/office/drawing/2014/main" id="{D0B69BE5-1B71-479D-A85E-717DF661AD0A}"/>
            </a:ext>
          </a:extLst>
        </cdr:cNvPr>
        <cdr:cNvSpPr txBox="1"/>
      </cdr:nvSpPr>
      <cdr:spPr>
        <a:xfrm xmlns:a="http://schemas.openxmlformats.org/drawingml/2006/main">
          <a:off x="1965325" y="317500"/>
          <a:ext cx="390525" cy="3429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0.29792</cdr:x>
      <cdr:y>0.19218</cdr:y>
    </cdr:from>
    <cdr:to>
      <cdr:x>0.34917</cdr:x>
      <cdr:y>0.28401</cdr:y>
    </cdr:to>
    <cdr:sp macro="" textlink="">
      <cdr:nvSpPr>
        <cdr:cNvPr id="4" name="TextBox 1">
          <a:extLst xmlns:a="http://schemas.openxmlformats.org/drawingml/2006/main">
            <a:ext uri="{FF2B5EF4-FFF2-40B4-BE49-F238E27FC236}">
              <a16:creationId xmlns:a16="http://schemas.microsoft.com/office/drawing/2014/main" id="{9CA25691-7416-4D75-B75A-92C4D3C9D868}"/>
            </a:ext>
          </a:extLst>
        </cdr:cNvPr>
        <cdr:cNvSpPr txBox="1"/>
      </cdr:nvSpPr>
      <cdr:spPr>
        <a:xfrm xmlns:a="http://schemas.openxmlformats.org/drawingml/2006/main">
          <a:off x="2270125" y="717550"/>
          <a:ext cx="390525" cy="3429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0.33767</cdr:x>
      <cdr:y>0.45056</cdr:y>
    </cdr:from>
    <cdr:to>
      <cdr:x>0.38917</cdr:x>
      <cdr:y>0.54288</cdr:y>
    </cdr:to>
    <cdr:sp macro="" textlink="">
      <cdr:nvSpPr>
        <cdr:cNvPr id="5" name="TextBox 1">
          <a:extLst xmlns:a="http://schemas.openxmlformats.org/drawingml/2006/main">
            <a:ext uri="{FF2B5EF4-FFF2-40B4-BE49-F238E27FC236}">
              <a16:creationId xmlns:a16="http://schemas.microsoft.com/office/drawing/2014/main" id="{AB8D6961-5E1F-43CB-8E91-8D62B7EE94C8}"/>
            </a:ext>
          </a:extLst>
        </cdr:cNvPr>
        <cdr:cNvSpPr txBox="1"/>
      </cdr:nvSpPr>
      <cdr:spPr>
        <a:xfrm xmlns:a="http://schemas.openxmlformats.org/drawingml/2006/main">
          <a:off x="2574950" y="1679592"/>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0.37892</cdr:x>
      <cdr:y>0.44825</cdr:y>
    </cdr:from>
    <cdr:to>
      <cdr:x>0.43042</cdr:x>
      <cdr:y>0.54033</cdr:y>
    </cdr:to>
    <cdr:sp macro="" textlink="">
      <cdr:nvSpPr>
        <cdr:cNvPr id="6" name="TextBox 1">
          <a:extLst xmlns:a="http://schemas.openxmlformats.org/drawingml/2006/main">
            <a:ext uri="{FF2B5EF4-FFF2-40B4-BE49-F238E27FC236}">
              <a16:creationId xmlns:a16="http://schemas.microsoft.com/office/drawing/2014/main" id="{B6ABD1B8-F789-4614-863B-C7449FC2321F}"/>
            </a:ext>
          </a:extLst>
        </cdr:cNvPr>
        <cdr:cNvSpPr txBox="1"/>
      </cdr:nvSpPr>
      <cdr:spPr>
        <a:xfrm xmlns:a="http://schemas.openxmlformats.org/drawingml/2006/main">
          <a:off x="2889250" y="1670050"/>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0.42042</cdr:x>
      <cdr:y>0.44825</cdr:y>
    </cdr:from>
    <cdr:to>
      <cdr:x>0.47167</cdr:x>
      <cdr:y>0.54033</cdr:y>
    </cdr:to>
    <cdr:sp macro="" textlink="">
      <cdr:nvSpPr>
        <cdr:cNvPr id="7" name="TextBox 1">
          <a:extLst xmlns:a="http://schemas.openxmlformats.org/drawingml/2006/main">
            <a:ext uri="{FF2B5EF4-FFF2-40B4-BE49-F238E27FC236}">
              <a16:creationId xmlns:a16="http://schemas.microsoft.com/office/drawing/2014/main" id="{E3F9CF38-A583-434B-BEA1-5F39E7CA7511}"/>
            </a:ext>
          </a:extLst>
        </cdr:cNvPr>
        <cdr:cNvSpPr txBox="1"/>
      </cdr:nvSpPr>
      <cdr:spPr>
        <a:xfrm xmlns:a="http://schemas.openxmlformats.org/drawingml/2006/main">
          <a:off x="3203575" y="1670050"/>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0.46167</cdr:x>
      <cdr:y>0.44546</cdr:y>
    </cdr:from>
    <cdr:to>
      <cdr:x>0.51292</cdr:x>
      <cdr:y>0.53778</cdr:y>
    </cdr:to>
    <cdr:sp macro="" textlink="">
      <cdr:nvSpPr>
        <cdr:cNvPr id="8" name="TextBox 1">
          <a:extLst xmlns:a="http://schemas.openxmlformats.org/drawingml/2006/main">
            <a:ext uri="{FF2B5EF4-FFF2-40B4-BE49-F238E27FC236}">
              <a16:creationId xmlns:a16="http://schemas.microsoft.com/office/drawing/2014/main" id="{F6D8F941-C063-4E46-A553-8E3AA53D7207}"/>
            </a:ext>
          </a:extLst>
        </cdr:cNvPr>
        <cdr:cNvSpPr txBox="1"/>
      </cdr:nvSpPr>
      <cdr:spPr>
        <a:xfrm xmlns:a="http://schemas.openxmlformats.org/drawingml/2006/main">
          <a:off x="3517900" y="1660525"/>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0.54542</cdr:x>
      <cdr:y>0.39116</cdr:y>
    </cdr:from>
    <cdr:to>
      <cdr:x>0.59667</cdr:x>
      <cdr:y>0.48299</cdr:y>
    </cdr:to>
    <cdr:sp macro="" textlink="">
      <cdr:nvSpPr>
        <cdr:cNvPr id="10" name="TextBox 1">
          <a:extLst xmlns:a="http://schemas.openxmlformats.org/drawingml/2006/main">
            <a:ext uri="{FF2B5EF4-FFF2-40B4-BE49-F238E27FC236}">
              <a16:creationId xmlns:a16="http://schemas.microsoft.com/office/drawing/2014/main" id="{12C4E6B0-52BD-4A06-A881-907E5D80FDF6}"/>
            </a:ext>
          </a:extLst>
        </cdr:cNvPr>
        <cdr:cNvSpPr txBox="1"/>
      </cdr:nvSpPr>
      <cdr:spPr>
        <a:xfrm xmlns:a="http://schemas.openxmlformats.org/drawingml/2006/main">
          <a:off x="4156075" y="1460500"/>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0.58917</cdr:x>
      <cdr:y>0.22024</cdr:y>
    </cdr:from>
    <cdr:to>
      <cdr:x>0.64042</cdr:x>
      <cdr:y>0.31207</cdr:y>
    </cdr:to>
    <cdr:sp macro="" textlink="">
      <cdr:nvSpPr>
        <cdr:cNvPr id="11" name="TextBox 1">
          <a:extLst xmlns:a="http://schemas.openxmlformats.org/drawingml/2006/main">
            <a:ext uri="{FF2B5EF4-FFF2-40B4-BE49-F238E27FC236}">
              <a16:creationId xmlns:a16="http://schemas.microsoft.com/office/drawing/2014/main" id="{924503A8-A0F6-424A-B0A1-0B54FEF8162C}"/>
            </a:ext>
          </a:extLst>
        </cdr:cNvPr>
        <cdr:cNvSpPr txBox="1"/>
      </cdr:nvSpPr>
      <cdr:spPr>
        <a:xfrm xmlns:a="http://schemas.openxmlformats.org/drawingml/2006/main">
          <a:off x="4489450" y="822325"/>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0.62917</cdr:x>
      <cdr:y>0.21769</cdr:y>
    </cdr:from>
    <cdr:to>
      <cdr:x>0.68042</cdr:x>
      <cdr:y>0.30952</cdr:y>
    </cdr:to>
    <cdr:sp macro="" textlink="">
      <cdr:nvSpPr>
        <cdr:cNvPr id="12" name="TextBox 1">
          <a:extLst xmlns:a="http://schemas.openxmlformats.org/drawingml/2006/main">
            <a:ext uri="{FF2B5EF4-FFF2-40B4-BE49-F238E27FC236}">
              <a16:creationId xmlns:a16="http://schemas.microsoft.com/office/drawing/2014/main" id="{6078ED54-ECDF-4C85-8B7F-60F2A1D77850}"/>
            </a:ext>
          </a:extLst>
        </cdr:cNvPr>
        <cdr:cNvSpPr txBox="1"/>
      </cdr:nvSpPr>
      <cdr:spPr>
        <a:xfrm xmlns:a="http://schemas.openxmlformats.org/drawingml/2006/main">
          <a:off x="4794250" y="812800"/>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0.67292</cdr:x>
      <cdr:y>0.42687</cdr:y>
    </cdr:from>
    <cdr:to>
      <cdr:x>0.72417</cdr:x>
      <cdr:y>0.5187</cdr:y>
    </cdr:to>
    <cdr:sp macro="" textlink="">
      <cdr:nvSpPr>
        <cdr:cNvPr id="13" name="TextBox 1">
          <a:extLst xmlns:a="http://schemas.openxmlformats.org/drawingml/2006/main">
            <a:ext uri="{FF2B5EF4-FFF2-40B4-BE49-F238E27FC236}">
              <a16:creationId xmlns:a16="http://schemas.microsoft.com/office/drawing/2014/main" id="{966A7FB8-1533-4736-B84D-C4AF7F3BD5D7}"/>
            </a:ext>
          </a:extLst>
        </cdr:cNvPr>
        <cdr:cNvSpPr txBox="1"/>
      </cdr:nvSpPr>
      <cdr:spPr>
        <a:xfrm xmlns:a="http://schemas.openxmlformats.org/drawingml/2006/main">
          <a:off x="5127625" y="1593850"/>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0.75417</cdr:x>
      <cdr:y>0.36054</cdr:y>
    </cdr:from>
    <cdr:to>
      <cdr:x>0.80542</cdr:x>
      <cdr:y>0.45237</cdr:y>
    </cdr:to>
    <cdr:sp macro="" textlink="">
      <cdr:nvSpPr>
        <cdr:cNvPr id="15" name="TextBox 1">
          <a:extLst xmlns:a="http://schemas.openxmlformats.org/drawingml/2006/main">
            <a:ext uri="{FF2B5EF4-FFF2-40B4-BE49-F238E27FC236}">
              <a16:creationId xmlns:a16="http://schemas.microsoft.com/office/drawing/2014/main" id="{3A598816-ECFA-44B2-ADF1-80059C5D684E}"/>
            </a:ext>
          </a:extLst>
        </cdr:cNvPr>
        <cdr:cNvSpPr txBox="1"/>
      </cdr:nvSpPr>
      <cdr:spPr>
        <a:xfrm xmlns:a="http://schemas.openxmlformats.org/drawingml/2006/main">
          <a:off x="5746750" y="1346200"/>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0.88192</cdr:x>
      <cdr:y>0.52758</cdr:y>
    </cdr:from>
    <cdr:to>
      <cdr:x>0.93317</cdr:x>
      <cdr:y>0.61965</cdr:y>
    </cdr:to>
    <cdr:sp macro="" textlink="">
      <cdr:nvSpPr>
        <cdr:cNvPr id="16" name="TextBox 1">
          <a:extLst xmlns:a="http://schemas.openxmlformats.org/drawingml/2006/main">
            <a:ext uri="{FF2B5EF4-FFF2-40B4-BE49-F238E27FC236}">
              <a16:creationId xmlns:a16="http://schemas.microsoft.com/office/drawing/2014/main" id="{AC048B64-7606-40E2-9CDB-4E7BE2264241}"/>
            </a:ext>
          </a:extLst>
        </cdr:cNvPr>
        <cdr:cNvSpPr txBox="1"/>
      </cdr:nvSpPr>
      <cdr:spPr>
        <a:xfrm xmlns:a="http://schemas.openxmlformats.org/drawingml/2006/main">
          <a:off x="6718300" y="1965325"/>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0.92567</cdr:x>
      <cdr:y>0.46866</cdr:y>
    </cdr:from>
    <cdr:to>
      <cdr:x>0.97692</cdr:x>
      <cdr:y>0.56074</cdr:y>
    </cdr:to>
    <cdr:sp macro="" textlink="">
      <cdr:nvSpPr>
        <cdr:cNvPr id="17" name="TextBox 1">
          <a:extLst xmlns:a="http://schemas.openxmlformats.org/drawingml/2006/main">
            <a:ext uri="{FF2B5EF4-FFF2-40B4-BE49-F238E27FC236}">
              <a16:creationId xmlns:a16="http://schemas.microsoft.com/office/drawing/2014/main" id="{2A24328B-492F-459A-9F22-AF0B2066D47E}"/>
            </a:ext>
          </a:extLst>
        </cdr:cNvPr>
        <cdr:cNvSpPr txBox="1"/>
      </cdr:nvSpPr>
      <cdr:spPr>
        <a:xfrm xmlns:a="http://schemas.openxmlformats.org/drawingml/2006/main">
          <a:off x="7051675" y="1746250"/>
          <a:ext cx="390525" cy="3428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t>
          </a:r>
        </a:p>
      </cdr:txBody>
    </cdr:sp>
  </cdr:relSizeAnchor>
  <cdr:relSizeAnchor xmlns:cdr="http://schemas.openxmlformats.org/drawingml/2006/chartDrawing">
    <cdr:from>
      <cdr:x>0.20292</cdr:x>
      <cdr:y>0.11565</cdr:y>
    </cdr:from>
    <cdr:to>
      <cdr:x>0.25417</cdr:x>
      <cdr:y>0.20748</cdr:y>
    </cdr:to>
    <cdr:sp macro="" textlink="">
      <cdr:nvSpPr>
        <cdr:cNvPr id="18" name="TextBox 1">
          <a:extLst xmlns:a="http://schemas.openxmlformats.org/drawingml/2006/main">
            <a:ext uri="{FF2B5EF4-FFF2-40B4-BE49-F238E27FC236}">
              <a16:creationId xmlns:a16="http://schemas.microsoft.com/office/drawing/2014/main" id="{EA89CD6A-BD91-43B7-AB98-73A04187CAAB}"/>
            </a:ext>
          </a:extLst>
        </cdr:cNvPr>
        <cdr:cNvSpPr txBox="1"/>
      </cdr:nvSpPr>
      <cdr:spPr>
        <a:xfrm xmlns:a="http://schemas.openxmlformats.org/drawingml/2006/main">
          <a:off x="1546225" y="431800"/>
          <a:ext cx="390525" cy="34287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0.72031</cdr:x>
      <cdr:y>0.42722</cdr:y>
    </cdr:from>
    <cdr:to>
      <cdr:x>0.77156</cdr:x>
      <cdr:y>0.51906</cdr:y>
    </cdr:to>
    <cdr:sp macro="" textlink="">
      <cdr:nvSpPr>
        <cdr:cNvPr id="19" name="TextBox 1">
          <a:extLst xmlns:a="http://schemas.openxmlformats.org/drawingml/2006/main">
            <a:ext uri="{FF2B5EF4-FFF2-40B4-BE49-F238E27FC236}">
              <a16:creationId xmlns:a16="http://schemas.microsoft.com/office/drawing/2014/main" id="{11D520BE-D6C8-46E6-B44E-1B5EDE3C0E53}"/>
            </a:ext>
          </a:extLst>
        </cdr:cNvPr>
        <cdr:cNvSpPr txBox="1"/>
      </cdr:nvSpPr>
      <cdr:spPr>
        <a:xfrm xmlns:a="http://schemas.openxmlformats.org/drawingml/2006/main">
          <a:off x="5468143" y="1574800"/>
          <a:ext cx="389060" cy="3385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6971" cy="464531"/>
          </a:xfrm>
          <a:prstGeom prst="rect">
            <a:avLst/>
          </a:prstGeom>
          <a:noFill/>
          <a:ln w="9525">
            <a:noFill/>
            <a:miter lim="800000"/>
            <a:headEnd/>
            <a:tailEnd/>
          </a:ln>
          <a:effectLst/>
        </p:spPr>
        <p:txBody>
          <a:bodyPr vert="horz" wrap="square" lIns="93728" tIns="46863" rIns="93728" bIns="46863" numCol="1" anchor="t" anchorCtr="0" compatLnSpc="1">
            <a:prstTxWarp prst="textNoShape">
              <a:avLst/>
            </a:prstTxWarp>
          </a:bodyPr>
          <a:lstStyle>
            <a:lvl1pPr defTabSz="936802">
              <a:defRPr sz="1200" smtClean="0"/>
            </a:lvl1pPr>
          </a:lstStyle>
          <a:p>
            <a:pPr>
              <a:defRPr/>
            </a:pPr>
            <a:endParaRPr lang="en-US"/>
          </a:p>
        </p:txBody>
      </p:sp>
      <p:sp>
        <p:nvSpPr>
          <p:cNvPr id="4099" name="Rectangle 3"/>
          <p:cNvSpPr>
            <a:spLocks noGrp="1" noChangeArrowheads="1"/>
          </p:cNvSpPr>
          <p:nvPr>
            <p:ph type="dt" sz="quarter" idx="1"/>
          </p:nvPr>
        </p:nvSpPr>
        <p:spPr bwMode="auto">
          <a:xfrm>
            <a:off x="3973430" y="0"/>
            <a:ext cx="3036971" cy="464531"/>
          </a:xfrm>
          <a:prstGeom prst="rect">
            <a:avLst/>
          </a:prstGeom>
          <a:noFill/>
          <a:ln w="9525">
            <a:noFill/>
            <a:miter lim="800000"/>
            <a:headEnd/>
            <a:tailEnd/>
          </a:ln>
          <a:effectLst/>
        </p:spPr>
        <p:txBody>
          <a:bodyPr vert="horz" wrap="square" lIns="93728" tIns="46863" rIns="93728" bIns="46863" numCol="1" anchor="t" anchorCtr="0" compatLnSpc="1">
            <a:prstTxWarp prst="textNoShape">
              <a:avLst/>
            </a:prstTxWarp>
          </a:bodyPr>
          <a:lstStyle>
            <a:lvl1pPr algn="r" defTabSz="936802">
              <a:defRPr sz="1200" smtClean="0"/>
            </a:lvl1pPr>
          </a:lstStyle>
          <a:p>
            <a:pPr>
              <a:defRPr/>
            </a:pPr>
            <a:endParaRPr lang="en-US"/>
          </a:p>
        </p:txBody>
      </p:sp>
      <p:sp>
        <p:nvSpPr>
          <p:cNvPr id="4100" name="Rectangle 4"/>
          <p:cNvSpPr>
            <a:spLocks noGrp="1" noChangeArrowheads="1"/>
          </p:cNvSpPr>
          <p:nvPr>
            <p:ph type="ftr" sz="quarter" idx="2"/>
          </p:nvPr>
        </p:nvSpPr>
        <p:spPr bwMode="auto">
          <a:xfrm>
            <a:off x="0" y="8831869"/>
            <a:ext cx="3036971" cy="464531"/>
          </a:xfrm>
          <a:prstGeom prst="rect">
            <a:avLst/>
          </a:prstGeom>
          <a:noFill/>
          <a:ln w="9525">
            <a:noFill/>
            <a:miter lim="800000"/>
            <a:headEnd/>
            <a:tailEnd/>
          </a:ln>
          <a:effectLst/>
        </p:spPr>
        <p:txBody>
          <a:bodyPr vert="horz" wrap="square" lIns="93728" tIns="46863" rIns="93728" bIns="46863" numCol="1" anchor="b" anchorCtr="0" compatLnSpc="1">
            <a:prstTxWarp prst="textNoShape">
              <a:avLst/>
            </a:prstTxWarp>
          </a:bodyPr>
          <a:lstStyle>
            <a:lvl1pPr defTabSz="936802">
              <a:defRPr sz="1200" smtClean="0"/>
            </a:lvl1pPr>
          </a:lstStyle>
          <a:p>
            <a:pPr>
              <a:defRPr/>
            </a:pPr>
            <a:endParaRPr lang="en-US"/>
          </a:p>
        </p:txBody>
      </p:sp>
      <p:sp>
        <p:nvSpPr>
          <p:cNvPr id="4101" name="Rectangle 5"/>
          <p:cNvSpPr>
            <a:spLocks noGrp="1" noChangeArrowheads="1"/>
          </p:cNvSpPr>
          <p:nvPr>
            <p:ph type="sldNum" sz="quarter" idx="3"/>
          </p:nvPr>
        </p:nvSpPr>
        <p:spPr bwMode="auto">
          <a:xfrm>
            <a:off x="3973430" y="8831869"/>
            <a:ext cx="3036971" cy="464531"/>
          </a:xfrm>
          <a:prstGeom prst="rect">
            <a:avLst/>
          </a:prstGeom>
          <a:noFill/>
          <a:ln w="9525">
            <a:noFill/>
            <a:miter lim="800000"/>
            <a:headEnd/>
            <a:tailEnd/>
          </a:ln>
          <a:effectLst/>
        </p:spPr>
        <p:txBody>
          <a:bodyPr vert="horz" wrap="square" lIns="93728" tIns="46863" rIns="93728" bIns="46863" numCol="1" anchor="b" anchorCtr="0" compatLnSpc="1">
            <a:prstTxWarp prst="textNoShape">
              <a:avLst/>
            </a:prstTxWarp>
          </a:bodyPr>
          <a:lstStyle>
            <a:lvl1pPr algn="r" defTabSz="936802">
              <a:defRPr sz="1200" smtClean="0"/>
            </a:lvl1pPr>
          </a:lstStyle>
          <a:p>
            <a:pPr>
              <a:defRPr/>
            </a:pPr>
            <a:fld id="{12B199BC-D0CF-4DA5-9741-A0772C9FEDEF}" type="slidenum">
              <a:rPr lang="en-US"/>
              <a:pPr>
                <a:defRPr/>
              </a:pPr>
              <a:t>‹#›</a:t>
            </a:fld>
            <a:endParaRPr lang="en-US"/>
          </a:p>
        </p:txBody>
      </p:sp>
    </p:spTree>
    <p:extLst>
      <p:ext uri="{BB962C8B-B14F-4D97-AF65-F5344CB8AC3E}">
        <p14:creationId xmlns:p14="http://schemas.microsoft.com/office/powerpoint/2010/main" val="1896325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1044" cy="466842"/>
          </a:xfrm>
          <a:prstGeom prst="rect">
            <a:avLst/>
          </a:prstGeom>
          <a:noFill/>
          <a:ln w="9525">
            <a:noFill/>
            <a:miter lim="800000"/>
            <a:headEnd/>
            <a:tailEnd/>
          </a:ln>
          <a:effectLst/>
        </p:spPr>
        <p:txBody>
          <a:bodyPr vert="horz" wrap="square" lIns="20043" tIns="10022" rIns="20043" bIns="10022" numCol="1" anchor="t" anchorCtr="0" compatLnSpc="1">
            <a:prstTxWarp prst="textNoShape">
              <a:avLst/>
            </a:prstTxWarp>
          </a:bodyPr>
          <a:lstStyle>
            <a:lvl1pPr defTabSz="200910">
              <a:defRPr sz="300" smtClean="0"/>
            </a:lvl1pPr>
          </a:lstStyle>
          <a:p>
            <a:pPr>
              <a:defRPr/>
            </a:pPr>
            <a:endParaRPr lang="en-US"/>
          </a:p>
        </p:txBody>
      </p:sp>
      <p:sp>
        <p:nvSpPr>
          <p:cNvPr id="7171" name="Rectangle 3"/>
          <p:cNvSpPr>
            <a:spLocks noGrp="1" noChangeArrowheads="1"/>
          </p:cNvSpPr>
          <p:nvPr>
            <p:ph type="dt" idx="1"/>
          </p:nvPr>
        </p:nvSpPr>
        <p:spPr bwMode="auto">
          <a:xfrm>
            <a:off x="3968688" y="0"/>
            <a:ext cx="3047640" cy="466842"/>
          </a:xfrm>
          <a:prstGeom prst="rect">
            <a:avLst/>
          </a:prstGeom>
          <a:noFill/>
          <a:ln w="9525">
            <a:noFill/>
            <a:miter lim="800000"/>
            <a:headEnd/>
            <a:tailEnd/>
          </a:ln>
          <a:effectLst/>
        </p:spPr>
        <p:txBody>
          <a:bodyPr vert="horz" wrap="square" lIns="20043" tIns="10022" rIns="20043" bIns="10022" numCol="1" anchor="t" anchorCtr="0" compatLnSpc="1">
            <a:prstTxWarp prst="textNoShape">
              <a:avLst/>
            </a:prstTxWarp>
          </a:bodyPr>
          <a:lstStyle>
            <a:lvl1pPr algn="r" defTabSz="200910">
              <a:defRPr sz="3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4275" y="700088"/>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37645" y="4419979"/>
            <a:ext cx="5141039" cy="4186557"/>
          </a:xfrm>
          <a:prstGeom prst="rect">
            <a:avLst/>
          </a:prstGeom>
          <a:noFill/>
          <a:ln w="9525">
            <a:noFill/>
            <a:miter lim="800000"/>
            <a:headEnd/>
            <a:tailEnd/>
          </a:ln>
          <a:effectLst/>
        </p:spPr>
        <p:txBody>
          <a:bodyPr vert="horz" wrap="square" lIns="20043" tIns="10022" rIns="20043" bIns="1002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823780"/>
            <a:ext cx="3031044" cy="466842"/>
          </a:xfrm>
          <a:prstGeom prst="rect">
            <a:avLst/>
          </a:prstGeom>
          <a:noFill/>
          <a:ln w="9525">
            <a:noFill/>
            <a:miter lim="800000"/>
            <a:headEnd/>
            <a:tailEnd/>
          </a:ln>
          <a:effectLst/>
        </p:spPr>
        <p:txBody>
          <a:bodyPr vert="horz" wrap="square" lIns="20043" tIns="10022" rIns="20043" bIns="10022" numCol="1" anchor="b" anchorCtr="0" compatLnSpc="1">
            <a:prstTxWarp prst="textNoShape">
              <a:avLst/>
            </a:prstTxWarp>
          </a:bodyPr>
          <a:lstStyle>
            <a:lvl1pPr defTabSz="200910">
              <a:defRPr sz="300" smtClean="0"/>
            </a:lvl1pPr>
          </a:lstStyle>
          <a:p>
            <a:pPr>
              <a:defRPr/>
            </a:pPr>
            <a:endParaRPr lang="en-US"/>
          </a:p>
        </p:txBody>
      </p:sp>
      <p:sp>
        <p:nvSpPr>
          <p:cNvPr id="7175" name="Rectangle 7"/>
          <p:cNvSpPr>
            <a:spLocks noGrp="1" noChangeArrowheads="1"/>
          </p:cNvSpPr>
          <p:nvPr>
            <p:ph type="sldNum" sz="quarter" idx="5"/>
          </p:nvPr>
        </p:nvSpPr>
        <p:spPr bwMode="auto">
          <a:xfrm>
            <a:off x="3968688" y="8823780"/>
            <a:ext cx="3047640" cy="466842"/>
          </a:xfrm>
          <a:prstGeom prst="rect">
            <a:avLst/>
          </a:prstGeom>
          <a:noFill/>
          <a:ln w="9525">
            <a:noFill/>
            <a:miter lim="800000"/>
            <a:headEnd/>
            <a:tailEnd/>
          </a:ln>
          <a:effectLst/>
        </p:spPr>
        <p:txBody>
          <a:bodyPr vert="horz" wrap="square" lIns="20043" tIns="10022" rIns="20043" bIns="10022" numCol="1" anchor="b" anchorCtr="0" compatLnSpc="1">
            <a:prstTxWarp prst="textNoShape">
              <a:avLst/>
            </a:prstTxWarp>
          </a:bodyPr>
          <a:lstStyle>
            <a:lvl1pPr algn="r" defTabSz="200910">
              <a:defRPr sz="300" smtClean="0"/>
            </a:lvl1pPr>
          </a:lstStyle>
          <a:p>
            <a:pPr>
              <a:defRPr/>
            </a:pPr>
            <a:fld id="{0D4418BF-7CE8-4AC4-BC3B-111C69096913}" type="slidenum">
              <a:rPr lang="en-US"/>
              <a:pPr>
                <a:defRPr/>
              </a:pPr>
              <a:t>‹#›</a:t>
            </a:fld>
            <a:endParaRPr lang="en-US"/>
          </a:p>
        </p:txBody>
      </p:sp>
    </p:spTree>
    <p:extLst>
      <p:ext uri="{BB962C8B-B14F-4D97-AF65-F5344CB8AC3E}">
        <p14:creationId xmlns:p14="http://schemas.microsoft.com/office/powerpoint/2010/main" val="23987348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27" charset="0"/>
        <a:ea typeface="+mn-ea"/>
        <a:cs typeface="+mn-cs"/>
      </a:defRPr>
    </a:lvl1pPr>
    <a:lvl2pPr marL="391864" algn="l" rtl="0" eaLnBrk="0" fontAlgn="base" hangingPunct="0">
      <a:spcBef>
        <a:spcPct val="30000"/>
      </a:spcBef>
      <a:spcAft>
        <a:spcPct val="0"/>
      </a:spcAft>
      <a:defRPr sz="1000" kern="1200">
        <a:solidFill>
          <a:schemeClr val="tx1"/>
        </a:solidFill>
        <a:latin typeface="Times New Roman" pitchFamily="27" charset="0"/>
        <a:ea typeface="+mn-ea"/>
        <a:cs typeface="+mn-cs"/>
      </a:defRPr>
    </a:lvl2pPr>
    <a:lvl3pPr marL="783729" algn="l" rtl="0" eaLnBrk="0" fontAlgn="base" hangingPunct="0">
      <a:spcBef>
        <a:spcPct val="30000"/>
      </a:spcBef>
      <a:spcAft>
        <a:spcPct val="0"/>
      </a:spcAft>
      <a:defRPr sz="1000" kern="1200">
        <a:solidFill>
          <a:schemeClr val="tx1"/>
        </a:solidFill>
        <a:latin typeface="Times New Roman" pitchFamily="27" charset="0"/>
        <a:ea typeface="+mn-ea"/>
        <a:cs typeface="+mn-cs"/>
      </a:defRPr>
    </a:lvl3pPr>
    <a:lvl4pPr marL="1175593" algn="l" rtl="0" eaLnBrk="0" fontAlgn="base" hangingPunct="0">
      <a:spcBef>
        <a:spcPct val="30000"/>
      </a:spcBef>
      <a:spcAft>
        <a:spcPct val="0"/>
      </a:spcAft>
      <a:defRPr sz="1000" kern="1200">
        <a:solidFill>
          <a:schemeClr val="tx1"/>
        </a:solidFill>
        <a:latin typeface="Times New Roman" pitchFamily="27" charset="0"/>
        <a:ea typeface="+mn-ea"/>
        <a:cs typeface="+mn-cs"/>
      </a:defRPr>
    </a:lvl4pPr>
    <a:lvl5pPr marL="1567457" algn="l" rtl="0" eaLnBrk="0" fontAlgn="base" hangingPunct="0">
      <a:spcBef>
        <a:spcPct val="30000"/>
      </a:spcBef>
      <a:spcAft>
        <a:spcPct val="0"/>
      </a:spcAft>
      <a:defRPr sz="1000" kern="1200">
        <a:solidFill>
          <a:schemeClr val="tx1"/>
        </a:solidFill>
        <a:latin typeface="Times New Roman" pitchFamily="27" charset="0"/>
        <a:ea typeface="+mn-ea"/>
        <a:cs typeface="+mn-cs"/>
      </a:defRPr>
    </a:lvl5pPr>
    <a:lvl6pPr marL="1959321" algn="l" defTabSz="783729" rtl="0" eaLnBrk="1" latinLnBrk="0" hangingPunct="1">
      <a:defRPr sz="1000" kern="1200">
        <a:solidFill>
          <a:schemeClr val="tx1"/>
        </a:solidFill>
        <a:latin typeface="+mn-lt"/>
        <a:ea typeface="+mn-ea"/>
        <a:cs typeface="+mn-cs"/>
      </a:defRPr>
    </a:lvl6pPr>
    <a:lvl7pPr marL="2351186" algn="l" defTabSz="783729" rtl="0" eaLnBrk="1" latinLnBrk="0" hangingPunct="1">
      <a:defRPr sz="1000" kern="1200">
        <a:solidFill>
          <a:schemeClr val="tx1"/>
        </a:solidFill>
        <a:latin typeface="+mn-lt"/>
        <a:ea typeface="+mn-ea"/>
        <a:cs typeface="+mn-cs"/>
      </a:defRPr>
    </a:lvl7pPr>
    <a:lvl8pPr marL="2743051" algn="l" defTabSz="783729" rtl="0" eaLnBrk="1" latinLnBrk="0" hangingPunct="1">
      <a:defRPr sz="1000" kern="1200">
        <a:solidFill>
          <a:schemeClr val="tx1"/>
        </a:solidFill>
        <a:latin typeface="+mn-lt"/>
        <a:ea typeface="+mn-ea"/>
        <a:cs typeface="+mn-cs"/>
      </a:defRPr>
    </a:lvl8pPr>
    <a:lvl9pPr marL="3134915" algn="l" defTabSz="783729"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700088"/>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D4418BF-7CE8-4AC4-BC3B-111C69096913}" type="slidenum">
              <a:rPr lang="en-US" smtClean="0"/>
              <a:pPr>
                <a:defRPr/>
              </a:pPr>
              <a:t>1</a:t>
            </a:fld>
            <a:endParaRPr lang="en-US"/>
          </a:p>
        </p:txBody>
      </p:sp>
    </p:spTree>
    <p:extLst>
      <p:ext uri="{BB962C8B-B14F-4D97-AF65-F5344CB8AC3E}">
        <p14:creationId xmlns:p14="http://schemas.microsoft.com/office/powerpoint/2010/main" val="1113175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BA98E-4748-4D1E-8628-79967BF26164}"/>
              </a:ext>
            </a:extLst>
          </p:cNvPr>
          <p:cNvSpPr>
            <a:spLocks noGrp="1"/>
          </p:cNvSpPr>
          <p:nvPr>
            <p:ph type="ctrTitle"/>
          </p:nvPr>
        </p:nvSpPr>
        <p:spPr>
          <a:xfrm>
            <a:off x="4572000" y="4489452"/>
            <a:ext cx="27432000" cy="9550400"/>
          </a:xfrm>
        </p:spPr>
        <p:txBody>
          <a:bodyPr anchor="b"/>
          <a:lstStyle>
            <a:lvl1pPr algn="ctr">
              <a:defRPr sz="18000"/>
            </a:lvl1pPr>
          </a:lstStyle>
          <a:p>
            <a:r>
              <a:rPr lang="en-US"/>
              <a:t>Click to edit Master title style</a:t>
            </a:r>
          </a:p>
        </p:txBody>
      </p:sp>
      <p:sp>
        <p:nvSpPr>
          <p:cNvPr id="3" name="Subtitle 2">
            <a:extLst>
              <a:ext uri="{FF2B5EF4-FFF2-40B4-BE49-F238E27FC236}">
                <a16:creationId xmlns:a16="http://schemas.microsoft.com/office/drawing/2014/main" id="{4E2BEA17-8A8B-48B7-A378-104E14C7B109}"/>
              </a:ext>
            </a:extLst>
          </p:cNvPr>
          <p:cNvSpPr>
            <a:spLocks noGrp="1"/>
          </p:cNvSpPr>
          <p:nvPr>
            <p:ph type="subTitle" idx="1"/>
          </p:nvPr>
        </p:nvSpPr>
        <p:spPr>
          <a:xfrm>
            <a:off x="4572000" y="14408152"/>
            <a:ext cx="27432000" cy="6623048"/>
          </a:xfrm>
        </p:spPr>
        <p:txBody>
          <a:bodyPr/>
          <a:lstStyle>
            <a:lvl1pPr marL="0" indent="0" algn="ctr">
              <a:buNone/>
              <a:defRPr sz="7200"/>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en-US"/>
              <a:t>Click to edit Master subtitle style</a:t>
            </a:r>
          </a:p>
        </p:txBody>
      </p:sp>
      <p:sp>
        <p:nvSpPr>
          <p:cNvPr id="4" name="Date Placeholder 3">
            <a:extLst>
              <a:ext uri="{FF2B5EF4-FFF2-40B4-BE49-F238E27FC236}">
                <a16:creationId xmlns:a16="http://schemas.microsoft.com/office/drawing/2014/main" id="{71BF1403-A862-4835-B71B-B5967899D18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B8D542A-70BA-48BD-A62F-336084DE26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AA578F-B141-4C51-8F78-5967664FD3FD}"/>
              </a:ext>
            </a:extLst>
          </p:cNvPr>
          <p:cNvSpPr>
            <a:spLocks noGrp="1"/>
          </p:cNvSpPr>
          <p:nvPr>
            <p:ph type="sldNum" sz="quarter" idx="12"/>
          </p:nvPr>
        </p:nvSpPr>
        <p:spPr/>
        <p:txBody>
          <a:bodyPr/>
          <a:lstStyle/>
          <a:p>
            <a:fld id="{97FD4991-B0AA-4C78-9F45-3F23A133B37A}" type="slidenum">
              <a:rPr lang="en-US" smtClean="0"/>
              <a:pPr/>
              <a:t>‹#›</a:t>
            </a:fld>
            <a:endParaRPr lang="en-US"/>
          </a:p>
        </p:txBody>
      </p:sp>
    </p:spTree>
    <p:extLst>
      <p:ext uri="{BB962C8B-B14F-4D97-AF65-F5344CB8AC3E}">
        <p14:creationId xmlns:p14="http://schemas.microsoft.com/office/powerpoint/2010/main" val="3903189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78-E605-421B-B7F4-424128DBD9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44C5FC-F4AA-4F8C-BB87-F12EC9D35AE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68FF04-559A-45D0-A9D0-0E8CA11FEFE0}"/>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C1BDFFA-5D57-4D5B-8C6F-644433EA24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972D7F-8547-450E-93BE-03E70E3B16E6}"/>
              </a:ext>
            </a:extLst>
          </p:cNvPr>
          <p:cNvSpPr>
            <a:spLocks noGrp="1"/>
          </p:cNvSpPr>
          <p:nvPr>
            <p:ph type="sldNum" sz="quarter" idx="12"/>
          </p:nvPr>
        </p:nvSpPr>
        <p:spPr/>
        <p:txBody>
          <a:bodyPr/>
          <a:lstStyle/>
          <a:p>
            <a:fld id="{9C542859-F12A-449A-AC2B-FAA8DA0E01CE}" type="slidenum">
              <a:rPr lang="en-US" smtClean="0"/>
              <a:pPr/>
              <a:t>‹#›</a:t>
            </a:fld>
            <a:endParaRPr lang="en-US"/>
          </a:p>
        </p:txBody>
      </p:sp>
    </p:spTree>
    <p:extLst>
      <p:ext uri="{BB962C8B-B14F-4D97-AF65-F5344CB8AC3E}">
        <p14:creationId xmlns:p14="http://schemas.microsoft.com/office/powerpoint/2010/main" val="97558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C9C7F0-F5B7-413B-A172-5AF220111937}"/>
              </a:ext>
            </a:extLst>
          </p:cNvPr>
          <p:cNvSpPr>
            <a:spLocks noGrp="1"/>
          </p:cNvSpPr>
          <p:nvPr>
            <p:ph type="title" orient="vert"/>
          </p:nvPr>
        </p:nvSpPr>
        <p:spPr>
          <a:xfrm>
            <a:off x="26174700" y="1460500"/>
            <a:ext cx="7886700" cy="2324735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C1F9FE-BA90-4BA7-A0A6-12049D5C9C1D}"/>
              </a:ext>
            </a:extLst>
          </p:cNvPr>
          <p:cNvSpPr>
            <a:spLocks noGrp="1"/>
          </p:cNvSpPr>
          <p:nvPr>
            <p:ph type="body" orient="vert" idx="1"/>
          </p:nvPr>
        </p:nvSpPr>
        <p:spPr>
          <a:xfrm>
            <a:off x="2514600" y="1460500"/>
            <a:ext cx="23202900" cy="2324735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EC5A68-73C5-45A8-ACCF-DFA7A300E33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AE73FED-7F8C-4D7D-94A2-282FBC13EC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FE0D8A-C788-4717-BD79-77D6641F031B}"/>
              </a:ext>
            </a:extLst>
          </p:cNvPr>
          <p:cNvSpPr>
            <a:spLocks noGrp="1"/>
          </p:cNvSpPr>
          <p:nvPr>
            <p:ph type="sldNum" sz="quarter" idx="12"/>
          </p:nvPr>
        </p:nvSpPr>
        <p:spPr/>
        <p:txBody>
          <a:bodyPr/>
          <a:lstStyle/>
          <a:p>
            <a:fld id="{20DF5ECC-1565-4C5A-A3E7-30DD94B65342}" type="slidenum">
              <a:rPr lang="en-US" smtClean="0"/>
              <a:pPr/>
              <a:t>‹#›</a:t>
            </a:fld>
            <a:endParaRPr lang="en-US"/>
          </a:p>
        </p:txBody>
      </p:sp>
    </p:spTree>
    <p:extLst>
      <p:ext uri="{BB962C8B-B14F-4D97-AF65-F5344CB8AC3E}">
        <p14:creationId xmlns:p14="http://schemas.microsoft.com/office/powerpoint/2010/main" val="115288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4225F-6061-44A6-B134-9FDA1FEE87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FFD6F9-AF72-4AFB-8552-F584A701192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C181BB-F7AA-421F-B3AD-49B54C8F388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CBA059A-BF40-43CE-9D88-18C6FB315B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29F3-0C0F-4AA9-99A5-03D8087BABBC}"/>
              </a:ext>
            </a:extLst>
          </p:cNvPr>
          <p:cNvSpPr>
            <a:spLocks noGrp="1"/>
          </p:cNvSpPr>
          <p:nvPr>
            <p:ph type="sldNum" sz="quarter" idx="12"/>
          </p:nvPr>
        </p:nvSpPr>
        <p:spPr/>
        <p:txBody>
          <a:bodyPr/>
          <a:lstStyle/>
          <a:p>
            <a:fld id="{961C8139-951B-4346-AB20-7923F52BA5A4}" type="slidenum">
              <a:rPr lang="en-US" smtClean="0"/>
              <a:pPr/>
              <a:t>‹#›</a:t>
            </a:fld>
            <a:endParaRPr lang="en-US"/>
          </a:p>
        </p:txBody>
      </p:sp>
    </p:spTree>
    <p:extLst>
      <p:ext uri="{BB962C8B-B14F-4D97-AF65-F5344CB8AC3E}">
        <p14:creationId xmlns:p14="http://schemas.microsoft.com/office/powerpoint/2010/main" val="1189344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2A815-8A52-43DF-9C21-535022EAE2DD}"/>
              </a:ext>
            </a:extLst>
          </p:cNvPr>
          <p:cNvSpPr>
            <a:spLocks noGrp="1"/>
          </p:cNvSpPr>
          <p:nvPr>
            <p:ph type="title"/>
          </p:nvPr>
        </p:nvSpPr>
        <p:spPr>
          <a:xfrm>
            <a:off x="2495550" y="6838954"/>
            <a:ext cx="31546800" cy="11410948"/>
          </a:xfrm>
        </p:spPr>
        <p:txBody>
          <a:bodyPr anchor="b"/>
          <a:lstStyle>
            <a:lvl1pPr>
              <a:defRPr sz="18000"/>
            </a:lvl1pPr>
          </a:lstStyle>
          <a:p>
            <a:r>
              <a:rPr lang="en-US"/>
              <a:t>Click to edit Master title style</a:t>
            </a:r>
          </a:p>
        </p:txBody>
      </p:sp>
      <p:sp>
        <p:nvSpPr>
          <p:cNvPr id="3" name="Text Placeholder 2">
            <a:extLst>
              <a:ext uri="{FF2B5EF4-FFF2-40B4-BE49-F238E27FC236}">
                <a16:creationId xmlns:a16="http://schemas.microsoft.com/office/drawing/2014/main" id="{77FF7D7D-EA9A-4CE8-B4DE-4F28FC48E3D5}"/>
              </a:ext>
            </a:extLst>
          </p:cNvPr>
          <p:cNvSpPr>
            <a:spLocks noGrp="1"/>
          </p:cNvSpPr>
          <p:nvPr>
            <p:ph type="body" idx="1"/>
          </p:nvPr>
        </p:nvSpPr>
        <p:spPr>
          <a:xfrm>
            <a:off x="2495550" y="18357854"/>
            <a:ext cx="31546800" cy="6000748"/>
          </a:xfrm>
        </p:spPr>
        <p:txBody>
          <a:bodyPr/>
          <a:lstStyle>
            <a:lvl1pPr marL="0" indent="0">
              <a:buNone/>
              <a:defRPr sz="7200">
                <a:solidFill>
                  <a:schemeClr val="tx1">
                    <a:tint val="75000"/>
                  </a:schemeClr>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DF0FEE-B1A4-493F-9FE4-C76A884F30E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18F451F-FA16-4CDF-BBAA-CA2C883972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6AF738-BF5A-416C-87B3-76D63769190B}"/>
              </a:ext>
            </a:extLst>
          </p:cNvPr>
          <p:cNvSpPr>
            <a:spLocks noGrp="1"/>
          </p:cNvSpPr>
          <p:nvPr>
            <p:ph type="sldNum" sz="quarter" idx="12"/>
          </p:nvPr>
        </p:nvSpPr>
        <p:spPr/>
        <p:txBody>
          <a:bodyPr/>
          <a:lstStyle/>
          <a:p>
            <a:fld id="{64600EBC-7D1B-49A5-86C2-37AAAE677784}" type="slidenum">
              <a:rPr lang="en-US" smtClean="0"/>
              <a:pPr/>
              <a:t>‹#›</a:t>
            </a:fld>
            <a:endParaRPr lang="en-US"/>
          </a:p>
        </p:txBody>
      </p:sp>
    </p:spTree>
    <p:extLst>
      <p:ext uri="{BB962C8B-B14F-4D97-AF65-F5344CB8AC3E}">
        <p14:creationId xmlns:p14="http://schemas.microsoft.com/office/powerpoint/2010/main" val="1213370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91A84-1460-4884-82D5-B3A8012ECA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E0652E-7368-4B10-8712-8D03BB402E30}"/>
              </a:ext>
            </a:extLst>
          </p:cNvPr>
          <p:cNvSpPr>
            <a:spLocks noGrp="1"/>
          </p:cNvSpPr>
          <p:nvPr>
            <p:ph sz="half" idx="1"/>
          </p:nvPr>
        </p:nvSpPr>
        <p:spPr>
          <a:xfrm>
            <a:off x="2514600" y="7302500"/>
            <a:ext cx="1554480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60C565-192C-468B-9410-5B9E8306FB34}"/>
              </a:ext>
            </a:extLst>
          </p:cNvPr>
          <p:cNvSpPr>
            <a:spLocks noGrp="1"/>
          </p:cNvSpPr>
          <p:nvPr>
            <p:ph sz="half" idx="2"/>
          </p:nvPr>
        </p:nvSpPr>
        <p:spPr>
          <a:xfrm>
            <a:off x="18516600" y="7302500"/>
            <a:ext cx="1554480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A7EC71-4076-4ED9-8188-41742C21B6A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CB4470A-96DA-4ADE-8D62-1EB522CD4F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9E484-5B8B-498C-B79B-94B4D219AF9F}"/>
              </a:ext>
            </a:extLst>
          </p:cNvPr>
          <p:cNvSpPr>
            <a:spLocks noGrp="1"/>
          </p:cNvSpPr>
          <p:nvPr>
            <p:ph type="sldNum" sz="quarter" idx="12"/>
          </p:nvPr>
        </p:nvSpPr>
        <p:spPr/>
        <p:txBody>
          <a:bodyPr/>
          <a:lstStyle/>
          <a:p>
            <a:fld id="{83796770-0A6D-4276-A1D0-832F75DE5CD8}" type="slidenum">
              <a:rPr lang="en-US" smtClean="0"/>
              <a:pPr/>
              <a:t>‹#›</a:t>
            </a:fld>
            <a:endParaRPr lang="en-US"/>
          </a:p>
        </p:txBody>
      </p:sp>
    </p:spTree>
    <p:extLst>
      <p:ext uri="{BB962C8B-B14F-4D97-AF65-F5344CB8AC3E}">
        <p14:creationId xmlns:p14="http://schemas.microsoft.com/office/powerpoint/2010/main" val="606143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BC26-8B55-4234-B93C-AD2F0C0B8C5A}"/>
              </a:ext>
            </a:extLst>
          </p:cNvPr>
          <p:cNvSpPr>
            <a:spLocks noGrp="1"/>
          </p:cNvSpPr>
          <p:nvPr>
            <p:ph type="title"/>
          </p:nvPr>
        </p:nvSpPr>
        <p:spPr>
          <a:xfrm>
            <a:off x="2519364" y="1460502"/>
            <a:ext cx="31546800" cy="53022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0972DA-F86B-4FD1-9D86-B9985DF2E58A}"/>
              </a:ext>
            </a:extLst>
          </p:cNvPr>
          <p:cNvSpPr>
            <a:spLocks noGrp="1"/>
          </p:cNvSpPr>
          <p:nvPr>
            <p:ph type="body" idx="1"/>
          </p:nvPr>
        </p:nvSpPr>
        <p:spPr>
          <a:xfrm>
            <a:off x="2519366" y="6724652"/>
            <a:ext cx="15473361" cy="3295648"/>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Edit Master text styles</a:t>
            </a:r>
          </a:p>
        </p:txBody>
      </p:sp>
      <p:sp>
        <p:nvSpPr>
          <p:cNvPr id="4" name="Content Placeholder 3">
            <a:extLst>
              <a:ext uri="{FF2B5EF4-FFF2-40B4-BE49-F238E27FC236}">
                <a16:creationId xmlns:a16="http://schemas.microsoft.com/office/drawing/2014/main" id="{464A5B1F-CF32-40B3-A1C3-A9A07FF86047}"/>
              </a:ext>
            </a:extLst>
          </p:cNvPr>
          <p:cNvSpPr>
            <a:spLocks noGrp="1"/>
          </p:cNvSpPr>
          <p:nvPr>
            <p:ph sz="half" idx="2"/>
          </p:nvPr>
        </p:nvSpPr>
        <p:spPr>
          <a:xfrm>
            <a:off x="2519366" y="10020300"/>
            <a:ext cx="15473361"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BF540-0D6D-495E-85B5-5BA9EA6D24F0}"/>
              </a:ext>
            </a:extLst>
          </p:cNvPr>
          <p:cNvSpPr>
            <a:spLocks noGrp="1"/>
          </p:cNvSpPr>
          <p:nvPr>
            <p:ph type="body" sz="quarter" idx="3"/>
          </p:nvPr>
        </p:nvSpPr>
        <p:spPr>
          <a:xfrm>
            <a:off x="18516600" y="6724652"/>
            <a:ext cx="15549564" cy="3295648"/>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Edit Master text styles</a:t>
            </a:r>
          </a:p>
        </p:txBody>
      </p:sp>
      <p:sp>
        <p:nvSpPr>
          <p:cNvPr id="6" name="Content Placeholder 5">
            <a:extLst>
              <a:ext uri="{FF2B5EF4-FFF2-40B4-BE49-F238E27FC236}">
                <a16:creationId xmlns:a16="http://schemas.microsoft.com/office/drawing/2014/main" id="{5F0ACBDD-A61A-453F-B5C3-055054424DF5}"/>
              </a:ext>
            </a:extLst>
          </p:cNvPr>
          <p:cNvSpPr>
            <a:spLocks noGrp="1"/>
          </p:cNvSpPr>
          <p:nvPr>
            <p:ph sz="quarter" idx="4"/>
          </p:nvPr>
        </p:nvSpPr>
        <p:spPr>
          <a:xfrm>
            <a:off x="18516600" y="10020300"/>
            <a:ext cx="15549564"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3DEC8B-EAE7-41A6-B555-81820C822622}"/>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63532B42-5AFE-4BE1-83E0-F4C2AF6C3C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87CCB1-9EF3-485B-ACC8-5149C7CE1A67}"/>
              </a:ext>
            </a:extLst>
          </p:cNvPr>
          <p:cNvSpPr>
            <a:spLocks noGrp="1"/>
          </p:cNvSpPr>
          <p:nvPr>
            <p:ph type="sldNum" sz="quarter" idx="12"/>
          </p:nvPr>
        </p:nvSpPr>
        <p:spPr/>
        <p:txBody>
          <a:bodyPr/>
          <a:lstStyle/>
          <a:p>
            <a:fld id="{B8FBEA6E-6B58-4CC6-8D61-D7A483A21036}" type="slidenum">
              <a:rPr lang="en-US" smtClean="0"/>
              <a:pPr/>
              <a:t>‹#›</a:t>
            </a:fld>
            <a:endParaRPr lang="en-US"/>
          </a:p>
        </p:txBody>
      </p:sp>
    </p:spTree>
    <p:extLst>
      <p:ext uri="{BB962C8B-B14F-4D97-AF65-F5344CB8AC3E}">
        <p14:creationId xmlns:p14="http://schemas.microsoft.com/office/powerpoint/2010/main" val="15781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27290-C6A6-4E8F-BF4E-FBA3183841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005F0B-8A43-430D-9758-401CCD9B5F76}"/>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4F34EC17-6382-44B6-9D4A-AF486DD5B0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4E4F05-2778-4049-BE68-2EF217A3ECCA}"/>
              </a:ext>
            </a:extLst>
          </p:cNvPr>
          <p:cNvSpPr>
            <a:spLocks noGrp="1"/>
          </p:cNvSpPr>
          <p:nvPr>
            <p:ph type="sldNum" sz="quarter" idx="12"/>
          </p:nvPr>
        </p:nvSpPr>
        <p:spPr/>
        <p:txBody>
          <a:bodyPr/>
          <a:lstStyle/>
          <a:p>
            <a:fld id="{497FA94F-F46C-4767-8B52-928E2037B182}" type="slidenum">
              <a:rPr lang="en-US" smtClean="0"/>
              <a:pPr/>
              <a:t>‹#›</a:t>
            </a:fld>
            <a:endParaRPr lang="en-US"/>
          </a:p>
        </p:txBody>
      </p:sp>
    </p:spTree>
    <p:extLst>
      <p:ext uri="{BB962C8B-B14F-4D97-AF65-F5344CB8AC3E}">
        <p14:creationId xmlns:p14="http://schemas.microsoft.com/office/powerpoint/2010/main" val="3650262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932370-05BB-4041-B90E-BF762B309F7F}"/>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4ED7F5BB-826F-44EB-8C90-A799B7458E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F77666-F8B5-417F-A0C8-14004FEF1484}"/>
              </a:ext>
            </a:extLst>
          </p:cNvPr>
          <p:cNvSpPr>
            <a:spLocks noGrp="1"/>
          </p:cNvSpPr>
          <p:nvPr>
            <p:ph type="sldNum" sz="quarter" idx="12"/>
          </p:nvPr>
        </p:nvSpPr>
        <p:spPr/>
        <p:txBody>
          <a:bodyPr/>
          <a:lstStyle/>
          <a:p>
            <a:fld id="{4FEB4570-57DB-462E-93B8-C404F64FC1A4}" type="slidenum">
              <a:rPr lang="en-US" smtClean="0"/>
              <a:pPr/>
              <a:t>‹#›</a:t>
            </a:fld>
            <a:endParaRPr lang="en-US"/>
          </a:p>
        </p:txBody>
      </p:sp>
    </p:spTree>
    <p:extLst>
      <p:ext uri="{BB962C8B-B14F-4D97-AF65-F5344CB8AC3E}">
        <p14:creationId xmlns:p14="http://schemas.microsoft.com/office/powerpoint/2010/main" val="474511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06316-3F0A-4852-AB4A-D5A5520C5A8E}"/>
              </a:ext>
            </a:extLst>
          </p:cNvPr>
          <p:cNvSpPr>
            <a:spLocks noGrp="1"/>
          </p:cNvSpPr>
          <p:nvPr>
            <p:ph type="title"/>
          </p:nvPr>
        </p:nvSpPr>
        <p:spPr>
          <a:xfrm>
            <a:off x="2519366" y="1828800"/>
            <a:ext cx="11796711" cy="6400800"/>
          </a:xfrm>
        </p:spPr>
        <p:txBody>
          <a:bodyPr anchor="b"/>
          <a:lstStyle>
            <a:lvl1pPr>
              <a:defRPr sz="9600"/>
            </a:lvl1pPr>
          </a:lstStyle>
          <a:p>
            <a:r>
              <a:rPr lang="en-US"/>
              <a:t>Click to edit Master title style</a:t>
            </a:r>
          </a:p>
        </p:txBody>
      </p:sp>
      <p:sp>
        <p:nvSpPr>
          <p:cNvPr id="3" name="Content Placeholder 2">
            <a:extLst>
              <a:ext uri="{FF2B5EF4-FFF2-40B4-BE49-F238E27FC236}">
                <a16:creationId xmlns:a16="http://schemas.microsoft.com/office/drawing/2014/main" id="{24C1C17B-76E1-49E9-8DF7-ECBE9375B217}"/>
              </a:ext>
            </a:extLst>
          </p:cNvPr>
          <p:cNvSpPr>
            <a:spLocks noGrp="1"/>
          </p:cNvSpPr>
          <p:nvPr>
            <p:ph idx="1"/>
          </p:nvPr>
        </p:nvSpPr>
        <p:spPr>
          <a:xfrm>
            <a:off x="15549564" y="3949702"/>
            <a:ext cx="18516600" cy="19494500"/>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590CF4-4FE8-4002-86C5-B1BF5C22E3B7}"/>
              </a:ext>
            </a:extLst>
          </p:cNvPr>
          <p:cNvSpPr>
            <a:spLocks noGrp="1"/>
          </p:cNvSpPr>
          <p:nvPr>
            <p:ph type="body" sz="half" idx="2"/>
          </p:nvPr>
        </p:nvSpPr>
        <p:spPr>
          <a:xfrm>
            <a:off x="2519366" y="8229600"/>
            <a:ext cx="11796711" cy="1524635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Edit Master text styles</a:t>
            </a:r>
          </a:p>
        </p:txBody>
      </p:sp>
      <p:sp>
        <p:nvSpPr>
          <p:cNvPr id="5" name="Date Placeholder 4">
            <a:extLst>
              <a:ext uri="{FF2B5EF4-FFF2-40B4-BE49-F238E27FC236}">
                <a16:creationId xmlns:a16="http://schemas.microsoft.com/office/drawing/2014/main" id="{F8A7C5C1-6EB3-473E-9FCA-F3F13A98475F}"/>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4E5B4FD0-FB84-4103-B6EF-82CC5D1763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0D1CFE-F905-4416-94CE-632EBADE6E52}"/>
              </a:ext>
            </a:extLst>
          </p:cNvPr>
          <p:cNvSpPr>
            <a:spLocks noGrp="1"/>
          </p:cNvSpPr>
          <p:nvPr>
            <p:ph type="sldNum" sz="quarter" idx="12"/>
          </p:nvPr>
        </p:nvSpPr>
        <p:spPr/>
        <p:txBody>
          <a:bodyPr/>
          <a:lstStyle/>
          <a:p>
            <a:fld id="{0B1BBA61-B487-4C09-AFBE-F608CC08827E}" type="slidenum">
              <a:rPr lang="en-US" smtClean="0"/>
              <a:pPr/>
              <a:t>‹#›</a:t>
            </a:fld>
            <a:endParaRPr lang="en-US"/>
          </a:p>
        </p:txBody>
      </p:sp>
    </p:spTree>
    <p:extLst>
      <p:ext uri="{BB962C8B-B14F-4D97-AF65-F5344CB8AC3E}">
        <p14:creationId xmlns:p14="http://schemas.microsoft.com/office/powerpoint/2010/main" val="175704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63B14-79A5-4819-8DE7-5019CBA8FDC9}"/>
              </a:ext>
            </a:extLst>
          </p:cNvPr>
          <p:cNvSpPr>
            <a:spLocks noGrp="1"/>
          </p:cNvSpPr>
          <p:nvPr>
            <p:ph type="title"/>
          </p:nvPr>
        </p:nvSpPr>
        <p:spPr>
          <a:xfrm>
            <a:off x="2519366" y="1828800"/>
            <a:ext cx="11796711" cy="6400800"/>
          </a:xfrm>
        </p:spPr>
        <p:txBody>
          <a:bodyPr anchor="b"/>
          <a:lstStyle>
            <a:lvl1pPr>
              <a:defRPr sz="9600"/>
            </a:lvl1pPr>
          </a:lstStyle>
          <a:p>
            <a:r>
              <a:rPr lang="en-US"/>
              <a:t>Click to edit Master title style</a:t>
            </a:r>
          </a:p>
        </p:txBody>
      </p:sp>
      <p:sp>
        <p:nvSpPr>
          <p:cNvPr id="3" name="Picture Placeholder 2">
            <a:extLst>
              <a:ext uri="{FF2B5EF4-FFF2-40B4-BE49-F238E27FC236}">
                <a16:creationId xmlns:a16="http://schemas.microsoft.com/office/drawing/2014/main" id="{D6C53D83-2774-4BE6-97D8-17892B431AE6}"/>
              </a:ext>
            </a:extLst>
          </p:cNvPr>
          <p:cNvSpPr>
            <a:spLocks noGrp="1"/>
          </p:cNvSpPr>
          <p:nvPr>
            <p:ph type="pic" idx="1"/>
          </p:nvPr>
        </p:nvSpPr>
        <p:spPr>
          <a:xfrm>
            <a:off x="15549564" y="3949702"/>
            <a:ext cx="18516600" cy="19494500"/>
          </a:xfrm>
        </p:spPr>
        <p:txBody>
          <a:bodyPr/>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endParaRPr lang="en-US"/>
          </a:p>
        </p:txBody>
      </p:sp>
      <p:sp>
        <p:nvSpPr>
          <p:cNvPr id="4" name="Text Placeholder 3">
            <a:extLst>
              <a:ext uri="{FF2B5EF4-FFF2-40B4-BE49-F238E27FC236}">
                <a16:creationId xmlns:a16="http://schemas.microsoft.com/office/drawing/2014/main" id="{50E367FB-AF40-447B-B1F2-5C5DD5B6AF42}"/>
              </a:ext>
            </a:extLst>
          </p:cNvPr>
          <p:cNvSpPr>
            <a:spLocks noGrp="1"/>
          </p:cNvSpPr>
          <p:nvPr>
            <p:ph type="body" sz="half" idx="2"/>
          </p:nvPr>
        </p:nvSpPr>
        <p:spPr>
          <a:xfrm>
            <a:off x="2519366" y="8229600"/>
            <a:ext cx="11796711" cy="15246352"/>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Edit Master text styles</a:t>
            </a:r>
          </a:p>
        </p:txBody>
      </p:sp>
      <p:sp>
        <p:nvSpPr>
          <p:cNvPr id="5" name="Date Placeholder 4">
            <a:extLst>
              <a:ext uri="{FF2B5EF4-FFF2-40B4-BE49-F238E27FC236}">
                <a16:creationId xmlns:a16="http://schemas.microsoft.com/office/drawing/2014/main" id="{5BC8A3CB-9DD6-440C-A399-D3F4F2F18467}"/>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F2A62FA-35A4-4972-8528-17E210CB7E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9A625D-A45C-49BC-A12F-FF14E17D8870}"/>
              </a:ext>
            </a:extLst>
          </p:cNvPr>
          <p:cNvSpPr>
            <a:spLocks noGrp="1"/>
          </p:cNvSpPr>
          <p:nvPr>
            <p:ph type="sldNum" sz="quarter" idx="12"/>
          </p:nvPr>
        </p:nvSpPr>
        <p:spPr/>
        <p:txBody>
          <a:bodyPr/>
          <a:lstStyle/>
          <a:p>
            <a:fld id="{53EDBD1D-0B06-493F-9B9E-7B6F9BBD042C}" type="slidenum">
              <a:rPr lang="en-US" smtClean="0"/>
              <a:pPr/>
              <a:t>‹#›</a:t>
            </a:fld>
            <a:endParaRPr lang="en-US"/>
          </a:p>
        </p:txBody>
      </p:sp>
    </p:spTree>
    <p:extLst>
      <p:ext uri="{BB962C8B-B14F-4D97-AF65-F5344CB8AC3E}">
        <p14:creationId xmlns:p14="http://schemas.microsoft.com/office/powerpoint/2010/main" val="3801110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1C93D9-F06C-4679-A5E8-8077E5EF7460}"/>
              </a:ext>
            </a:extLst>
          </p:cNvPr>
          <p:cNvSpPr>
            <a:spLocks noGrp="1"/>
          </p:cNvSpPr>
          <p:nvPr>
            <p:ph type="title"/>
          </p:nvPr>
        </p:nvSpPr>
        <p:spPr>
          <a:xfrm>
            <a:off x="2514600" y="1460502"/>
            <a:ext cx="31546800" cy="530225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E2BEEB-A0EE-40AF-B5EF-80D8F24280A6}"/>
              </a:ext>
            </a:extLst>
          </p:cNvPr>
          <p:cNvSpPr>
            <a:spLocks noGrp="1"/>
          </p:cNvSpPr>
          <p:nvPr>
            <p:ph type="body" idx="1"/>
          </p:nvPr>
        </p:nvSpPr>
        <p:spPr>
          <a:xfrm>
            <a:off x="2514600" y="7302500"/>
            <a:ext cx="31546800" cy="1740535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4D2889-3E60-4A23-B525-7C60AA587BEF}"/>
              </a:ext>
            </a:extLst>
          </p:cNvPr>
          <p:cNvSpPr>
            <a:spLocks noGrp="1"/>
          </p:cNvSpPr>
          <p:nvPr>
            <p:ph type="dt" sz="half" idx="2"/>
          </p:nvPr>
        </p:nvSpPr>
        <p:spPr>
          <a:xfrm>
            <a:off x="2514600" y="25425402"/>
            <a:ext cx="8229600" cy="1460500"/>
          </a:xfrm>
          <a:prstGeom prst="rect">
            <a:avLst/>
          </a:prstGeom>
        </p:spPr>
        <p:txBody>
          <a:bodyPr vert="horz" lIns="91440" tIns="45720" rIns="91440" bIns="45720" rtlCol="0" anchor="ctr"/>
          <a:lstStyle>
            <a:lvl1pPr algn="l">
              <a:defRPr sz="3600">
                <a:solidFill>
                  <a:schemeClr val="tx1">
                    <a:tint val="75000"/>
                  </a:schemeClr>
                </a:solidFill>
              </a:defRPr>
            </a:lvl1pPr>
          </a:lstStyle>
          <a:p>
            <a:fld id="{DE529C4D-3CC1-B54A-914B-E14618942FB1}" type="datetimeFigureOut">
              <a:rPr lang="en-US" smtClean="0"/>
              <a:t>7/23/20</a:t>
            </a:fld>
            <a:endParaRPr lang="en-US"/>
          </a:p>
        </p:txBody>
      </p:sp>
      <p:sp>
        <p:nvSpPr>
          <p:cNvPr id="5" name="Footer Placeholder 4">
            <a:extLst>
              <a:ext uri="{FF2B5EF4-FFF2-40B4-BE49-F238E27FC236}">
                <a16:creationId xmlns:a16="http://schemas.microsoft.com/office/drawing/2014/main" id="{652B390C-10BF-4A7F-B830-4399C049BCAB}"/>
              </a:ext>
            </a:extLst>
          </p:cNvPr>
          <p:cNvSpPr>
            <a:spLocks noGrp="1"/>
          </p:cNvSpPr>
          <p:nvPr>
            <p:ph type="ftr" sz="quarter" idx="3"/>
          </p:nvPr>
        </p:nvSpPr>
        <p:spPr>
          <a:xfrm>
            <a:off x="12115800" y="25425402"/>
            <a:ext cx="12344400" cy="1460500"/>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D334FC-C56F-4110-A7DC-ADCC4450C4CA}"/>
              </a:ext>
            </a:extLst>
          </p:cNvPr>
          <p:cNvSpPr>
            <a:spLocks noGrp="1"/>
          </p:cNvSpPr>
          <p:nvPr>
            <p:ph type="sldNum" sz="quarter" idx="4"/>
          </p:nvPr>
        </p:nvSpPr>
        <p:spPr>
          <a:xfrm>
            <a:off x="25831800" y="25425402"/>
            <a:ext cx="8229600" cy="1460500"/>
          </a:xfrm>
          <a:prstGeom prst="rect">
            <a:avLst/>
          </a:prstGeom>
        </p:spPr>
        <p:txBody>
          <a:bodyPr vert="horz" lIns="91440" tIns="45720" rIns="91440" bIns="45720" rtlCol="0" anchor="ctr"/>
          <a:lstStyle>
            <a:lvl1pPr algn="r">
              <a:defRPr sz="3600">
                <a:solidFill>
                  <a:schemeClr val="tx1">
                    <a:tint val="75000"/>
                  </a:schemeClr>
                </a:solidFill>
              </a:defRPr>
            </a:lvl1pPr>
          </a:lstStyle>
          <a:p>
            <a:fld id="{5050951A-489A-4847-AF9D-7631F298949F}" type="slidenum">
              <a:rPr lang="en-US" smtClean="0"/>
              <a:t>‹#›</a:t>
            </a:fld>
            <a:endParaRPr lang="en-US"/>
          </a:p>
        </p:txBody>
      </p:sp>
    </p:spTree>
    <p:extLst>
      <p:ext uri="{BB962C8B-B14F-4D97-AF65-F5344CB8AC3E}">
        <p14:creationId xmlns:p14="http://schemas.microsoft.com/office/powerpoint/2010/main" val="21475131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qubeshub.org/publications/859/2" TargetMode="External"/><Relationship Id="rId3" Type="http://schemas.openxmlformats.org/officeDocument/2006/relationships/image" Target="../media/image1.jpg"/><Relationship Id="rId7" Type="http://schemas.openxmlformats.org/officeDocument/2006/relationships/image" Target="../media/image4.t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github.com/genomesolver/CSPpipeline" TargetMode="External"/><Relationship Id="rId5" Type="http://schemas.openxmlformats.org/officeDocument/2006/relationships/chart" Target="../charts/char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47000"/>
          </a:schemeClr>
        </a:solidFill>
        <a:effectLst/>
      </p:bgPr>
    </p:bg>
    <p:spTree>
      <p:nvGrpSpPr>
        <p:cNvPr id="1" name=""/>
        <p:cNvGrpSpPr/>
        <p:nvPr/>
      </p:nvGrpSpPr>
      <p:grpSpPr>
        <a:xfrm>
          <a:off x="0" y="0"/>
          <a:ext cx="0" cy="0"/>
          <a:chOff x="0" y="0"/>
          <a:chExt cx="0" cy="0"/>
        </a:xfrm>
      </p:grpSpPr>
      <p:sp>
        <p:nvSpPr>
          <p:cNvPr id="62" name="Rectangle 61"/>
          <p:cNvSpPr/>
          <p:nvPr/>
        </p:nvSpPr>
        <p:spPr>
          <a:xfrm>
            <a:off x="27366079" y="5525698"/>
            <a:ext cx="8910906" cy="131533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bwMode="auto">
          <a:xfrm>
            <a:off x="27380975" y="20282658"/>
            <a:ext cx="8963991" cy="6532030"/>
          </a:xfrm>
          <a:prstGeom prst="rect">
            <a:avLst/>
          </a:prstGeom>
          <a:solidFill>
            <a:schemeClr val="bg1"/>
          </a:solidFill>
          <a:ln w="3175" cap="flat" cmpd="sng" algn="ctr">
            <a:noFill/>
            <a:prstDash val="solid"/>
            <a:round/>
            <a:headEnd type="none" w="med" len="med"/>
            <a:tailEnd type="none" w="med" len="med"/>
          </a:ln>
          <a:effectLst/>
        </p:spPr>
        <p:txBody>
          <a:bodyPr vert="horz" wrap="square" lIns="71767" tIns="35883" rIns="71767" bIns="35883" numCol="1" rtlCol="0" anchor="t" anchorCtr="0" compatLnSpc="1">
            <a:prstTxWarp prst="textNoShape">
              <a:avLst/>
            </a:prstTxWarp>
          </a:bodyPr>
          <a:lstStyle/>
          <a:p>
            <a:pPr marL="321469" indent="-321469" defTabSz="863441">
              <a:buFont typeface="Wingdings" panose="05000000000000000000" pitchFamily="2" charset="2"/>
              <a:buChar char="Ø"/>
            </a:pPr>
            <a:endParaRPr lang="en-US" sz="1200" dirty="0"/>
          </a:p>
        </p:txBody>
      </p:sp>
      <p:sp>
        <p:nvSpPr>
          <p:cNvPr id="24" name="Rectangle 23"/>
          <p:cNvSpPr/>
          <p:nvPr/>
        </p:nvSpPr>
        <p:spPr bwMode="auto">
          <a:xfrm>
            <a:off x="177014" y="5547328"/>
            <a:ext cx="8828976" cy="21176806"/>
          </a:xfrm>
          <a:prstGeom prst="rect">
            <a:avLst/>
          </a:prstGeom>
          <a:solidFill>
            <a:schemeClr val="bg1"/>
          </a:solidFill>
          <a:ln w="3175" cap="flat" cmpd="sng" algn="ctr">
            <a:noFill/>
            <a:prstDash val="solid"/>
            <a:round/>
            <a:headEnd type="none" w="med" len="med"/>
            <a:tailEnd type="none" w="med" len="med"/>
          </a:ln>
          <a:effectLst/>
        </p:spPr>
        <p:txBody>
          <a:bodyPr vert="horz" wrap="square" lIns="71767" tIns="35883" rIns="71767" bIns="35883" numCol="1" rtlCol="0" anchor="t" anchorCtr="0" compatLnSpc="1">
            <a:prstTxWarp prst="textNoShape">
              <a:avLst/>
            </a:prstTxWarp>
          </a:bodyPr>
          <a:lstStyle/>
          <a:p>
            <a:pPr defTabSz="863441"/>
            <a:endParaRPr lang="en-US" sz="2344" dirty="0"/>
          </a:p>
        </p:txBody>
      </p:sp>
      <p:sp>
        <p:nvSpPr>
          <p:cNvPr id="36" name="Rectangle 35"/>
          <p:cNvSpPr/>
          <p:nvPr/>
        </p:nvSpPr>
        <p:spPr bwMode="auto">
          <a:xfrm>
            <a:off x="9243378" y="5547328"/>
            <a:ext cx="8672860" cy="13147342"/>
          </a:xfrm>
          <a:prstGeom prst="rect">
            <a:avLst/>
          </a:prstGeom>
          <a:solidFill>
            <a:schemeClr val="bg1"/>
          </a:solidFill>
          <a:ln w="3175" cap="flat" cmpd="sng" algn="ctr">
            <a:noFill/>
            <a:prstDash val="solid"/>
            <a:round/>
            <a:headEnd type="none" w="med" len="med"/>
            <a:tailEnd type="none" w="med" len="med"/>
          </a:ln>
          <a:effectLst/>
        </p:spPr>
        <p:txBody>
          <a:bodyPr vert="horz" wrap="square" lIns="71767" tIns="35883" rIns="71767" bIns="35883" numCol="1" rtlCol="0" anchor="t" anchorCtr="0" compatLnSpc="1">
            <a:prstTxWarp prst="textNoShape">
              <a:avLst/>
            </a:prstTxWarp>
          </a:bodyPr>
          <a:lstStyle/>
          <a:p>
            <a:pPr defTabSz="863441"/>
            <a:endParaRPr lang="en-US" sz="3200" u="sng" dirty="0">
              <a:ea typeface="Calibri" charset="0"/>
              <a:cs typeface="Calibri" charset="0"/>
            </a:endParaRPr>
          </a:p>
          <a:p>
            <a:pPr defTabSz="863441"/>
            <a:r>
              <a:rPr lang="en-US" sz="3200" u="sng" dirty="0">
                <a:ea typeface="Calibri" charset="0"/>
                <a:cs typeface="Calibri" charset="0"/>
              </a:rPr>
              <a:t>Pre- and post-course data</a:t>
            </a:r>
          </a:p>
          <a:p>
            <a:pPr defTabSz="863441"/>
            <a:endParaRPr lang="en-US" sz="3200" u="sng" dirty="0">
              <a:ea typeface="Calibri" charset="0"/>
              <a:cs typeface="Calibri" charset="0"/>
            </a:endParaRPr>
          </a:p>
          <a:p>
            <a:pPr marL="321469" indent="-321469" defTabSz="863441">
              <a:buFont typeface="Arial" charset="0"/>
              <a:buChar char="•"/>
            </a:pPr>
            <a:r>
              <a:rPr lang="en-US" sz="3200" dirty="0">
                <a:ea typeface="Calibri" charset="0"/>
                <a:cs typeface="Calibri" charset="0"/>
              </a:rPr>
              <a:t>Pre- and post-course multiple choice quizzes were the same set of 20 questions that tested basic concepts in bioinformatics </a:t>
            </a:r>
          </a:p>
          <a:p>
            <a:pPr marL="321469" indent="-321469" defTabSz="863441">
              <a:buFont typeface="Arial" charset="0"/>
              <a:buChar char="•"/>
            </a:pPr>
            <a:r>
              <a:rPr lang="en-US" sz="3200" dirty="0">
                <a:ea typeface="Calibri" charset="0"/>
                <a:cs typeface="Calibri" charset="0"/>
              </a:rPr>
              <a:t>Data included student answers recorded along with the name of their school and their class year</a:t>
            </a:r>
          </a:p>
          <a:p>
            <a:pPr marL="321469" indent="-321469" defTabSz="863441">
              <a:buFont typeface="Arial" charset="0"/>
              <a:buChar char="•"/>
            </a:pPr>
            <a:r>
              <a:rPr lang="en-US" sz="3200" dirty="0">
                <a:ea typeface="Calibri" charset="0"/>
                <a:cs typeface="Calibri" charset="0"/>
              </a:rPr>
              <a:t>Data were collected from 5 schools (640 students total) where a bioinformatics curriculum was taught from 2012-2015</a:t>
            </a:r>
          </a:p>
          <a:p>
            <a:pPr marL="321469" indent="-321469" defTabSz="863441">
              <a:buFont typeface="Arial" charset="0"/>
              <a:buChar char="•"/>
            </a:pPr>
            <a:r>
              <a:rPr lang="en-US" sz="3200" dirty="0">
                <a:ea typeface="Calibri" charset="0"/>
                <a:cs typeface="Calibri" charset="0"/>
              </a:rPr>
              <a:t>We performed a proportions t-test (</a:t>
            </a:r>
            <a:r>
              <a:rPr lang="en-US" sz="3200" b="1" dirty="0">
                <a:ea typeface="Calibri" charset="0"/>
                <a:cs typeface="Calibri" charset="0"/>
              </a:rPr>
              <a:t>Figure 1</a:t>
            </a:r>
            <a:r>
              <a:rPr lang="en-US" sz="3200" dirty="0">
                <a:ea typeface="Calibri" charset="0"/>
                <a:cs typeface="Calibri" charset="0"/>
              </a:rPr>
              <a:t>) on JMP v12 software (SAS Raleigh, NC)</a:t>
            </a:r>
          </a:p>
          <a:p>
            <a:pPr defTabSz="863441"/>
            <a:endParaRPr lang="en-US" sz="3200" u="sng" dirty="0"/>
          </a:p>
          <a:p>
            <a:pPr defTabSz="863441"/>
            <a:r>
              <a:rPr lang="en-US" sz="3200" u="sng" dirty="0"/>
              <a:t>Faculty Surveys</a:t>
            </a:r>
          </a:p>
          <a:p>
            <a:pPr defTabSz="863441"/>
            <a:endParaRPr lang="en-US" sz="3200" u="sng" dirty="0"/>
          </a:p>
          <a:p>
            <a:pPr marL="457200" indent="-457200" defTabSz="863441">
              <a:buFont typeface="Arial" panose="020B0604020202020204" pitchFamily="34" charset="0"/>
              <a:buChar char="•"/>
            </a:pPr>
            <a:r>
              <a:rPr lang="en-US" sz="3200" dirty="0"/>
              <a:t>We administered a post-workshop survey for faculty who attended the in-person GS training, n=277 participants (</a:t>
            </a:r>
            <a:r>
              <a:rPr lang="en-US" sz="3200" b="1" dirty="0"/>
              <a:t>Figure 2</a:t>
            </a:r>
            <a:r>
              <a:rPr lang="en-US" sz="3200" dirty="0"/>
              <a:t>)</a:t>
            </a:r>
          </a:p>
          <a:p>
            <a:pPr marL="457200" indent="-457200" defTabSz="863441">
              <a:buFont typeface="Arial" panose="020B0604020202020204" pitchFamily="34" charset="0"/>
              <a:buChar char="•"/>
            </a:pPr>
            <a:endParaRPr lang="en-US" sz="3200" dirty="0"/>
          </a:p>
          <a:p>
            <a:pPr marL="457200" indent="-457200" defTabSz="863441">
              <a:buFont typeface="Arial" panose="020B0604020202020204" pitchFamily="34" charset="0"/>
              <a:buChar char="•"/>
            </a:pPr>
            <a:r>
              <a:rPr lang="en-US" sz="3200" dirty="0"/>
              <a:t>We conducted an online survey for faculty who had attended a Genome Solver workshop to better understand how the bioinformatics training potentially influenced their ability to teach bioinformatics to students in the classroom</a:t>
            </a:r>
          </a:p>
          <a:p>
            <a:pPr defTabSz="863441"/>
            <a:endParaRPr lang="en-US" sz="3200" dirty="0">
              <a:ea typeface="Calibri" charset="0"/>
              <a:cs typeface="Calibri" charset="0"/>
            </a:endParaRPr>
          </a:p>
        </p:txBody>
      </p:sp>
      <p:sp>
        <p:nvSpPr>
          <p:cNvPr id="38" name="Rectangle 37"/>
          <p:cNvSpPr/>
          <p:nvPr/>
        </p:nvSpPr>
        <p:spPr bwMode="auto">
          <a:xfrm>
            <a:off x="18063275" y="5507116"/>
            <a:ext cx="8971334" cy="7296337"/>
          </a:xfrm>
          <a:prstGeom prst="rect">
            <a:avLst/>
          </a:prstGeom>
          <a:solidFill>
            <a:schemeClr val="bg1"/>
          </a:solidFill>
          <a:ln w="3175" cap="flat" cmpd="sng" algn="ctr">
            <a:noFill/>
            <a:prstDash val="solid"/>
            <a:round/>
            <a:headEnd type="none" w="med" len="med"/>
            <a:tailEnd type="none" w="med" len="med"/>
          </a:ln>
          <a:effectLst/>
        </p:spPr>
        <p:txBody>
          <a:bodyPr vert="horz" wrap="square" lIns="71767" tIns="35883" rIns="71767" bIns="35883" numCol="1" rtlCol="0" anchor="t" anchorCtr="0" compatLnSpc="1">
            <a:prstTxWarp prst="textNoShape">
              <a:avLst/>
            </a:prstTxWarp>
          </a:bodyPr>
          <a:lstStyle/>
          <a:p>
            <a:pPr defTabSz="863441"/>
            <a:endParaRPr lang="en-US" sz="2344" dirty="0"/>
          </a:p>
        </p:txBody>
      </p:sp>
      <p:sp>
        <p:nvSpPr>
          <p:cNvPr id="5" name="TextBox 4"/>
          <p:cNvSpPr txBox="1"/>
          <p:nvPr/>
        </p:nvSpPr>
        <p:spPr>
          <a:xfrm>
            <a:off x="177013" y="3985148"/>
            <a:ext cx="8805107" cy="1353890"/>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15300" tIns="215300" rIns="215300" bIns="215300" rtlCol="0" anchor="ctr" anchorCtr="0">
            <a:normAutofit/>
          </a:bodyPr>
          <a:lstStyle/>
          <a:p>
            <a:pPr algn="ctr">
              <a:spcAft>
                <a:spcPts val="0"/>
              </a:spcAft>
            </a:pPr>
            <a:r>
              <a:rPr lang="en-US" sz="4000" b="1" dirty="0">
                <a:latin typeface="Arial"/>
                <a:cs typeface="Arial"/>
              </a:rPr>
              <a:t>Introduction</a:t>
            </a:r>
          </a:p>
        </p:txBody>
      </p:sp>
      <p:sp>
        <p:nvSpPr>
          <p:cNvPr id="7" name="TextBox 6"/>
          <p:cNvSpPr txBox="1"/>
          <p:nvPr/>
        </p:nvSpPr>
        <p:spPr>
          <a:xfrm>
            <a:off x="9167061" y="3985147"/>
            <a:ext cx="8746220" cy="1353891"/>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15300" tIns="215300" rIns="215300" bIns="215300" rtlCol="0" anchor="ctr" anchorCtr="0">
            <a:normAutofit/>
          </a:bodyPr>
          <a:lstStyle/>
          <a:p>
            <a:pPr algn="ctr">
              <a:spcAft>
                <a:spcPts val="0"/>
              </a:spcAft>
            </a:pPr>
            <a:r>
              <a:rPr lang="en-US" sz="4000" b="1" dirty="0">
                <a:latin typeface="Arial"/>
                <a:cs typeface="Arial"/>
              </a:rPr>
              <a:t>Methods</a:t>
            </a:r>
          </a:p>
        </p:txBody>
      </p:sp>
      <p:sp>
        <p:nvSpPr>
          <p:cNvPr id="8" name="TextBox 7"/>
          <p:cNvSpPr txBox="1"/>
          <p:nvPr/>
        </p:nvSpPr>
        <p:spPr>
          <a:xfrm>
            <a:off x="18098222" y="3990352"/>
            <a:ext cx="9066472" cy="1348686"/>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15300" tIns="215300" rIns="215300" bIns="215300" rtlCol="0" anchor="ctr" anchorCtr="0">
            <a:normAutofit/>
          </a:bodyPr>
          <a:lstStyle/>
          <a:p>
            <a:pPr algn="ctr">
              <a:spcAft>
                <a:spcPts val="0"/>
              </a:spcAft>
            </a:pPr>
            <a:r>
              <a:rPr lang="en-US" sz="4000" b="1" dirty="0">
                <a:latin typeface="Arial"/>
                <a:cs typeface="Arial"/>
              </a:rPr>
              <a:t>Student Performance</a:t>
            </a:r>
          </a:p>
        </p:txBody>
      </p:sp>
      <p:sp>
        <p:nvSpPr>
          <p:cNvPr id="9" name="TextBox 8"/>
          <p:cNvSpPr txBox="1"/>
          <p:nvPr/>
        </p:nvSpPr>
        <p:spPr>
          <a:xfrm>
            <a:off x="27338977" y="18806526"/>
            <a:ext cx="9005990" cy="1348686"/>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15300" tIns="215300" rIns="215300" bIns="215300" rtlCol="0" anchor="ctr" anchorCtr="0">
            <a:normAutofit/>
          </a:bodyPr>
          <a:lstStyle/>
          <a:p>
            <a:pPr algn="ctr">
              <a:spcAft>
                <a:spcPts val="0"/>
              </a:spcAft>
            </a:pPr>
            <a:r>
              <a:rPr lang="en-US" sz="4000" b="1" dirty="0">
                <a:latin typeface="Arial"/>
                <a:cs typeface="Arial"/>
              </a:rPr>
              <a:t>Conclusions</a:t>
            </a:r>
          </a:p>
        </p:txBody>
      </p:sp>
      <p:sp>
        <p:nvSpPr>
          <p:cNvPr id="16" name="Text Box 23"/>
          <p:cNvSpPr txBox="1">
            <a:spLocks noChangeArrowheads="1"/>
          </p:cNvSpPr>
          <p:nvPr/>
        </p:nvSpPr>
        <p:spPr bwMode="auto">
          <a:xfrm>
            <a:off x="18233158" y="5549359"/>
            <a:ext cx="8754918" cy="1088760"/>
          </a:xfrm>
          <a:prstGeom prst="rect">
            <a:avLst/>
          </a:prstGeom>
          <a:noFill/>
          <a:ln w="9525">
            <a:noFill/>
            <a:miter lim="800000"/>
            <a:headEnd/>
            <a:tailEnd/>
          </a:ln>
        </p:spPr>
        <p:txBody>
          <a:bodyPr wrap="square" lIns="171450" tIns="0" rIns="171450" bIns="102870">
            <a:spAutoFit/>
          </a:bodyPr>
          <a:lstStyle/>
          <a:p>
            <a:pPr marL="39544" indent="-39544" defTabSz="2981078">
              <a:spcBef>
                <a:spcPct val="50000"/>
              </a:spcBef>
            </a:pPr>
            <a:r>
              <a:rPr lang="en-US" sz="3200" b="1" dirty="0">
                <a:solidFill>
                  <a:srgbClr val="87212E"/>
                </a:solidFill>
                <a:latin typeface="+mj-lt"/>
                <a:ea typeface="Calibri" charset="0"/>
                <a:cs typeface="Calibri" charset="0"/>
              </a:rPr>
              <a:t>Figure 1: Comparison of pre and post-course test results for all students</a:t>
            </a:r>
          </a:p>
        </p:txBody>
      </p:sp>
      <p:sp>
        <p:nvSpPr>
          <p:cNvPr id="6" name="TextBox 5"/>
          <p:cNvSpPr txBox="1"/>
          <p:nvPr/>
        </p:nvSpPr>
        <p:spPr>
          <a:xfrm>
            <a:off x="27450566" y="3946122"/>
            <a:ext cx="8805107" cy="1431939"/>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15300" tIns="215300" rIns="215300" bIns="215300" rtlCol="0" anchor="ctr" anchorCtr="0">
            <a:noAutofit/>
          </a:bodyPr>
          <a:lstStyle/>
          <a:p>
            <a:pPr algn="ctr">
              <a:spcAft>
                <a:spcPts val="0"/>
              </a:spcAft>
            </a:pPr>
            <a:r>
              <a:rPr lang="en-US" sz="4000" b="1" dirty="0">
                <a:latin typeface="Arial"/>
                <a:cs typeface="Arial"/>
              </a:rPr>
              <a:t>Community Science Python Pipeline</a:t>
            </a:r>
          </a:p>
        </p:txBody>
      </p:sp>
      <p:sp>
        <p:nvSpPr>
          <p:cNvPr id="25" name="Rectangle 24"/>
          <p:cNvSpPr/>
          <p:nvPr/>
        </p:nvSpPr>
        <p:spPr bwMode="auto">
          <a:xfrm>
            <a:off x="177014" y="164666"/>
            <a:ext cx="36020829" cy="3452825"/>
          </a:xfrm>
          <a:prstGeom prst="rect">
            <a:avLst/>
          </a:prstGeom>
          <a:solidFill>
            <a:srgbClr val="87212E"/>
          </a:solidFill>
          <a:ln w="9525" cap="flat" cmpd="sng" algn="ctr">
            <a:noFill/>
            <a:prstDash val="solid"/>
            <a:round/>
            <a:headEnd type="none" w="med" len="med"/>
            <a:tailEnd type="none" w="med" len="med"/>
          </a:ln>
          <a:effectLst/>
        </p:spPr>
        <p:txBody>
          <a:bodyPr vert="horz" wrap="square" lIns="71767" tIns="35883" rIns="71767" bIns="35883" numCol="1" rtlCol="0" anchor="t" anchorCtr="0" compatLnSpc="1">
            <a:prstTxWarp prst="textNoShape">
              <a:avLst/>
            </a:prstTxWarp>
          </a:bodyPr>
          <a:lstStyle/>
          <a:p>
            <a:pPr defTabSz="863441"/>
            <a:endParaRPr lang="en-US" sz="2344" dirty="0"/>
          </a:p>
        </p:txBody>
      </p:sp>
      <p:sp>
        <p:nvSpPr>
          <p:cNvPr id="4" name="TextBox 3"/>
          <p:cNvSpPr txBox="1"/>
          <p:nvPr/>
        </p:nvSpPr>
        <p:spPr>
          <a:xfrm>
            <a:off x="6524490" y="633341"/>
            <a:ext cx="25148643" cy="3723735"/>
          </a:xfrm>
          <a:prstGeom prst="rect">
            <a:avLst/>
          </a:prstGeom>
          <a:noFill/>
        </p:spPr>
        <p:txBody>
          <a:bodyPr wrap="square" lIns="71767" tIns="35883" rIns="71767" bIns="35883" rtlCol="0" anchor="ctr" anchorCtr="0">
            <a:noAutofit/>
          </a:bodyPr>
          <a:lstStyle/>
          <a:p>
            <a:pPr algn="ctr"/>
            <a:r>
              <a:rPr lang="en-US" sz="6000" dirty="0">
                <a:solidFill>
                  <a:schemeClr val="bg1"/>
                </a:solidFill>
              </a:rPr>
              <a:t>Genome Solver: Building faculty skills in bioinformatics</a:t>
            </a:r>
            <a:br>
              <a:rPr lang="en-US" sz="5625" dirty="0">
                <a:solidFill>
                  <a:schemeClr val="bg1"/>
                </a:solidFill>
                <a:latin typeface="Calibri" charset="0"/>
                <a:ea typeface="Calibri" charset="0"/>
                <a:cs typeface="Calibri" charset="0"/>
              </a:rPr>
            </a:br>
            <a:r>
              <a:rPr lang="en-US" sz="4125" dirty="0" err="1">
                <a:solidFill>
                  <a:schemeClr val="bg1"/>
                </a:solidFill>
                <a:latin typeface="Calibri" charset="0"/>
                <a:ea typeface="Calibri" charset="0"/>
                <a:cs typeface="Calibri" charset="0"/>
              </a:rPr>
              <a:t>Vinayak</a:t>
            </a:r>
            <a:r>
              <a:rPr lang="en-US" sz="4125" dirty="0">
                <a:solidFill>
                  <a:schemeClr val="bg1"/>
                </a:solidFill>
                <a:latin typeface="Calibri" charset="0"/>
                <a:ea typeface="Calibri" charset="0"/>
                <a:cs typeface="Calibri" charset="0"/>
              </a:rPr>
              <a:t> Mathur</a:t>
            </a:r>
            <a:r>
              <a:rPr lang="en-US" sz="4125" b="1" baseline="30000" dirty="0">
                <a:solidFill>
                  <a:schemeClr val="bg1"/>
                </a:solidFill>
                <a:latin typeface="Calibri" charset="0"/>
                <a:ea typeface="Calibri" charset="0"/>
                <a:cs typeface="Calibri" charset="0"/>
              </a:rPr>
              <a:t>1</a:t>
            </a:r>
            <a:r>
              <a:rPr lang="en-US" sz="4125" dirty="0">
                <a:solidFill>
                  <a:schemeClr val="bg1"/>
                </a:solidFill>
                <a:latin typeface="Calibri" charset="0"/>
                <a:ea typeface="Calibri" charset="0"/>
                <a:cs typeface="Calibri" charset="0"/>
              </a:rPr>
              <a:t>, Gaurav S. Arora</a:t>
            </a:r>
            <a:r>
              <a:rPr lang="en-US" sz="4125" baseline="30000" dirty="0">
                <a:solidFill>
                  <a:schemeClr val="bg1"/>
                </a:solidFill>
                <a:latin typeface="Calibri" charset="0"/>
                <a:ea typeface="Calibri" charset="0"/>
                <a:cs typeface="Calibri" charset="0"/>
              </a:rPr>
              <a:t>2</a:t>
            </a:r>
            <a:r>
              <a:rPr lang="en-US" sz="4125" dirty="0">
                <a:solidFill>
                  <a:schemeClr val="bg1"/>
                </a:solidFill>
                <a:latin typeface="Calibri" charset="0"/>
                <a:ea typeface="Calibri" charset="0"/>
                <a:cs typeface="Calibri" charset="0"/>
              </a:rPr>
              <a:t>, </a:t>
            </a:r>
            <a:r>
              <a:rPr lang="en-US" sz="4125" dirty="0" err="1">
                <a:solidFill>
                  <a:schemeClr val="bg1"/>
                </a:solidFill>
                <a:latin typeface="Calibri" charset="0"/>
                <a:ea typeface="Calibri" charset="0"/>
                <a:cs typeface="Calibri" charset="0"/>
              </a:rPr>
              <a:t>Vinodh</a:t>
            </a:r>
            <a:r>
              <a:rPr lang="en-US" sz="4125" dirty="0">
                <a:solidFill>
                  <a:schemeClr val="bg1"/>
                </a:solidFill>
                <a:latin typeface="Calibri" charset="0"/>
                <a:ea typeface="Calibri" charset="0"/>
                <a:cs typeface="Calibri" charset="0"/>
              </a:rPr>
              <a:t> Ganesan</a:t>
            </a:r>
            <a:r>
              <a:rPr lang="en-US" sz="4125" baseline="30000" dirty="0">
                <a:solidFill>
                  <a:schemeClr val="bg1"/>
                </a:solidFill>
                <a:latin typeface="Calibri" charset="0"/>
                <a:ea typeface="Calibri" charset="0"/>
                <a:cs typeface="Calibri" charset="0"/>
              </a:rPr>
              <a:t>3 </a:t>
            </a:r>
            <a:r>
              <a:rPr lang="en-US" sz="4125" dirty="0">
                <a:solidFill>
                  <a:schemeClr val="bg1"/>
                </a:solidFill>
                <a:latin typeface="Calibri" charset="0"/>
                <a:ea typeface="Calibri" charset="0"/>
                <a:cs typeface="Calibri" charset="0"/>
              </a:rPr>
              <a:t>, </a:t>
            </a:r>
            <a:r>
              <a:rPr lang="en-US" sz="4125" dirty="0" err="1">
                <a:solidFill>
                  <a:schemeClr val="bg1"/>
                </a:solidFill>
                <a:latin typeface="Calibri" charset="0"/>
                <a:ea typeface="Calibri" charset="0"/>
                <a:cs typeface="Calibri" charset="0"/>
              </a:rPr>
              <a:t>Hita</a:t>
            </a:r>
            <a:r>
              <a:rPr lang="en-US" sz="4125" dirty="0">
                <a:solidFill>
                  <a:schemeClr val="bg1"/>
                </a:solidFill>
                <a:latin typeface="Calibri" charset="0"/>
                <a:ea typeface="Calibri" charset="0"/>
                <a:cs typeface="Calibri" charset="0"/>
              </a:rPr>
              <a:t> Gupta</a:t>
            </a:r>
            <a:r>
              <a:rPr lang="en-US" sz="4125" baseline="30000" dirty="0">
                <a:solidFill>
                  <a:schemeClr val="bg1"/>
                </a:solidFill>
                <a:latin typeface="Calibri" charset="0"/>
                <a:ea typeface="Calibri" charset="0"/>
                <a:cs typeface="Calibri" charset="0"/>
              </a:rPr>
              <a:t>4</a:t>
            </a:r>
            <a:r>
              <a:rPr lang="en-US" sz="4125" dirty="0">
                <a:solidFill>
                  <a:schemeClr val="bg1"/>
                </a:solidFill>
                <a:latin typeface="Calibri" charset="0"/>
                <a:ea typeface="Calibri" charset="0"/>
                <a:cs typeface="Calibri" charset="0"/>
              </a:rPr>
              <a:t> , Marina Kazarian</a:t>
            </a:r>
            <a:r>
              <a:rPr lang="en-US" sz="4125" baseline="30000" dirty="0">
                <a:solidFill>
                  <a:schemeClr val="bg1"/>
                </a:solidFill>
                <a:latin typeface="Calibri" charset="0"/>
                <a:ea typeface="Calibri" charset="0"/>
                <a:cs typeface="Calibri" charset="0"/>
              </a:rPr>
              <a:t>5</a:t>
            </a:r>
            <a:r>
              <a:rPr lang="en-US" sz="4125" dirty="0">
                <a:solidFill>
                  <a:schemeClr val="bg1"/>
                </a:solidFill>
                <a:latin typeface="Calibri" charset="0"/>
                <a:ea typeface="Calibri" charset="0"/>
                <a:cs typeface="Calibri" charset="0"/>
              </a:rPr>
              <a:t>, and Anne G. Rosenwald</a:t>
            </a:r>
            <a:r>
              <a:rPr lang="en-US" sz="4400" baseline="30000" dirty="0">
                <a:solidFill>
                  <a:schemeClr val="bg1"/>
                </a:solidFill>
                <a:latin typeface="Calibri" charset="0"/>
                <a:ea typeface="Calibri" charset="0"/>
                <a:cs typeface="Calibri" charset="0"/>
              </a:rPr>
              <a:t>6</a:t>
            </a:r>
            <a:r>
              <a:rPr lang="en-US" sz="2813" dirty="0">
                <a:latin typeface="Calibri" charset="0"/>
                <a:ea typeface="Calibri" charset="0"/>
                <a:cs typeface="Calibri" charset="0"/>
              </a:rPr>
              <a:t> </a:t>
            </a:r>
          </a:p>
          <a:p>
            <a:pPr algn="ctr"/>
            <a:r>
              <a:rPr lang="en-US" sz="2813" baseline="30000" dirty="0">
                <a:solidFill>
                  <a:schemeClr val="bg1"/>
                </a:solidFill>
                <a:latin typeface="Calibri" charset="0"/>
                <a:ea typeface="Calibri" charset="0"/>
                <a:cs typeface="Calibri" charset="0"/>
              </a:rPr>
              <a:t>1</a:t>
            </a:r>
            <a:r>
              <a:rPr lang="en-US" sz="2813" dirty="0">
                <a:solidFill>
                  <a:schemeClr val="bg1"/>
                </a:solidFill>
                <a:latin typeface="Calibri" charset="0"/>
                <a:ea typeface="Calibri" charset="0"/>
                <a:cs typeface="Calibri" charset="0"/>
              </a:rPr>
              <a:t>Department of Science, Cabrini University, Radnor, PA; </a:t>
            </a:r>
            <a:r>
              <a:rPr lang="en-US" sz="2813" baseline="30000" dirty="0">
                <a:solidFill>
                  <a:schemeClr val="bg1"/>
                </a:solidFill>
                <a:latin typeface="Calibri" charset="0"/>
                <a:ea typeface="Calibri" charset="0"/>
                <a:cs typeface="Calibri" charset="0"/>
              </a:rPr>
              <a:t>2</a:t>
            </a:r>
            <a:r>
              <a:rPr lang="en-US" sz="2813" dirty="0">
                <a:solidFill>
                  <a:schemeClr val="bg1"/>
                </a:solidFill>
                <a:latin typeface="Calibri" charset="0"/>
                <a:ea typeface="Calibri" charset="0"/>
                <a:cs typeface="Calibri" charset="0"/>
              </a:rPr>
              <a:t>Department of Science, Technology, and Mathematics, Gallaudet University, Washington, DC; </a:t>
            </a:r>
          </a:p>
          <a:p>
            <a:pPr algn="ctr"/>
            <a:r>
              <a:rPr lang="en-US" sz="2813" baseline="30000" dirty="0">
                <a:solidFill>
                  <a:schemeClr val="bg1"/>
                </a:solidFill>
                <a:latin typeface="Calibri" charset="0"/>
                <a:ea typeface="Calibri" charset="0"/>
                <a:cs typeface="Calibri" charset="0"/>
              </a:rPr>
              <a:t>3</a:t>
            </a:r>
            <a:r>
              <a:rPr lang="en-US" sz="2813" dirty="0">
                <a:solidFill>
                  <a:schemeClr val="bg1"/>
                </a:solidFill>
                <a:latin typeface="Calibri" charset="0"/>
                <a:ea typeface="Calibri" charset="0"/>
                <a:cs typeface="Calibri" charset="0"/>
              </a:rPr>
              <a:t>College of Science and Technology, Temple University, Philadelphia, PA;</a:t>
            </a:r>
            <a:r>
              <a:rPr lang="en-US" sz="2813" baseline="30000" dirty="0">
                <a:solidFill>
                  <a:schemeClr val="bg1"/>
                </a:solidFill>
                <a:latin typeface="Calibri" charset="0"/>
                <a:ea typeface="Calibri" charset="0"/>
                <a:cs typeface="Calibri" charset="0"/>
              </a:rPr>
              <a:t> 4</a:t>
            </a:r>
            <a:r>
              <a:rPr lang="en-US" sz="2813" dirty="0">
                <a:solidFill>
                  <a:schemeClr val="bg1"/>
                </a:solidFill>
                <a:latin typeface="Calibri" charset="0"/>
                <a:ea typeface="Calibri" charset="0"/>
                <a:cs typeface="Calibri" charset="0"/>
              </a:rPr>
              <a:t>Conestoga High School, Berwyn, PA; </a:t>
            </a:r>
            <a:r>
              <a:rPr lang="en-US" sz="2813" baseline="30000" dirty="0">
                <a:solidFill>
                  <a:schemeClr val="bg1"/>
                </a:solidFill>
                <a:latin typeface="Calibri" charset="0"/>
                <a:ea typeface="Calibri" charset="0"/>
                <a:cs typeface="Calibri" charset="0"/>
              </a:rPr>
              <a:t>5</a:t>
            </a:r>
            <a:r>
              <a:rPr lang="en-US" sz="2813" dirty="0">
                <a:solidFill>
                  <a:schemeClr val="bg1"/>
                </a:solidFill>
                <a:latin typeface="Calibri" charset="0"/>
                <a:ea typeface="Calibri" charset="0"/>
                <a:cs typeface="Calibri" charset="0"/>
              </a:rPr>
              <a:t>Horace Mann School, Bronx, NY; and </a:t>
            </a:r>
          </a:p>
          <a:p>
            <a:pPr algn="ctr"/>
            <a:r>
              <a:rPr lang="en-US" sz="2813" baseline="30000" dirty="0">
                <a:solidFill>
                  <a:schemeClr val="bg1"/>
                </a:solidFill>
                <a:latin typeface="Calibri" charset="0"/>
                <a:ea typeface="Calibri" charset="0"/>
                <a:cs typeface="Calibri" charset="0"/>
              </a:rPr>
              <a:t>6</a:t>
            </a:r>
            <a:r>
              <a:rPr lang="en-US" sz="2813" dirty="0">
                <a:solidFill>
                  <a:schemeClr val="bg1"/>
                </a:solidFill>
                <a:latin typeface="Calibri" charset="0"/>
                <a:ea typeface="Calibri" charset="0"/>
                <a:cs typeface="Calibri" charset="0"/>
              </a:rPr>
              <a:t>Department of Biology, Georgetown University, Washington, DC</a:t>
            </a:r>
          </a:p>
          <a:p>
            <a:pPr algn="ctr"/>
            <a:endParaRPr lang="en-US" sz="7500" dirty="0">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849" y="321111"/>
            <a:ext cx="5291192" cy="2655631"/>
          </a:xfrm>
          <a:prstGeom prst="rect">
            <a:avLst/>
          </a:prstGeom>
        </p:spPr>
      </p:pic>
      <p:sp>
        <p:nvSpPr>
          <p:cNvPr id="19" name="Rectangle 18"/>
          <p:cNvSpPr/>
          <p:nvPr/>
        </p:nvSpPr>
        <p:spPr bwMode="auto">
          <a:xfrm>
            <a:off x="32202729" y="321111"/>
            <a:ext cx="3639260" cy="281869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85725" tIns="42863" rIns="85725" bIns="42863" numCol="1" rtlCol="0" anchor="t" anchorCtr="0" compatLnSpc="1">
            <a:prstTxWarp prst="textNoShape">
              <a:avLst/>
            </a:prstTxWarp>
          </a:bodyPr>
          <a:lstStyle/>
          <a:p>
            <a:pPr defTabSz="1031379"/>
            <a:endParaRPr lang="en-US" sz="2719">
              <a:solidFill>
                <a:schemeClr val="bg1"/>
              </a:solidFill>
            </a:endParaRPr>
          </a:p>
        </p:txBody>
      </p:sp>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12839" y="448950"/>
            <a:ext cx="3419040" cy="2399952"/>
          </a:xfrm>
          <a:prstGeom prst="rect">
            <a:avLst/>
          </a:prstGeom>
        </p:spPr>
      </p:pic>
      <p:sp>
        <p:nvSpPr>
          <p:cNvPr id="34" name="TextBox 33"/>
          <p:cNvSpPr txBox="1"/>
          <p:nvPr/>
        </p:nvSpPr>
        <p:spPr>
          <a:xfrm>
            <a:off x="9182608" y="18806526"/>
            <a:ext cx="17979751" cy="1348686"/>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15300" tIns="215300" rIns="215300" bIns="215300" rtlCol="0" anchor="ctr" anchorCtr="0">
            <a:normAutofit/>
          </a:bodyPr>
          <a:lstStyle/>
          <a:p>
            <a:pPr algn="ctr">
              <a:spcAft>
                <a:spcPts val="0"/>
              </a:spcAft>
            </a:pPr>
            <a:r>
              <a:rPr lang="en-US" sz="4000" b="1" dirty="0">
                <a:latin typeface="Arial"/>
                <a:cs typeface="Arial"/>
              </a:rPr>
              <a:t>Post – GS Workshop Faculty Survey Results</a:t>
            </a:r>
          </a:p>
        </p:txBody>
      </p:sp>
      <p:sp>
        <p:nvSpPr>
          <p:cNvPr id="39" name="TextBox 38"/>
          <p:cNvSpPr txBox="1"/>
          <p:nvPr/>
        </p:nvSpPr>
        <p:spPr>
          <a:xfrm>
            <a:off x="18066436" y="12894180"/>
            <a:ext cx="9005438" cy="1312572"/>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15300" tIns="215300" rIns="215300" bIns="215300" rtlCol="0" anchor="ctr" anchorCtr="0">
            <a:normAutofit/>
          </a:bodyPr>
          <a:lstStyle/>
          <a:p>
            <a:pPr algn="ctr">
              <a:spcAft>
                <a:spcPts val="0"/>
              </a:spcAft>
            </a:pPr>
            <a:r>
              <a:rPr lang="en-US" sz="4000" b="1" dirty="0">
                <a:latin typeface="Arial"/>
                <a:cs typeface="Arial"/>
              </a:rPr>
              <a:t>Faculty Online Survey </a:t>
            </a:r>
          </a:p>
        </p:txBody>
      </p:sp>
      <p:sp>
        <p:nvSpPr>
          <p:cNvPr id="47" name="Rectangle 46"/>
          <p:cNvSpPr/>
          <p:nvPr/>
        </p:nvSpPr>
        <p:spPr bwMode="auto">
          <a:xfrm>
            <a:off x="18063274" y="14293014"/>
            <a:ext cx="8971333" cy="4401656"/>
          </a:xfrm>
          <a:prstGeom prst="rect">
            <a:avLst/>
          </a:prstGeom>
          <a:solidFill>
            <a:schemeClr val="bg1"/>
          </a:solidFill>
          <a:ln w="3175" cap="flat" cmpd="sng" algn="ctr">
            <a:noFill/>
            <a:prstDash val="solid"/>
            <a:round/>
            <a:headEnd type="none" w="med" len="med"/>
            <a:tailEnd type="none" w="med" len="med"/>
          </a:ln>
          <a:effectLst/>
        </p:spPr>
        <p:txBody>
          <a:bodyPr vert="horz" wrap="square" lIns="71767" tIns="35883" rIns="71767" bIns="35883" numCol="1" rtlCol="0" anchor="t" anchorCtr="0" compatLnSpc="1">
            <a:prstTxWarp prst="textNoShape">
              <a:avLst/>
            </a:prstTxWarp>
          </a:bodyPr>
          <a:lstStyle/>
          <a:p>
            <a:pPr defTabSz="863441"/>
            <a:r>
              <a:rPr lang="en-US" sz="3200" dirty="0"/>
              <a:t>There were 47 respondents to the faculty online surveys and their responses fell under these three major themes:</a:t>
            </a:r>
          </a:p>
          <a:p>
            <a:pPr defTabSz="863441"/>
            <a:r>
              <a:rPr lang="en-US" sz="3200" dirty="0"/>
              <a:t>1) The workshops improved understanding of bioinformatics tools through hands-on activities</a:t>
            </a:r>
          </a:p>
          <a:p>
            <a:pPr defTabSz="863441"/>
            <a:r>
              <a:rPr lang="en-US" sz="3200" dirty="0"/>
              <a:t>2) Gave ideas for integrating bioinformatics content in the undergraduate classroom </a:t>
            </a:r>
          </a:p>
          <a:p>
            <a:pPr defTabSz="863441"/>
            <a:r>
              <a:rPr lang="en-US" sz="3200" dirty="0"/>
              <a:t>3) Provided the opportunity to network and learn from other teachers’ experiences</a:t>
            </a:r>
          </a:p>
          <a:p>
            <a:pPr defTabSz="863441"/>
            <a:endParaRPr lang="en-US" sz="3200" dirty="0"/>
          </a:p>
        </p:txBody>
      </p:sp>
      <p:sp>
        <p:nvSpPr>
          <p:cNvPr id="13" name="TextBox 12"/>
          <p:cNvSpPr txBox="1"/>
          <p:nvPr/>
        </p:nvSpPr>
        <p:spPr>
          <a:xfrm>
            <a:off x="579029" y="3066761"/>
            <a:ext cx="8426961" cy="400110"/>
          </a:xfrm>
          <a:prstGeom prst="rect">
            <a:avLst/>
          </a:prstGeom>
          <a:noFill/>
        </p:spPr>
        <p:txBody>
          <a:bodyPr wrap="square" rtlCol="0">
            <a:spAutoFit/>
          </a:bodyPr>
          <a:lstStyle/>
          <a:p>
            <a:r>
              <a:rPr lang="en-US" sz="2000" b="1" dirty="0">
                <a:solidFill>
                  <a:schemeClr val="bg1"/>
                </a:solidFill>
                <a:latin typeface="Calibri" charset="0"/>
                <a:ea typeface="Calibri" charset="0"/>
                <a:cs typeface="Calibri" charset="0"/>
              </a:rPr>
              <a:t>Website: </a:t>
            </a:r>
            <a:r>
              <a:rPr lang="en-US" sz="2000" b="1" dirty="0">
                <a:solidFill>
                  <a:schemeClr val="bg2"/>
                </a:solidFill>
                <a:latin typeface="Calibri" charset="0"/>
                <a:ea typeface="Calibri" charset="0"/>
                <a:cs typeface="Calibri" charset="0"/>
              </a:rPr>
              <a:t>qubeshub.org/community/groups/</a:t>
            </a:r>
            <a:r>
              <a:rPr lang="en-US" sz="2000" b="1" dirty="0" err="1">
                <a:solidFill>
                  <a:schemeClr val="bg2"/>
                </a:solidFill>
                <a:latin typeface="Calibri" charset="0"/>
                <a:ea typeface="Calibri" charset="0"/>
                <a:cs typeface="Calibri" charset="0"/>
              </a:rPr>
              <a:t>genomesolver</a:t>
            </a:r>
            <a:endParaRPr lang="en-US" sz="2000" b="1" dirty="0">
              <a:solidFill>
                <a:schemeClr val="bg2"/>
              </a:solidFill>
              <a:latin typeface="Calibri" charset="0"/>
              <a:ea typeface="Calibri" charset="0"/>
              <a:cs typeface="Calibri" charset="0"/>
            </a:endParaRPr>
          </a:p>
        </p:txBody>
      </p:sp>
      <p:graphicFrame>
        <p:nvGraphicFramePr>
          <p:cNvPr id="40" name="Chart 39">
            <a:extLst>
              <a:ext uri="{FF2B5EF4-FFF2-40B4-BE49-F238E27FC236}">
                <a16:creationId xmlns:a16="http://schemas.microsoft.com/office/drawing/2014/main" id="{835E5C45-56DD-4B50-951B-0324E29E561C}"/>
              </a:ext>
            </a:extLst>
          </p:cNvPr>
          <p:cNvGraphicFramePr/>
          <p:nvPr>
            <p:extLst>
              <p:ext uri="{D42A27DB-BD31-4B8C-83A1-F6EECF244321}">
                <p14:modId xmlns:p14="http://schemas.microsoft.com/office/powerpoint/2010/main" val="4158995505"/>
              </p:ext>
            </p:extLst>
          </p:nvPr>
        </p:nvGraphicFramePr>
        <p:xfrm>
          <a:off x="18434852" y="6710568"/>
          <a:ext cx="8538531" cy="4185715"/>
        </p:xfrm>
        <a:graphic>
          <a:graphicData uri="http://schemas.openxmlformats.org/drawingml/2006/chart">
            <c:chart xmlns:c="http://schemas.openxmlformats.org/drawingml/2006/chart" xmlns:r="http://schemas.openxmlformats.org/officeDocument/2006/relationships" r:id="rId5"/>
          </a:graphicData>
        </a:graphic>
      </p:graphicFrame>
      <p:sp>
        <p:nvSpPr>
          <p:cNvPr id="46" name="TextBox 4">
            <a:extLst>
              <a:ext uri="{FF2B5EF4-FFF2-40B4-BE49-F238E27FC236}">
                <a16:creationId xmlns:a16="http://schemas.microsoft.com/office/drawing/2014/main" id="{1A400211-3081-42C8-8F26-21501400A390}"/>
              </a:ext>
            </a:extLst>
          </p:cNvPr>
          <p:cNvSpPr txBox="1"/>
          <p:nvPr/>
        </p:nvSpPr>
        <p:spPr>
          <a:xfrm>
            <a:off x="25252816" y="6327412"/>
            <a:ext cx="1704975" cy="2857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marL="0" marR="0" fontAlgn="base">
              <a:spcBef>
                <a:spcPts val="0"/>
              </a:spcBef>
              <a:spcAft>
                <a:spcPts val="0"/>
              </a:spcAft>
            </a:pPr>
            <a:r>
              <a:rPr lang="en-US" sz="1400" b="1" kern="1200" dirty="0">
                <a:solidFill>
                  <a:srgbClr val="000000"/>
                </a:solidFill>
                <a:effectLst/>
                <a:ea typeface="Times New Roman" panose="02020603050405020304" pitchFamily="18" charset="0"/>
                <a:cs typeface="Times New Roman" panose="02020603050405020304" pitchFamily="18" charset="0"/>
              </a:rPr>
              <a:t># p &lt; 0.05; * p&lt; 0.01</a:t>
            </a:r>
            <a:endParaRPr lang="en-US" sz="12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3A61F6DE-EF46-4805-9B69-D5216BDA6646}"/>
              </a:ext>
            </a:extLst>
          </p:cNvPr>
          <p:cNvSpPr txBox="1"/>
          <p:nvPr/>
        </p:nvSpPr>
        <p:spPr>
          <a:xfrm>
            <a:off x="360948" y="5547328"/>
            <a:ext cx="8529052" cy="20282475"/>
          </a:xfrm>
          <a:prstGeom prst="rect">
            <a:avLst/>
          </a:prstGeom>
          <a:noFill/>
        </p:spPr>
        <p:txBody>
          <a:bodyPr wrap="square" rtlCol="0">
            <a:spAutoFit/>
          </a:bodyPr>
          <a:lstStyle/>
          <a:p>
            <a:endParaRPr lang="en-US" sz="3200" dirty="0"/>
          </a:p>
          <a:p>
            <a:r>
              <a:rPr lang="en-US" sz="3200" dirty="0"/>
              <a:t>Faculty training in bioinformatics remains a barrier for implementation in the classroom. In efforts to address this barrier, Genome Solver (GS) began in 2011 as an NSF-funded project for faculty training in basic web-based bioinformatics skills. From 2011 through 2017, faculty were trained in face-to-face workshops that included instruction in tools for data mining, homology searches, multiple sequence alignments, phylogeny construction, and network analysis, as well as pedagogy for active learning.  We studied the impact GS workshops had on faculty willingness to include bioinformatics content in their courses and the impact of bioinformatics instruction on student performance. Our results suggests that bioinformatics training workshops can be an effective means of encouraging faculty to engage in bioinformatics instruction, which in turn, positively influences student learning.</a:t>
            </a:r>
          </a:p>
          <a:p>
            <a:endParaRPr lang="en-US" sz="3200" dirty="0"/>
          </a:p>
          <a:p>
            <a:r>
              <a:rPr lang="en-US" sz="3200" dirty="0"/>
              <a:t>Recently we developed an open source python pipeline hosted on the Google collaborate platform for faculty and their students </a:t>
            </a:r>
          </a:p>
          <a:p>
            <a:r>
              <a:rPr lang="en-US" sz="3200" dirty="0"/>
              <a:t>(</a:t>
            </a:r>
            <a:r>
              <a:rPr lang="en-US" sz="3200" dirty="0">
                <a:hlinkClick r:id="rId6"/>
              </a:rPr>
              <a:t>https://github.com/genomesolver/CSPpipeline</a:t>
            </a:r>
            <a:r>
              <a:rPr lang="en-US" sz="3200" dirty="0"/>
              <a:t>)</a:t>
            </a:r>
          </a:p>
          <a:p>
            <a:r>
              <a:rPr lang="en-US" sz="3200" dirty="0"/>
              <a:t>The pipeline provides a high throughput way to investigate instances of horizontal gene transfer (HGT) between bacteria and bacteriophages.  This pipeline is easy to use and exposes users who may not have coding experience to a one-stop experience of database searching and analysis. The automated process of data generation provides an opportunity for faculty to develop novel research projects for their students and to contribute to a growing database of our Community Science Project. These online bioinformatics modules along with the python pipeline helps to grow the Genome Solver online community and provides opportunities for bioinformatics training and mentoring. </a:t>
            </a:r>
          </a:p>
          <a:p>
            <a:endParaRPr lang="en-US" sz="3200" dirty="0"/>
          </a:p>
        </p:txBody>
      </p:sp>
      <p:sp>
        <p:nvSpPr>
          <p:cNvPr id="17" name="TextBox 16">
            <a:extLst>
              <a:ext uri="{FF2B5EF4-FFF2-40B4-BE49-F238E27FC236}">
                <a16:creationId xmlns:a16="http://schemas.microsoft.com/office/drawing/2014/main" id="{BBD902E0-C481-428A-BB7F-CAC522B50711}"/>
              </a:ext>
            </a:extLst>
          </p:cNvPr>
          <p:cNvSpPr txBox="1"/>
          <p:nvPr/>
        </p:nvSpPr>
        <p:spPr>
          <a:xfrm>
            <a:off x="32099504" y="3156685"/>
            <a:ext cx="4764088" cy="707886"/>
          </a:xfrm>
          <a:prstGeom prst="rect">
            <a:avLst/>
          </a:prstGeom>
          <a:noFill/>
        </p:spPr>
        <p:txBody>
          <a:bodyPr wrap="square" rtlCol="0">
            <a:spAutoFit/>
          </a:bodyPr>
          <a:lstStyle/>
          <a:p>
            <a:r>
              <a:rPr lang="en-US" sz="2000" dirty="0">
                <a:solidFill>
                  <a:schemeClr val="bg1"/>
                </a:solidFill>
                <a:latin typeface="Calibri" charset="0"/>
                <a:ea typeface="Calibri" charset="0"/>
                <a:cs typeface="Calibri" charset="0"/>
              </a:rPr>
              <a:t>Email: genomesolver12@gmail.com</a:t>
            </a:r>
          </a:p>
          <a:p>
            <a:endParaRPr lang="en-US" sz="2000" dirty="0"/>
          </a:p>
        </p:txBody>
      </p:sp>
      <p:pic>
        <p:nvPicPr>
          <p:cNvPr id="20" name="Picture 19" descr="A picture containing building&#10;&#10;Description automatically generated">
            <a:extLst>
              <a:ext uri="{FF2B5EF4-FFF2-40B4-BE49-F238E27FC236}">
                <a16:creationId xmlns:a16="http://schemas.microsoft.com/office/drawing/2014/main" id="{BC4F4EF9-23E8-4817-BB25-8E8E390D6A1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43377" y="20266185"/>
            <a:ext cx="17896783" cy="6478772"/>
          </a:xfrm>
          <a:prstGeom prst="rect">
            <a:avLst/>
          </a:prstGeom>
          <a:ln w="1270">
            <a:solidFill>
              <a:schemeClr val="tx1"/>
            </a:solidFill>
          </a:ln>
        </p:spPr>
      </p:pic>
      <p:sp>
        <p:nvSpPr>
          <p:cNvPr id="48" name="Text Box 23">
            <a:extLst>
              <a:ext uri="{FF2B5EF4-FFF2-40B4-BE49-F238E27FC236}">
                <a16:creationId xmlns:a16="http://schemas.microsoft.com/office/drawing/2014/main" id="{FE9C8883-12EE-4E15-B267-1C2EF1031E89}"/>
              </a:ext>
            </a:extLst>
          </p:cNvPr>
          <p:cNvSpPr txBox="1">
            <a:spLocks noChangeArrowheads="1"/>
          </p:cNvSpPr>
          <p:nvPr/>
        </p:nvSpPr>
        <p:spPr bwMode="auto">
          <a:xfrm>
            <a:off x="9059810" y="26835683"/>
            <a:ext cx="18080351" cy="596317"/>
          </a:xfrm>
          <a:prstGeom prst="rect">
            <a:avLst/>
          </a:prstGeom>
          <a:noFill/>
          <a:ln w="9525">
            <a:noFill/>
            <a:miter lim="800000"/>
            <a:headEnd/>
            <a:tailEnd/>
          </a:ln>
        </p:spPr>
        <p:txBody>
          <a:bodyPr wrap="square" lIns="171450" tIns="0" rIns="171450" bIns="102870">
            <a:spAutoFit/>
          </a:bodyPr>
          <a:lstStyle/>
          <a:p>
            <a:pPr marL="39544" indent="-39544" defTabSz="2981078">
              <a:spcBef>
                <a:spcPct val="50000"/>
              </a:spcBef>
            </a:pPr>
            <a:r>
              <a:rPr lang="en-US" sz="3200" b="1" dirty="0">
                <a:solidFill>
                  <a:srgbClr val="87212E"/>
                </a:solidFill>
                <a:latin typeface="+mj-lt"/>
                <a:ea typeface="Calibri" charset="0"/>
                <a:cs typeface="Calibri" charset="0"/>
              </a:rPr>
              <a:t>Figure 2: </a:t>
            </a:r>
            <a:r>
              <a:rPr lang="en-US" sz="3200" b="1" dirty="0">
                <a:solidFill>
                  <a:srgbClr val="87212E"/>
                </a:solidFill>
              </a:rPr>
              <a:t>Workshop survey results. Participants completed a survey directly after workshop instruction</a:t>
            </a:r>
            <a:r>
              <a:rPr lang="en-US" sz="3200" b="1" dirty="0">
                <a:solidFill>
                  <a:srgbClr val="87212E"/>
                </a:solidFill>
                <a:latin typeface="+mj-lt"/>
                <a:ea typeface="Calibri" charset="0"/>
                <a:cs typeface="Calibri" charset="0"/>
              </a:rPr>
              <a:t> </a:t>
            </a:r>
          </a:p>
        </p:txBody>
      </p:sp>
      <p:sp>
        <p:nvSpPr>
          <p:cNvPr id="22" name="TextBox 21">
            <a:extLst>
              <a:ext uri="{FF2B5EF4-FFF2-40B4-BE49-F238E27FC236}">
                <a16:creationId xmlns:a16="http://schemas.microsoft.com/office/drawing/2014/main" id="{B766B45E-E82C-4EDC-9573-423C4F380F5D}"/>
              </a:ext>
            </a:extLst>
          </p:cNvPr>
          <p:cNvSpPr txBox="1"/>
          <p:nvPr/>
        </p:nvSpPr>
        <p:spPr>
          <a:xfrm>
            <a:off x="18349147" y="11141383"/>
            <a:ext cx="8522939" cy="1569660"/>
          </a:xfrm>
          <a:prstGeom prst="rect">
            <a:avLst/>
          </a:prstGeom>
          <a:noFill/>
        </p:spPr>
        <p:txBody>
          <a:bodyPr wrap="square" rtlCol="0">
            <a:spAutoFit/>
          </a:bodyPr>
          <a:lstStyle/>
          <a:p>
            <a:pPr marL="457200" indent="-457200">
              <a:buFont typeface="Arial" panose="020B0604020202020204" pitchFamily="34" charset="0"/>
              <a:buChar char="•"/>
            </a:pPr>
            <a:r>
              <a:rPr lang="en-US" sz="3200" dirty="0"/>
              <a:t>Results for 15 of the 20 questions showed a significant increase in correct responses for the post-course test scores </a:t>
            </a:r>
          </a:p>
        </p:txBody>
      </p:sp>
      <p:sp>
        <p:nvSpPr>
          <p:cNvPr id="18" name="Rectangle 17"/>
          <p:cNvSpPr/>
          <p:nvPr/>
        </p:nvSpPr>
        <p:spPr>
          <a:xfrm>
            <a:off x="27437246" y="5525699"/>
            <a:ext cx="8818427" cy="200483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7837120" y="5661817"/>
            <a:ext cx="8360723" cy="2369880"/>
          </a:xfrm>
          <a:prstGeom prst="rect">
            <a:avLst/>
          </a:prstGeom>
          <a:noFill/>
        </p:spPr>
        <p:txBody>
          <a:bodyPr wrap="square" rtlCol="0">
            <a:spAutoFit/>
          </a:bodyPr>
          <a:lstStyle/>
          <a:p>
            <a:pPr algn="ctr"/>
            <a:r>
              <a:rPr lang="en-US" sz="3600" dirty="0"/>
              <a:t>Python pipeline queries NCBI BLAST to automate the search for HGT between bacteria and bacteriophages</a:t>
            </a:r>
          </a:p>
          <a:p>
            <a:endParaRPr lang="en-US" sz="4000" dirty="0"/>
          </a:p>
        </p:txBody>
      </p:sp>
      <p:sp>
        <p:nvSpPr>
          <p:cNvPr id="26" name="Down Arrow 25"/>
          <p:cNvSpPr/>
          <p:nvPr/>
        </p:nvSpPr>
        <p:spPr>
          <a:xfrm>
            <a:off x="31412010" y="7705788"/>
            <a:ext cx="452904" cy="929402"/>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7420093" y="8857232"/>
            <a:ext cx="8801886" cy="160580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7662136" y="8992470"/>
            <a:ext cx="8613857" cy="1754326"/>
          </a:xfrm>
          <a:prstGeom prst="rect">
            <a:avLst/>
          </a:prstGeom>
          <a:noFill/>
        </p:spPr>
        <p:txBody>
          <a:bodyPr wrap="square" rtlCol="0">
            <a:spAutoFit/>
          </a:bodyPr>
          <a:lstStyle/>
          <a:p>
            <a:pPr algn="ctr"/>
            <a:r>
              <a:rPr lang="en-US" sz="3600" dirty="0"/>
              <a:t>BLAST results indicating potential HGT deposited to Google repository </a:t>
            </a:r>
            <a:r>
              <a:rPr lang="en-US" sz="3600"/>
              <a:t>by user</a:t>
            </a:r>
            <a:endParaRPr lang="en-US" sz="3600" dirty="0"/>
          </a:p>
          <a:p>
            <a:endParaRPr lang="en-US" sz="3600" dirty="0"/>
          </a:p>
        </p:txBody>
      </p:sp>
      <p:sp>
        <p:nvSpPr>
          <p:cNvPr id="50" name="Down Arrow 49"/>
          <p:cNvSpPr/>
          <p:nvPr/>
        </p:nvSpPr>
        <p:spPr>
          <a:xfrm>
            <a:off x="31446680" y="10654625"/>
            <a:ext cx="418234" cy="1010462"/>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27420093" y="11948843"/>
            <a:ext cx="8801886" cy="122366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7587951" y="11972176"/>
            <a:ext cx="8143928" cy="1754326"/>
          </a:xfrm>
          <a:prstGeom prst="rect">
            <a:avLst/>
          </a:prstGeom>
          <a:noFill/>
        </p:spPr>
        <p:txBody>
          <a:bodyPr wrap="square" rtlCol="0">
            <a:spAutoFit/>
          </a:bodyPr>
          <a:lstStyle/>
          <a:p>
            <a:pPr algn="ctr"/>
            <a:r>
              <a:rPr lang="en-US" sz="3600" dirty="0"/>
              <a:t>Data analysis based on Genome Solver </a:t>
            </a:r>
          </a:p>
          <a:p>
            <a:pPr algn="ctr"/>
            <a:r>
              <a:rPr lang="en-US" sz="3600" dirty="0"/>
              <a:t>modules</a:t>
            </a:r>
          </a:p>
          <a:p>
            <a:endParaRPr lang="en-US" sz="3600" dirty="0"/>
          </a:p>
        </p:txBody>
      </p:sp>
      <p:cxnSp>
        <p:nvCxnSpPr>
          <p:cNvPr id="52" name="Straight Arrow Connector 51"/>
          <p:cNvCxnSpPr/>
          <p:nvPr/>
        </p:nvCxnSpPr>
        <p:spPr>
          <a:xfrm flipH="1">
            <a:off x="29209390" y="13770012"/>
            <a:ext cx="1133762" cy="1070411"/>
          </a:xfrm>
          <a:prstGeom prst="straightConnector1">
            <a:avLst/>
          </a:prstGeom>
          <a:ln w="184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931802" y="13782442"/>
            <a:ext cx="1090557" cy="1072380"/>
          </a:xfrm>
          <a:prstGeom prst="straightConnector1">
            <a:avLst/>
          </a:prstGeom>
          <a:ln w="184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5" name="Down Arrow 54"/>
          <p:cNvSpPr/>
          <p:nvPr/>
        </p:nvSpPr>
        <p:spPr>
          <a:xfrm>
            <a:off x="31464016" y="13986677"/>
            <a:ext cx="400898" cy="2283089"/>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27395561" y="15151178"/>
            <a:ext cx="3432782" cy="104690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32950880" y="15111202"/>
            <a:ext cx="3271100" cy="11585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30255503" y="16596536"/>
            <a:ext cx="2800588" cy="177178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27655911" y="15343184"/>
            <a:ext cx="2912082" cy="646331"/>
          </a:xfrm>
          <a:prstGeom prst="rect">
            <a:avLst/>
          </a:prstGeom>
          <a:noFill/>
        </p:spPr>
        <p:txBody>
          <a:bodyPr wrap="square" rtlCol="0">
            <a:spAutoFit/>
          </a:bodyPr>
          <a:lstStyle/>
          <a:p>
            <a:r>
              <a:rPr lang="en-US" sz="3600" dirty="0"/>
              <a:t>Phylogenetics</a:t>
            </a:r>
          </a:p>
        </p:txBody>
      </p:sp>
      <p:sp>
        <p:nvSpPr>
          <p:cNvPr id="60" name="TextBox 59"/>
          <p:cNvSpPr txBox="1"/>
          <p:nvPr/>
        </p:nvSpPr>
        <p:spPr>
          <a:xfrm>
            <a:off x="33731576" y="15315822"/>
            <a:ext cx="5142569" cy="646331"/>
          </a:xfrm>
          <a:prstGeom prst="rect">
            <a:avLst/>
          </a:prstGeom>
          <a:noFill/>
        </p:spPr>
        <p:txBody>
          <a:bodyPr wrap="square" rtlCol="0">
            <a:spAutoFit/>
          </a:bodyPr>
          <a:lstStyle/>
          <a:p>
            <a:r>
              <a:rPr lang="en-US" sz="3600"/>
              <a:t>Synteny</a:t>
            </a:r>
            <a:endParaRPr lang="en-US" sz="3600" dirty="0"/>
          </a:p>
        </p:txBody>
      </p:sp>
      <p:sp>
        <p:nvSpPr>
          <p:cNvPr id="61" name="TextBox 60"/>
          <p:cNvSpPr txBox="1"/>
          <p:nvPr/>
        </p:nvSpPr>
        <p:spPr>
          <a:xfrm>
            <a:off x="30440786" y="16605267"/>
            <a:ext cx="2464694" cy="1754326"/>
          </a:xfrm>
          <a:prstGeom prst="rect">
            <a:avLst/>
          </a:prstGeom>
          <a:noFill/>
        </p:spPr>
        <p:txBody>
          <a:bodyPr wrap="square" rtlCol="0">
            <a:spAutoFit/>
          </a:bodyPr>
          <a:lstStyle/>
          <a:p>
            <a:pPr algn="ctr"/>
            <a:r>
              <a:rPr lang="en-US" sz="3600" dirty="0"/>
              <a:t>Multiple sequence alignment</a:t>
            </a:r>
          </a:p>
        </p:txBody>
      </p:sp>
      <p:sp>
        <p:nvSpPr>
          <p:cNvPr id="68" name="TextBox 67"/>
          <p:cNvSpPr txBox="1"/>
          <p:nvPr/>
        </p:nvSpPr>
        <p:spPr>
          <a:xfrm>
            <a:off x="27438441" y="20250872"/>
            <a:ext cx="8557743" cy="6494085"/>
          </a:xfrm>
          <a:prstGeom prst="rect">
            <a:avLst/>
          </a:prstGeom>
          <a:noFill/>
        </p:spPr>
        <p:txBody>
          <a:bodyPr wrap="square" rtlCol="0">
            <a:spAutoFit/>
          </a:bodyPr>
          <a:lstStyle/>
          <a:p>
            <a:pPr marL="457200" indent="-457200">
              <a:buFont typeface="Arial" charset="0"/>
              <a:buChar char="•"/>
            </a:pPr>
            <a:r>
              <a:rPr lang="en-US" sz="3200" dirty="0"/>
              <a:t>Our survey data shows bioinformatics training contributes to faculty confidence, provides them with helpful course material, and networking opportunities with other faculty </a:t>
            </a:r>
          </a:p>
          <a:p>
            <a:pPr marL="457200" indent="-457200">
              <a:buFont typeface="Arial" charset="0"/>
              <a:buChar char="•"/>
            </a:pPr>
            <a:r>
              <a:rPr lang="en-US" sz="3200" dirty="0"/>
              <a:t>GS bioinformatics modules have positively influenced student performance</a:t>
            </a:r>
          </a:p>
          <a:p>
            <a:pPr marL="457200" indent="-457200">
              <a:buFont typeface="Arial" charset="0"/>
              <a:buChar char="•"/>
            </a:pPr>
            <a:r>
              <a:rPr lang="en-US" sz="3200" dirty="0"/>
              <a:t>The new pipeline provides opportunities to gain confidence while working with python code and generating large amounts of data for authentic research projects</a:t>
            </a:r>
          </a:p>
          <a:p>
            <a:pPr marL="457200" indent="-457200">
              <a:buFont typeface="Arial" charset="0"/>
              <a:buChar char="•"/>
            </a:pPr>
            <a:r>
              <a:rPr lang="en-US" sz="3200" dirty="0"/>
              <a:t>Faculty and students are invited to join GS and contribute to our Community Science Project </a:t>
            </a:r>
            <a:r>
              <a:rPr lang="en-US" sz="3200" dirty="0">
                <a:hlinkClick r:id="rId8"/>
              </a:rPr>
              <a:t>https://qubeshub.org/publications/859/2</a:t>
            </a:r>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10666</TotalTime>
  <Words>794</Words>
  <Application>Microsoft Macintosh PowerPoint</Application>
  <PresentationFormat>Custom</PresentationFormat>
  <Paragraphs>68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PowerPoint Presentation</vt:lpstr>
    </vt:vector>
  </TitlesOfParts>
  <Manager/>
  <Company>Calvin College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32x40 science fair posters</dc:title>
  <dc:subject/>
  <dc:creator>Ellen Alderink</dc:creator>
  <cp:keywords/>
  <dc:description/>
  <cp:lastModifiedBy>MacRae-Crerar, Aurora A.</cp:lastModifiedBy>
  <cp:revision>148</cp:revision>
  <cp:lastPrinted>2016-07-12T16:42:04Z</cp:lastPrinted>
  <dcterms:created xsi:type="dcterms:W3CDTF">2011-04-04T18:01:39Z</dcterms:created>
  <dcterms:modified xsi:type="dcterms:W3CDTF">2020-07-23T23:17:02Z</dcterms:modified>
  <cp:category/>
</cp:coreProperties>
</file>