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1089600" cy="40233600"/>
  <p:notesSz cx="6858000" cy="9144000"/>
  <p:defaultTextStyle>
    <a:defPPr>
      <a:defRPr lang="en-US"/>
    </a:defPPr>
    <a:lvl1pPr marL="0" algn="l" defTabSz="4075572" rtl="0" eaLnBrk="1" latinLnBrk="0" hangingPunct="1">
      <a:defRPr sz="8023" kern="1200">
        <a:solidFill>
          <a:schemeClr val="tx1"/>
        </a:solidFill>
        <a:latin typeface="+mn-lt"/>
        <a:ea typeface="+mn-ea"/>
        <a:cs typeface="+mn-cs"/>
      </a:defRPr>
    </a:lvl1pPr>
    <a:lvl2pPr marL="2037786" algn="l" defTabSz="4075572" rtl="0" eaLnBrk="1" latinLnBrk="0" hangingPunct="1">
      <a:defRPr sz="8023" kern="1200">
        <a:solidFill>
          <a:schemeClr val="tx1"/>
        </a:solidFill>
        <a:latin typeface="+mn-lt"/>
        <a:ea typeface="+mn-ea"/>
        <a:cs typeface="+mn-cs"/>
      </a:defRPr>
    </a:lvl2pPr>
    <a:lvl3pPr marL="4075572" algn="l" defTabSz="4075572" rtl="0" eaLnBrk="1" latinLnBrk="0" hangingPunct="1">
      <a:defRPr sz="8023" kern="1200">
        <a:solidFill>
          <a:schemeClr val="tx1"/>
        </a:solidFill>
        <a:latin typeface="+mn-lt"/>
        <a:ea typeface="+mn-ea"/>
        <a:cs typeface="+mn-cs"/>
      </a:defRPr>
    </a:lvl3pPr>
    <a:lvl4pPr marL="6113358" algn="l" defTabSz="4075572" rtl="0" eaLnBrk="1" latinLnBrk="0" hangingPunct="1">
      <a:defRPr sz="8023" kern="1200">
        <a:solidFill>
          <a:schemeClr val="tx1"/>
        </a:solidFill>
        <a:latin typeface="+mn-lt"/>
        <a:ea typeface="+mn-ea"/>
        <a:cs typeface="+mn-cs"/>
      </a:defRPr>
    </a:lvl4pPr>
    <a:lvl5pPr marL="8151144" algn="l" defTabSz="4075572" rtl="0" eaLnBrk="1" latinLnBrk="0" hangingPunct="1">
      <a:defRPr sz="8023" kern="1200">
        <a:solidFill>
          <a:schemeClr val="tx1"/>
        </a:solidFill>
        <a:latin typeface="+mn-lt"/>
        <a:ea typeface="+mn-ea"/>
        <a:cs typeface="+mn-cs"/>
      </a:defRPr>
    </a:lvl5pPr>
    <a:lvl6pPr marL="10188931" algn="l" defTabSz="4075572" rtl="0" eaLnBrk="1" latinLnBrk="0" hangingPunct="1">
      <a:defRPr sz="8023" kern="1200">
        <a:solidFill>
          <a:schemeClr val="tx1"/>
        </a:solidFill>
        <a:latin typeface="+mn-lt"/>
        <a:ea typeface="+mn-ea"/>
        <a:cs typeface="+mn-cs"/>
      </a:defRPr>
    </a:lvl6pPr>
    <a:lvl7pPr marL="12226717" algn="l" defTabSz="4075572" rtl="0" eaLnBrk="1" latinLnBrk="0" hangingPunct="1">
      <a:defRPr sz="8023" kern="1200">
        <a:solidFill>
          <a:schemeClr val="tx1"/>
        </a:solidFill>
        <a:latin typeface="+mn-lt"/>
        <a:ea typeface="+mn-ea"/>
        <a:cs typeface="+mn-cs"/>
      </a:defRPr>
    </a:lvl7pPr>
    <a:lvl8pPr marL="14264503" algn="l" defTabSz="4075572" rtl="0" eaLnBrk="1" latinLnBrk="0" hangingPunct="1">
      <a:defRPr sz="8023" kern="1200">
        <a:solidFill>
          <a:schemeClr val="tx1"/>
        </a:solidFill>
        <a:latin typeface="+mn-lt"/>
        <a:ea typeface="+mn-ea"/>
        <a:cs typeface="+mn-cs"/>
      </a:defRPr>
    </a:lvl8pPr>
    <a:lvl9pPr marL="16302289" algn="l" defTabSz="4075572" rtl="0" eaLnBrk="1" latinLnBrk="0" hangingPunct="1">
      <a:defRPr sz="802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374"/>
    <a:srgbClr val="68125B"/>
    <a:srgbClr val="521B93"/>
    <a:srgbClr val="FEF9E2"/>
    <a:srgbClr val="FFF4D1"/>
    <a:srgbClr val="009193"/>
    <a:srgbClr val="00C5C4"/>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491"/>
    <p:restoredTop sz="94694"/>
  </p:normalViewPr>
  <p:slideViewPr>
    <p:cSldViewPr snapToGrid="0" snapToObjects="1">
      <p:cViewPr>
        <p:scale>
          <a:sx n="74" d="100"/>
          <a:sy n="74" d="100"/>
        </p:scale>
        <p:origin x="144" y="-5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6584530"/>
            <a:ext cx="23317200" cy="14007253"/>
          </a:xfrm>
        </p:spPr>
        <p:txBody>
          <a:bodyPr anchor="b"/>
          <a:lstStyle>
            <a:lvl1pPr algn="ctr">
              <a:defRPr sz="15300"/>
            </a:lvl1pPr>
          </a:lstStyle>
          <a:p>
            <a:r>
              <a:rPr lang="en-US"/>
              <a:t>Click to edit Master title style</a:t>
            </a:r>
          </a:p>
        </p:txBody>
      </p:sp>
      <p:sp>
        <p:nvSpPr>
          <p:cNvPr id="3" name="Subtitle 2"/>
          <p:cNvSpPr>
            <a:spLocks noGrp="1"/>
          </p:cNvSpPr>
          <p:nvPr>
            <p:ph type="subTitle" idx="1"/>
          </p:nvPr>
        </p:nvSpPr>
        <p:spPr>
          <a:xfrm>
            <a:off x="3886200" y="21131956"/>
            <a:ext cx="23317200" cy="9713804"/>
          </a:xfrm>
        </p:spPr>
        <p:txBody>
          <a:bodyPr/>
          <a:lstStyle>
            <a:lvl1pPr marL="0" indent="0" algn="ctr">
              <a:buNone/>
              <a:defRPr sz="6120"/>
            </a:lvl1pPr>
            <a:lvl2pPr marL="1165860" indent="0" algn="ctr">
              <a:buNone/>
              <a:defRPr sz="5100"/>
            </a:lvl2pPr>
            <a:lvl3pPr marL="2331720" indent="0" algn="ctr">
              <a:buNone/>
              <a:defRPr sz="4590"/>
            </a:lvl3pPr>
            <a:lvl4pPr marL="3497580" indent="0" algn="ctr">
              <a:buNone/>
              <a:defRPr sz="4080"/>
            </a:lvl4pPr>
            <a:lvl5pPr marL="4663440" indent="0" algn="ctr">
              <a:buNone/>
              <a:defRPr sz="4080"/>
            </a:lvl5pPr>
            <a:lvl6pPr marL="5829300" indent="0" algn="ctr">
              <a:buNone/>
              <a:defRPr sz="4080"/>
            </a:lvl6pPr>
            <a:lvl7pPr marL="6995160" indent="0" algn="ctr">
              <a:buNone/>
              <a:defRPr sz="4080"/>
            </a:lvl7pPr>
            <a:lvl8pPr marL="8161020" indent="0" algn="ctr">
              <a:buNone/>
              <a:defRPr sz="4080"/>
            </a:lvl8pPr>
            <a:lvl9pPr marL="9326880" indent="0" algn="ctr">
              <a:buNone/>
              <a:defRPr sz="4080"/>
            </a:lvl9pPr>
          </a:lstStyle>
          <a:p>
            <a:r>
              <a:rPr lang="en-US"/>
              <a:t>Click to edit Master subtitle style</a:t>
            </a:r>
          </a:p>
        </p:txBody>
      </p:sp>
      <p:sp>
        <p:nvSpPr>
          <p:cNvPr id="4" name="Date Placeholder 3"/>
          <p:cNvSpPr>
            <a:spLocks noGrp="1"/>
          </p:cNvSpPr>
          <p:nvPr>
            <p:ph type="dt" sz="half" idx="10"/>
          </p:nvPr>
        </p:nvSpPr>
        <p:spPr/>
        <p:txBody>
          <a:bodyPr/>
          <a:lstStyle/>
          <a:p>
            <a:fld id="{800AC782-64C2-D94C-BB7E-E3557AE29659}" type="datetimeFigureOut">
              <a:rPr lang="en-US" smtClean="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152091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C782-64C2-D94C-BB7E-E3557AE29659}" type="datetimeFigureOut">
              <a:rPr lang="en-US" smtClean="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171652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42067"/>
            <a:ext cx="6703695" cy="340961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7412" y="2142067"/>
            <a:ext cx="19722465"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C782-64C2-D94C-BB7E-E3557AE29659}" type="datetimeFigureOut">
              <a:rPr lang="en-US" smtClean="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36530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AC782-64C2-D94C-BB7E-E3557AE29659}" type="datetimeFigureOut">
              <a:rPr lang="en-US" smtClean="0"/>
              <a:t>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138331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C782-64C2-D94C-BB7E-E3557AE29659}" type="datetimeFigureOut">
              <a:rPr lang="en-US" smtClean="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152959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030472"/>
            <a:ext cx="26814780" cy="16736057"/>
          </a:xfrm>
        </p:spPr>
        <p:txBody>
          <a:bodyPr anchor="b"/>
          <a:lstStyle>
            <a:lvl1pPr>
              <a:defRPr sz="15300"/>
            </a:lvl1pPr>
          </a:lstStyle>
          <a:p>
            <a:r>
              <a:rPr lang="en-US"/>
              <a:t>Click to edit Master title style</a:t>
            </a:r>
            <a:endParaRPr lang="en-US" dirty="0"/>
          </a:p>
        </p:txBody>
      </p:sp>
      <p:sp>
        <p:nvSpPr>
          <p:cNvPr id="3" name="Text Placeholder 2"/>
          <p:cNvSpPr>
            <a:spLocks noGrp="1"/>
          </p:cNvSpPr>
          <p:nvPr>
            <p:ph type="body" idx="1"/>
          </p:nvPr>
        </p:nvSpPr>
        <p:spPr>
          <a:xfrm>
            <a:off x="2121219" y="26924858"/>
            <a:ext cx="26814780" cy="8801097"/>
          </a:xfrm>
        </p:spPr>
        <p:txBody>
          <a:bodyPr/>
          <a:lstStyle>
            <a:lvl1pPr marL="0" indent="0">
              <a:buNone/>
              <a:defRPr sz="6120">
                <a:solidFill>
                  <a:schemeClr val="tx1">
                    <a:tint val="75000"/>
                  </a:schemeClr>
                </a:solidFill>
              </a:defRPr>
            </a:lvl1pPr>
            <a:lvl2pPr marL="1165860" indent="0">
              <a:buNone/>
              <a:defRPr sz="5100">
                <a:solidFill>
                  <a:schemeClr val="tx1">
                    <a:tint val="75000"/>
                  </a:schemeClr>
                </a:solidFill>
              </a:defRPr>
            </a:lvl2pPr>
            <a:lvl3pPr marL="2331720" indent="0">
              <a:buNone/>
              <a:defRPr sz="4590">
                <a:solidFill>
                  <a:schemeClr val="tx1">
                    <a:tint val="75000"/>
                  </a:schemeClr>
                </a:solidFill>
              </a:defRPr>
            </a:lvl3pPr>
            <a:lvl4pPr marL="3497580" indent="0">
              <a:buNone/>
              <a:defRPr sz="4080">
                <a:solidFill>
                  <a:schemeClr val="tx1">
                    <a:tint val="75000"/>
                  </a:schemeClr>
                </a:solidFill>
              </a:defRPr>
            </a:lvl4pPr>
            <a:lvl5pPr marL="4663440" indent="0">
              <a:buNone/>
              <a:defRPr sz="4080">
                <a:solidFill>
                  <a:schemeClr val="tx1">
                    <a:tint val="75000"/>
                  </a:schemeClr>
                </a:solidFill>
              </a:defRPr>
            </a:lvl5pPr>
            <a:lvl6pPr marL="5829300" indent="0">
              <a:buNone/>
              <a:defRPr sz="4080">
                <a:solidFill>
                  <a:schemeClr val="tx1">
                    <a:tint val="75000"/>
                  </a:schemeClr>
                </a:solidFill>
              </a:defRPr>
            </a:lvl6pPr>
            <a:lvl7pPr marL="6995160" indent="0">
              <a:buNone/>
              <a:defRPr sz="4080">
                <a:solidFill>
                  <a:schemeClr val="tx1">
                    <a:tint val="75000"/>
                  </a:schemeClr>
                </a:solidFill>
              </a:defRPr>
            </a:lvl7pPr>
            <a:lvl8pPr marL="8161020" indent="0">
              <a:buNone/>
              <a:defRPr sz="4080">
                <a:solidFill>
                  <a:schemeClr val="tx1">
                    <a:tint val="75000"/>
                  </a:schemeClr>
                </a:solidFill>
              </a:defRPr>
            </a:lvl8pPr>
            <a:lvl9pPr marL="9326880" indent="0">
              <a:buNone/>
              <a:defRPr sz="40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0AC782-64C2-D94C-BB7E-E3557AE29659}" type="datetimeFigureOut">
              <a:rPr lang="en-US" smtClean="0"/>
              <a:t>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45753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7410" y="10710333"/>
            <a:ext cx="1321308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739110" y="10710333"/>
            <a:ext cx="1321308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0AC782-64C2-D94C-BB7E-E3557AE29659}" type="datetimeFigureOut">
              <a:rPr lang="en-US" smtClean="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183870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42076"/>
            <a:ext cx="26814780" cy="7776636"/>
          </a:xfrm>
        </p:spPr>
        <p:txBody>
          <a:bodyPr/>
          <a:lstStyle/>
          <a:p>
            <a:r>
              <a:rPr lang="en-US"/>
              <a:t>Click to edit Master title style</a:t>
            </a:r>
          </a:p>
        </p:txBody>
      </p:sp>
      <p:sp>
        <p:nvSpPr>
          <p:cNvPr id="3" name="Text Placeholder 2"/>
          <p:cNvSpPr>
            <a:spLocks noGrp="1"/>
          </p:cNvSpPr>
          <p:nvPr>
            <p:ph type="body" idx="1"/>
          </p:nvPr>
        </p:nvSpPr>
        <p:spPr>
          <a:xfrm>
            <a:off x="2141463" y="9862823"/>
            <a:ext cx="13152356" cy="4833617"/>
          </a:xfrm>
        </p:spPr>
        <p:txBody>
          <a:bodyPr anchor="b"/>
          <a:lstStyle>
            <a:lvl1pPr marL="0" indent="0">
              <a:buNone/>
              <a:defRPr sz="6120" b="1"/>
            </a:lvl1pPr>
            <a:lvl2pPr marL="1165860" indent="0">
              <a:buNone/>
              <a:defRPr sz="5100" b="1"/>
            </a:lvl2pPr>
            <a:lvl3pPr marL="2331720" indent="0">
              <a:buNone/>
              <a:defRPr sz="4590" b="1"/>
            </a:lvl3pPr>
            <a:lvl4pPr marL="3497580" indent="0">
              <a:buNone/>
              <a:defRPr sz="4080" b="1"/>
            </a:lvl4pPr>
            <a:lvl5pPr marL="4663440" indent="0">
              <a:buNone/>
              <a:defRPr sz="4080" b="1"/>
            </a:lvl5pPr>
            <a:lvl6pPr marL="5829300" indent="0">
              <a:buNone/>
              <a:defRPr sz="4080" b="1"/>
            </a:lvl6pPr>
            <a:lvl7pPr marL="6995160" indent="0">
              <a:buNone/>
              <a:defRPr sz="4080" b="1"/>
            </a:lvl7pPr>
            <a:lvl8pPr marL="8161020" indent="0">
              <a:buNone/>
              <a:defRPr sz="4080" b="1"/>
            </a:lvl8pPr>
            <a:lvl9pPr marL="9326880" indent="0">
              <a:buNone/>
              <a:defRPr sz="4080" b="1"/>
            </a:lvl9pPr>
          </a:lstStyle>
          <a:p>
            <a:pPr lvl="0"/>
            <a:r>
              <a:rPr lang="en-US"/>
              <a:t>Click to edit Master text styles</a:t>
            </a:r>
          </a:p>
        </p:txBody>
      </p:sp>
      <p:sp>
        <p:nvSpPr>
          <p:cNvPr id="4" name="Content Placeholder 3"/>
          <p:cNvSpPr>
            <a:spLocks noGrp="1"/>
          </p:cNvSpPr>
          <p:nvPr>
            <p:ph sz="half" idx="2"/>
          </p:nvPr>
        </p:nvSpPr>
        <p:spPr>
          <a:xfrm>
            <a:off x="2141463" y="14696440"/>
            <a:ext cx="13152356"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739112" y="9862823"/>
            <a:ext cx="13217129" cy="4833617"/>
          </a:xfrm>
        </p:spPr>
        <p:txBody>
          <a:bodyPr anchor="b"/>
          <a:lstStyle>
            <a:lvl1pPr marL="0" indent="0">
              <a:buNone/>
              <a:defRPr sz="6120" b="1"/>
            </a:lvl1pPr>
            <a:lvl2pPr marL="1165860" indent="0">
              <a:buNone/>
              <a:defRPr sz="5100" b="1"/>
            </a:lvl2pPr>
            <a:lvl3pPr marL="2331720" indent="0">
              <a:buNone/>
              <a:defRPr sz="4590" b="1"/>
            </a:lvl3pPr>
            <a:lvl4pPr marL="3497580" indent="0">
              <a:buNone/>
              <a:defRPr sz="4080" b="1"/>
            </a:lvl4pPr>
            <a:lvl5pPr marL="4663440" indent="0">
              <a:buNone/>
              <a:defRPr sz="4080" b="1"/>
            </a:lvl5pPr>
            <a:lvl6pPr marL="5829300" indent="0">
              <a:buNone/>
              <a:defRPr sz="4080" b="1"/>
            </a:lvl6pPr>
            <a:lvl7pPr marL="6995160" indent="0">
              <a:buNone/>
              <a:defRPr sz="4080" b="1"/>
            </a:lvl7pPr>
            <a:lvl8pPr marL="8161020" indent="0">
              <a:buNone/>
              <a:defRPr sz="4080" b="1"/>
            </a:lvl8pPr>
            <a:lvl9pPr marL="9326880" indent="0">
              <a:buNone/>
              <a:defRPr sz="4080" b="1"/>
            </a:lvl9pPr>
          </a:lstStyle>
          <a:p>
            <a:pPr lvl="0"/>
            <a:r>
              <a:rPr lang="en-US"/>
              <a:t>Click to edit Master text styles</a:t>
            </a:r>
          </a:p>
        </p:txBody>
      </p:sp>
      <p:sp>
        <p:nvSpPr>
          <p:cNvPr id="6" name="Content Placeholder 5"/>
          <p:cNvSpPr>
            <a:spLocks noGrp="1"/>
          </p:cNvSpPr>
          <p:nvPr>
            <p:ph sz="quarter" idx="4"/>
          </p:nvPr>
        </p:nvSpPr>
        <p:spPr>
          <a:xfrm>
            <a:off x="15739112" y="14696440"/>
            <a:ext cx="13217129"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0AC782-64C2-D94C-BB7E-E3557AE29659}" type="datetimeFigureOut">
              <a:rPr lang="en-US" smtClean="0"/>
              <a:t>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76063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0AC782-64C2-D94C-BB7E-E3557AE29659}" type="datetimeFigureOut">
              <a:rPr lang="en-US" smtClean="0"/>
              <a:t>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211523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8160"/>
            </a:lvl1pPr>
          </a:lstStyle>
          <a:p>
            <a:r>
              <a:rPr lang="en-US"/>
              <a:t>Click to edit Master title style</a:t>
            </a:r>
          </a:p>
        </p:txBody>
      </p:sp>
      <p:sp>
        <p:nvSpPr>
          <p:cNvPr id="3" name="Content Placeholder 2"/>
          <p:cNvSpPr>
            <a:spLocks noGrp="1"/>
          </p:cNvSpPr>
          <p:nvPr>
            <p:ph idx="1"/>
          </p:nvPr>
        </p:nvSpPr>
        <p:spPr>
          <a:xfrm>
            <a:off x="13217129" y="5792902"/>
            <a:ext cx="15739110" cy="28591933"/>
          </a:xfrm>
        </p:spPr>
        <p:txBody>
          <a:bodyPr/>
          <a:lstStyle>
            <a:lvl1pPr>
              <a:defRPr sz="8160"/>
            </a:lvl1pPr>
            <a:lvl2pPr>
              <a:defRPr sz="7140"/>
            </a:lvl2pPr>
            <a:lvl3pPr>
              <a:defRPr sz="612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4080"/>
            </a:lvl1pPr>
            <a:lvl2pPr marL="1165860" indent="0">
              <a:buNone/>
              <a:defRPr sz="3570"/>
            </a:lvl2pPr>
            <a:lvl3pPr marL="2331720" indent="0">
              <a:buNone/>
              <a:defRPr sz="3060"/>
            </a:lvl3pPr>
            <a:lvl4pPr marL="3497580" indent="0">
              <a:buNone/>
              <a:defRPr sz="2550"/>
            </a:lvl4pPr>
            <a:lvl5pPr marL="4663440" indent="0">
              <a:buNone/>
              <a:defRPr sz="2550"/>
            </a:lvl5pPr>
            <a:lvl6pPr marL="5829300" indent="0">
              <a:buNone/>
              <a:defRPr sz="2550"/>
            </a:lvl6pPr>
            <a:lvl7pPr marL="6995160" indent="0">
              <a:buNone/>
              <a:defRPr sz="2550"/>
            </a:lvl7pPr>
            <a:lvl8pPr marL="8161020" indent="0">
              <a:buNone/>
              <a:defRPr sz="2550"/>
            </a:lvl8pPr>
            <a:lvl9pPr marL="9326880" indent="0">
              <a:buNone/>
              <a:defRPr sz="2550"/>
            </a:lvl9pPr>
          </a:lstStyle>
          <a:p>
            <a:pPr lvl="0"/>
            <a:r>
              <a:rPr lang="en-US"/>
              <a:t>Click to edit Master text styles</a:t>
            </a:r>
          </a:p>
        </p:txBody>
      </p:sp>
      <p:sp>
        <p:nvSpPr>
          <p:cNvPr id="5" name="Date Placeholder 4"/>
          <p:cNvSpPr>
            <a:spLocks noGrp="1"/>
          </p:cNvSpPr>
          <p:nvPr>
            <p:ph type="dt" sz="half" idx="10"/>
          </p:nvPr>
        </p:nvSpPr>
        <p:spPr/>
        <p:txBody>
          <a:bodyPr/>
          <a:lstStyle/>
          <a:p>
            <a:fld id="{800AC782-64C2-D94C-BB7E-E3557AE29659}" type="datetimeFigureOut">
              <a:rPr lang="en-US" smtClean="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66260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8160"/>
            </a:lvl1pPr>
          </a:lstStyle>
          <a:p>
            <a:r>
              <a:rPr lang="en-US"/>
              <a:t>Click to edit Master title style</a:t>
            </a:r>
          </a:p>
        </p:txBody>
      </p:sp>
      <p:sp>
        <p:nvSpPr>
          <p:cNvPr id="3" name="Picture Placeholder 2"/>
          <p:cNvSpPr>
            <a:spLocks noGrp="1"/>
          </p:cNvSpPr>
          <p:nvPr>
            <p:ph type="pic" idx="1"/>
          </p:nvPr>
        </p:nvSpPr>
        <p:spPr>
          <a:xfrm>
            <a:off x="13217129" y="5792902"/>
            <a:ext cx="15739110" cy="28591933"/>
          </a:xfrm>
        </p:spPr>
        <p:txBody>
          <a:bodyPr/>
          <a:lstStyle>
            <a:lvl1pPr marL="0" indent="0">
              <a:buNone/>
              <a:defRPr sz="8160"/>
            </a:lvl1pPr>
            <a:lvl2pPr marL="1165860" indent="0">
              <a:buNone/>
              <a:defRPr sz="7140"/>
            </a:lvl2pPr>
            <a:lvl3pPr marL="2331720" indent="0">
              <a:buNone/>
              <a:defRPr sz="6120"/>
            </a:lvl3pPr>
            <a:lvl4pPr marL="3497580" indent="0">
              <a:buNone/>
              <a:defRPr sz="5100"/>
            </a:lvl4pPr>
            <a:lvl5pPr marL="4663440" indent="0">
              <a:buNone/>
              <a:defRPr sz="5100"/>
            </a:lvl5pPr>
            <a:lvl6pPr marL="5829300" indent="0">
              <a:buNone/>
              <a:defRPr sz="5100"/>
            </a:lvl6pPr>
            <a:lvl7pPr marL="6995160" indent="0">
              <a:buNone/>
              <a:defRPr sz="5100"/>
            </a:lvl7pPr>
            <a:lvl8pPr marL="8161020" indent="0">
              <a:buNone/>
              <a:defRPr sz="5100"/>
            </a:lvl8pPr>
            <a:lvl9pPr marL="9326880" indent="0">
              <a:buNone/>
              <a:defRPr sz="5100"/>
            </a:lvl9pPr>
          </a:lstStyle>
          <a:p>
            <a:r>
              <a:rPr lang="en-US" dirty="0"/>
              <a:t>Click icon to add picture</a:t>
            </a:r>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4080"/>
            </a:lvl1pPr>
            <a:lvl2pPr marL="1165860" indent="0">
              <a:buNone/>
              <a:defRPr sz="3570"/>
            </a:lvl2pPr>
            <a:lvl3pPr marL="2331720" indent="0">
              <a:buNone/>
              <a:defRPr sz="3060"/>
            </a:lvl3pPr>
            <a:lvl4pPr marL="3497580" indent="0">
              <a:buNone/>
              <a:defRPr sz="2550"/>
            </a:lvl4pPr>
            <a:lvl5pPr marL="4663440" indent="0">
              <a:buNone/>
              <a:defRPr sz="2550"/>
            </a:lvl5pPr>
            <a:lvl6pPr marL="5829300" indent="0">
              <a:buNone/>
              <a:defRPr sz="2550"/>
            </a:lvl6pPr>
            <a:lvl7pPr marL="6995160" indent="0">
              <a:buNone/>
              <a:defRPr sz="2550"/>
            </a:lvl7pPr>
            <a:lvl8pPr marL="8161020" indent="0">
              <a:buNone/>
              <a:defRPr sz="2550"/>
            </a:lvl8pPr>
            <a:lvl9pPr marL="9326880" indent="0">
              <a:buNone/>
              <a:defRPr sz="2550"/>
            </a:lvl9pPr>
          </a:lstStyle>
          <a:p>
            <a:pPr lvl="0"/>
            <a:r>
              <a:rPr lang="en-US"/>
              <a:t>Click to edit Master text styles</a:t>
            </a:r>
          </a:p>
        </p:txBody>
      </p:sp>
      <p:sp>
        <p:nvSpPr>
          <p:cNvPr id="5" name="Date Placeholder 4"/>
          <p:cNvSpPr>
            <a:spLocks noGrp="1"/>
          </p:cNvSpPr>
          <p:nvPr>
            <p:ph type="dt" sz="half" idx="10"/>
          </p:nvPr>
        </p:nvSpPr>
        <p:spPr/>
        <p:txBody>
          <a:bodyPr/>
          <a:lstStyle/>
          <a:p>
            <a:fld id="{800AC782-64C2-D94C-BB7E-E3557AE29659}" type="datetimeFigureOut">
              <a:rPr lang="en-US" smtClean="0"/>
              <a:t>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C5B5B2-1594-A146-9146-643892CBB048}" type="slidenum">
              <a:rPr lang="en-US" smtClean="0"/>
              <a:t>‹#›</a:t>
            </a:fld>
            <a:endParaRPr lang="en-US" dirty="0"/>
          </a:p>
        </p:txBody>
      </p:sp>
    </p:spTree>
    <p:extLst>
      <p:ext uri="{BB962C8B-B14F-4D97-AF65-F5344CB8AC3E}">
        <p14:creationId xmlns:p14="http://schemas.microsoft.com/office/powerpoint/2010/main" val="166626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42076"/>
            <a:ext cx="26814780" cy="7776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37410" y="10710333"/>
            <a:ext cx="26814780"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37410" y="37290595"/>
            <a:ext cx="6995160" cy="2142067"/>
          </a:xfrm>
          <a:prstGeom prst="rect">
            <a:avLst/>
          </a:prstGeom>
        </p:spPr>
        <p:txBody>
          <a:bodyPr vert="horz" lIns="91440" tIns="45720" rIns="91440" bIns="45720" rtlCol="0" anchor="ctr"/>
          <a:lstStyle>
            <a:lvl1pPr algn="l">
              <a:defRPr sz="3060">
                <a:solidFill>
                  <a:schemeClr val="tx1">
                    <a:tint val="75000"/>
                  </a:schemeClr>
                </a:solidFill>
                <a:latin typeface="Arial" charset="0"/>
                <a:ea typeface="Arial" charset="0"/>
                <a:cs typeface="Arial" charset="0"/>
              </a:defRPr>
            </a:lvl1pPr>
          </a:lstStyle>
          <a:p>
            <a:fld id="{800AC782-64C2-D94C-BB7E-E3557AE29659}" type="datetimeFigureOut">
              <a:rPr lang="en-US" smtClean="0"/>
              <a:pPr/>
              <a:t>1/1/20</a:t>
            </a:fld>
            <a:endParaRPr lang="en-US" dirty="0"/>
          </a:p>
        </p:txBody>
      </p:sp>
      <p:sp>
        <p:nvSpPr>
          <p:cNvPr id="5" name="Footer Placeholder 4"/>
          <p:cNvSpPr>
            <a:spLocks noGrp="1"/>
          </p:cNvSpPr>
          <p:nvPr>
            <p:ph type="ftr" sz="quarter" idx="3"/>
          </p:nvPr>
        </p:nvSpPr>
        <p:spPr>
          <a:xfrm>
            <a:off x="10298430" y="37290595"/>
            <a:ext cx="10492740" cy="2142067"/>
          </a:xfrm>
          <a:prstGeom prst="rect">
            <a:avLst/>
          </a:prstGeom>
        </p:spPr>
        <p:txBody>
          <a:bodyPr vert="horz" lIns="91440" tIns="45720" rIns="91440" bIns="45720" rtlCol="0" anchor="ctr"/>
          <a:lstStyle>
            <a:lvl1pPr algn="ctr">
              <a:defRPr sz="306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21957030" y="37290595"/>
            <a:ext cx="6995160" cy="2142067"/>
          </a:xfrm>
          <a:prstGeom prst="rect">
            <a:avLst/>
          </a:prstGeom>
        </p:spPr>
        <p:txBody>
          <a:bodyPr vert="horz" lIns="91440" tIns="45720" rIns="91440" bIns="45720" rtlCol="0" anchor="ctr"/>
          <a:lstStyle>
            <a:lvl1pPr algn="r">
              <a:defRPr sz="3060">
                <a:solidFill>
                  <a:schemeClr val="tx1">
                    <a:tint val="75000"/>
                  </a:schemeClr>
                </a:solidFill>
                <a:latin typeface="Arial" charset="0"/>
                <a:ea typeface="Arial" charset="0"/>
                <a:cs typeface="Arial" charset="0"/>
              </a:defRPr>
            </a:lvl1pPr>
          </a:lstStyle>
          <a:p>
            <a:fld id="{ABC5B5B2-1594-A146-9146-643892CBB048}" type="slidenum">
              <a:rPr lang="en-US" smtClean="0"/>
              <a:pPr/>
              <a:t>‹#›</a:t>
            </a:fld>
            <a:endParaRPr lang="en-US" dirty="0"/>
          </a:p>
        </p:txBody>
      </p:sp>
    </p:spTree>
    <p:extLst>
      <p:ext uri="{BB962C8B-B14F-4D97-AF65-F5344CB8AC3E}">
        <p14:creationId xmlns:p14="http://schemas.microsoft.com/office/powerpoint/2010/main" val="63767860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2331720" rtl="0" eaLnBrk="1" latinLnBrk="0" hangingPunct="1">
        <a:lnSpc>
          <a:spcPct val="90000"/>
        </a:lnSpc>
        <a:spcBef>
          <a:spcPct val="0"/>
        </a:spcBef>
        <a:buNone/>
        <a:defRPr sz="11220" kern="1200">
          <a:solidFill>
            <a:schemeClr val="tx1"/>
          </a:solidFill>
          <a:latin typeface="Arial" charset="0"/>
          <a:ea typeface="Arial" charset="0"/>
          <a:cs typeface="Arial" charset="0"/>
        </a:defRPr>
      </a:lvl1pPr>
    </p:titleStyle>
    <p:bodyStyle>
      <a:lvl1pPr marL="582930" indent="-582930" algn="l" defTabSz="2331720" rtl="0" eaLnBrk="1" latinLnBrk="0" hangingPunct="1">
        <a:lnSpc>
          <a:spcPct val="90000"/>
        </a:lnSpc>
        <a:spcBef>
          <a:spcPts val="2550"/>
        </a:spcBef>
        <a:buFont typeface="Arial"/>
        <a:buChar char="•"/>
        <a:defRPr sz="7140" kern="1200">
          <a:solidFill>
            <a:schemeClr val="tx1"/>
          </a:solidFill>
          <a:latin typeface="Arial" charset="0"/>
          <a:ea typeface="Arial" charset="0"/>
          <a:cs typeface="Arial" charset="0"/>
        </a:defRPr>
      </a:lvl1pPr>
      <a:lvl2pPr marL="1748790" indent="-582930" algn="l" defTabSz="2331720" rtl="0" eaLnBrk="1" latinLnBrk="0" hangingPunct="1">
        <a:lnSpc>
          <a:spcPct val="90000"/>
        </a:lnSpc>
        <a:spcBef>
          <a:spcPts val="1275"/>
        </a:spcBef>
        <a:buFont typeface="Arial"/>
        <a:buChar char="•"/>
        <a:defRPr sz="6120" kern="1200">
          <a:solidFill>
            <a:schemeClr val="tx1"/>
          </a:solidFill>
          <a:latin typeface="Arial" charset="0"/>
          <a:ea typeface="Arial" charset="0"/>
          <a:cs typeface="Arial" charset="0"/>
        </a:defRPr>
      </a:lvl2pPr>
      <a:lvl3pPr marL="2914650" indent="-582930" algn="l" defTabSz="2331720" rtl="0" eaLnBrk="1" latinLnBrk="0" hangingPunct="1">
        <a:lnSpc>
          <a:spcPct val="90000"/>
        </a:lnSpc>
        <a:spcBef>
          <a:spcPts val="1275"/>
        </a:spcBef>
        <a:buFont typeface="Arial"/>
        <a:buChar char="•"/>
        <a:defRPr sz="5100" kern="1200">
          <a:solidFill>
            <a:schemeClr val="tx1"/>
          </a:solidFill>
          <a:latin typeface="Arial" charset="0"/>
          <a:ea typeface="Arial" charset="0"/>
          <a:cs typeface="Arial" charset="0"/>
        </a:defRPr>
      </a:lvl3pPr>
      <a:lvl4pPr marL="4080510" indent="-582930" algn="l" defTabSz="2331720" rtl="0" eaLnBrk="1" latinLnBrk="0" hangingPunct="1">
        <a:lnSpc>
          <a:spcPct val="90000"/>
        </a:lnSpc>
        <a:spcBef>
          <a:spcPts val="1275"/>
        </a:spcBef>
        <a:buFont typeface="Arial"/>
        <a:buChar char="•"/>
        <a:defRPr sz="4590" kern="1200">
          <a:solidFill>
            <a:schemeClr val="tx1"/>
          </a:solidFill>
          <a:latin typeface="Arial" charset="0"/>
          <a:ea typeface="Arial" charset="0"/>
          <a:cs typeface="Arial" charset="0"/>
        </a:defRPr>
      </a:lvl4pPr>
      <a:lvl5pPr marL="5246370" indent="-582930" algn="l" defTabSz="2331720" rtl="0" eaLnBrk="1" latinLnBrk="0" hangingPunct="1">
        <a:lnSpc>
          <a:spcPct val="90000"/>
        </a:lnSpc>
        <a:spcBef>
          <a:spcPts val="1275"/>
        </a:spcBef>
        <a:buFont typeface="Arial"/>
        <a:buChar char="•"/>
        <a:defRPr sz="4590" kern="1200">
          <a:solidFill>
            <a:schemeClr val="tx1"/>
          </a:solidFill>
          <a:latin typeface="Arial" charset="0"/>
          <a:ea typeface="Arial" charset="0"/>
          <a:cs typeface="Arial" charset="0"/>
        </a:defRPr>
      </a:lvl5pPr>
      <a:lvl6pPr marL="6412230" indent="-582930" algn="l" defTabSz="2331720" rtl="0" eaLnBrk="1" latinLnBrk="0" hangingPunct="1">
        <a:lnSpc>
          <a:spcPct val="90000"/>
        </a:lnSpc>
        <a:spcBef>
          <a:spcPts val="1275"/>
        </a:spcBef>
        <a:buFont typeface="Arial"/>
        <a:buChar char="•"/>
        <a:defRPr sz="4590" kern="1200">
          <a:solidFill>
            <a:schemeClr val="tx1"/>
          </a:solidFill>
          <a:latin typeface="+mn-lt"/>
          <a:ea typeface="+mn-ea"/>
          <a:cs typeface="+mn-cs"/>
        </a:defRPr>
      </a:lvl6pPr>
      <a:lvl7pPr marL="7578090" indent="-582930" algn="l" defTabSz="2331720" rtl="0" eaLnBrk="1" latinLnBrk="0" hangingPunct="1">
        <a:lnSpc>
          <a:spcPct val="90000"/>
        </a:lnSpc>
        <a:spcBef>
          <a:spcPts val="1275"/>
        </a:spcBef>
        <a:buFont typeface="Arial"/>
        <a:buChar char="•"/>
        <a:defRPr sz="4590" kern="1200">
          <a:solidFill>
            <a:schemeClr val="tx1"/>
          </a:solidFill>
          <a:latin typeface="+mn-lt"/>
          <a:ea typeface="+mn-ea"/>
          <a:cs typeface="+mn-cs"/>
        </a:defRPr>
      </a:lvl7pPr>
      <a:lvl8pPr marL="8743950" indent="-582930" algn="l" defTabSz="2331720" rtl="0" eaLnBrk="1" latinLnBrk="0" hangingPunct="1">
        <a:lnSpc>
          <a:spcPct val="90000"/>
        </a:lnSpc>
        <a:spcBef>
          <a:spcPts val="1275"/>
        </a:spcBef>
        <a:buFont typeface="Arial"/>
        <a:buChar char="•"/>
        <a:defRPr sz="4590" kern="1200">
          <a:solidFill>
            <a:schemeClr val="tx1"/>
          </a:solidFill>
          <a:latin typeface="+mn-lt"/>
          <a:ea typeface="+mn-ea"/>
          <a:cs typeface="+mn-cs"/>
        </a:defRPr>
      </a:lvl8pPr>
      <a:lvl9pPr marL="9909810" indent="-582930" algn="l" defTabSz="2331720" rtl="0" eaLnBrk="1" latinLnBrk="0" hangingPunct="1">
        <a:lnSpc>
          <a:spcPct val="90000"/>
        </a:lnSpc>
        <a:spcBef>
          <a:spcPts val="1275"/>
        </a:spcBef>
        <a:buFont typeface="Arial"/>
        <a:buChar char="•"/>
        <a:defRPr sz="4590" kern="1200">
          <a:solidFill>
            <a:schemeClr val="tx1"/>
          </a:solidFill>
          <a:latin typeface="+mn-lt"/>
          <a:ea typeface="+mn-ea"/>
          <a:cs typeface="+mn-cs"/>
        </a:defRPr>
      </a:lvl9pPr>
    </p:bodyStyle>
    <p:otherStyle>
      <a:defPPr>
        <a:defRPr lang="en-US"/>
      </a:defPPr>
      <a:lvl1pPr marL="0" algn="l" defTabSz="2331720" rtl="0" eaLnBrk="1" latinLnBrk="0" hangingPunct="1">
        <a:defRPr sz="4590" kern="1200">
          <a:solidFill>
            <a:schemeClr val="tx1"/>
          </a:solidFill>
          <a:latin typeface="+mn-lt"/>
          <a:ea typeface="+mn-ea"/>
          <a:cs typeface="+mn-cs"/>
        </a:defRPr>
      </a:lvl1pPr>
      <a:lvl2pPr marL="1165860" algn="l" defTabSz="2331720" rtl="0" eaLnBrk="1" latinLnBrk="0" hangingPunct="1">
        <a:defRPr sz="4590" kern="1200">
          <a:solidFill>
            <a:schemeClr val="tx1"/>
          </a:solidFill>
          <a:latin typeface="+mn-lt"/>
          <a:ea typeface="+mn-ea"/>
          <a:cs typeface="+mn-cs"/>
        </a:defRPr>
      </a:lvl2pPr>
      <a:lvl3pPr marL="2331720" algn="l" defTabSz="2331720" rtl="0" eaLnBrk="1" latinLnBrk="0" hangingPunct="1">
        <a:defRPr sz="4590" kern="1200">
          <a:solidFill>
            <a:schemeClr val="tx1"/>
          </a:solidFill>
          <a:latin typeface="+mn-lt"/>
          <a:ea typeface="+mn-ea"/>
          <a:cs typeface="+mn-cs"/>
        </a:defRPr>
      </a:lvl3pPr>
      <a:lvl4pPr marL="3497580" algn="l" defTabSz="2331720" rtl="0" eaLnBrk="1" latinLnBrk="0" hangingPunct="1">
        <a:defRPr sz="4590" kern="1200">
          <a:solidFill>
            <a:schemeClr val="tx1"/>
          </a:solidFill>
          <a:latin typeface="+mn-lt"/>
          <a:ea typeface="+mn-ea"/>
          <a:cs typeface="+mn-cs"/>
        </a:defRPr>
      </a:lvl4pPr>
      <a:lvl5pPr marL="4663440" algn="l" defTabSz="2331720" rtl="0" eaLnBrk="1" latinLnBrk="0" hangingPunct="1">
        <a:defRPr sz="4590" kern="1200">
          <a:solidFill>
            <a:schemeClr val="tx1"/>
          </a:solidFill>
          <a:latin typeface="+mn-lt"/>
          <a:ea typeface="+mn-ea"/>
          <a:cs typeface="+mn-cs"/>
        </a:defRPr>
      </a:lvl5pPr>
      <a:lvl6pPr marL="5829300" algn="l" defTabSz="2331720" rtl="0" eaLnBrk="1" latinLnBrk="0" hangingPunct="1">
        <a:defRPr sz="4590" kern="1200">
          <a:solidFill>
            <a:schemeClr val="tx1"/>
          </a:solidFill>
          <a:latin typeface="+mn-lt"/>
          <a:ea typeface="+mn-ea"/>
          <a:cs typeface="+mn-cs"/>
        </a:defRPr>
      </a:lvl6pPr>
      <a:lvl7pPr marL="6995160" algn="l" defTabSz="2331720" rtl="0" eaLnBrk="1" latinLnBrk="0" hangingPunct="1">
        <a:defRPr sz="4590" kern="1200">
          <a:solidFill>
            <a:schemeClr val="tx1"/>
          </a:solidFill>
          <a:latin typeface="+mn-lt"/>
          <a:ea typeface="+mn-ea"/>
          <a:cs typeface="+mn-cs"/>
        </a:defRPr>
      </a:lvl7pPr>
      <a:lvl8pPr marL="8161020" algn="l" defTabSz="2331720" rtl="0" eaLnBrk="1" latinLnBrk="0" hangingPunct="1">
        <a:defRPr sz="4590" kern="1200">
          <a:solidFill>
            <a:schemeClr val="tx1"/>
          </a:solidFill>
          <a:latin typeface="+mn-lt"/>
          <a:ea typeface="+mn-ea"/>
          <a:cs typeface="+mn-cs"/>
        </a:defRPr>
      </a:lvl8pPr>
      <a:lvl9pPr marL="9326880" algn="l" defTabSz="2331720" rtl="0" eaLnBrk="1" latinLnBrk="0" hangingPunct="1">
        <a:defRPr sz="45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g-onramp.org/deployments" TargetMode="External"/><Relationship Id="rId13" Type="http://schemas.openxmlformats.org/officeDocument/2006/relationships/hyperlink" Target="http://gep.wustl.edu/" TargetMode="External"/><Relationship Id="rId18" Type="http://schemas.openxmlformats.org/officeDocument/2006/relationships/image" Target="../media/image11.png"/><Relationship Id="rId26" Type="http://schemas.openxmlformats.org/officeDocument/2006/relationships/hyperlink" Target="http://g-onramp.org/training" TargetMode="External"/><Relationship Id="rId3" Type="http://schemas.openxmlformats.org/officeDocument/2006/relationships/image" Target="../media/image2.png"/><Relationship Id="rId21" Type="http://schemas.openxmlformats.org/officeDocument/2006/relationships/image" Target="../media/image14.png"/><Relationship Id="rId7" Type="http://schemas.openxmlformats.org/officeDocument/2006/relationships/hyperlink" Target="http://g-onramp.org/genome-browsers" TargetMode="External"/><Relationship Id="rId12" Type="http://schemas.openxmlformats.org/officeDocument/2006/relationships/image" Target="../media/image6.png"/><Relationship Id="rId17" Type="http://schemas.openxmlformats.org/officeDocument/2006/relationships/image" Target="../media/image10.png"/><Relationship Id="rId25" Type="http://schemas.openxmlformats.org/officeDocument/2006/relationships/hyperlink" Target="https://launch.usegalaxy.org/" TargetMode="External"/><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3.tiff"/><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g-onramp.org/" TargetMode="External"/><Relationship Id="rId11" Type="http://schemas.openxmlformats.org/officeDocument/2006/relationships/image" Target="../media/image5.png"/><Relationship Id="rId24" Type="http://schemas.openxmlformats.org/officeDocument/2006/relationships/image" Target="../media/image17.png"/><Relationship Id="rId5" Type="http://schemas.openxmlformats.org/officeDocument/2006/relationships/hyperlink" Target="https://galaxyproject.org/" TargetMode="External"/><Relationship Id="rId15" Type="http://schemas.openxmlformats.org/officeDocument/2006/relationships/image" Target="../media/image8.png"/><Relationship Id="rId23" Type="http://schemas.openxmlformats.org/officeDocument/2006/relationships/image" Target="../media/image16.png"/><Relationship Id="rId28" Type="http://schemas.openxmlformats.org/officeDocument/2006/relationships/image" Target="../media/image19.emf"/><Relationship Id="rId10" Type="http://schemas.openxmlformats.org/officeDocument/2006/relationships/image" Target="../media/image4.png"/><Relationship Id="rId19" Type="http://schemas.openxmlformats.org/officeDocument/2006/relationships/image" Target="../media/image12.png"/><Relationship Id="rId4" Type="http://schemas.openxmlformats.org/officeDocument/2006/relationships/image" Target="../media/image3.svg"/><Relationship Id="rId9" Type="http://schemas.openxmlformats.org/officeDocument/2006/relationships/hyperlink" Target="http://gep.wustl.edu/contact_us" TargetMode="External"/><Relationship Id="rId14" Type="http://schemas.openxmlformats.org/officeDocument/2006/relationships/image" Target="../media/image7.tiff"/><Relationship Id="rId22" Type="http://schemas.openxmlformats.org/officeDocument/2006/relationships/image" Target="../media/image15.png"/><Relationship Id="rId27" Type="http://schemas.openxmlformats.org/officeDocument/2006/relationships/image" Target="../media/image18.jpeg"/><Relationship Id="rId30"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Rectangle 330">
            <a:extLst>
              <a:ext uri="{FF2B5EF4-FFF2-40B4-BE49-F238E27FC236}">
                <a16:creationId xmlns:a16="http://schemas.microsoft.com/office/drawing/2014/main" id="{5A0BBF43-3EAE-FA4C-9E90-C87F71C446AB}"/>
              </a:ext>
            </a:extLst>
          </p:cNvPr>
          <p:cNvSpPr/>
          <p:nvPr/>
        </p:nvSpPr>
        <p:spPr>
          <a:xfrm>
            <a:off x="10636593" y="12762534"/>
            <a:ext cx="5863771" cy="4823410"/>
          </a:xfrm>
          <a:prstGeom prst="rect">
            <a:avLst/>
          </a:prstGeom>
          <a:solidFill>
            <a:schemeClr val="bg1">
              <a:lumMod val="95000"/>
            </a:schemeClr>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3" name="Picture 802">
            <a:extLst>
              <a:ext uri="{FF2B5EF4-FFF2-40B4-BE49-F238E27FC236}">
                <a16:creationId xmlns:a16="http://schemas.microsoft.com/office/drawing/2014/main" id="{612BBF34-E3CD-D046-A865-81B94F2A03D2}"/>
              </a:ext>
            </a:extLst>
          </p:cNvPr>
          <p:cNvPicPr>
            <a:picLocks noChangeAspect="1"/>
          </p:cNvPicPr>
          <p:nvPr/>
        </p:nvPicPr>
        <p:blipFill>
          <a:blip r:embed="rId2"/>
          <a:stretch>
            <a:fillRect/>
          </a:stretch>
        </p:blipFill>
        <p:spPr>
          <a:xfrm>
            <a:off x="13193415" y="23183313"/>
            <a:ext cx="7151293" cy="4494039"/>
          </a:xfrm>
          <a:prstGeom prst="rect">
            <a:avLst/>
          </a:prstGeom>
          <a:ln>
            <a:noFill/>
          </a:ln>
        </p:spPr>
      </p:pic>
      <p:sp>
        <p:nvSpPr>
          <p:cNvPr id="287" name="Rounded Rectangle 286">
            <a:extLst>
              <a:ext uri="{FF2B5EF4-FFF2-40B4-BE49-F238E27FC236}">
                <a16:creationId xmlns:a16="http://schemas.microsoft.com/office/drawing/2014/main" id="{F4D3E44B-0A2A-4B4D-AC80-BA9211D531A5}"/>
              </a:ext>
            </a:extLst>
          </p:cNvPr>
          <p:cNvSpPr/>
          <p:nvPr/>
        </p:nvSpPr>
        <p:spPr>
          <a:xfrm>
            <a:off x="3064254" y="22188921"/>
            <a:ext cx="3953690" cy="3790609"/>
          </a:xfrm>
          <a:prstGeom prst="roundRect">
            <a:avLst>
              <a:gd name="adj" fmla="val 10033"/>
            </a:avLst>
          </a:prstGeom>
          <a:solidFill>
            <a:schemeClr val="bg1">
              <a:lumMod val="9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75AF50A-C8AB-5640-9AEB-17AE61EDE4C7}"/>
              </a:ext>
            </a:extLst>
          </p:cNvPr>
          <p:cNvSpPr/>
          <p:nvPr/>
        </p:nvSpPr>
        <p:spPr>
          <a:xfrm>
            <a:off x="182880" y="143844"/>
            <a:ext cx="30695357" cy="5209856"/>
          </a:xfrm>
          <a:prstGeom prst="rect">
            <a:avLst/>
          </a:prstGeom>
          <a:solidFill>
            <a:schemeClr val="accent6">
              <a:lumMod val="20000"/>
              <a:lumOff val="80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5" name="TextBox 4">
            <a:extLst>
              <a:ext uri="{FF2B5EF4-FFF2-40B4-BE49-F238E27FC236}">
                <a16:creationId xmlns:a16="http://schemas.microsoft.com/office/drawing/2014/main" id="{6278947C-E05C-C542-97C5-F0759E641808}"/>
              </a:ext>
            </a:extLst>
          </p:cNvPr>
          <p:cNvSpPr txBox="1"/>
          <p:nvPr/>
        </p:nvSpPr>
        <p:spPr>
          <a:xfrm>
            <a:off x="3303497" y="268811"/>
            <a:ext cx="27627942" cy="3139321"/>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Using genome browsers constructed by G-OnRamp to provide students with a Course-based Undergraduate Research Experience in genome annotation</a:t>
            </a:r>
            <a:r>
              <a:rPr lang="en-US" sz="6600" dirty="0">
                <a:latin typeface="Arial" panose="020B0604020202020204" pitchFamily="34" charset="0"/>
                <a:cs typeface="Arial" panose="020B0604020202020204" pitchFamily="34" charset="0"/>
              </a:rPr>
              <a:t> </a:t>
            </a:r>
            <a:endParaRPr lang="en-US" sz="6600" b="1" dirty="0">
              <a:latin typeface="Arial" panose="020B0604020202020204" pitchFamily="34" charset="0"/>
              <a:ea typeface="Arial" charset="0"/>
              <a:cs typeface="Arial" panose="020B0604020202020204" pitchFamily="34" charset="0"/>
            </a:endParaRPr>
          </a:p>
        </p:txBody>
      </p:sp>
      <p:sp>
        <p:nvSpPr>
          <p:cNvPr id="6" name="TextBox 5">
            <a:extLst>
              <a:ext uri="{FF2B5EF4-FFF2-40B4-BE49-F238E27FC236}">
                <a16:creationId xmlns:a16="http://schemas.microsoft.com/office/drawing/2014/main" id="{2759324A-6D63-4C48-8D22-9FC2D71C6A90}"/>
              </a:ext>
            </a:extLst>
          </p:cNvPr>
          <p:cNvSpPr txBox="1"/>
          <p:nvPr/>
        </p:nvSpPr>
        <p:spPr>
          <a:xfrm>
            <a:off x="158158" y="3549770"/>
            <a:ext cx="30748559" cy="707886"/>
          </a:xfrm>
          <a:prstGeom prst="rect">
            <a:avLst/>
          </a:prstGeom>
          <a:noFill/>
        </p:spPr>
        <p:txBody>
          <a:bodyPr wrap="square" rtlCol="0">
            <a:spAutoFit/>
          </a:bodyPr>
          <a:lstStyle/>
          <a:p>
            <a:pPr algn="ctr"/>
            <a:r>
              <a:rPr lang="en-US" sz="4000" dirty="0">
                <a:latin typeface="Arial" charset="0"/>
                <a:ea typeface="Arial" charset="0"/>
                <a:cs typeface="Arial" charset="0"/>
              </a:rPr>
              <a:t>Wilson Leung</a:t>
            </a:r>
            <a:r>
              <a:rPr lang="en-US" sz="4000" baseline="30000" dirty="0">
                <a:latin typeface="Arial" charset="0"/>
                <a:ea typeface="Arial" charset="0"/>
                <a:cs typeface="Arial" charset="0"/>
              </a:rPr>
              <a:t>1</a:t>
            </a:r>
            <a:r>
              <a:rPr lang="en-US" sz="4000" dirty="0">
                <a:latin typeface="Arial" charset="0"/>
                <a:ea typeface="Arial" charset="0"/>
                <a:cs typeface="Arial" charset="0"/>
              </a:rPr>
              <a:t>, Luke Sargent</a:t>
            </a:r>
            <a:r>
              <a:rPr lang="en-US" sz="4000" baseline="30000" dirty="0">
                <a:latin typeface="Arial" charset="0"/>
                <a:ea typeface="Arial" charset="0"/>
                <a:cs typeface="Arial" charset="0"/>
              </a:rPr>
              <a:t>2</a:t>
            </a:r>
            <a:r>
              <a:rPr lang="en-US" sz="4000" dirty="0">
                <a:latin typeface="Arial" charset="0"/>
                <a:ea typeface="Arial" charset="0"/>
                <a:cs typeface="Arial" charset="0"/>
              </a:rPr>
              <a:t>, Yating Liu</a:t>
            </a:r>
            <a:r>
              <a:rPr lang="en-US" sz="4000" baseline="30000" dirty="0">
                <a:latin typeface="Arial" charset="0"/>
                <a:ea typeface="Arial" charset="0"/>
                <a:cs typeface="Arial" charset="0"/>
              </a:rPr>
              <a:t>1</a:t>
            </a:r>
            <a:r>
              <a:rPr lang="en-US" sz="4000" dirty="0">
                <a:latin typeface="Arial" charset="0"/>
                <a:ea typeface="Arial" charset="0"/>
                <a:cs typeface="Arial" charset="0"/>
              </a:rPr>
              <a:t>, Nathan T. Mortimer</a:t>
            </a:r>
            <a:r>
              <a:rPr lang="en-US" sz="4000" baseline="30000" dirty="0">
                <a:latin typeface="Arial" charset="0"/>
                <a:ea typeface="Arial" charset="0"/>
                <a:cs typeface="Arial" charset="0"/>
              </a:rPr>
              <a:t>3</a:t>
            </a:r>
            <a:r>
              <a:rPr lang="en-US" sz="4000" dirty="0">
                <a:latin typeface="Arial" charset="0"/>
                <a:ea typeface="Arial" charset="0"/>
                <a:cs typeface="Arial" charset="0"/>
              </a:rPr>
              <a:t>, David Lopatto</a:t>
            </a:r>
            <a:r>
              <a:rPr lang="en-US" sz="4000" baseline="30000" dirty="0">
                <a:latin typeface="Arial" charset="0"/>
                <a:ea typeface="Arial" charset="0"/>
                <a:cs typeface="Arial" charset="0"/>
              </a:rPr>
              <a:t>4</a:t>
            </a:r>
            <a:r>
              <a:rPr lang="en-US" sz="4000" dirty="0">
                <a:latin typeface="Arial" charset="0"/>
                <a:ea typeface="Arial" charset="0"/>
                <a:cs typeface="Arial" charset="0"/>
              </a:rPr>
              <a:t>, Jeremy Goecks</a:t>
            </a:r>
            <a:r>
              <a:rPr lang="en-US" sz="4000" baseline="30000" dirty="0">
                <a:latin typeface="Arial" charset="0"/>
                <a:ea typeface="Arial" charset="0"/>
                <a:cs typeface="Arial" charset="0"/>
              </a:rPr>
              <a:t>2</a:t>
            </a:r>
            <a:r>
              <a:rPr lang="en-US" sz="4000" dirty="0">
                <a:latin typeface="Arial" charset="0"/>
                <a:ea typeface="Arial" charset="0"/>
                <a:cs typeface="Arial" charset="0"/>
              </a:rPr>
              <a:t>, Sarah C. R. Elgin</a:t>
            </a:r>
            <a:r>
              <a:rPr lang="en-US" sz="4000" baseline="30000" dirty="0">
                <a:latin typeface="Arial" charset="0"/>
                <a:ea typeface="Arial" charset="0"/>
                <a:cs typeface="Arial" charset="0"/>
              </a:rPr>
              <a:t>1</a:t>
            </a:r>
          </a:p>
        </p:txBody>
      </p:sp>
      <p:pic>
        <p:nvPicPr>
          <p:cNvPr id="7" name="Graphic 6">
            <a:extLst>
              <a:ext uri="{FF2B5EF4-FFF2-40B4-BE49-F238E27FC236}">
                <a16:creationId xmlns:a16="http://schemas.microsoft.com/office/drawing/2014/main" id="{2B1AB16B-1C9C-6047-8916-5FD2474BE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321" y="327638"/>
            <a:ext cx="2829016" cy="2829016"/>
          </a:xfrm>
          <a:prstGeom prst="rect">
            <a:avLst/>
          </a:prstGeom>
        </p:spPr>
      </p:pic>
      <p:sp>
        <p:nvSpPr>
          <p:cNvPr id="8" name="TextBox 7">
            <a:extLst>
              <a:ext uri="{FF2B5EF4-FFF2-40B4-BE49-F238E27FC236}">
                <a16:creationId xmlns:a16="http://schemas.microsoft.com/office/drawing/2014/main" id="{EB3E0438-355F-F842-9A08-5FCEEC63F99B}"/>
              </a:ext>
            </a:extLst>
          </p:cNvPr>
          <p:cNvSpPr txBox="1"/>
          <p:nvPr/>
        </p:nvSpPr>
        <p:spPr>
          <a:xfrm>
            <a:off x="158158" y="4429213"/>
            <a:ext cx="30773281" cy="707886"/>
          </a:xfrm>
          <a:prstGeom prst="rect">
            <a:avLst/>
          </a:prstGeom>
          <a:noFill/>
        </p:spPr>
        <p:txBody>
          <a:bodyPr wrap="square" rtlCol="0">
            <a:spAutoFit/>
          </a:bodyPr>
          <a:lstStyle/>
          <a:p>
            <a:pPr algn="ctr"/>
            <a:r>
              <a:rPr lang="en-US" sz="4000" baseline="30000" dirty="0">
                <a:latin typeface="Arial" charset="0"/>
                <a:ea typeface="Arial" charset="0"/>
                <a:cs typeface="Arial" charset="0"/>
              </a:rPr>
              <a:t>1</a:t>
            </a:r>
            <a:r>
              <a:rPr lang="en-US" sz="4000" dirty="0">
                <a:latin typeface="Arial" charset="0"/>
                <a:ea typeface="Arial" charset="0"/>
                <a:cs typeface="Arial" charset="0"/>
              </a:rPr>
              <a:t>Washington University in St. Louis, MO; </a:t>
            </a:r>
            <a:r>
              <a:rPr lang="en-US" sz="4000" baseline="30000" dirty="0">
                <a:latin typeface="Arial" charset="0"/>
                <a:ea typeface="Arial" charset="0"/>
                <a:cs typeface="Arial" charset="0"/>
              </a:rPr>
              <a:t>2</a:t>
            </a:r>
            <a:r>
              <a:rPr lang="en-US" sz="4000" dirty="0">
                <a:latin typeface="Arial" charset="0"/>
                <a:ea typeface="Arial" charset="0"/>
                <a:cs typeface="Arial" charset="0"/>
              </a:rPr>
              <a:t>Oregon Health &amp; Science University, OR; </a:t>
            </a:r>
            <a:r>
              <a:rPr lang="en-US" sz="4000" baseline="30000" dirty="0">
                <a:latin typeface="Arial" charset="0"/>
                <a:ea typeface="Arial" charset="0"/>
                <a:cs typeface="Arial" charset="0"/>
              </a:rPr>
              <a:t>3</a:t>
            </a:r>
            <a:r>
              <a:rPr lang="en-US" sz="4000" dirty="0">
                <a:latin typeface="Arial" charset="0"/>
                <a:ea typeface="Arial" charset="0"/>
                <a:cs typeface="Arial" charset="0"/>
              </a:rPr>
              <a:t>Illinois State University, IL;  </a:t>
            </a:r>
            <a:r>
              <a:rPr lang="en-US" sz="4000" baseline="30000" dirty="0">
                <a:latin typeface="Arial" charset="0"/>
                <a:ea typeface="Arial" charset="0"/>
                <a:cs typeface="Arial" charset="0"/>
              </a:rPr>
              <a:t>4</a:t>
            </a:r>
            <a:r>
              <a:rPr lang="en-US" sz="4000" dirty="0">
                <a:latin typeface="Arial" charset="0"/>
                <a:ea typeface="Arial" charset="0"/>
                <a:cs typeface="Arial" charset="0"/>
              </a:rPr>
              <a:t>Grinnell College, IA</a:t>
            </a:r>
            <a:endParaRPr lang="en-US" sz="4000" baseline="30000" dirty="0">
              <a:latin typeface="Arial" charset="0"/>
              <a:ea typeface="Arial" charset="0"/>
              <a:cs typeface="Arial" charset="0"/>
            </a:endParaRPr>
          </a:p>
        </p:txBody>
      </p:sp>
      <p:sp>
        <p:nvSpPr>
          <p:cNvPr id="9" name="Rectangle 8">
            <a:extLst>
              <a:ext uri="{FF2B5EF4-FFF2-40B4-BE49-F238E27FC236}">
                <a16:creationId xmlns:a16="http://schemas.microsoft.com/office/drawing/2014/main" id="{AD9D24E3-356A-664D-870F-B44B0C51EC70}"/>
              </a:ext>
            </a:extLst>
          </p:cNvPr>
          <p:cNvSpPr/>
          <p:nvPr/>
        </p:nvSpPr>
        <p:spPr>
          <a:xfrm>
            <a:off x="182880" y="10138010"/>
            <a:ext cx="10058400" cy="7630487"/>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24" name="Rectangle 23">
            <a:extLst>
              <a:ext uri="{FF2B5EF4-FFF2-40B4-BE49-F238E27FC236}">
                <a16:creationId xmlns:a16="http://schemas.microsoft.com/office/drawing/2014/main" id="{AAC1DB17-D6E6-5149-915B-238218792D92}"/>
              </a:ext>
            </a:extLst>
          </p:cNvPr>
          <p:cNvSpPr/>
          <p:nvPr/>
        </p:nvSpPr>
        <p:spPr>
          <a:xfrm>
            <a:off x="182880" y="9006840"/>
            <a:ext cx="10058400" cy="1134613"/>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25" name="TextBox 24">
            <a:extLst>
              <a:ext uri="{FF2B5EF4-FFF2-40B4-BE49-F238E27FC236}">
                <a16:creationId xmlns:a16="http://schemas.microsoft.com/office/drawing/2014/main" id="{D3EB5B55-38B6-A04C-89E6-992E79FEEA11}"/>
              </a:ext>
            </a:extLst>
          </p:cNvPr>
          <p:cNvSpPr txBox="1"/>
          <p:nvPr/>
        </p:nvSpPr>
        <p:spPr>
          <a:xfrm>
            <a:off x="182880" y="9144000"/>
            <a:ext cx="10055589" cy="769441"/>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Abstract</a:t>
            </a:r>
          </a:p>
        </p:txBody>
      </p:sp>
      <p:sp>
        <p:nvSpPr>
          <p:cNvPr id="38" name="TextBox 37">
            <a:extLst>
              <a:ext uri="{FF2B5EF4-FFF2-40B4-BE49-F238E27FC236}">
                <a16:creationId xmlns:a16="http://schemas.microsoft.com/office/drawing/2014/main" id="{4F956D08-0857-6B4B-BDF7-0EDBED9A1B58}"/>
              </a:ext>
            </a:extLst>
          </p:cNvPr>
          <p:cNvSpPr txBox="1"/>
          <p:nvPr/>
        </p:nvSpPr>
        <p:spPr>
          <a:xfrm>
            <a:off x="319125" y="10240041"/>
            <a:ext cx="9872707" cy="747897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Course-based Undergraduate Research Experiences (CUREs) based on genome annotation are beneficial to researchers, educators, and students alike. They provide researchers with high quality gene models and provide educators with an effective way to teach students about eukaryotic genes/genomes. Genome browsers provide visualizations that facilitate the synthesis of multiple types of experimental and computational evidence for constructing gene models. To reduce the technical expertise required to construct genome browsers, the Genomics Education Partnership (GEP) and the Galaxy Project (</a:t>
            </a:r>
            <a:r>
              <a:rPr lang="en-US" sz="2000" u="sng" dirty="0">
                <a:latin typeface="Arial" panose="020B0604020202020204" pitchFamily="34" charset="0"/>
                <a:cs typeface="Arial" panose="020B0604020202020204" pitchFamily="34" charset="0"/>
                <a:hlinkClick r:id="rId5"/>
              </a:rPr>
              <a:t>https://galaxyproject.org</a:t>
            </a:r>
            <a:r>
              <a:rPr lang="en-US" sz="2000" dirty="0">
                <a:latin typeface="Arial" panose="020B0604020202020204" pitchFamily="34" charset="0"/>
                <a:cs typeface="Arial" panose="020B0604020202020204" pitchFamily="34" charset="0"/>
              </a:rPr>
              <a:t>) have developed G-OnRamp (</a:t>
            </a:r>
            <a:r>
              <a:rPr lang="en-US" sz="2000" u="sng" dirty="0">
                <a:latin typeface="Arial" panose="020B0604020202020204" pitchFamily="34" charset="0"/>
                <a:cs typeface="Arial" panose="020B0604020202020204" pitchFamily="34" charset="0"/>
                <a:hlinkClick r:id="rId6"/>
              </a:rPr>
              <a:t>http://g-onramp.org</a:t>
            </a:r>
            <a:r>
              <a:rPr lang="en-US" sz="2000" dirty="0">
                <a:latin typeface="Arial" panose="020B0604020202020204" pitchFamily="34" charset="0"/>
                <a:cs typeface="Arial" panose="020B0604020202020204" pitchFamily="34" charset="0"/>
              </a:rPr>
              <a:t>), a web-based platform for constructing UCSC Assembly Hubs and JBrowse genome browsers with evidence tracks for sequence alignments, gene predictions, RNA-Seq data, and repeats identification. G-OnRamp also provides tools to create and manage Apollo instances for collaborative genome annotations. G-OnRamp has been used to create genome browsers for &gt;20 species (</a:t>
            </a:r>
            <a:r>
              <a:rPr lang="en-US" sz="2000" u="sng" dirty="0">
                <a:latin typeface="Arial" panose="020B0604020202020204" pitchFamily="34" charset="0"/>
                <a:cs typeface="Arial" panose="020B0604020202020204" pitchFamily="34" charset="0"/>
                <a:hlinkClick r:id="rId7"/>
              </a:rPr>
              <a:t>http://g-onramp.org/genome-browsers</a:t>
            </a:r>
            <a:r>
              <a:rPr lang="en-US" sz="2000" dirty="0">
                <a:latin typeface="Arial" panose="020B0604020202020204" pitchFamily="34" charset="0"/>
                <a:cs typeface="Arial" panose="020B0604020202020204" pitchFamily="34" charset="0"/>
              </a:rPr>
              <a:t>), including those for a CURE that examined lipid synthesis pathway genes in four parasitoid wasp species. This CURE engaged more than 200 students from 15 diverse institutions. Results from an anonymous survey of G-OnRamp users showed that most respondents find G-OnRamp useful in their research and their teaching; some plan to use it to develop new CUREs. Version 1.1 of G-OnRamp added the capability to incorporate extrinsic evidence into the Augustus gene predictions, and improved compatibility with new versions of Apollo, JBrowse, and Galaxy. G-OnRamp can be deployed locally via a virtual appliance or on the Cloud (Amazon EC2) via CloudLaunch (</a:t>
            </a:r>
            <a:r>
              <a:rPr lang="en-US" sz="2000" u="sng" dirty="0">
                <a:latin typeface="Arial" panose="020B0604020202020204" pitchFamily="34" charset="0"/>
                <a:cs typeface="Arial" panose="020B0604020202020204" pitchFamily="34" charset="0"/>
                <a:hlinkClick r:id="rId8"/>
              </a:rPr>
              <a:t>http://g-onramp.org/deployments</a:t>
            </a:r>
            <a:r>
              <a:rPr lang="en-US" sz="2000" dirty="0">
                <a:latin typeface="Arial" panose="020B0604020202020204" pitchFamily="34" charset="0"/>
                <a:cs typeface="Arial" panose="020B0604020202020204" pitchFamily="34" charset="0"/>
              </a:rPr>
              <a:t>). Faculty interested in developing a CURE using G-OnRamp can contact us at </a:t>
            </a:r>
            <a:r>
              <a:rPr lang="en-US" sz="2000" u="sng" dirty="0">
                <a:latin typeface="Arial" panose="020B0604020202020204" pitchFamily="34" charset="0"/>
                <a:cs typeface="Arial" panose="020B0604020202020204" pitchFamily="34" charset="0"/>
                <a:hlinkClick r:id="rId9"/>
              </a:rPr>
              <a:t>http://gep.wustl.edu/contact_us</a:t>
            </a:r>
            <a:r>
              <a:rPr lang="en-US" sz="2000" dirty="0">
                <a:latin typeface="Arial" panose="020B0604020202020204" pitchFamily="34" charset="0"/>
                <a:cs typeface="Arial" panose="020B0604020202020204" pitchFamily="34" charset="0"/>
              </a:rPr>
              <a:t>.</a:t>
            </a:r>
          </a:p>
        </p:txBody>
      </p:sp>
      <p:sp>
        <p:nvSpPr>
          <p:cNvPr id="39" name="Rectangle 38">
            <a:extLst>
              <a:ext uri="{FF2B5EF4-FFF2-40B4-BE49-F238E27FC236}">
                <a16:creationId xmlns:a16="http://schemas.microsoft.com/office/drawing/2014/main" id="{2C5FE4E3-921D-DF4C-BBAE-9627DA0FCC01}"/>
              </a:ext>
            </a:extLst>
          </p:cNvPr>
          <p:cNvSpPr/>
          <p:nvPr/>
        </p:nvSpPr>
        <p:spPr>
          <a:xfrm>
            <a:off x="1402080" y="5725005"/>
            <a:ext cx="28285439" cy="2895594"/>
          </a:xfrm>
          <a:prstGeom prst="rect">
            <a:avLst/>
          </a:prstGeom>
          <a:solidFill>
            <a:schemeClr val="accent4">
              <a:lumMod val="20000"/>
              <a:lumOff val="80000"/>
            </a:schemeClr>
          </a:solidFill>
          <a:ln w="76200" cap="flat" cmpd="sng" algn="ctr">
            <a:solidFill>
              <a:schemeClr val="accent4">
                <a:lumMod val="5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40" name="TextBox 39">
            <a:extLst>
              <a:ext uri="{FF2B5EF4-FFF2-40B4-BE49-F238E27FC236}">
                <a16:creationId xmlns:a16="http://schemas.microsoft.com/office/drawing/2014/main" id="{62E50168-EB1B-DD4F-8184-611041D1E0A6}"/>
              </a:ext>
            </a:extLst>
          </p:cNvPr>
          <p:cNvSpPr txBox="1"/>
          <p:nvPr/>
        </p:nvSpPr>
        <p:spPr>
          <a:xfrm>
            <a:off x="2005100" y="6054126"/>
            <a:ext cx="25039468" cy="2308324"/>
          </a:xfrm>
          <a:prstGeom prst="rect">
            <a:avLst/>
          </a:prstGeom>
          <a:noFill/>
        </p:spPr>
        <p:txBody>
          <a:bodyPr wrap="square" rtlCol="0">
            <a:spAutoFit/>
          </a:bodyPr>
          <a:lstStyle/>
          <a:p>
            <a:r>
              <a:rPr lang="en-US" sz="4800" dirty="0">
                <a:latin typeface="Arial" charset="0"/>
                <a:ea typeface="Arial" charset="0"/>
                <a:cs typeface="Arial" charset="0"/>
              </a:rPr>
              <a:t>G-</a:t>
            </a:r>
            <a:r>
              <a:rPr lang="en-US" sz="4800" dirty="0" err="1">
                <a:latin typeface="Arial" charset="0"/>
                <a:ea typeface="Arial" charset="0"/>
                <a:cs typeface="Arial" charset="0"/>
              </a:rPr>
              <a:t>OnRamp</a:t>
            </a:r>
            <a:r>
              <a:rPr lang="en-US" sz="4800" dirty="0">
                <a:latin typeface="Arial" charset="0"/>
                <a:ea typeface="Arial" charset="0"/>
                <a:cs typeface="Arial" charset="0"/>
              </a:rPr>
              <a:t> (</a:t>
            </a:r>
            <a:r>
              <a:rPr lang="en-US" sz="4800" dirty="0">
                <a:latin typeface="Arial" charset="0"/>
                <a:ea typeface="Arial" charset="0"/>
                <a:cs typeface="Arial" charset="0"/>
                <a:hlinkClick r:id="rId6"/>
              </a:rPr>
              <a:t>http://g-</a:t>
            </a:r>
            <a:r>
              <a:rPr lang="en-US" sz="4800" dirty="0" err="1">
                <a:latin typeface="Arial" charset="0"/>
                <a:ea typeface="Arial" charset="0"/>
                <a:cs typeface="Arial" charset="0"/>
                <a:hlinkClick r:id="rId6"/>
              </a:rPr>
              <a:t>onramp.org</a:t>
            </a:r>
            <a:r>
              <a:rPr lang="en-US" sz="4800" dirty="0">
                <a:latin typeface="Arial" charset="0"/>
                <a:ea typeface="Arial" charset="0"/>
                <a:cs typeface="Arial" charset="0"/>
              </a:rPr>
              <a:t>) provides an easy-to-use web platform for educators to create genome browsers to engage undergraduate students in research projects, both collaborative annotation of eukaryotic genes/genomes and “big data” biomedical analyses</a:t>
            </a:r>
          </a:p>
        </p:txBody>
      </p:sp>
      <p:sp>
        <p:nvSpPr>
          <p:cNvPr id="42" name="Rectangle 41">
            <a:extLst>
              <a:ext uri="{FF2B5EF4-FFF2-40B4-BE49-F238E27FC236}">
                <a16:creationId xmlns:a16="http://schemas.microsoft.com/office/drawing/2014/main" id="{13D2FD8C-95DE-0C45-9E80-7507C90C4FB9}"/>
              </a:ext>
            </a:extLst>
          </p:cNvPr>
          <p:cNvSpPr/>
          <p:nvPr/>
        </p:nvSpPr>
        <p:spPr>
          <a:xfrm>
            <a:off x="182880" y="28922472"/>
            <a:ext cx="10058400" cy="1134613"/>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43" name="TextBox 42">
            <a:extLst>
              <a:ext uri="{FF2B5EF4-FFF2-40B4-BE49-F238E27FC236}">
                <a16:creationId xmlns:a16="http://schemas.microsoft.com/office/drawing/2014/main" id="{08D3DDEA-6084-DF4B-94B7-A9871C0D9AD7}"/>
              </a:ext>
            </a:extLst>
          </p:cNvPr>
          <p:cNvSpPr txBox="1"/>
          <p:nvPr/>
        </p:nvSpPr>
        <p:spPr>
          <a:xfrm>
            <a:off x="182880" y="29127694"/>
            <a:ext cx="10055589" cy="769441"/>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GEP + Galaxy = G-OnRamp </a:t>
            </a:r>
          </a:p>
        </p:txBody>
      </p:sp>
      <p:pic>
        <p:nvPicPr>
          <p:cNvPr id="46" name="Picture 45">
            <a:extLst>
              <a:ext uri="{FF2B5EF4-FFF2-40B4-BE49-F238E27FC236}">
                <a16:creationId xmlns:a16="http://schemas.microsoft.com/office/drawing/2014/main" id="{68A914AD-4F87-F342-AA63-F3B69661396C}"/>
              </a:ext>
            </a:extLst>
          </p:cNvPr>
          <p:cNvPicPr>
            <a:picLocks noChangeAspect="1"/>
          </p:cNvPicPr>
          <p:nvPr/>
        </p:nvPicPr>
        <p:blipFill>
          <a:blip r:embed="rId10"/>
          <a:stretch>
            <a:fillRect/>
          </a:stretch>
        </p:blipFill>
        <p:spPr>
          <a:xfrm>
            <a:off x="26692563" y="5965011"/>
            <a:ext cx="2391937" cy="2391937"/>
          </a:xfrm>
          <a:prstGeom prst="rect">
            <a:avLst/>
          </a:prstGeom>
        </p:spPr>
      </p:pic>
      <p:sp>
        <p:nvSpPr>
          <p:cNvPr id="47" name="Rectangle 46">
            <a:extLst>
              <a:ext uri="{FF2B5EF4-FFF2-40B4-BE49-F238E27FC236}">
                <a16:creationId xmlns:a16="http://schemas.microsoft.com/office/drawing/2014/main" id="{631D17D5-79EA-8B4C-8EDD-AC4B7FAEEFFA}"/>
              </a:ext>
            </a:extLst>
          </p:cNvPr>
          <p:cNvSpPr/>
          <p:nvPr/>
        </p:nvSpPr>
        <p:spPr>
          <a:xfrm>
            <a:off x="182880" y="30057085"/>
            <a:ext cx="10058400" cy="9917547"/>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57" name="Rectangle 56">
            <a:extLst>
              <a:ext uri="{FF2B5EF4-FFF2-40B4-BE49-F238E27FC236}">
                <a16:creationId xmlns:a16="http://schemas.microsoft.com/office/drawing/2014/main" id="{DD1402BB-241D-A84E-9C72-B1BA6FEB11FC}"/>
              </a:ext>
            </a:extLst>
          </p:cNvPr>
          <p:cNvSpPr/>
          <p:nvPr/>
        </p:nvSpPr>
        <p:spPr>
          <a:xfrm>
            <a:off x="20839176" y="36843548"/>
            <a:ext cx="10058400" cy="886709"/>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58" name="TextBox 57">
            <a:extLst>
              <a:ext uri="{FF2B5EF4-FFF2-40B4-BE49-F238E27FC236}">
                <a16:creationId xmlns:a16="http://schemas.microsoft.com/office/drawing/2014/main" id="{30B5192C-7E5F-924A-8721-1376DA431B24}"/>
              </a:ext>
            </a:extLst>
          </p:cNvPr>
          <p:cNvSpPr txBox="1"/>
          <p:nvPr/>
        </p:nvSpPr>
        <p:spPr>
          <a:xfrm>
            <a:off x="20848320" y="36894032"/>
            <a:ext cx="10058400" cy="769441"/>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Acknowledgements</a:t>
            </a:r>
          </a:p>
        </p:txBody>
      </p:sp>
      <p:sp>
        <p:nvSpPr>
          <p:cNvPr id="59" name="Rectangle 58">
            <a:extLst>
              <a:ext uri="{FF2B5EF4-FFF2-40B4-BE49-F238E27FC236}">
                <a16:creationId xmlns:a16="http://schemas.microsoft.com/office/drawing/2014/main" id="{3B9F73A5-F712-CD4E-8FBA-1718E7812BB1}"/>
              </a:ext>
            </a:extLst>
          </p:cNvPr>
          <p:cNvSpPr/>
          <p:nvPr/>
        </p:nvSpPr>
        <p:spPr>
          <a:xfrm>
            <a:off x="20839176" y="37730258"/>
            <a:ext cx="10055589" cy="2244376"/>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pic>
        <p:nvPicPr>
          <p:cNvPr id="61" name="Picture 60">
            <a:extLst>
              <a:ext uri="{FF2B5EF4-FFF2-40B4-BE49-F238E27FC236}">
                <a16:creationId xmlns:a16="http://schemas.microsoft.com/office/drawing/2014/main" id="{06B4BDAE-F8BC-4A40-BD4C-5DE02027E01D}"/>
              </a:ext>
            </a:extLst>
          </p:cNvPr>
          <p:cNvPicPr>
            <a:picLocks noChangeAspect="1"/>
          </p:cNvPicPr>
          <p:nvPr/>
        </p:nvPicPr>
        <p:blipFill rotWithShape="1">
          <a:blip r:embed="rId11">
            <a:extLst>
              <a:ext uri="{28A0092B-C50C-407E-A947-70E740481C1C}">
                <a14:useLocalDpi xmlns:a14="http://schemas.microsoft.com/office/drawing/2010/main" val="0"/>
              </a:ext>
            </a:extLst>
          </a:blip>
          <a:srcRect b="7378"/>
          <a:stretch/>
        </p:blipFill>
        <p:spPr>
          <a:xfrm flipH="1">
            <a:off x="7132320" y="31897080"/>
            <a:ext cx="2959161" cy="1830873"/>
          </a:xfrm>
          <a:prstGeom prst="rect">
            <a:avLst/>
          </a:prstGeom>
          <a:noFill/>
          <a:ln>
            <a:solidFill>
              <a:schemeClr val="bg1">
                <a:lumMod val="95000"/>
              </a:schemeClr>
            </a:solidFill>
          </a:ln>
        </p:spPr>
      </p:pic>
      <p:pic>
        <p:nvPicPr>
          <p:cNvPr id="63" name="Picture 62">
            <a:extLst>
              <a:ext uri="{FF2B5EF4-FFF2-40B4-BE49-F238E27FC236}">
                <a16:creationId xmlns:a16="http://schemas.microsoft.com/office/drawing/2014/main" id="{7FC3E7D5-A681-CE49-B064-C3E1E583F4A3}"/>
              </a:ext>
            </a:extLst>
          </p:cNvPr>
          <p:cNvPicPr>
            <a:picLocks noChangeAspect="1"/>
          </p:cNvPicPr>
          <p:nvPr/>
        </p:nvPicPr>
        <p:blipFill>
          <a:blip r:embed="rId12"/>
          <a:stretch>
            <a:fillRect/>
          </a:stretch>
        </p:blipFill>
        <p:spPr>
          <a:xfrm>
            <a:off x="598422" y="30133426"/>
            <a:ext cx="1698690" cy="1073181"/>
          </a:xfrm>
          <a:prstGeom prst="rect">
            <a:avLst/>
          </a:prstGeom>
        </p:spPr>
      </p:pic>
      <p:sp>
        <p:nvSpPr>
          <p:cNvPr id="64" name="TextBox 63">
            <a:extLst>
              <a:ext uri="{FF2B5EF4-FFF2-40B4-BE49-F238E27FC236}">
                <a16:creationId xmlns:a16="http://schemas.microsoft.com/office/drawing/2014/main" id="{1CC2E32D-4F90-6C47-B74D-5C9AB812574F}"/>
              </a:ext>
            </a:extLst>
          </p:cNvPr>
          <p:cNvSpPr txBox="1"/>
          <p:nvPr/>
        </p:nvSpPr>
        <p:spPr>
          <a:xfrm>
            <a:off x="358322" y="31441256"/>
            <a:ext cx="6972860" cy="2616101"/>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Nationwide collaboration of </a:t>
            </a:r>
            <a:r>
              <a:rPr lang="en-US" sz="2400" b="1" dirty="0">
                <a:solidFill>
                  <a:schemeClr val="accent2">
                    <a:lumMod val="75000"/>
                  </a:schemeClr>
                </a:solidFill>
                <a:latin typeface="Arial" panose="020B0604020202020204" pitchFamily="34" charset="0"/>
                <a:cs typeface="Arial" panose="020B0604020202020204" pitchFamily="34" charset="0"/>
              </a:rPr>
              <a:t>100+ institutions</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Engages </a:t>
            </a:r>
            <a:r>
              <a:rPr lang="en-US" sz="2400" b="1" dirty="0">
                <a:solidFill>
                  <a:schemeClr val="accent2">
                    <a:lumMod val="75000"/>
                  </a:schemeClr>
                </a:solidFill>
                <a:latin typeface="Arial" panose="020B0604020202020204" pitchFamily="34" charset="0"/>
                <a:cs typeface="Arial" panose="020B0604020202020204" pitchFamily="34" charset="0"/>
              </a:rPr>
              <a:t>&gt;1300 students</a:t>
            </a:r>
            <a:r>
              <a:rPr lang="en-US" sz="2400" dirty="0">
                <a:latin typeface="Arial" panose="020B0604020202020204" pitchFamily="34" charset="0"/>
                <a:cs typeface="Arial" panose="020B0604020202020204" pitchFamily="34" charset="0"/>
              </a:rPr>
              <a:t> annually in bioinformatics and genomics</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Integrates active learning into the curriculum through Course-based Undergraduate Research Experiences (</a:t>
            </a:r>
            <a:r>
              <a:rPr lang="en-US" sz="2400" b="1" dirty="0">
                <a:solidFill>
                  <a:schemeClr val="accent2">
                    <a:lumMod val="75000"/>
                  </a:schemeClr>
                </a:solidFill>
                <a:latin typeface="Arial" panose="020B0604020202020204" pitchFamily="34" charset="0"/>
                <a:cs typeface="Arial" panose="020B0604020202020204" pitchFamily="34" charset="0"/>
              </a:rPr>
              <a:t>CUREs</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ea typeface="Arial" charset="0"/>
              <a:cs typeface="Arial" panose="020B0604020202020204" pitchFamily="34" charset="0"/>
            </a:endParaRPr>
          </a:p>
        </p:txBody>
      </p:sp>
      <p:sp>
        <p:nvSpPr>
          <p:cNvPr id="65" name="TextBox 64">
            <a:extLst>
              <a:ext uri="{FF2B5EF4-FFF2-40B4-BE49-F238E27FC236}">
                <a16:creationId xmlns:a16="http://schemas.microsoft.com/office/drawing/2014/main" id="{CE8785E3-703D-D943-849A-211A3CEE6D14}"/>
              </a:ext>
            </a:extLst>
          </p:cNvPr>
          <p:cNvSpPr txBox="1"/>
          <p:nvPr/>
        </p:nvSpPr>
        <p:spPr>
          <a:xfrm>
            <a:off x="2297112" y="30200045"/>
            <a:ext cx="7473491" cy="1077218"/>
          </a:xfrm>
          <a:prstGeom prst="rect">
            <a:avLst/>
          </a:prstGeom>
          <a:noFill/>
        </p:spPr>
        <p:txBody>
          <a:bodyPr wrap="square" rtlCol="0">
            <a:spAutoFit/>
          </a:bodyPr>
          <a:lstStyle/>
          <a:p>
            <a:pPr algn="ctr"/>
            <a:r>
              <a:rPr lang="en-US" sz="3200" b="1" dirty="0">
                <a:latin typeface="Arial" charset="0"/>
                <a:ea typeface="Arial" charset="0"/>
                <a:cs typeface="Arial" charset="0"/>
              </a:rPr>
              <a:t>The Genomics Education Partnership</a:t>
            </a:r>
          </a:p>
          <a:p>
            <a:pPr algn="ctr"/>
            <a:r>
              <a:rPr lang="en-US" sz="3200" b="1" dirty="0">
                <a:latin typeface="Arial" charset="0"/>
                <a:ea typeface="Arial" charset="0"/>
                <a:cs typeface="Arial" charset="0"/>
              </a:rPr>
              <a:t>(</a:t>
            </a:r>
            <a:r>
              <a:rPr lang="en-US" sz="3200" b="1" dirty="0">
                <a:latin typeface="Arial" charset="0"/>
                <a:ea typeface="Arial" charset="0"/>
                <a:cs typeface="Arial" charset="0"/>
                <a:hlinkClick r:id="rId13"/>
              </a:rPr>
              <a:t>http://gep.wustl.edu</a:t>
            </a:r>
            <a:r>
              <a:rPr lang="en-US" sz="3200" b="1" dirty="0">
                <a:latin typeface="Arial" charset="0"/>
                <a:ea typeface="Arial" charset="0"/>
                <a:cs typeface="Arial" charset="0"/>
              </a:rPr>
              <a:t>)</a:t>
            </a:r>
          </a:p>
        </p:txBody>
      </p:sp>
      <p:sp>
        <p:nvSpPr>
          <p:cNvPr id="66" name="TextBox 65">
            <a:extLst>
              <a:ext uri="{FF2B5EF4-FFF2-40B4-BE49-F238E27FC236}">
                <a16:creationId xmlns:a16="http://schemas.microsoft.com/office/drawing/2014/main" id="{6FE75297-3472-D54D-860B-1DDAC21BE16C}"/>
              </a:ext>
            </a:extLst>
          </p:cNvPr>
          <p:cNvSpPr txBox="1"/>
          <p:nvPr/>
        </p:nvSpPr>
        <p:spPr>
          <a:xfrm>
            <a:off x="325689" y="34144577"/>
            <a:ext cx="9765792" cy="684919"/>
          </a:xfrm>
          <a:prstGeom prst="rect">
            <a:avLst/>
          </a:prstGeom>
          <a:solidFill>
            <a:schemeClr val="accent5">
              <a:lumMod val="50000"/>
            </a:schemeClr>
          </a:solidFill>
          <a:ln w="76200">
            <a:solidFill>
              <a:srgbClr val="002060"/>
            </a:solidFill>
          </a:ln>
        </p:spPr>
        <p:txBody>
          <a:bodyPr wrap="square" rtlCol="0" anchor="ctr">
            <a:noAutofit/>
          </a:bodyPr>
          <a:lstStyle/>
          <a:p>
            <a:pPr marL="0" lvl="1" algn="ctr" defTabSz="2370865">
              <a:spcBef>
                <a:spcPts val="471"/>
              </a:spcBef>
            </a:pPr>
            <a:r>
              <a:rPr lang="en-US" sz="3200" b="1" dirty="0">
                <a:solidFill>
                  <a:schemeClr val="bg1"/>
                </a:solidFill>
                <a:latin typeface="Arial" charset="0"/>
                <a:ea typeface="Arial" charset="0"/>
                <a:cs typeface="Arial" charset="0"/>
              </a:rPr>
              <a:t>Poster PE0138 </a:t>
            </a:r>
          </a:p>
        </p:txBody>
      </p:sp>
      <p:sp>
        <p:nvSpPr>
          <p:cNvPr id="67" name="Rectangle 66">
            <a:extLst>
              <a:ext uri="{FF2B5EF4-FFF2-40B4-BE49-F238E27FC236}">
                <a16:creationId xmlns:a16="http://schemas.microsoft.com/office/drawing/2014/main" id="{F802609E-19B5-C147-9381-FA617F8342F0}"/>
              </a:ext>
            </a:extLst>
          </p:cNvPr>
          <p:cNvSpPr/>
          <p:nvPr/>
        </p:nvSpPr>
        <p:spPr>
          <a:xfrm>
            <a:off x="182880" y="18050256"/>
            <a:ext cx="10058400" cy="1609344"/>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68" name="TextBox 67">
            <a:extLst>
              <a:ext uri="{FF2B5EF4-FFF2-40B4-BE49-F238E27FC236}">
                <a16:creationId xmlns:a16="http://schemas.microsoft.com/office/drawing/2014/main" id="{4F7F7505-1574-6945-BF27-57E32D07EDB6}"/>
              </a:ext>
            </a:extLst>
          </p:cNvPr>
          <p:cNvSpPr txBox="1"/>
          <p:nvPr/>
        </p:nvSpPr>
        <p:spPr>
          <a:xfrm>
            <a:off x="180069" y="18113490"/>
            <a:ext cx="10058400" cy="1446550"/>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G-OnRamp: create genome browsers for eukaryotic genomes</a:t>
            </a:r>
          </a:p>
        </p:txBody>
      </p:sp>
      <p:sp>
        <p:nvSpPr>
          <p:cNvPr id="69" name="Rectangle 68">
            <a:extLst>
              <a:ext uri="{FF2B5EF4-FFF2-40B4-BE49-F238E27FC236}">
                <a16:creationId xmlns:a16="http://schemas.microsoft.com/office/drawing/2014/main" id="{C21CB68D-C19F-CA4E-AEC8-37F5F8F8F2AB}"/>
              </a:ext>
            </a:extLst>
          </p:cNvPr>
          <p:cNvSpPr/>
          <p:nvPr/>
        </p:nvSpPr>
        <p:spPr>
          <a:xfrm>
            <a:off x="182880" y="19681156"/>
            <a:ext cx="10055589" cy="8963855"/>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74" name="TextBox 73">
            <a:extLst>
              <a:ext uri="{FF2B5EF4-FFF2-40B4-BE49-F238E27FC236}">
                <a16:creationId xmlns:a16="http://schemas.microsoft.com/office/drawing/2014/main" id="{49D9C80D-9BDC-AB45-BDF3-0484FFD4000C}"/>
              </a:ext>
            </a:extLst>
          </p:cNvPr>
          <p:cNvSpPr txBox="1"/>
          <p:nvPr/>
        </p:nvSpPr>
        <p:spPr>
          <a:xfrm>
            <a:off x="367691" y="38512272"/>
            <a:ext cx="9723790" cy="1288474"/>
          </a:xfrm>
          <a:prstGeom prst="rect">
            <a:avLst/>
          </a:prstGeom>
          <a:solidFill>
            <a:schemeClr val="accent5">
              <a:lumMod val="50000"/>
            </a:schemeClr>
          </a:solidFill>
          <a:ln w="76200">
            <a:solidFill>
              <a:srgbClr val="002060"/>
            </a:solidFill>
          </a:ln>
        </p:spPr>
        <p:txBody>
          <a:bodyPr wrap="square" rtlCol="0" anchor="ctr">
            <a:noAutofit/>
          </a:bodyPr>
          <a:lstStyle/>
          <a:p>
            <a:pPr marL="0" lvl="1" algn="ctr" defTabSz="2370865">
              <a:spcBef>
                <a:spcPts val="471"/>
              </a:spcBef>
            </a:pPr>
            <a:r>
              <a:rPr lang="en-US" sz="3200" b="1" dirty="0">
                <a:solidFill>
                  <a:schemeClr val="bg1"/>
                </a:solidFill>
                <a:latin typeface="Arial" charset="0"/>
                <a:ea typeface="Arial" charset="0"/>
                <a:cs typeface="Arial" charset="0"/>
              </a:rPr>
              <a:t>Posters PE0141 and PE0142</a:t>
            </a:r>
          </a:p>
          <a:p>
            <a:pPr marL="0" lvl="1" algn="ctr" defTabSz="2370865">
              <a:spcBef>
                <a:spcPts val="471"/>
              </a:spcBef>
            </a:pPr>
            <a:r>
              <a:rPr lang="en-US" sz="3200" b="1" dirty="0">
                <a:solidFill>
                  <a:schemeClr val="bg1"/>
                </a:solidFill>
                <a:latin typeface="Arial" charset="0"/>
                <a:ea typeface="Arial" charset="0"/>
                <a:cs typeface="Arial" charset="0"/>
              </a:rPr>
              <a:t>Galaxy Session on </a:t>
            </a:r>
            <a:r>
              <a:rPr lang="en-US" sz="3200" b="1">
                <a:solidFill>
                  <a:schemeClr val="bg1"/>
                </a:solidFill>
                <a:latin typeface="Arial" charset="0"/>
                <a:ea typeface="Arial" charset="0"/>
                <a:cs typeface="Arial" charset="0"/>
              </a:rPr>
              <a:t>1/14 @ 4:00pm </a:t>
            </a:r>
            <a:r>
              <a:rPr lang="en-US" sz="3200" b="1" dirty="0">
                <a:solidFill>
                  <a:schemeClr val="bg1"/>
                </a:solidFill>
                <a:latin typeface="Arial" charset="0"/>
                <a:ea typeface="Arial" charset="0"/>
                <a:cs typeface="Arial" charset="0"/>
              </a:rPr>
              <a:t>(California)</a:t>
            </a:r>
          </a:p>
        </p:txBody>
      </p:sp>
      <p:pic>
        <p:nvPicPr>
          <p:cNvPr id="75" name="Picture 74">
            <a:extLst>
              <a:ext uri="{FF2B5EF4-FFF2-40B4-BE49-F238E27FC236}">
                <a16:creationId xmlns:a16="http://schemas.microsoft.com/office/drawing/2014/main" id="{62DA679C-A8EB-6C47-9541-F91E964B9FA7}"/>
              </a:ext>
            </a:extLst>
          </p:cNvPr>
          <p:cNvPicPr>
            <a:picLocks noChangeAspect="1"/>
          </p:cNvPicPr>
          <p:nvPr/>
        </p:nvPicPr>
        <p:blipFill>
          <a:blip r:embed="rId14"/>
          <a:stretch>
            <a:fillRect/>
          </a:stretch>
        </p:blipFill>
        <p:spPr>
          <a:xfrm>
            <a:off x="480409" y="35506638"/>
            <a:ext cx="3633406" cy="1288474"/>
          </a:xfrm>
          <a:prstGeom prst="rect">
            <a:avLst/>
          </a:prstGeom>
        </p:spPr>
      </p:pic>
      <p:sp>
        <p:nvSpPr>
          <p:cNvPr id="76" name="TextBox 75">
            <a:extLst>
              <a:ext uri="{FF2B5EF4-FFF2-40B4-BE49-F238E27FC236}">
                <a16:creationId xmlns:a16="http://schemas.microsoft.com/office/drawing/2014/main" id="{D22DB7B4-AF3C-EC4D-BCA6-B6E9271F98AA}"/>
              </a:ext>
            </a:extLst>
          </p:cNvPr>
          <p:cNvSpPr txBox="1"/>
          <p:nvPr/>
        </p:nvSpPr>
        <p:spPr>
          <a:xfrm>
            <a:off x="414582" y="36916228"/>
            <a:ext cx="3905093" cy="1200329"/>
          </a:xfrm>
          <a:prstGeom prst="rect">
            <a:avLst/>
          </a:prstGeom>
          <a:noFill/>
        </p:spPr>
        <p:txBody>
          <a:bodyPr wrap="square" rtlCol="0">
            <a:spAutoFit/>
          </a:bodyPr>
          <a:lstStyle/>
          <a:p>
            <a:pPr algn="ctr"/>
            <a:r>
              <a:rPr lang="en-US" sz="2400" dirty="0">
                <a:latin typeface="Arial" charset="0"/>
                <a:ea typeface="Arial" charset="0"/>
                <a:cs typeface="Arial" charset="0"/>
                <a:hlinkClick r:id="rId5"/>
              </a:rPr>
              <a:t>https://galaxyproject.org</a:t>
            </a:r>
            <a:r>
              <a:rPr lang="en-US" sz="2400" dirty="0">
                <a:latin typeface="Arial" charset="0"/>
                <a:ea typeface="Arial" charset="0"/>
                <a:cs typeface="Arial" charset="0"/>
              </a:rPr>
              <a:t> </a:t>
            </a:r>
          </a:p>
          <a:p>
            <a:pPr algn="ctr"/>
            <a:r>
              <a:rPr lang="en-US" sz="2400" dirty="0">
                <a:latin typeface="Arial" charset="0"/>
                <a:ea typeface="Arial" charset="0"/>
                <a:cs typeface="Arial" charset="0"/>
              </a:rPr>
              <a:t>open, web-based platform for bioinformatics analyses</a:t>
            </a:r>
          </a:p>
        </p:txBody>
      </p:sp>
      <p:sp>
        <p:nvSpPr>
          <p:cNvPr id="77" name="TextBox 76">
            <a:extLst>
              <a:ext uri="{FF2B5EF4-FFF2-40B4-BE49-F238E27FC236}">
                <a16:creationId xmlns:a16="http://schemas.microsoft.com/office/drawing/2014/main" id="{AE5B2677-9D9A-E646-AFB0-69C73E70CBE0}"/>
              </a:ext>
            </a:extLst>
          </p:cNvPr>
          <p:cNvSpPr txBox="1"/>
          <p:nvPr/>
        </p:nvSpPr>
        <p:spPr>
          <a:xfrm>
            <a:off x="4490562" y="35410439"/>
            <a:ext cx="5673798" cy="2985433"/>
          </a:xfrm>
          <a:prstGeom prst="rect">
            <a:avLst/>
          </a:prstGeom>
          <a:noFill/>
        </p:spPr>
        <p:txBody>
          <a:bodyPr wrap="square" rtlCol="0">
            <a:spAutoFit/>
          </a:bodyPr>
          <a:lstStyle/>
          <a:p>
            <a:pPr marL="457200" indent="-457200">
              <a:spcAft>
                <a:spcPts val="1200"/>
              </a:spcAft>
              <a:buFont typeface="Wingdings" pitchFamily="2" charset="2"/>
              <a:buChar char="Ø"/>
            </a:pPr>
            <a:r>
              <a:rPr lang="en-US" sz="3200" b="1" dirty="0">
                <a:latin typeface="Arial" panose="020B0604020202020204" pitchFamily="34" charset="0"/>
                <a:cs typeface="Arial" panose="020B0604020202020204" pitchFamily="34" charset="0"/>
              </a:rPr>
              <a:t>Accessible</a:t>
            </a:r>
            <a:r>
              <a:rPr lang="en-US" sz="32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does not require programming experience</a:t>
            </a:r>
          </a:p>
          <a:p>
            <a:pPr marL="457200" indent="-457200">
              <a:spcAft>
                <a:spcPts val="1200"/>
              </a:spcAft>
              <a:buFont typeface="Wingdings" pitchFamily="2" charset="2"/>
              <a:buChar char="Ø"/>
            </a:pPr>
            <a:r>
              <a:rPr lang="en-US" sz="3200" b="1" dirty="0">
                <a:latin typeface="Arial" panose="020B0604020202020204" pitchFamily="34" charset="0"/>
                <a:cs typeface="Arial" panose="020B0604020202020204" pitchFamily="34" charset="0"/>
              </a:rPr>
              <a:t>Reproducible:</a:t>
            </a:r>
            <a:r>
              <a:rPr lang="en-US" sz="2400" dirty="0">
                <a:latin typeface="Arial" panose="020B0604020202020204" pitchFamily="34" charset="0"/>
                <a:cs typeface="Arial" panose="020B0604020202020204" pitchFamily="34" charset="0"/>
              </a:rPr>
              <a:t> repeat analyses that contain multiple steps</a:t>
            </a:r>
          </a:p>
          <a:p>
            <a:pPr marL="457200" indent="-457200">
              <a:spcAft>
                <a:spcPts val="1200"/>
              </a:spcAft>
              <a:buFont typeface="Wingdings" pitchFamily="2" charset="2"/>
              <a:buChar char="Ø"/>
            </a:pPr>
            <a:r>
              <a:rPr lang="en-US" sz="3200" b="1" dirty="0">
                <a:latin typeface="Arial" panose="020B0604020202020204" pitchFamily="34" charset="0"/>
                <a:cs typeface="Arial" panose="020B0604020202020204" pitchFamily="34" charset="0"/>
              </a:rPr>
              <a:t>Transparent:</a:t>
            </a:r>
            <a:r>
              <a:rPr lang="en-US" sz="32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share and publish workflows and results</a:t>
            </a:r>
          </a:p>
        </p:txBody>
      </p:sp>
      <p:sp>
        <p:nvSpPr>
          <p:cNvPr id="79" name="TextBox 78">
            <a:extLst>
              <a:ext uri="{FF2B5EF4-FFF2-40B4-BE49-F238E27FC236}">
                <a16:creationId xmlns:a16="http://schemas.microsoft.com/office/drawing/2014/main" id="{387B0730-0720-834D-AC42-F3AF09490BBC}"/>
              </a:ext>
            </a:extLst>
          </p:cNvPr>
          <p:cNvSpPr txBox="1"/>
          <p:nvPr/>
        </p:nvSpPr>
        <p:spPr>
          <a:xfrm>
            <a:off x="316321" y="19821743"/>
            <a:ext cx="9657964" cy="2246769"/>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Create </a:t>
            </a:r>
            <a:r>
              <a:rPr lang="en-US" sz="2400" b="1" dirty="0">
                <a:solidFill>
                  <a:schemeClr val="accent2">
                    <a:lumMod val="75000"/>
                  </a:schemeClr>
                </a:solidFill>
                <a:latin typeface="Arial" panose="020B0604020202020204" pitchFamily="34" charset="0"/>
                <a:cs typeface="Arial" panose="020B0604020202020204" pitchFamily="34" charset="0"/>
              </a:rPr>
              <a:t>UCSC Assembly Hubs</a:t>
            </a:r>
            <a:r>
              <a:rPr lang="en-US" sz="2400" dirty="0">
                <a:latin typeface="Arial" panose="020B0604020202020204" pitchFamily="34" charset="0"/>
                <a:cs typeface="Arial" panose="020B0604020202020204" pitchFamily="34" charset="0"/>
              </a:rPr>
              <a:t> and </a:t>
            </a:r>
            <a:r>
              <a:rPr lang="en-US" sz="2400" b="1" dirty="0">
                <a:solidFill>
                  <a:schemeClr val="accent2">
                    <a:lumMod val="75000"/>
                  </a:schemeClr>
                </a:solidFill>
                <a:latin typeface="Arial" panose="020B0604020202020204" pitchFamily="34" charset="0"/>
                <a:cs typeface="Arial" panose="020B0604020202020204" pitchFamily="34" charset="0"/>
              </a:rPr>
              <a:t>JBrowse</a:t>
            </a:r>
            <a:r>
              <a:rPr lang="en-US" sz="2400" dirty="0">
                <a:latin typeface="Arial" panose="020B0604020202020204" pitchFamily="34" charset="0"/>
                <a:cs typeface="Arial" panose="020B0604020202020204" pitchFamily="34" charset="0"/>
              </a:rPr>
              <a:t> genome browsers for eukaryotic genomes</a:t>
            </a:r>
            <a:endParaRPr lang="en-US" sz="2400" b="1" dirty="0">
              <a:latin typeface="Arial" panose="020B0604020202020204" pitchFamily="34" charset="0"/>
              <a:cs typeface="Arial" panose="020B0604020202020204" pitchFamily="34" charset="0"/>
            </a:endParaRP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Create </a:t>
            </a:r>
            <a:r>
              <a:rPr lang="en-US" sz="2400" b="1" dirty="0">
                <a:solidFill>
                  <a:schemeClr val="accent2">
                    <a:lumMod val="75000"/>
                  </a:schemeClr>
                </a:solidFill>
                <a:latin typeface="Arial" panose="020B0604020202020204" pitchFamily="34" charset="0"/>
                <a:cs typeface="Arial" panose="020B0604020202020204" pitchFamily="34" charset="0"/>
              </a:rPr>
              <a:t>Apollo</a:t>
            </a:r>
            <a:r>
              <a:rPr lang="en-US" sz="2400" dirty="0">
                <a:latin typeface="Arial" panose="020B0604020202020204" pitchFamily="34" charset="0"/>
                <a:cs typeface="Arial" panose="020B0604020202020204" pitchFamily="34" charset="0"/>
              </a:rPr>
              <a:t> instances for real-time collaborative genome annotation in research and education settings</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Upload Assembly Hubs to </a:t>
            </a:r>
            <a:r>
              <a:rPr lang="en-US" sz="2400" b="1" dirty="0">
                <a:solidFill>
                  <a:schemeClr val="accent2">
                    <a:lumMod val="75000"/>
                  </a:schemeClr>
                </a:solidFill>
                <a:latin typeface="Arial" panose="020B0604020202020204" pitchFamily="34" charset="0"/>
                <a:cs typeface="Arial" panose="020B0604020202020204" pitchFamily="34" charset="0"/>
              </a:rPr>
              <a:t>CyVerse</a:t>
            </a:r>
            <a:r>
              <a:rPr lang="en-US" sz="2400" dirty="0">
                <a:latin typeface="Arial" panose="020B0604020202020204" pitchFamily="34" charset="0"/>
                <a:cs typeface="Arial" panose="020B0604020202020204" pitchFamily="34" charset="0"/>
              </a:rPr>
              <a:t> for long-term storage</a:t>
            </a:r>
          </a:p>
        </p:txBody>
      </p:sp>
      <p:sp>
        <p:nvSpPr>
          <p:cNvPr id="183" name="Shape 156">
            <a:extLst>
              <a:ext uri="{FF2B5EF4-FFF2-40B4-BE49-F238E27FC236}">
                <a16:creationId xmlns:a16="http://schemas.microsoft.com/office/drawing/2014/main" id="{F2361D02-58B5-1343-A925-E9EFB5947A1E}"/>
              </a:ext>
            </a:extLst>
          </p:cNvPr>
          <p:cNvSpPr/>
          <p:nvPr/>
        </p:nvSpPr>
        <p:spPr>
          <a:xfrm>
            <a:off x="353198" y="25238747"/>
            <a:ext cx="1505653" cy="785813"/>
          </a:xfrm>
          <a:prstGeom prst="roundRect">
            <a:avLst>
              <a:gd name="adj" fmla="val 16667"/>
            </a:avLst>
          </a:prstGeom>
          <a:solidFill>
            <a:schemeClr val="accent1">
              <a:lumMod val="50000"/>
            </a:schemeClr>
          </a:solidFill>
          <a:ln w="25400" cap="flat">
            <a:solidFill>
              <a:srgbClr val="E7E6E6">
                <a:lumMod val="90000"/>
              </a:srgbClr>
            </a:solidFill>
            <a:prstDash val="solid"/>
            <a:miter lim="800000"/>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a:solidFill>
                  <a:srgbClr val="000000"/>
                </a:solidFill>
              </a:defRPr>
            </a:pPr>
            <a:endParaRPr kumimoji="0" sz="7258" b="1" i="0" u="none" strike="noStrike" kern="0" cap="none" spc="0" normalizeH="0" baseline="0" noProof="0" dirty="0">
              <a:ln>
                <a:noFill/>
              </a:ln>
              <a:solidFill>
                <a:prstClr val="white"/>
              </a:solidFill>
              <a:effectLst/>
              <a:uLnTx/>
              <a:uFillTx/>
            </a:endParaRPr>
          </a:p>
        </p:txBody>
      </p:sp>
      <p:sp>
        <p:nvSpPr>
          <p:cNvPr id="184" name="Shape 157">
            <a:extLst>
              <a:ext uri="{FF2B5EF4-FFF2-40B4-BE49-F238E27FC236}">
                <a16:creationId xmlns:a16="http://schemas.microsoft.com/office/drawing/2014/main" id="{601C6F2D-FA3E-F14A-AD79-5EF983934C0C}"/>
              </a:ext>
            </a:extLst>
          </p:cNvPr>
          <p:cNvSpPr/>
          <p:nvPr/>
        </p:nvSpPr>
        <p:spPr>
          <a:xfrm>
            <a:off x="391557" y="25339267"/>
            <a:ext cx="1428934"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RNA-Seq</a:t>
            </a:r>
          </a:p>
          <a:p>
            <a:pPr marL="0" marR="0" lvl="0" indent="0" algn="ctr" defTabSz="3686861" eaLnBrk="1" fontAlgn="auto" latinLnBrk="0" hangingPunct="1">
              <a:lnSpc>
                <a:spcPct val="100000"/>
              </a:lnSpc>
              <a:spcBef>
                <a:spcPts val="0"/>
              </a:spcBef>
              <a:spcAft>
                <a:spcPts val="0"/>
              </a:spcAft>
              <a:buClrTx/>
              <a:buSzTx/>
              <a:buFontTx/>
              <a:buNone/>
              <a:tabLst/>
              <a:defRPr sz="1600"/>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reads</a:t>
            </a:r>
          </a:p>
        </p:txBody>
      </p:sp>
      <p:sp>
        <p:nvSpPr>
          <p:cNvPr id="178" name="Shape 163">
            <a:extLst>
              <a:ext uri="{FF2B5EF4-FFF2-40B4-BE49-F238E27FC236}">
                <a16:creationId xmlns:a16="http://schemas.microsoft.com/office/drawing/2014/main" id="{A89EEAFA-92D4-054C-90A8-4DD41C204016}"/>
              </a:ext>
            </a:extLst>
          </p:cNvPr>
          <p:cNvSpPr/>
          <p:nvPr/>
        </p:nvSpPr>
        <p:spPr>
          <a:xfrm>
            <a:off x="3391114" y="22861108"/>
            <a:ext cx="1223324" cy="594360"/>
          </a:xfrm>
          <a:prstGeom prst="roundRect">
            <a:avLst>
              <a:gd name="adj" fmla="val 16667"/>
            </a:avLst>
          </a:prstGeom>
          <a:solidFill>
            <a:srgbClr val="4472C4"/>
          </a:solidFill>
          <a:ln w="25400" cap="flat">
            <a:solidFill>
              <a:srgbClr val="E7E6E6">
                <a:lumMod val="90000"/>
              </a:srgbClr>
            </a:solidFill>
            <a:prstDash val="solid"/>
            <a:miter lim="800000"/>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a:solidFill>
                  <a:srgbClr val="000000"/>
                </a:solidFill>
              </a:defRPr>
            </a:pPr>
            <a:endPar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9" name="Shape 164">
            <a:extLst>
              <a:ext uri="{FF2B5EF4-FFF2-40B4-BE49-F238E27FC236}">
                <a16:creationId xmlns:a16="http://schemas.microsoft.com/office/drawing/2014/main" id="{DCE1D264-FAB7-084B-BC45-699D7B60639A}"/>
              </a:ext>
            </a:extLst>
          </p:cNvPr>
          <p:cNvSpPr/>
          <p:nvPr/>
        </p:nvSpPr>
        <p:spPr>
          <a:xfrm>
            <a:off x="3409402" y="22861108"/>
            <a:ext cx="1188720"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600"/>
            </a:lvl1pPr>
          </a:lstStyle>
          <a:p>
            <a:pPr marL="0" marR="0" lvl="0" indent="0" algn="ctr" defTabSz="3686861"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Sequence similarity</a:t>
            </a:r>
          </a:p>
        </p:txBody>
      </p:sp>
      <p:sp>
        <p:nvSpPr>
          <p:cNvPr id="176" name="Shape 166">
            <a:extLst>
              <a:ext uri="{FF2B5EF4-FFF2-40B4-BE49-F238E27FC236}">
                <a16:creationId xmlns:a16="http://schemas.microsoft.com/office/drawing/2014/main" id="{20BC4A7E-074A-EF4F-BE2C-A40A0EC94581}"/>
              </a:ext>
            </a:extLst>
          </p:cNvPr>
          <p:cNvSpPr/>
          <p:nvPr/>
        </p:nvSpPr>
        <p:spPr>
          <a:xfrm>
            <a:off x="3391114" y="24443076"/>
            <a:ext cx="1223324" cy="594360"/>
          </a:xfrm>
          <a:prstGeom prst="roundRect">
            <a:avLst>
              <a:gd name="adj" fmla="val 16667"/>
            </a:avLst>
          </a:prstGeom>
          <a:solidFill>
            <a:srgbClr val="FF0000"/>
          </a:solidFill>
          <a:ln w="25400" cap="flat">
            <a:solidFill>
              <a:srgbClr val="E7E6E6">
                <a:lumMod val="90000"/>
              </a:srgbClr>
            </a:solidFill>
            <a:prstDash val="solid"/>
            <a:miter lim="800000"/>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a:solidFill>
                  <a:srgbClr val="000000"/>
                </a:solidFill>
              </a:defRPr>
            </a:pPr>
            <a:endParaRPr kumimoji="0" sz="7258"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7" name="Shape 167">
            <a:extLst>
              <a:ext uri="{FF2B5EF4-FFF2-40B4-BE49-F238E27FC236}">
                <a16:creationId xmlns:a16="http://schemas.microsoft.com/office/drawing/2014/main" id="{C7BA3584-007D-104E-9BE3-03A3D80FA52B}"/>
              </a:ext>
            </a:extLst>
          </p:cNvPr>
          <p:cNvSpPr/>
          <p:nvPr/>
        </p:nvSpPr>
        <p:spPr>
          <a:xfrm>
            <a:off x="3409402" y="24480614"/>
            <a:ext cx="1188720"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600"/>
            </a:lvl1pPr>
          </a:lstStyle>
          <a:p>
            <a:pPr marL="0" marR="0" lvl="0" indent="0" algn="ctr" defTabSz="3686861"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RNA-Seq analysis</a:t>
            </a:r>
          </a:p>
        </p:txBody>
      </p:sp>
      <p:sp>
        <p:nvSpPr>
          <p:cNvPr id="174" name="Shape 169">
            <a:extLst>
              <a:ext uri="{FF2B5EF4-FFF2-40B4-BE49-F238E27FC236}">
                <a16:creationId xmlns:a16="http://schemas.microsoft.com/office/drawing/2014/main" id="{F3A64205-C63E-F74D-875E-22DFDF05F84A}"/>
              </a:ext>
            </a:extLst>
          </p:cNvPr>
          <p:cNvSpPr/>
          <p:nvPr/>
        </p:nvSpPr>
        <p:spPr>
          <a:xfrm>
            <a:off x="3391114" y="23629491"/>
            <a:ext cx="1223324" cy="594360"/>
          </a:xfrm>
          <a:prstGeom prst="roundRect">
            <a:avLst>
              <a:gd name="adj" fmla="val 16667"/>
            </a:avLst>
          </a:prstGeom>
          <a:solidFill>
            <a:srgbClr val="70AD47"/>
          </a:solidFill>
          <a:ln w="25400" cap="flat">
            <a:solidFill>
              <a:srgbClr val="E7E6E6">
                <a:lumMod val="90000"/>
              </a:srgbClr>
            </a:solidFill>
            <a:prstDash val="solid"/>
            <a:miter lim="800000"/>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a:solidFill>
                  <a:srgbClr val="000000"/>
                </a:solidFill>
              </a:defRPr>
            </a:pPr>
            <a:endParaRPr kumimoji="0" sz="7258" b="1" i="0" u="none" strike="noStrike" kern="0" cap="none" spc="0" normalizeH="0" baseline="0" noProof="0" dirty="0">
              <a:ln>
                <a:noFill/>
              </a:ln>
              <a:solidFill>
                <a:srgbClr val="000000"/>
              </a:solidFill>
              <a:effectLst/>
              <a:uLnTx/>
              <a:uFillTx/>
            </a:endParaRPr>
          </a:p>
        </p:txBody>
      </p:sp>
      <p:sp>
        <p:nvSpPr>
          <p:cNvPr id="175" name="Shape 170">
            <a:extLst>
              <a:ext uri="{FF2B5EF4-FFF2-40B4-BE49-F238E27FC236}">
                <a16:creationId xmlns:a16="http://schemas.microsoft.com/office/drawing/2014/main" id="{658EE215-0012-C444-80D3-A226CF9E7B23}"/>
              </a:ext>
            </a:extLst>
          </p:cNvPr>
          <p:cNvSpPr/>
          <p:nvPr/>
        </p:nvSpPr>
        <p:spPr>
          <a:xfrm>
            <a:off x="3409402" y="23636397"/>
            <a:ext cx="1188720"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600"/>
            </a:lvl1pPr>
          </a:lstStyle>
          <a:p>
            <a:pPr marL="0" marR="0" lvl="0" indent="0" algn="ctr" defTabSz="3686861"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Gene predictions</a:t>
            </a:r>
          </a:p>
        </p:txBody>
      </p:sp>
      <p:sp>
        <p:nvSpPr>
          <p:cNvPr id="172" name="Shape 172">
            <a:extLst>
              <a:ext uri="{FF2B5EF4-FFF2-40B4-BE49-F238E27FC236}">
                <a16:creationId xmlns:a16="http://schemas.microsoft.com/office/drawing/2014/main" id="{FE2C5379-ADF6-C248-8F18-DE4C62591514}"/>
              </a:ext>
            </a:extLst>
          </p:cNvPr>
          <p:cNvSpPr/>
          <p:nvPr/>
        </p:nvSpPr>
        <p:spPr>
          <a:xfrm>
            <a:off x="3391114" y="25259969"/>
            <a:ext cx="1223324" cy="594360"/>
          </a:xfrm>
          <a:prstGeom prst="roundRect">
            <a:avLst>
              <a:gd name="adj" fmla="val 16667"/>
            </a:avLst>
          </a:prstGeom>
          <a:solidFill>
            <a:srgbClr val="ED7D31"/>
          </a:solidFill>
          <a:ln w="25400" cap="flat">
            <a:solidFill>
              <a:srgbClr val="E7E6E6">
                <a:lumMod val="90000"/>
              </a:srgbClr>
            </a:solidFill>
            <a:prstDash val="solid"/>
            <a:miter lim="800000"/>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a:solidFill>
                  <a:srgbClr val="000000"/>
                </a:solidFill>
              </a:defRPr>
            </a:pPr>
            <a:endParaRPr kumimoji="0" sz="7258" b="1" i="0" u="none" strike="noStrike" kern="0" cap="none" spc="0" normalizeH="0" baseline="0" noProof="0" dirty="0">
              <a:ln>
                <a:noFill/>
              </a:ln>
              <a:solidFill>
                <a:srgbClr val="000000"/>
              </a:solidFill>
              <a:effectLst/>
              <a:uLnTx/>
              <a:uFillTx/>
            </a:endParaRPr>
          </a:p>
        </p:txBody>
      </p:sp>
      <p:sp>
        <p:nvSpPr>
          <p:cNvPr id="173" name="Shape 173">
            <a:extLst>
              <a:ext uri="{FF2B5EF4-FFF2-40B4-BE49-F238E27FC236}">
                <a16:creationId xmlns:a16="http://schemas.microsoft.com/office/drawing/2014/main" id="{DB155E78-4C4F-AD42-8AE2-A3851F452EFA}"/>
              </a:ext>
            </a:extLst>
          </p:cNvPr>
          <p:cNvSpPr/>
          <p:nvPr/>
        </p:nvSpPr>
        <p:spPr>
          <a:xfrm>
            <a:off x="3409402" y="25407059"/>
            <a:ext cx="1188720" cy="3385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600"/>
            </a:lvl1pPr>
          </a:lstStyle>
          <a:p>
            <a:pPr marL="0" marR="0" lvl="0" indent="0" algn="ctr" defTabSz="3686861"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Repeats</a:t>
            </a:r>
          </a:p>
        </p:txBody>
      </p:sp>
      <p:grpSp>
        <p:nvGrpSpPr>
          <p:cNvPr id="145" name="Group 177">
            <a:extLst>
              <a:ext uri="{FF2B5EF4-FFF2-40B4-BE49-F238E27FC236}">
                <a16:creationId xmlns:a16="http://schemas.microsoft.com/office/drawing/2014/main" id="{B0B34B93-790F-514E-9481-F3D49CB8E233}"/>
              </a:ext>
            </a:extLst>
          </p:cNvPr>
          <p:cNvGrpSpPr/>
          <p:nvPr/>
        </p:nvGrpSpPr>
        <p:grpSpPr>
          <a:xfrm>
            <a:off x="5672119" y="24572149"/>
            <a:ext cx="1110393" cy="953210"/>
            <a:chOff x="246200" y="1446604"/>
            <a:chExt cx="1110391" cy="953208"/>
          </a:xfrm>
        </p:grpSpPr>
        <p:sp>
          <p:nvSpPr>
            <p:cNvPr id="170" name="Shape 175">
              <a:extLst>
                <a:ext uri="{FF2B5EF4-FFF2-40B4-BE49-F238E27FC236}">
                  <a16:creationId xmlns:a16="http://schemas.microsoft.com/office/drawing/2014/main" id="{B3B5E5E6-D650-BD41-B556-605417059484}"/>
                </a:ext>
              </a:extLst>
            </p:cNvPr>
            <p:cNvSpPr/>
            <p:nvPr/>
          </p:nvSpPr>
          <p:spPr>
            <a:xfrm>
              <a:off x="246200" y="1446604"/>
              <a:ext cx="1110391" cy="953208"/>
            </a:xfrm>
            <a:prstGeom prst="roundRect">
              <a:avLst>
                <a:gd name="adj" fmla="val 16667"/>
              </a:avLst>
            </a:prstGeom>
            <a:solidFill>
              <a:srgbClr val="4472C4"/>
            </a:solidFill>
            <a:ln w="25400" cap="flat">
              <a:solidFill>
                <a:srgbClr val="E7E6E6">
                  <a:lumMod val="90000"/>
                </a:srgbClr>
              </a:solidFill>
              <a:prstDash val="solid"/>
              <a:miter lim="800000"/>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a:solidFill>
                    <a:srgbClr val="000000"/>
                  </a:solidFill>
                </a:defRPr>
              </a:pPr>
              <a:endParaRPr kumimoji="0" sz="7258" b="1" i="0" u="none" strike="noStrike" kern="0" cap="none" spc="0" normalizeH="0" baseline="0" noProof="0" dirty="0">
                <a:ln>
                  <a:noFill/>
                </a:ln>
                <a:solidFill>
                  <a:srgbClr val="000000"/>
                </a:solidFill>
                <a:effectLst/>
                <a:uLnTx/>
                <a:uFillTx/>
              </a:endParaRPr>
            </a:p>
          </p:txBody>
        </p:sp>
        <p:sp>
          <p:nvSpPr>
            <p:cNvPr id="171" name="Shape 176">
              <a:extLst>
                <a:ext uri="{FF2B5EF4-FFF2-40B4-BE49-F238E27FC236}">
                  <a16:creationId xmlns:a16="http://schemas.microsoft.com/office/drawing/2014/main" id="{1BC6559A-8757-DF48-96E9-C7EE92F357B3}"/>
                </a:ext>
              </a:extLst>
            </p:cNvPr>
            <p:cNvSpPr/>
            <p:nvPr/>
          </p:nvSpPr>
          <p:spPr>
            <a:xfrm>
              <a:off x="300402" y="1525542"/>
              <a:ext cx="1001982" cy="83099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600"/>
              </a:lvl1pPr>
            </a:lstStyle>
            <a:p>
              <a:pPr marL="0" marR="0" lvl="0" indent="0" algn="ctr" defTabSz="3686861"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Hub Archive Creator</a:t>
              </a:r>
            </a:p>
          </p:txBody>
        </p:sp>
      </p:grpSp>
      <p:grpSp>
        <p:nvGrpSpPr>
          <p:cNvPr id="146" name="Group 180">
            <a:extLst>
              <a:ext uri="{FF2B5EF4-FFF2-40B4-BE49-F238E27FC236}">
                <a16:creationId xmlns:a16="http://schemas.microsoft.com/office/drawing/2014/main" id="{9932BD2B-02F6-7C45-8AEC-D8938BCE32C6}"/>
              </a:ext>
            </a:extLst>
          </p:cNvPr>
          <p:cNvGrpSpPr/>
          <p:nvPr/>
        </p:nvGrpSpPr>
        <p:grpSpPr>
          <a:xfrm>
            <a:off x="5672120" y="22991288"/>
            <a:ext cx="1110393" cy="1121772"/>
            <a:chOff x="532319" y="-1939888"/>
            <a:chExt cx="1110391" cy="1121770"/>
          </a:xfrm>
        </p:grpSpPr>
        <p:sp>
          <p:nvSpPr>
            <p:cNvPr id="168" name="Shape 178">
              <a:extLst>
                <a:ext uri="{FF2B5EF4-FFF2-40B4-BE49-F238E27FC236}">
                  <a16:creationId xmlns:a16="http://schemas.microsoft.com/office/drawing/2014/main" id="{B5E1B153-06EC-3D42-AD50-818172C1A991}"/>
                </a:ext>
              </a:extLst>
            </p:cNvPr>
            <p:cNvSpPr/>
            <p:nvPr/>
          </p:nvSpPr>
          <p:spPr>
            <a:xfrm>
              <a:off x="532319" y="-1939888"/>
              <a:ext cx="1110391" cy="1121770"/>
            </a:xfrm>
            <a:prstGeom prst="roundRect">
              <a:avLst>
                <a:gd name="adj" fmla="val 16667"/>
              </a:avLst>
            </a:prstGeom>
            <a:solidFill>
              <a:srgbClr val="BF1014"/>
            </a:solidFill>
            <a:ln w="25400" cap="flat">
              <a:solidFill>
                <a:srgbClr val="E7E6E6">
                  <a:lumMod val="90000"/>
                </a:srgbClr>
              </a:solidFill>
              <a:prstDash val="solid"/>
              <a:round/>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defTabSz="3686861" eaLnBrk="1" fontAlgn="auto" latinLnBrk="0" hangingPunct="1">
                <a:lnSpc>
                  <a:spcPct val="100000"/>
                </a:lnSpc>
                <a:spcBef>
                  <a:spcPts val="0"/>
                </a:spcBef>
                <a:spcAft>
                  <a:spcPts val="0"/>
                </a:spcAft>
                <a:buClrTx/>
                <a:buSzTx/>
                <a:buFontTx/>
                <a:buNone/>
                <a:tabLst/>
                <a:defRPr>
                  <a:solidFill>
                    <a:srgbClr val="212121"/>
                  </a:solidFill>
                </a:defRPr>
              </a:pPr>
              <a:endParaRPr kumimoji="0" sz="7258" b="1" i="0" u="none" strike="noStrike" kern="0" cap="none" spc="0" normalizeH="0" baseline="0" noProof="0" dirty="0">
                <a:ln>
                  <a:noFill/>
                </a:ln>
                <a:solidFill>
                  <a:srgbClr val="212121"/>
                </a:solidFill>
                <a:effectLst/>
                <a:uLnTx/>
                <a:uFillTx/>
                <a:latin typeface="Arial" panose="020B0604020202020204" pitchFamily="34" charset="0"/>
                <a:cs typeface="Arial" panose="020B0604020202020204" pitchFamily="34" charset="0"/>
              </a:endParaRPr>
            </a:p>
          </p:txBody>
        </p:sp>
        <p:sp>
          <p:nvSpPr>
            <p:cNvPr id="169" name="Shape 179">
              <a:extLst>
                <a:ext uri="{FF2B5EF4-FFF2-40B4-BE49-F238E27FC236}">
                  <a16:creationId xmlns:a16="http://schemas.microsoft.com/office/drawing/2014/main" id="{0619D0F6-938F-484D-B3A6-CC3E991FF563}"/>
                </a:ext>
              </a:extLst>
            </p:cNvPr>
            <p:cNvSpPr/>
            <p:nvPr/>
          </p:nvSpPr>
          <p:spPr>
            <a:xfrm>
              <a:off x="592910" y="-1804331"/>
              <a:ext cx="1001982" cy="83099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JBrowse</a:t>
              </a:r>
            </a:p>
            <a:p>
              <a:pPr marL="0" marR="0" lvl="0" indent="0" algn="ctr" defTabSz="3686861" eaLnBrk="1" fontAlgn="auto" latinLnBrk="0" hangingPunct="1">
                <a:lnSpc>
                  <a:spcPct val="100000"/>
                </a:lnSpc>
                <a:spcBef>
                  <a:spcPts val="0"/>
                </a:spcBef>
                <a:spcAft>
                  <a:spcPts val="0"/>
                </a:spcAft>
                <a:buClrTx/>
                <a:buSzTx/>
                <a:buFontTx/>
                <a:buNone/>
                <a:tabLst/>
                <a:defRPr sz="1600"/>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Archive Creator</a:t>
              </a:r>
            </a:p>
          </p:txBody>
        </p:sp>
      </p:grpSp>
      <p:sp>
        <p:nvSpPr>
          <p:cNvPr id="166" name="Shape 192">
            <a:extLst>
              <a:ext uri="{FF2B5EF4-FFF2-40B4-BE49-F238E27FC236}">
                <a16:creationId xmlns:a16="http://schemas.microsoft.com/office/drawing/2014/main" id="{01BA890C-A9AA-3443-AEB6-588E7DF8E3E4}"/>
              </a:ext>
            </a:extLst>
          </p:cNvPr>
          <p:cNvSpPr/>
          <p:nvPr/>
        </p:nvSpPr>
        <p:spPr>
          <a:xfrm>
            <a:off x="371787" y="23675844"/>
            <a:ext cx="1480976" cy="1325880"/>
          </a:xfrm>
          <a:prstGeom prst="roundRect">
            <a:avLst>
              <a:gd name="adj" fmla="val 16667"/>
            </a:avLst>
          </a:prstGeom>
          <a:solidFill>
            <a:srgbClr val="535353"/>
          </a:solidFill>
          <a:ln w="25400" cap="flat">
            <a:solidFill>
              <a:srgbClr val="E7E6E6">
                <a:lumMod val="90000"/>
              </a:srgbClr>
            </a:solidFill>
            <a:prstDash val="solid"/>
            <a:miter lim="800000"/>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a:solidFill>
                  <a:srgbClr val="000000"/>
                </a:solidFill>
              </a:defRPr>
            </a:pPr>
            <a:endPar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67" name="Shape 193">
            <a:extLst>
              <a:ext uri="{FF2B5EF4-FFF2-40B4-BE49-F238E27FC236}">
                <a16:creationId xmlns:a16="http://schemas.microsoft.com/office/drawing/2014/main" id="{A6AB9995-AB11-1146-8BEE-F203C052731C}"/>
              </a:ext>
            </a:extLst>
          </p:cNvPr>
          <p:cNvSpPr/>
          <p:nvPr/>
        </p:nvSpPr>
        <p:spPr>
          <a:xfrm>
            <a:off x="403824" y="23670284"/>
            <a:ext cx="1392224" cy="1323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sz="1600"/>
            </a:lvl1pPr>
          </a:lstStyle>
          <a:p>
            <a:pPr marL="0" marR="0" lvl="0" indent="0" algn="ctr" defTabSz="3686861" eaLnBrk="1" fontAlgn="auto" latinLnBrk="0" hangingPunct="1">
              <a:lnSpc>
                <a:spcPct val="100000"/>
              </a:lnSpc>
              <a:spcBef>
                <a:spcPts val="0"/>
              </a:spcBef>
              <a:spcAft>
                <a:spcPts val="0"/>
              </a:spcAft>
              <a:buClrTx/>
              <a:buSzTx/>
              <a:buFontTx/>
              <a:buNone/>
              <a:tabLst/>
              <a:defRPr/>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Transcripts / proteins from informant genome</a:t>
            </a:r>
          </a:p>
        </p:txBody>
      </p:sp>
      <p:sp>
        <p:nvSpPr>
          <p:cNvPr id="164" name="Shape 195">
            <a:extLst>
              <a:ext uri="{FF2B5EF4-FFF2-40B4-BE49-F238E27FC236}">
                <a16:creationId xmlns:a16="http://schemas.microsoft.com/office/drawing/2014/main" id="{A2BEE6BB-7BE0-1645-9CAA-0862DC170B89}"/>
              </a:ext>
            </a:extLst>
          </p:cNvPr>
          <p:cNvSpPr/>
          <p:nvPr/>
        </p:nvSpPr>
        <p:spPr>
          <a:xfrm>
            <a:off x="376604" y="22520131"/>
            <a:ext cx="1505653" cy="961441"/>
          </a:xfrm>
          <a:prstGeom prst="roundRect">
            <a:avLst>
              <a:gd name="adj" fmla="val 16667"/>
            </a:avLst>
          </a:prstGeom>
          <a:solidFill>
            <a:schemeClr val="accent1">
              <a:lumMod val="50000"/>
            </a:schemeClr>
          </a:solidFill>
          <a:ln w="25400" cap="flat">
            <a:solidFill>
              <a:srgbClr val="E7E6E6">
                <a:lumMod val="90000"/>
              </a:srgbClr>
            </a:solidFill>
            <a:prstDash val="solid"/>
            <a:miter lim="800000"/>
          </a:ln>
          <a:effectLst>
            <a:outerShdw blurRad="50800" dist="381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a:solidFill>
                  <a:srgbClr val="000000"/>
                </a:solidFill>
              </a:defRPr>
            </a:pPr>
            <a:endParaRPr kumimoji="0" sz="7258" b="1" i="0" u="none" strike="noStrike" kern="0" cap="none" spc="0" normalizeH="0" baseline="0" noProof="0" dirty="0">
              <a:ln>
                <a:noFill/>
              </a:ln>
              <a:solidFill>
                <a:srgbClr val="000000"/>
              </a:solidFill>
              <a:effectLst/>
              <a:uLnTx/>
              <a:uFillTx/>
            </a:endParaRPr>
          </a:p>
        </p:txBody>
      </p:sp>
      <p:sp>
        <p:nvSpPr>
          <p:cNvPr id="165" name="Shape 196">
            <a:extLst>
              <a:ext uri="{FF2B5EF4-FFF2-40B4-BE49-F238E27FC236}">
                <a16:creationId xmlns:a16="http://schemas.microsoft.com/office/drawing/2014/main" id="{13223B98-F177-B841-9B25-E8ECB4B1420D}"/>
              </a:ext>
            </a:extLst>
          </p:cNvPr>
          <p:cNvSpPr/>
          <p:nvPr/>
        </p:nvSpPr>
        <p:spPr>
          <a:xfrm>
            <a:off x="423537" y="22585354"/>
            <a:ext cx="1411786"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r>
              <a:rPr kumimoji="0" lang="en-US"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Target</a:t>
            </a: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genome</a:t>
            </a:r>
          </a:p>
          <a:p>
            <a:pPr marL="0" marR="0" lvl="0" indent="0" algn="ctr" defTabSz="3686861" eaLnBrk="1" fontAlgn="auto" latinLnBrk="0" hangingPunct="1">
              <a:lnSpc>
                <a:spcPct val="100000"/>
              </a:lnSpc>
              <a:spcBef>
                <a:spcPts val="0"/>
              </a:spcBef>
              <a:spcAft>
                <a:spcPts val="0"/>
              </a:spcAft>
              <a:buClrTx/>
              <a:buSzTx/>
              <a:buFontTx/>
              <a:buNone/>
              <a:tabLst/>
              <a:defRPr sz="1600"/>
            </a:pPr>
            <a:r>
              <a:rPr kumimoji="0"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assembly</a:t>
            </a:r>
          </a:p>
        </p:txBody>
      </p:sp>
      <p:grpSp>
        <p:nvGrpSpPr>
          <p:cNvPr id="153" name="Group 204">
            <a:extLst>
              <a:ext uri="{FF2B5EF4-FFF2-40B4-BE49-F238E27FC236}">
                <a16:creationId xmlns:a16="http://schemas.microsoft.com/office/drawing/2014/main" id="{5759DBD5-2110-F14C-918F-07EA652591AD}"/>
              </a:ext>
            </a:extLst>
          </p:cNvPr>
          <p:cNvGrpSpPr/>
          <p:nvPr/>
        </p:nvGrpSpPr>
        <p:grpSpPr>
          <a:xfrm>
            <a:off x="7662022" y="24902980"/>
            <a:ext cx="2390442" cy="1219581"/>
            <a:chOff x="-124091" y="2241305"/>
            <a:chExt cx="2390439" cy="1219578"/>
          </a:xfrm>
        </p:grpSpPr>
        <p:sp>
          <p:nvSpPr>
            <p:cNvPr id="161" name="Shape 201">
              <a:extLst>
                <a:ext uri="{FF2B5EF4-FFF2-40B4-BE49-F238E27FC236}">
                  <a16:creationId xmlns:a16="http://schemas.microsoft.com/office/drawing/2014/main" id="{3AB2D85E-5AC6-204B-A955-825D3A35D76E}"/>
                </a:ext>
              </a:extLst>
            </p:cNvPr>
            <p:cNvSpPr/>
            <p:nvPr/>
          </p:nvSpPr>
          <p:spPr>
            <a:xfrm>
              <a:off x="-124091" y="2241305"/>
              <a:ext cx="2390439" cy="1219578"/>
            </a:xfrm>
            <a:prstGeom prst="rect">
              <a:avLst/>
            </a:prstGeom>
            <a:solidFill>
              <a:srgbClr val="F9FBF9"/>
            </a:solidFill>
            <a:ln w="9525" cap="flat">
              <a:noFill/>
              <a:prstDash val="solid"/>
              <a:miter lim="800000"/>
            </a:ln>
            <a:effectLst>
              <a:outerShdw blurRad="50800" dist="762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endParaRPr kumimoji="0" sz="1600" b="1" i="0" u="none" strike="noStrike" kern="0" cap="none" spc="0" normalizeH="0" baseline="0" noProof="0" dirty="0">
                <a:ln>
                  <a:noFill/>
                </a:ln>
                <a:solidFill>
                  <a:prstClr val="black"/>
                </a:solidFill>
                <a:effectLst/>
                <a:uLnTx/>
                <a:uFillTx/>
              </a:endParaRPr>
            </a:p>
          </p:txBody>
        </p:sp>
        <p:pic>
          <p:nvPicPr>
            <p:cNvPr id="162" name="image4.png">
              <a:extLst>
                <a:ext uri="{FF2B5EF4-FFF2-40B4-BE49-F238E27FC236}">
                  <a16:creationId xmlns:a16="http://schemas.microsoft.com/office/drawing/2014/main" id="{547CB21A-CDFB-0941-BAD1-18B40B5A7B61}"/>
                </a:ext>
              </a:extLst>
            </p:cNvPr>
            <p:cNvPicPr>
              <a:picLocks noChangeAspect="1"/>
            </p:cNvPicPr>
            <p:nvPr/>
          </p:nvPicPr>
          <p:blipFill>
            <a:blip r:embed="rId15">
              <a:extLst>
                <a:ext uri="{28A0092B-C50C-407E-A947-70E740481C1C}">
                  <a14:useLocalDpi xmlns:a14="http://schemas.microsoft.com/office/drawing/2010/main"/>
                </a:ext>
              </a:extLst>
            </a:blip>
            <a:srcRect/>
            <a:stretch>
              <a:fillRect/>
            </a:stretch>
          </p:blipFill>
          <p:spPr>
            <a:xfrm>
              <a:off x="-8729" y="2777408"/>
              <a:ext cx="2199873" cy="656485"/>
            </a:xfrm>
            <a:prstGeom prst="rect">
              <a:avLst/>
            </a:prstGeom>
            <a:ln w="12700" cap="flat">
              <a:noFill/>
              <a:miter lim="400000"/>
            </a:ln>
            <a:effectLst/>
          </p:spPr>
        </p:pic>
        <p:pic>
          <p:nvPicPr>
            <p:cNvPr id="163" name="image4.png">
              <a:extLst>
                <a:ext uri="{FF2B5EF4-FFF2-40B4-BE49-F238E27FC236}">
                  <a16:creationId xmlns:a16="http://schemas.microsoft.com/office/drawing/2014/main" id="{405CBAE2-8EA4-EF4C-80D9-8E981D86A3CE}"/>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a:xfrm>
              <a:off x="248462" y="2335893"/>
              <a:ext cx="1685488" cy="656489"/>
            </a:xfrm>
            <a:prstGeom prst="rect">
              <a:avLst/>
            </a:prstGeom>
            <a:ln w="12700" cap="flat">
              <a:noFill/>
              <a:miter lim="400000"/>
            </a:ln>
            <a:effectLst/>
          </p:spPr>
        </p:pic>
      </p:grpSp>
      <p:grpSp>
        <p:nvGrpSpPr>
          <p:cNvPr id="154" name="Group 208">
            <a:extLst>
              <a:ext uri="{FF2B5EF4-FFF2-40B4-BE49-F238E27FC236}">
                <a16:creationId xmlns:a16="http://schemas.microsoft.com/office/drawing/2014/main" id="{C4FD16D0-CE46-2A4F-8182-1C24E4E44EEB}"/>
              </a:ext>
            </a:extLst>
          </p:cNvPr>
          <p:cNvGrpSpPr/>
          <p:nvPr/>
        </p:nvGrpSpPr>
        <p:grpSpPr>
          <a:xfrm>
            <a:off x="7662022" y="22300936"/>
            <a:ext cx="2390204" cy="1217743"/>
            <a:chOff x="-123850" y="-2616637"/>
            <a:chExt cx="2390202" cy="1217740"/>
          </a:xfrm>
        </p:grpSpPr>
        <p:sp>
          <p:nvSpPr>
            <p:cNvPr id="158" name="Shape 205">
              <a:extLst>
                <a:ext uri="{FF2B5EF4-FFF2-40B4-BE49-F238E27FC236}">
                  <a16:creationId xmlns:a16="http://schemas.microsoft.com/office/drawing/2014/main" id="{6431A00B-A974-8E4F-BAA7-4BCF8D7FCA4E}"/>
                </a:ext>
              </a:extLst>
            </p:cNvPr>
            <p:cNvSpPr/>
            <p:nvPr/>
          </p:nvSpPr>
          <p:spPr>
            <a:xfrm>
              <a:off x="-123850" y="-2616637"/>
              <a:ext cx="2390202" cy="1217740"/>
            </a:xfrm>
            <a:prstGeom prst="rect">
              <a:avLst/>
            </a:prstGeom>
            <a:solidFill>
              <a:srgbClr val="F9F9F9"/>
            </a:solidFill>
            <a:ln w="12700" cap="flat">
              <a:noFill/>
              <a:prstDash val="solid"/>
              <a:miter lim="800000"/>
            </a:ln>
            <a:effectLst>
              <a:outerShdw blurRad="50800" dist="76200" dir="5400000" algn="t" rotWithShape="0">
                <a:prstClr val="black">
                  <a:alpha val="40000"/>
                </a:prstClr>
              </a:outerShdw>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latin typeface="Calibri"/>
                  <a:ea typeface="Calibri"/>
                  <a:cs typeface="Calibri"/>
                  <a:sym typeface="Calibri"/>
                </a:defRPr>
              </a:pPr>
              <a:endParaRPr kumimoji="0" sz="1600" b="1" i="0" u="none" strike="noStrike" kern="0" cap="none" spc="0" normalizeH="0" baseline="0" noProof="0" dirty="0">
                <a:ln>
                  <a:noFill/>
                </a:ln>
                <a:solidFill>
                  <a:prstClr val="black"/>
                </a:solidFill>
                <a:effectLst/>
                <a:uLnTx/>
                <a:uFillTx/>
                <a:latin typeface="Calibri"/>
                <a:ea typeface="Calibri"/>
                <a:cs typeface="Calibri"/>
                <a:sym typeface="Calibri"/>
              </a:endParaRPr>
            </a:p>
          </p:txBody>
        </p:sp>
        <p:pic>
          <p:nvPicPr>
            <p:cNvPr id="159" name="image5.png">
              <a:extLst>
                <a:ext uri="{FF2B5EF4-FFF2-40B4-BE49-F238E27FC236}">
                  <a16:creationId xmlns:a16="http://schemas.microsoft.com/office/drawing/2014/main" id="{C9412F40-B8AD-094C-A60B-61B7DB58F239}"/>
                </a:ext>
              </a:extLst>
            </p:cNvPr>
            <p:cNvPicPr>
              <a:picLocks noChangeAspect="1"/>
            </p:cNvPicPr>
            <p:nvPr/>
          </p:nvPicPr>
          <p:blipFill>
            <a:blip r:embed="rId17"/>
            <a:stretch>
              <a:fillRect/>
            </a:stretch>
          </p:blipFill>
          <p:spPr>
            <a:xfrm>
              <a:off x="-119535" y="-1937666"/>
              <a:ext cx="2368181" cy="502026"/>
            </a:xfrm>
            <a:prstGeom prst="rect">
              <a:avLst/>
            </a:prstGeom>
            <a:ln w="12700" cap="flat">
              <a:noFill/>
              <a:miter lim="400000"/>
            </a:ln>
            <a:effectLst/>
          </p:spPr>
        </p:pic>
        <p:pic>
          <p:nvPicPr>
            <p:cNvPr id="160" name="image3.png">
              <a:extLst>
                <a:ext uri="{FF2B5EF4-FFF2-40B4-BE49-F238E27FC236}">
                  <a16:creationId xmlns:a16="http://schemas.microsoft.com/office/drawing/2014/main" id="{F5762CE9-21F9-3B40-B9A2-8E8B6E2DC2D2}"/>
                </a:ext>
              </a:extLst>
            </p:cNvPr>
            <p:cNvPicPr>
              <a:picLocks noChangeAspect="1"/>
            </p:cNvPicPr>
            <p:nvPr/>
          </p:nvPicPr>
          <p:blipFill>
            <a:blip r:embed="rId18"/>
            <a:stretch>
              <a:fillRect/>
            </a:stretch>
          </p:blipFill>
          <p:spPr>
            <a:xfrm>
              <a:off x="234007" y="-2600586"/>
              <a:ext cx="1613121" cy="640910"/>
            </a:xfrm>
            <a:prstGeom prst="rect">
              <a:avLst/>
            </a:prstGeom>
            <a:ln w="12700" cap="flat">
              <a:noFill/>
              <a:miter lim="400000"/>
            </a:ln>
            <a:effectLst/>
          </p:spPr>
        </p:pic>
      </p:grpSp>
      <p:pic>
        <p:nvPicPr>
          <p:cNvPr id="155" name="image7.png">
            <a:extLst>
              <a:ext uri="{FF2B5EF4-FFF2-40B4-BE49-F238E27FC236}">
                <a16:creationId xmlns:a16="http://schemas.microsoft.com/office/drawing/2014/main" id="{225173F1-FB27-644E-911B-F32EB53399CD}"/>
              </a:ext>
            </a:extLst>
          </p:cNvPr>
          <p:cNvPicPr>
            <a:picLocks noChangeAspect="1"/>
          </p:cNvPicPr>
          <p:nvPr/>
        </p:nvPicPr>
        <p:blipFill>
          <a:blip r:embed="rId19"/>
          <a:stretch>
            <a:fillRect/>
          </a:stretch>
        </p:blipFill>
        <p:spPr>
          <a:xfrm>
            <a:off x="3876160" y="22266535"/>
            <a:ext cx="2317750" cy="587375"/>
          </a:xfrm>
          <a:prstGeom prst="rect">
            <a:avLst/>
          </a:prstGeom>
          <a:ln w="12700" cap="flat">
            <a:noFill/>
            <a:miter lim="400000"/>
          </a:ln>
          <a:effectLst/>
        </p:spPr>
      </p:pic>
      <p:sp>
        <p:nvSpPr>
          <p:cNvPr id="156" name="Shape 189">
            <a:extLst>
              <a:ext uri="{FF2B5EF4-FFF2-40B4-BE49-F238E27FC236}">
                <a16:creationId xmlns:a16="http://schemas.microsoft.com/office/drawing/2014/main" id="{5FBF35FB-DB72-FB4F-95B8-C26AC8F41B14}"/>
              </a:ext>
            </a:extLst>
          </p:cNvPr>
          <p:cNvSpPr/>
          <p:nvPr/>
        </p:nvSpPr>
        <p:spPr>
          <a:xfrm rot="2700000">
            <a:off x="6930918" y="25028621"/>
            <a:ext cx="690103" cy="571043"/>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59" y="5400"/>
                </a:lnTo>
                <a:lnTo>
                  <a:pt x="559" y="16200"/>
                </a:lnTo>
                <a:lnTo>
                  <a:pt x="0" y="16200"/>
                </a:lnTo>
                <a:close/>
                <a:moveTo>
                  <a:pt x="1117" y="5400"/>
                </a:moveTo>
                <a:lnTo>
                  <a:pt x="2234" y="5400"/>
                </a:lnTo>
                <a:lnTo>
                  <a:pt x="2234" y="16200"/>
                </a:lnTo>
                <a:lnTo>
                  <a:pt x="1117" y="16200"/>
                </a:lnTo>
                <a:close/>
                <a:moveTo>
                  <a:pt x="2793" y="5400"/>
                </a:moveTo>
                <a:lnTo>
                  <a:pt x="12663" y="5400"/>
                </a:lnTo>
                <a:lnTo>
                  <a:pt x="12663" y="0"/>
                </a:lnTo>
                <a:lnTo>
                  <a:pt x="21600" y="10800"/>
                </a:lnTo>
                <a:lnTo>
                  <a:pt x="12663" y="21600"/>
                </a:lnTo>
                <a:lnTo>
                  <a:pt x="12663" y="16200"/>
                </a:lnTo>
                <a:lnTo>
                  <a:pt x="2793" y="16200"/>
                </a:lnTo>
                <a:close/>
              </a:path>
            </a:pathLst>
          </a:custGeom>
          <a:solidFill>
            <a:schemeClr val="tx1">
              <a:lumMod val="75000"/>
              <a:lumOff val="25000"/>
            </a:schemeClr>
          </a:solidFill>
          <a:ln w="12700" cap="flat">
            <a:solidFill>
              <a:schemeClr val="tx1"/>
            </a:solidFill>
            <a:prstDash val="solid"/>
            <a:miter lim="800000"/>
          </a:ln>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endParaRPr kumimoji="0" sz="1600" b="1" i="0" u="none" strike="noStrike" kern="0" cap="none" spc="0" normalizeH="0" baseline="0" noProof="0" dirty="0">
              <a:ln>
                <a:noFill/>
              </a:ln>
              <a:solidFill>
                <a:prstClr val="black"/>
              </a:solidFill>
              <a:effectLst/>
              <a:uLnTx/>
              <a:uFillTx/>
            </a:endParaRPr>
          </a:p>
        </p:txBody>
      </p:sp>
      <p:sp>
        <p:nvSpPr>
          <p:cNvPr id="157" name="Shape 190">
            <a:extLst>
              <a:ext uri="{FF2B5EF4-FFF2-40B4-BE49-F238E27FC236}">
                <a16:creationId xmlns:a16="http://schemas.microsoft.com/office/drawing/2014/main" id="{C87A3F31-3B29-D745-BF3A-4331B4FB26AB}"/>
              </a:ext>
            </a:extLst>
          </p:cNvPr>
          <p:cNvSpPr/>
          <p:nvPr/>
        </p:nvSpPr>
        <p:spPr>
          <a:xfrm rot="18900000">
            <a:off x="6949733" y="22943851"/>
            <a:ext cx="690103" cy="571043"/>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59" y="5400"/>
                </a:lnTo>
                <a:lnTo>
                  <a:pt x="559" y="16200"/>
                </a:lnTo>
                <a:lnTo>
                  <a:pt x="0" y="16200"/>
                </a:lnTo>
                <a:close/>
                <a:moveTo>
                  <a:pt x="1117" y="5400"/>
                </a:moveTo>
                <a:lnTo>
                  <a:pt x="2234" y="5400"/>
                </a:lnTo>
                <a:lnTo>
                  <a:pt x="2234" y="16200"/>
                </a:lnTo>
                <a:lnTo>
                  <a:pt x="1117" y="16200"/>
                </a:lnTo>
                <a:close/>
                <a:moveTo>
                  <a:pt x="2793" y="5400"/>
                </a:moveTo>
                <a:lnTo>
                  <a:pt x="12663" y="5400"/>
                </a:lnTo>
                <a:lnTo>
                  <a:pt x="12663" y="0"/>
                </a:lnTo>
                <a:lnTo>
                  <a:pt x="21600" y="10800"/>
                </a:lnTo>
                <a:lnTo>
                  <a:pt x="12663" y="21600"/>
                </a:lnTo>
                <a:lnTo>
                  <a:pt x="12663" y="16200"/>
                </a:lnTo>
                <a:lnTo>
                  <a:pt x="2793" y="16200"/>
                </a:lnTo>
                <a:close/>
              </a:path>
            </a:pathLst>
          </a:custGeom>
          <a:solidFill>
            <a:schemeClr val="tx1">
              <a:lumMod val="75000"/>
              <a:lumOff val="25000"/>
            </a:schemeClr>
          </a:solidFill>
          <a:ln w="12700" cap="flat">
            <a:solidFill>
              <a:schemeClr val="tx1"/>
            </a:solidFill>
            <a:prstDash val="solid"/>
            <a:miter lim="800000"/>
          </a:ln>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endParaRPr kumimoji="0" sz="1600" b="1" i="0" u="none" strike="noStrike" kern="0" cap="none" spc="0" normalizeH="0" baseline="0" noProof="0" dirty="0">
              <a:ln>
                <a:noFill/>
              </a:ln>
              <a:solidFill>
                <a:prstClr val="black"/>
              </a:solidFill>
              <a:effectLst/>
              <a:uLnTx/>
              <a:uFillTx/>
            </a:endParaRPr>
          </a:p>
        </p:txBody>
      </p:sp>
      <p:cxnSp>
        <p:nvCxnSpPr>
          <p:cNvPr id="185" name="Straight Connector 184">
            <a:extLst>
              <a:ext uri="{FF2B5EF4-FFF2-40B4-BE49-F238E27FC236}">
                <a16:creationId xmlns:a16="http://schemas.microsoft.com/office/drawing/2014/main" id="{BAA7A9C1-DD65-714B-BAE4-BF86CA1E2E8C}"/>
              </a:ext>
            </a:extLst>
          </p:cNvPr>
          <p:cNvCxnSpPr>
            <a:cxnSpLocks/>
          </p:cNvCxnSpPr>
          <p:nvPr/>
        </p:nvCxnSpPr>
        <p:spPr>
          <a:xfrm>
            <a:off x="5076840" y="22848728"/>
            <a:ext cx="9878" cy="3006299"/>
          </a:xfrm>
          <a:prstGeom prst="line">
            <a:avLst/>
          </a:prstGeom>
          <a:noFill/>
          <a:ln w="95250" cap="flat">
            <a:solidFill>
              <a:schemeClr val="tx1"/>
            </a:solidFill>
            <a:prstDash val="solid"/>
            <a:round/>
          </a:ln>
          <a:effectLst/>
          <a:sp3d/>
        </p:spPr>
      </p:cxnSp>
      <p:cxnSp>
        <p:nvCxnSpPr>
          <p:cNvPr id="186" name="Straight Arrow Connector 185">
            <a:extLst>
              <a:ext uri="{FF2B5EF4-FFF2-40B4-BE49-F238E27FC236}">
                <a16:creationId xmlns:a16="http://schemas.microsoft.com/office/drawing/2014/main" id="{C7B7BA03-CE75-F440-B8AC-D495DD378DE5}"/>
              </a:ext>
            </a:extLst>
          </p:cNvPr>
          <p:cNvCxnSpPr>
            <a:cxnSpLocks/>
            <a:endCxn id="168" idx="1"/>
          </p:cNvCxnSpPr>
          <p:nvPr/>
        </p:nvCxnSpPr>
        <p:spPr>
          <a:xfrm flipV="1">
            <a:off x="5118014" y="23552174"/>
            <a:ext cx="554106" cy="12728"/>
          </a:xfrm>
          <a:prstGeom prst="straightConnector1">
            <a:avLst/>
          </a:prstGeom>
          <a:noFill/>
          <a:ln w="88900" cap="flat">
            <a:solidFill>
              <a:schemeClr val="tx1"/>
            </a:solidFill>
            <a:prstDash val="solid"/>
            <a:round/>
            <a:tailEnd type="triangle"/>
          </a:ln>
          <a:effectLst/>
          <a:sp3d/>
        </p:spPr>
      </p:cxnSp>
      <p:cxnSp>
        <p:nvCxnSpPr>
          <p:cNvPr id="188" name="Straight Arrow Connector 187">
            <a:extLst>
              <a:ext uri="{FF2B5EF4-FFF2-40B4-BE49-F238E27FC236}">
                <a16:creationId xmlns:a16="http://schemas.microsoft.com/office/drawing/2014/main" id="{B3616587-090A-F74C-BBE4-0186FFC59A4B}"/>
              </a:ext>
            </a:extLst>
          </p:cNvPr>
          <p:cNvCxnSpPr>
            <a:cxnSpLocks/>
          </p:cNvCxnSpPr>
          <p:nvPr/>
        </p:nvCxnSpPr>
        <p:spPr>
          <a:xfrm>
            <a:off x="4662040" y="23156848"/>
            <a:ext cx="378958" cy="0"/>
          </a:xfrm>
          <a:prstGeom prst="straightConnector1">
            <a:avLst/>
          </a:prstGeom>
          <a:noFill/>
          <a:ln w="63500" cap="flat">
            <a:solidFill>
              <a:schemeClr val="tx1"/>
            </a:solidFill>
            <a:prstDash val="solid"/>
            <a:round/>
            <a:tailEnd type="triangle"/>
          </a:ln>
          <a:effectLst/>
          <a:sp3d/>
        </p:spPr>
      </p:cxnSp>
      <p:sp>
        <p:nvSpPr>
          <p:cNvPr id="194" name="Rectangle 193">
            <a:extLst>
              <a:ext uri="{FF2B5EF4-FFF2-40B4-BE49-F238E27FC236}">
                <a16:creationId xmlns:a16="http://schemas.microsoft.com/office/drawing/2014/main" id="{6FA71195-A5F9-D243-945C-B6599A344CD6}"/>
              </a:ext>
            </a:extLst>
          </p:cNvPr>
          <p:cNvSpPr/>
          <p:nvPr/>
        </p:nvSpPr>
        <p:spPr>
          <a:xfrm>
            <a:off x="3739082" y="26480013"/>
            <a:ext cx="2757863" cy="698904"/>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2" name="Picture 191">
            <a:extLst>
              <a:ext uri="{FF2B5EF4-FFF2-40B4-BE49-F238E27FC236}">
                <a16:creationId xmlns:a16="http://schemas.microsoft.com/office/drawing/2014/main" id="{3BC34652-6DA1-5348-AA21-792E4511FBA8}"/>
              </a:ext>
            </a:extLst>
          </p:cNvPr>
          <p:cNvPicPr>
            <a:picLocks noChangeAspect="1"/>
          </p:cNvPicPr>
          <p:nvPr/>
        </p:nvPicPr>
        <p:blipFill>
          <a:blip r:embed="rId20"/>
          <a:stretch>
            <a:fillRect/>
          </a:stretch>
        </p:blipFill>
        <p:spPr>
          <a:xfrm>
            <a:off x="3876160" y="26526574"/>
            <a:ext cx="2581508" cy="577355"/>
          </a:xfrm>
          <a:prstGeom prst="rect">
            <a:avLst/>
          </a:prstGeom>
        </p:spPr>
      </p:pic>
      <p:sp>
        <p:nvSpPr>
          <p:cNvPr id="193" name="Up-Down Arrow 192">
            <a:extLst>
              <a:ext uri="{FF2B5EF4-FFF2-40B4-BE49-F238E27FC236}">
                <a16:creationId xmlns:a16="http://schemas.microsoft.com/office/drawing/2014/main" id="{1E3EE0D6-D822-8F4E-90DB-8921AD6DDB88}"/>
              </a:ext>
            </a:extLst>
          </p:cNvPr>
          <p:cNvSpPr/>
          <p:nvPr/>
        </p:nvSpPr>
        <p:spPr>
          <a:xfrm>
            <a:off x="4898393" y="26024454"/>
            <a:ext cx="402027" cy="537269"/>
          </a:xfrm>
          <a:prstGeom prst="upDownArrow">
            <a:avLst/>
          </a:prstGeom>
          <a:solidFill>
            <a:schemeClr val="tx1">
              <a:lumMod val="75000"/>
              <a:lumOff val="25000"/>
            </a:schemeClr>
          </a:solidFill>
          <a:ln w="12700" cap="flat" cmpd="sng" algn="ctr">
            <a:solidFill>
              <a:schemeClr val="tx1"/>
            </a:solidFill>
            <a:prstDash val="solid"/>
            <a:miter lim="800000"/>
          </a:ln>
          <a:effectLst/>
        </p:spPr>
        <p:txBody>
          <a:bodyPr rtlCol="0" anchor="ctr"/>
          <a:lstStyle/>
          <a:p>
            <a:pPr marL="0" marR="0" lvl="0" indent="0" algn="ctr" defTabSz="3686861" eaLnBrk="1" fontAlgn="auto" latinLnBrk="0" hangingPunct="1">
              <a:lnSpc>
                <a:spcPct val="100000"/>
              </a:lnSpc>
              <a:spcBef>
                <a:spcPts val="0"/>
              </a:spcBef>
              <a:spcAft>
                <a:spcPts val="0"/>
              </a:spcAft>
              <a:buClrTx/>
              <a:buSzTx/>
              <a:buFontTx/>
              <a:buNone/>
              <a:tabLst/>
              <a:defRPr/>
            </a:pPr>
            <a:endParaRPr kumimoji="0" lang="en-US" sz="7258"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196" name="Straight Arrow Connector 195">
            <a:extLst>
              <a:ext uri="{FF2B5EF4-FFF2-40B4-BE49-F238E27FC236}">
                <a16:creationId xmlns:a16="http://schemas.microsoft.com/office/drawing/2014/main" id="{6C491E38-6D81-BD4D-BDEA-0EB33069C674}"/>
              </a:ext>
            </a:extLst>
          </p:cNvPr>
          <p:cNvCxnSpPr>
            <a:cxnSpLocks/>
          </p:cNvCxnSpPr>
          <p:nvPr/>
        </p:nvCxnSpPr>
        <p:spPr>
          <a:xfrm>
            <a:off x="4645549" y="23957840"/>
            <a:ext cx="378958" cy="0"/>
          </a:xfrm>
          <a:prstGeom prst="straightConnector1">
            <a:avLst/>
          </a:prstGeom>
          <a:noFill/>
          <a:ln w="63500" cap="flat">
            <a:solidFill>
              <a:schemeClr val="tx1"/>
            </a:solidFill>
            <a:prstDash val="solid"/>
            <a:round/>
            <a:tailEnd type="triangle"/>
          </a:ln>
          <a:effectLst/>
          <a:sp3d/>
        </p:spPr>
      </p:cxnSp>
      <p:cxnSp>
        <p:nvCxnSpPr>
          <p:cNvPr id="197" name="Straight Arrow Connector 196">
            <a:extLst>
              <a:ext uri="{FF2B5EF4-FFF2-40B4-BE49-F238E27FC236}">
                <a16:creationId xmlns:a16="http://schemas.microsoft.com/office/drawing/2014/main" id="{E36A5BD6-FCAE-F540-B2F6-E50A45C66327}"/>
              </a:ext>
            </a:extLst>
          </p:cNvPr>
          <p:cNvCxnSpPr>
            <a:cxnSpLocks/>
          </p:cNvCxnSpPr>
          <p:nvPr/>
        </p:nvCxnSpPr>
        <p:spPr>
          <a:xfrm>
            <a:off x="4637298" y="24740256"/>
            <a:ext cx="378958" cy="0"/>
          </a:xfrm>
          <a:prstGeom prst="straightConnector1">
            <a:avLst/>
          </a:prstGeom>
          <a:noFill/>
          <a:ln w="63500" cap="flat">
            <a:solidFill>
              <a:schemeClr val="tx1"/>
            </a:solidFill>
            <a:prstDash val="solid"/>
            <a:round/>
            <a:tailEnd type="triangle"/>
          </a:ln>
          <a:effectLst/>
          <a:sp3d/>
        </p:spPr>
      </p:cxnSp>
      <p:cxnSp>
        <p:nvCxnSpPr>
          <p:cNvPr id="198" name="Straight Arrow Connector 197">
            <a:extLst>
              <a:ext uri="{FF2B5EF4-FFF2-40B4-BE49-F238E27FC236}">
                <a16:creationId xmlns:a16="http://schemas.microsoft.com/office/drawing/2014/main" id="{18EBA6DB-114A-6044-ABD8-9B4F43C98BAA}"/>
              </a:ext>
            </a:extLst>
          </p:cNvPr>
          <p:cNvCxnSpPr>
            <a:cxnSpLocks/>
          </p:cNvCxnSpPr>
          <p:nvPr/>
        </p:nvCxnSpPr>
        <p:spPr>
          <a:xfrm>
            <a:off x="4645549" y="25588042"/>
            <a:ext cx="378958" cy="0"/>
          </a:xfrm>
          <a:prstGeom prst="straightConnector1">
            <a:avLst/>
          </a:prstGeom>
          <a:noFill/>
          <a:ln w="63500" cap="flat">
            <a:solidFill>
              <a:schemeClr val="tx1"/>
            </a:solidFill>
            <a:prstDash val="solid"/>
            <a:round/>
            <a:tailEnd type="triangle"/>
          </a:ln>
          <a:effectLst/>
          <a:sp3d/>
        </p:spPr>
      </p:cxnSp>
      <p:cxnSp>
        <p:nvCxnSpPr>
          <p:cNvPr id="201" name="Straight Arrow Connector 200">
            <a:extLst>
              <a:ext uri="{FF2B5EF4-FFF2-40B4-BE49-F238E27FC236}">
                <a16:creationId xmlns:a16="http://schemas.microsoft.com/office/drawing/2014/main" id="{CE8FEDFD-4985-1D43-8321-7C0B6ABC34E2}"/>
              </a:ext>
            </a:extLst>
          </p:cNvPr>
          <p:cNvCxnSpPr>
            <a:cxnSpLocks/>
          </p:cNvCxnSpPr>
          <p:nvPr/>
        </p:nvCxnSpPr>
        <p:spPr>
          <a:xfrm flipV="1">
            <a:off x="5121659" y="25016350"/>
            <a:ext cx="554106" cy="12728"/>
          </a:xfrm>
          <a:prstGeom prst="straightConnector1">
            <a:avLst/>
          </a:prstGeom>
          <a:noFill/>
          <a:ln w="88900" cap="flat">
            <a:solidFill>
              <a:schemeClr val="tx1"/>
            </a:solidFill>
            <a:prstDash val="solid"/>
            <a:round/>
            <a:tailEnd type="triangle"/>
          </a:ln>
          <a:effectLst/>
          <a:sp3d/>
        </p:spPr>
      </p:cxnSp>
      <p:sp>
        <p:nvSpPr>
          <p:cNvPr id="213" name="Rectangle 212">
            <a:extLst>
              <a:ext uri="{FF2B5EF4-FFF2-40B4-BE49-F238E27FC236}">
                <a16:creationId xmlns:a16="http://schemas.microsoft.com/office/drawing/2014/main" id="{761D8E22-A57A-2143-91A8-A9D461AA5436}"/>
              </a:ext>
            </a:extLst>
          </p:cNvPr>
          <p:cNvSpPr/>
          <p:nvPr/>
        </p:nvSpPr>
        <p:spPr>
          <a:xfrm>
            <a:off x="10515600" y="30402615"/>
            <a:ext cx="10058400" cy="9572018"/>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249" name="Rounded Rectangle 248">
            <a:extLst>
              <a:ext uri="{FF2B5EF4-FFF2-40B4-BE49-F238E27FC236}">
                <a16:creationId xmlns:a16="http://schemas.microsoft.com/office/drawing/2014/main" id="{8C3EA1F0-0A8F-4D43-A175-3985ECDE7E6F}"/>
              </a:ext>
            </a:extLst>
          </p:cNvPr>
          <p:cNvSpPr/>
          <p:nvPr/>
        </p:nvSpPr>
        <p:spPr>
          <a:xfrm>
            <a:off x="10693943" y="32058661"/>
            <a:ext cx="5861641" cy="503078"/>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50" name="TextBox 249">
            <a:extLst>
              <a:ext uri="{FF2B5EF4-FFF2-40B4-BE49-F238E27FC236}">
                <a16:creationId xmlns:a16="http://schemas.microsoft.com/office/drawing/2014/main" id="{1B9CDEF7-73A0-054F-91EB-0192AC84211D}"/>
              </a:ext>
            </a:extLst>
          </p:cNvPr>
          <p:cNvSpPr txBox="1"/>
          <p:nvPr/>
        </p:nvSpPr>
        <p:spPr>
          <a:xfrm>
            <a:off x="10693944" y="32128026"/>
            <a:ext cx="5914370" cy="400110"/>
          </a:xfrm>
          <a:prstGeom prst="rect">
            <a:avLst/>
          </a:prstGeom>
          <a:noFill/>
        </p:spPr>
        <p:txBody>
          <a:bodyPr wrap="square" rtlCol="0">
            <a:spAutoFit/>
          </a:bodyPr>
          <a:lstStyle/>
          <a:p>
            <a:pPr algn="ctr"/>
            <a:r>
              <a:rPr lang="en-US" sz="2000" dirty="0">
                <a:latin typeface="Arial" panose="020B0604020202020204" pitchFamily="34" charset="0"/>
                <a:ea typeface="Arial" charset="0"/>
                <a:cs typeface="Arial" panose="020B0604020202020204" pitchFamily="34" charset="0"/>
              </a:rPr>
              <a:t>Public “draft” genomes</a:t>
            </a:r>
          </a:p>
        </p:txBody>
      </p:sp>
      <p:sp>
        <p:nvSpPr>
          <p:cNvPr id="251" name="Right Arrow 250">
            <a:extLst>
              <a:ext uri="{FF2B5EF4-FFF2-40B4-BE49-F238E27FC236}">
                <a16:creationId xmlns:a16="http://schemas.microsoft.com/office/drawing/2014/main" id="{9AFAAA78-31B3-3A41-B033-2A7798FF6475}"/>
              </a:ext>
            </a:extLst>
          </p:cNvPr>
          <p:cNvSpPr/>
          <p:nvPr/>
        </p:nvSpPr>
        <p:spPr>
          <a:xfrm rot="5400000">
            <a:off x="11888585" y="34135648"/>
            <a:ext cx="414670" cy="685800"/>
          </a:xfrm>
          <a:prstGeom prst="rightArrow">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52" name="Rounded Rectangle 251">
            <a:extLst>
              <a:ext uri="{FF2B5EF4-FFF2-40B4-BE49-F238E27FC236}">
                <a16:creationId xmlns:a16="http://schemas.microsoft.com/office/drawing/2014/main" id="{8E2C6A4E-BC5B-7446-8088-C37056FCD4D3}"/>
              </a:ext>
            </a:extLst>
          </p:cNvPr>
          <p:cNvSpPr/>
          <p:nvPr/>
        </p:nvSpPr>
        <p:spPr>
          <a:xfrm>
            <a:off x="10687426" y="34794766"/>
            <a:ext cx="2935224" cy="1234440"/>
          </a:xfrm>
          <a:prstGeom prst="roundRect">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id="{1D771C02-07F1-4944-8AD4-3DE487A9EBB2}"/>
              </a:ext>
            </a:extLst>
          </p:cNvPr>
          <p:cNvSpPr txBox="1"/>
          <p:nvPr/>
        </p:nvSpPr>
        <p:spPr>
          <a:xfrm>
            <a:off x="10693944" y="34905696"/>
            <a:ext cx="3008376" cy="1138884"/>
          </a:xfrm>
          <a:prstGeom prst="rect">
            <a:avLst/>
          </a:prstGeom>
          <a:noFill/>
        </p:spPr>
        <p:txBody>
          <a:bodyPr wrap="square" rtlCol="0">
            <a:noAutofit/>
          </a:bodyPr>
          <a:lstStyle/>
          <a:p>
            <a:pPr algn="ctr"/>
            <a:r>
              <a:rPr lang="en-US" sz="2000" dirty="0">
                <a:solidFill>
                  <a:schemeClr val="accent6">
                    <a:lumMod val="50000"/>
                  </a:schemeClr>
                </a:solidFill>
                <a:latin typeface="Arial" charset="0"/>
                <a:ea typeface="Arial" charset="0"/>
                <a:cs typeface="Arial" charset="0"/>
              </a:rPr>
              <a:t>Identify the genomic scaffolds of interest (</a:t>
            </a:r>
            <a:r>
              <a:rPr lang="en-US" sz="2000" i="1" dirty="0">
                <a:solidFill>
                  <a:schemeClr val="accent6">
                    <a:lumMod val="50000"/>
                  </a:schemeClr>
                </a:solidFill>
                <a:latin typeface="Arial" charset="0"/>
                <a:ea typeface="Arial" charset="0"/>
                <a:cs typeface="Arial" charset="0"/>
              </a:rPr>
              <a:t>e.g.</a:t>
            </a:r>
            <a:r>
              <a:rPr lang="en-US" sz="2000" dirty="0">
                <a:solidFill>
                  <a:schemeClr val="accent6">
                    <a:lumMod val="50000"/>
                  </a:schemeClr>
                </a:solidFill>
                <a:latin typeface="Arial" charset="0"/>
                <a:ea typeface="Arial" charset="0"/>
                <a:cs typeface="Arial" charset="0"/>
              </a:rPr>
              <a:t>, Muller F element) </a:t>
            </a:r>
          </a:p>
        </p:txBody>
      </p:sp>
      <p:sp>
        <p:nvSpPr>
          <p:cNvPr id="254" name="Right Arrow 253">
            <a:extLst>
              <a:ext uri="{FF2B5EF4-FFF2-40B4-BE49-F238E27FC236}">
                <a16:creationId xmlns:a16="http://schemas.microsoft.com/office/drawing/2014/main" id="{67158EB2-51BD-7549-AF52-423C0748765D}"/>
              </a:ext>
            </a:extLst>
          </p:cNvPr>
          <p:cNvSpPr/>
          <p:nvPr/>
        </p:nvSpPr>
        <p:spPr>
          <a:xfrm rot="5400000">
            <a:off x="11888585" y="36019312"/>
            <a:ext cx="414670" cy="685800"/>
          </a:xfrm>
          <a:prstGeom prst="rightArrow">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55" name="Rounded Rectangle 254">
            <a:extLst>
              <a:ext uri="{FF2B5EF4-FFF2-40B4-BE49-F238E27FC236}">
                <a16:creationId xmlns:a16="http://schemas.microsoft.com/office/drawing/2014/main" id="{DF4B5689-E04C-3149-BD0B-DE2322332F64}"/>
              </a:ext>
            </a:extLst>
          </p:cNvPr>
          <p:cNvSpPr/>
          <p:nvPr/>
        </p:nvSpPr>
        <p:spPr>
          <a:xfrm>
            <a:off x="10686300" y="36678430"/>
            <a:ext cx="2935224" cy="1234440"/>
          </a:xfrm>
          <a:prstGeom prst="roundRect">
            <a:avLst/>
          </a:prstGeom>
          <a:solidFill>
            <a:schemeClr val="accent6">
              <a:lumMod val="20000"/>
              <a:lumOff val="8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56" name="TextBox 255">
            <a:extLst>
              <a:ext uri="{FF2B5EF4-FFF2-40B4-BE49-F238E27FC236}">
                <a16:creationId xmlns:a16="http://schemas.microsoft.com/office/drawing/2014/main" id="{38EB104D-B3A8-434D-A8BA-7F4E7B9915F1}"/>
              </a:ext>
            </a:extLst>
          </p:cNvPr>
          <p:cNvSpPr txBox="1"/>
          <p:nvPr/>
        </p:nvSpPr>
        <p:spPr>
          <a:xfrm>
            <a:off x="10693944" y="36780216"/>
            <a:ext cx="3008376" cy="1035552"/>
          </a:xfrm>
          <a:prstGeom prst="rect">
            <a:avLst/>
          </a:prstGeom>
          <a:noFill/>
        </p:spPr>
        <p:txBody>
          <a:bodyPr wrap="square" rtlCol="0">
            <a:noAutofit/>
          </a:bodyPr>
          <a:lstStyle/>
          <a:p>
            <a:pPr algn="ctr"/>
            <a:r>
              <a:rPr lang="en-US" sz="2000" dirty="0">
                <a:solidFill>
                  <a:schemeClr val="accent6">
                    <a:lumMod val="50000"/>
                  </a:schemeClr>
                </a:solidFill>
                <a:latin typeface="Arial" panose="020B0604020202020204" pitchFamily="34" charset="0"/>
                <a:ea typeface="Arial" charset="0"/>
                <a:cs typeface="Arial" panose="020B0604020202020204" pitchFamily="34" charset="0"/>
              </a:rPr>
              <a:t>Partition scaffolds from selected regions into overlapping projects</a:t>
            </a:r>
          </a:p>
        </p:txBody>
      </p:sp>
      <p:sp>
        <p:nvSpPr>
          <p:cNvPr id="257" name="Right Arrow 256">
            <a:extLst>
              <a:ext uri="{FF2B5EF4-FFF2-40B4-BE49-F238E27FC236}">
                <a16:creationId xmlns:a16="http://schemas.microsoft.com/office/drawing/2014/main" id="{0870BEB6-E020-054F-BD2B-91B2C24D3270}"/>
              </a:ext>
            </a:extLst>
          </p:cNvPr>
          <p:cNvSpPr/>
          <p:nvPr/>
        </p:nvSpPr>
        <p:spPr>
          <a:xfrm rot="5400000">
            <a:off x="11888585" y="37914668"/>
            <a:ext cx="414670" cy="685800"/>
          </a:xfrm>
          <a:prstGeom prst="rightArrow">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58" name="Rounded Rectangle 257">
            <a:extLst>
              <a:ext uri="{FF2B5EF4-FFF2-40B4-BE49-F238E27FC236}">
                <a16:creationId xmlns:a16="http://schemas.microsoft.com/office/drawing/2014/main" id="{71DC30AF-A02E-B243-95F1-101A7B42DC93}"/>
              </a:ext>
            </a:extLst>
          </p:cNvPr>
          <p:cNvSpPr/>
          <p:nvPr/>
        </p:nvSpPr>
        <p:spPr>
          <a:xfrm>
            <a:off x="10660189" y="38585226"/>
            <a:ext cx="5857546" cy="1234440"/>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59" name="TextBox 258">
            <a:extLst>
              <a:ext uri="{FF2B5EF4-FFF2-40B4-BE49-F238E27FC236}">
                <a16:creationId xmlns:a16="http://schemas.microsoft.com/office/drawing/2014/main" id="{F59919CC-3358-AF42-A497-E5FBFABCCDDC}"/>
              </a:ext>
            </a:extLst>
          </p:cNvPr>
          <p:cNvSpPr txBox="1"/>
          <p:nvPr/>
        </p:nvSpPr>
        <p:spPr>
          <a:xfrm>
            <a:off x="10662916" y="38720090"/>
            <a:ext cx="5870448" cy="1015663"/>
          </a:xfrm>
          <a:prstGeom prst="rect">
            <a:avLst/>
          </a:prstGeom>
          <a:noFill/>
        </p:spPr>
        <p:txBody>
          <a:bodyPr wrap="square" rtlCol="0">
            <a:spAutoFit/>
          </a:bodyPr>
          <a:lstStyle/>
          <a:p>
            <a:pPr algn="ctr"/>
            <a:r>
              <a:rPr lang="en-US" sz="2000" dirty="0">
                <a:solidFill>
                  <a:srgbClr val="5C4600"/>
                </a:solidFill>
                <a:latin typeface="Arial" panose="020B0604020202020204" pitchFamily="34" charset="0"/>
                <a:ea typeface="Arial" charset="0"/>
                <a:cs typeface="Arial" panose="020B0604020202020204" pitchFamily="34" charset="0"/>
              </a:rPr>
              <a:t>Faculty claim projects and students produce annotations for coding regions and </a:t>
            </a:r>
            <a:br>
              <a:rPr lang="en-US" sz="2000" dirty="0">
                <a:solidFill>
                  <a:srgbClr val="5C4600"/>
                </a:solidFill>
                <a:latin typeface="Arial" panose="020B0604020202020204" pitchFamily="34" charset="0"/>
                <a:ea typeface="Arial" charset="0"/>
                <a:cs typeface="Arial" panose="020B0604020202020204" pitchFamily="34" charset="0"/>
              </a:rPr>
            </a:br>
            <a:r>
              <a:rPr lang="en-US" sz="2000" dirty="0">
                <a:solidFill>
                  <a:srgbClr val="5C4600"/>
                </a:solidFill>
                <a:latin typeface="Arial" panose="020B0604020202020204" pitchFamily="34" charset="0"/>
                <a:ea typeface="Arial" charset="0"/>
                <a:cs typeface="Arial" panose="020B0604020202020204" pitchFamily="34" charset="0"/>
              </a:rPr>
              <a:t>transcription start sites</a:t>
            </a:r>
          </a:p>
        </p:txBody>
      </p:sp>
      <p:sp>
        <p:nvSpPr>
          <p:cNvPr id="260" name="Right Arrow 259">
            <a:extLst>
              <a:ext uri="{FF2B5EF4-FFF2-40B4-BE49-F238E27FC236}">
                <a16:creationId xmlns:a16="http://schemas.microsoft.com/office/drawing/2014/main" id="{7EED0725-988F-3B45-8990-F1991F8701AB}"/>
              </a:ext>
            </a:extLst>
          </p:cNvPr>
          <p:cNvSpPr/>
          <p:nvPr/>
        </p:nvSpPr>
        <p:spPr>
          <a:xfrm rot="5400000">
            <a:off x="13462663" y="32525005"/>
            <a:ext cx="411480" cy="685800"/>
          </a:xfrm>
          <a:prstGeom prst="rightArrow">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61" name="Rounded Rectangle 260">
            <a:extLst>
              <a:ext uri="{FF2B5EF4-FFF2-40B4-BE49-F238E27FC236}">
                <a16:creationId xmlns:a16="http://schemas.microsoft.com/office/drawing/2014/main" id="{DA44F626-4B98-1146-B52E-7396885EE0DB}"/>
              </a:ext>
            </a:extLst>
          </p:cNvPr>
          <p:cNvSpPr/>
          <p:nvPr/>
        </p:nvSpPr>
        <p:spPr>
          <a:xfrm>
            <a:off x="10693943" y="33206138"/>
            <a:ext cx="5837461" cy="914400"/>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62" name="TextBox 261">
            <a:extLst>
              <a:ext uri="{FF2B5EF4-FFF2-40B4-BE49-F238E27FC236}">
                <a16:creationId xmlns:a16="http://schemas.microsoft.com/office/drawing/2014/main" id="{DB4EA8EB-E594-9A44-8A9B-C0337B9B8B7B}"/>
              </a:ext>
            </a:extLst>
          </p:cNvPr>
          <p:cNvSpPr txBox="1"/>
          <p:nvPr/>
        </p:nvSpPr>
        <p:spPr>
          <a:xfrm>
            <a:off x="10737866" y="33297217"/>
            <a:ext cx="5870448" cy="707886"/>
          </a:xfrm>
          <a:prstGeom prst="rect">
            <a:avLst/>
          </a:prstGeom>
          <a:noFill/>
        </p:spPr>
        <p:txBody>
          <a:bodyPr wrap="square" rtlCol="0">
            <a:spAutoFit/>
          </a:bodyPr>
          <a:lstStyle/>
          <a:p>
            <a:pPr algn="ctr"/>
            <a:r>
              <a:rPr lang="en-US" sz="2000" dirty="0">
                <a:latin typeface="Arial" panose="020B0604020202020204" pitchFamily="34" charset="0"/>
                <a:ea typeface="Arial" charset="0"/>
                <a:cs typeface="Arial" panose="020B0604020202020204" pitchFamily="34" charset="0"/>
              </a:rPr>
              <a:t>Construct genome browsers for draft genomes (</a:t>
            </a:r>
            <a:r>
              <a:rPr lang="en-US" sz="2000" i="1" dirty="0">
                <a:latin typeface="Arial" panose="020B0604020202020204" pitchFamily="34" charset="0"/>
                <a:ea typeface="Arial" charset="0"/>
                <a:cs typeface="Arial" panose="020B0604020202020204" pitchFamily="34" charset="0"/>
              </a:rPr>
              <a:t>e.g.</a:t>
            </a:r>
            <a:r>
              <a:rPr lang="en-US" sz="2000" dirty="0">
                <a:latin typeface="Arial" panose="020B0604020202020204" pitchFamily="34" charset="0"/>
                <a:ea typeface="Arial" charset="0"/>
                <a:cs typeface="Arial" panose="020B0604020202020204" pitchFamily="34" charset="0"/>
              </a:rPr>
              <a:t>, using G-OnRamp)</a:t>
            </a:r>
          </a:p>
        </p:txBody>
      </p:sp>
      <p:sp>
        <p:nvSpPr>
          <p:cNvPr id="263" name="Rounded Rectangle 262">
            <a:extLst>
              <a:ext uri="{FF2B5EF4-FFF2-40B4-BE49-F238E27FC236}">
                <a16:creationId xmlns:a16="http://schemas.microsoft.com/office/drawing/2014/main" id="{9A60A43A-2AEB-6E42-97B7-85FA69B1AEBD}"/>
              </a:ext>
            </a:extLst>
          </p:cNvPr>
          <p:cNvSpPr/>
          <p:nvPr/>
        </p:nvSpPr>
        <p:spPr>
          <a:xfrm>
            <a:off x="13897318" y="34795968"/>
            <a:ext cx="2654171" cy="1234440"/>
          </a:xfrm>
          <a:prstGeom prst="roundRect">
            <a:avLst/>
          </a:prstGeom>
          <a:solidFill>
            <a:schemeClr val="accent5">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2060"/>
              </a:solidFill>
              <a:latin typeface="Arial" panose="020B0604020202020204" pitchFamily="34" charset="0"/>
              <a:cs typeface="Arial" panose="020B0604020202020204" pitchFamily="34" charset="0"/>
            </a:endParaRPr>
          </a:p>
        </p:txBody>
      </p:sp>
      <p:sp>
        <p:nvSpPr>
          <p:cNvPr id="264" name="TextBox 263">
            <a:extLst>
              <a:ext uri="{FF2B5EF4-FFF2-40B4-BE49-F238E27FC236}">
                <a16:creationId xmlns:a16="http://schemas.microsoft.com/office/drawing/2014/main" id="{06718F98-F416-D640-BF90-CDA2890C7391}"/>
              </a:ext>
            </a:extLst>
          </p:cNvPr>
          <p:cNvSpPr txBox="1"/>
          <p:nvPr/>
        </p:nvSpPr>
        <p:spPr>
          <a:xfrm>
            <a:off x="13859670" y="34905696"/>
            <a:ext cx="2734056" cy="830997"/>
          </a:xfrm>
          <a:prstGeom prst="rect">
            <a:avLst/>
          </a:prstGeom>
          <a:noFill/>
        </p:spPr>
        <p:txBody>
          <a:bodyPr wrap="square" rtlCol="0">
            <a:noAutofit/>
          </a:bodyPr>
          <a:lstStyle/>
          <a:p>
            <a:pPr algn="ctr"/>
            <a:r>
              <a:rPr lang="en-US" sz="2000" dirty="0">
                <a:solidFill>
                  <a:schemeClr val="accent5">
                    <a:lumMod val="50000"/>
                  </a:schemeClr>
                </a:solidFill>
                <a:latin typeface="Arial" panose="020B0604020202020204" pitchFamily="34" charset="0"/>
                <a:ea typeface="Arial" charset="0"/>
                <a:cs typeface="Arial" panose="020B0604020202020204" pitchFamily="34" charset="0"/>
              </a:rPr>
              <a:t>Identify pathways of interest (</a:t>
            </a:r>
            <a:r>
              <a:rPr lang="en-US" sz="2000" i="1" dirty="0">
                <a:solidFill>
                  <a:schemeClr val="accent5">
                    <a:lumMod val="50000"/>
                  </a:schemeClr>
                </a:solidFill>
                <a:latin typeface="Arial" panose="020B0604020202020204" pitchFamily="34" charset="0"/>
                <a:ea typeface="Arial" charset="0"/>
                <a:cs typeface="Arial" panose="020B0604020202020204" pitchFamily="34" charset="0"/>
              </a:rPr>
              <a:t>e.g.</a:t>
            </a:r>
            <a:r>
              <a:rPr lang="en-US" sz="2000" dirty="0">
                <a:solidFill>
                  <a:schemeClr val="accent5">
                    <a:lumMod val="50000"/>
                  </a:schemeClr>
                </a:solidFill>
                <a:latin typeface="Arial" panose="020B0604020202020204" pitchFamily="34" charset="0"/>
                <a:ea typeface="Arial" charset="0"/>
                <a:cs typeface="Arial" panose="020B0604020202020204" pitchFamily="34" charset="0"/>
              </a:rPr>
              <a:t>, insulin signaling, venom)</a:t>
            </a:r>
          </a:p>
        </p:txBody>
      </p:sp>
      <p:sp>
        <p:nvSpPr>
          <p:cNvPr id="265" name="Rounded Rectangle 264">
            <a:extLst>
              <a:ext uri="{FF2B5EF4-FFF2-40B4-BE49-F238E27FC236}">
                <a16:creationId xmlns:a16="http://schemas.microsoft.com/office/drawing/2014/main" id="{A8132E5D-5815-6649-AE0E-7E26826CA8D3}"/>
              </a:ext>
            </a:extLst>
          </p:cNvPr>
          <p:cNvSpPr/>
          <p:nvPr/>
        </p:nvSpPr>
        <p:spPr>
          <a:xfrm>
            <a:off x="13897318" y="36678430"/>
            <a:ext cx="2668009" cy="1234440"/>
          </a:xfrm>
          <a:prstGeom prst="roundRect">
            <a:avLst/>
          </a:prstGeom>
          <a:solidFill>
            <a:schemeClr val="accent5">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66" name="TextBox 265">
            <a:extLst>
              <a:ext uri="{FF2B5EF4-FFF2-40B4-BE49-F238E27FC236}">
                <a16:creationId xmlns:a16="http://schemas.microsoft.com/office/drawing/2014/main" id="{6BC46D43-0DCB-8642-8E2C-CE2CB7874438}"/>
              </a:ext>
            </a:extLst>
          </p:cNvPr>
          <p:cNvSpPr txBox="1"/>
          <p:nvPr/>
        </p:nvSpPr>
        <p:spPr>
          <a:xfrm>
            <a:off x="13858219" y="36780216"/>
            <a:ext cx="2734056" cy="1158308"/>
          </a:xfrm>
          <a:prstGeom prst="rect">
            <a:avLst/>
          </a:prstGeom>
          <a:noFill/>
        </p:spPr>
        <p:txBody>
          <a:bodyPr wrap="square" rtlCol="0">
            <a:noAutofit/>
          </a:bodyPr>
          <a:lstStyle/>
          <a:p>
            <a:pPr algn="ctr"/>
            <a:r>
              <a:rPr lang="en-US" sz="2000" dirty="0">
                <a:solidFill>
                  <a:schemeClr val="accent5">
                    <a:lumMod val="50000"/>
                  </a:schemeClr>
                </a:solidFill>
                <a:latin typeface="Arial" panose="020B0604020202020204" pitchFamily="34" charset="0"/>
                <a:ea typeface="Arial" charset="0"/>
                <a:cs typeface="Arial" panose="020B0604020202020204" pitchFamily="34" charset="0"/>
              </a:rPr>
              <a:t>Identify locations of putative orthologs and paralogs</a:t>
            </a:r>
          </a:p>
        </p:txBody>
      </p:sp>
      <p:sp>
        <p:nvSpPr>
          <p:cNvPr id="267" name="Right Arrow 266">
            <a:extLst>
              <a:ext uri="{FF2B5EF4-FFF2-40B4-BE49-F238E27FC236}">
                <a16:creationId xmlns:a16="http://schemas.microsoft.com/office/drawing/2014/main" id="{A25A308E-8E80-3245-8A6D-69471ED1ECB9}"/>
              </a:ext>
            </a:extLst>
          </p:cNvPr>
          <p:cNvSpPr/>
          <p:nvPr/>
        </p:nvSpPr>
        <p:spPr>
          <a:xfrm rot="5400000">
            <a:off x="15009614" y="34136398"/>
            <a:ext cx="414670" cy="685800"/>
          </a:xfrm>
          <a:prstGeom prst="rightArrow">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68" name="Right Arrow 267">
            <a:extLst>
              <a:ext uri="{FF2B5EF4-FFF2-40B4-BE49-F238E27FC236}">
                <a16:creationId xmlns:a16="http://schemas.microsoft.com/office/drawing/2014/main" id="{78574D96-D856-8E4E-BE19-07FCA33619FE}"/>
              </a:ext>
            </a:extLst>
          </p:cNvPr>
          <p:cNvSpPr/>
          <p:nvPr/>
        </p:nvSpPr>
        <p:spPr>
          <a:xfrm rot="5400000">
            <a:off x="15009614" y="36020062"/>
            <a:ext cx="414670" cy="685800"/>
          </a:xfrm>
          <a:prstGeom prst="rightArrow">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69" name="Right Arrow 268">
            <a:extLst>
              <a:ext uri="{FF2B5EF4-FFF2-40B4-BE49-F238E27FC236}">
                <a16:creationId xmlns:a16="http://schemas.microsoft.com/office/drawing/2014/main" id="{0793FF32-BB50-F147-9EFD-599F06F5A128}"/>
              </a:ext>
            </a:extLst>
          </p:cNvPr>
          <p:cNvSpPr/>
          <p:nvPr/>
        </p:nvSpPr>
        <p:spPr>
          <a:xfrm rot="5400000">
            <a:off x="15009614" y="37915418"/>
            <a:ext cx="414670" cy="685800"/>
          </a:xfrm>
          <a:prstGeom prst="rightArrow">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70" name="Rounded Rectangle 269">
            <a:extLst>
              <a:ext uri="{FF2B5EF4-FFF2-40B4-BE49-F238E27FC236}">
                <a16:creationId xmlns:a16="http://schemas.microsoft.com/office/drawing/2014/main" id="{290E69B6-5567-2C46-8255-8CB7972E737E}"/>
              </a:ext>
            </a:extLst>
          </p:cNvPr>
          <p:cNvSpPr/>
          <p:nvPr/>
        </p:nvSpPr>
        <p:spPr>
          <a:xfrm>
            <a:off x="17295961" y="38585226"/>
            <a:ext cx="3081585" cy="1234440"/>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71" name="Right Arrow 270">
            <a:extLst>
              <a:ext uri="{FF2B5EF4-FFF2-40B4-BE49-F238E27FC236}">
                <a16:creationId xmlns:a16="http://schemas.microsoft.com/office/drawing/2014/main" id="{DC2288AE-403B-A142-AC33-CC62CCA8F9E4}"/>
              </a:ext>
            </a:extLst>
          </p:cNvPr>
          <p:cNvSpPr/>
          <p:nvPr/>
        </p:nvSpPr>
        <p:spPr>
          <a:xfrm>
            <a:off x="16699284" y="38813826"/>
            <a:ext cx="483355" cy="685800"/>
          </a:xfrm>
          <a:prstGeom prst="rightArrow">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73" name="Right Arrow 272">
            <a:extLst>
              <a:ext uri="{FF2B5EF4-FFF2-40B4-BE49-F238E27FC236}">
                <a16:creationId xmlns:a16="http://schemas.microsoft.com/office/drawing/2014/main" id="{06EEFCC9-1D45-5A48-9B4F-D3D93F6F2059}"/>
              </a:ext>
            </a:extLst>
          </p:cNvPr>
          <p:cNvSpPr/>
          <p:nvPr/>
        </p:nvSpPr>
        <p:spPr>
          <a:xfrm rot="16200000">
            <a:off x="17817516" y="37915418"/>
            <a:ext cx="414670" cy="685800"/>
          </a:xfrm>
          <a:prstGeom prst="rightArrow">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74" name="Rounded Rectangle 273">
            <a:extLst>
              <a:ext uri="{FF2B5EF4-FFF2-40B4-BE49-F238E27FC236}">
                <a16:creationId xmlns:a16="http://schemas.microsoft.com/office/drawing/2014/main" id="{7B9C48E9-E65F-0A47-863E-1EDF7B1C2414}"/>
              </a:ext>
            </a:extLst>
          </p:cNvPr>
          <p:cNvSpPr/>
          <p:nvPr/>
        </p:nvSpPr>
        <p:spPr>
          <a:xfrm>
            <a:off x="16913364" y="36673780"/>
            <a:ext cx="3516751" cy="1234440"/>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75" name="Right Arrow 274">
            <a:extLst>
              <a:ext uri="{FF2B5EF4-FFF2-40B4-BE49-F238E27FC236}">
                <a16:creationId xmlns:a16="http://schemas.microsoft.com/office/drawing/2014/main" id="{D8AD0146-9353-2A4F-AEBA-515B1E575D66}"/>
              </a:ext>
            </a:extLst>
          </p:cNvPr>
          <p:cNvSpPr/>
          <p:nvPr/>
        </p:nvSpPr>
        <p:spPr>
          <a:xfrm rot="16200000">
            <a:off x="19541762" y="37915418"/>
            <a:ext cx="414670" cy="685800"/>
          </a:xfrm>
          <a:prstGeom prst="rightArrow">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76" name="TextBox 275">
            <a:extLst>
              <a:ext uri="{FF2B5EF4-FFF2-40B4-BE49-F238E27FC236}">
                <a16:creationId xmlns:a16="http://schemas.microsoft.com/office/drawing/2014/main" id="{4753233A-2553-6E4A-AD00-4A2F2437F7BE}"/>
              </a:ext>
            </a:extLst>
          </p:cNvPr>
          <p:cNvSpPr txBox="1"/>
          <p:nvPr/>
        </p:nvSpPr>
        <p:spPr>
          <a:xfrm>
            <a:off x="18436663" y="38060841"/>
            <a:ext cx="853386" cy="461665"/>
          </a:xfrm>
          <a:prstGeom prst="rect">
            <a:avLst/>
          </a:prstGeom>
          <a:noFill/>
        </p:spPr>
        <p:txBody>
          <a:bodyPr wrap="square" rtlCol="0">
            <a:spAutoFit/>
          </a:bodyPr>
          <a:lstStyle/>
          <a:p>
            <a:pPr algn="ctr"/>
            <a:r>
              <a:rPr lang="en-US" sz="2400" dirty="0">
                <a:solidFill>
                  <a:schemeClr val="accent4">
                    <a:lumMod val="50000"/>
                  </a:schemeClr>
                </a:solidFill>
                <a:latin typeface="Arial" panose="020B0604020202020204" pitchFamily="34" charset="0"/>
                <a:ea typeface="Arial" charset="0"/>
                <a:cs typeface="Arial" panose="020B0604020202020204" pitchFamily="34" charset="0"/>
              </a:rPr>
              <a:t>≥ 2x</a:t>
            </a:r>
          </a:p>
        </p:txBody>
      </p:sp>
      <p:sp>
        <p:nvSpPr>
          <p:cNvPr id="278" name="Right Arrow 277">
            <a:extLst>
              <a:ext uri="{FF2B5EF4-FFF2-40B4-BE49-F238E27FC236}">
                <a16:creationId xmlns:a16="http://schemas.microsoft.com/office/drawing/2014/main" id="{ADBE5E20-FC2F-D44C-B51F-3572A30358F1}"/>
              </a:ext>
            </a:extLst>
          </p:cNvPr>
          <p:cNvSpPr/>
          <p:nvPr/>
        </p:nvSpPr>
        <p:spPr>
          <a:xfrm rot="16200000">
            <a:off x="18551885" y="36020062"/>
            <a:ext cx="414670" cy="685800"/>
          </a:xfrm>
          <a:prstGeom prst="rightArrow">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79" name="Rounded Rectangle 278">
            <a:extLst>
              <a:ext uri="{FF2B5EF4-FFF2-40B4-BE49-F238E27FC236}">
                <a16:creationId xmlns:a16="http://schemas.microsoft.com/office/drawing/2014/main" id="{378AEBCE-A740-304A-9C17-B756FD3EC3E7}"/>
              </a:ext>
            </a:extLst>
          </p:cNvPr>
          <p:cNvSpPr/>
          <p:nvPr/>
        </p:nvSpPr>
        <p:spPr>
          <a:xfrm>
            <a:off x="16913364" y="34795968"/>
            <a:ext cx="3520440" cy="1234440"/>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81" name="Rounded Rectangle 280">
            <a:extLst>
              <a:ext uri="{FF2B5EF4-FFF2-40B4-BE49-F238E27FC236}">
                <a16:creationId xmlns:a16="http://schemas.microsoft.com/office/drawing/2014/main" id="{D7F78A92-D869-FE45-ABDD-353DD6EA38E0}"/>
              </a:ext>
            </a:extLst>
          </p:cNvPr>
          <p:cNvSpPr/>
          <p:nvPr/>
        </p:nvSpPr>
        <p:spPr>
          <a:xfrm>
            <a:off x="16913364" y="32903887"/>
            <a:ext cx="3520440" cy="1234440"/>
          </a:xfrm>
          <a:prstGeom prst="round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83" name="Right Arrow 282">
            <a:extLst>
              <a:ext uri="{FF2B5EF4-FFF2-40B4-BE49-F238E27FC236}">
                <a16:creationId xmlns:a16="http://schemas.microsoft.com/office/drawing/2014/main" id="{2FCC831C-FC47-0641-A0A6-CC42D1572830}"/>
              </a:ext>
            </a:extLst>
          </p:cNvPr>
          <p:cNvSpPr/>
          <p:nvPr/>
        </p:nvSpPr>
        <p:spPr>
          <a:xfrm rot="16200000">
            <a:off x="18466259" y="34136398"/>
            <a:ext cx="414670" cy="685800"/>
          </a:xfrm>
          <a:prstGeom prst="rightArrow">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284" name="Rectangle 283">
            <a:extLst>
              <a:ext uri="{FF2B5EF4-FFF2-40B4-BE49-F238E27FC236}">
                <a16:creationId xmlns:a16="http://schemas.microsoft.com/office/drawing/2014/main" id="{52D99F2C-D01A-F346-8348-DF7FA1663B79}"/>
              </a:ext>
            </a:extLst>
          </p:cNvPr>
          <p:cNvSpPr/>
          <p:nvPr/>
        </p:nvSpPr>
        <p:spPr>
          <a:xfrm>
            <a:off x="10515600" y="28922472"/>
            <a:ext cx="10058400" cy="1498036"/>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212" name="TextBox 211">
            <a:extLst>
              <a:ext uri="{FF2B5EF4-FFF2-40B4-BE49-F238E27FC236}">
                <a16:creationId xmlns:a16="http://schemas.microsoft.com/office/drawing/2014/main" id="{921CFAB2-A57C-C542-B55A-430F600FC5BA}"/>
              </a:ext>
            </a:extLst>
          </p:cNvPr>
          <p:cNvSpPr txBox="1"/>
          <p:nvPr/>
        </p:nvSpPr>
        <p:spPr>
          <a:xfrm>
            <a:off x="10515600" y="28897158"/>
            <a:ext cx="10058400" cy="1446550"/>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Workflows for creating student annotation projects </a:t>
            </a:r>
          </a:p>
        </p:txBody>
      </p:sp>
      <p:pic>
        <p:nvPicPr>
          <p:cNvPr id="292" name="Picture 291">
            <a:extLst>
              <a:ext uri="{FF2B5EF4-FFF2-40B4-BE49-F238E27FC236}">
                <a16:creationId xmlns:a16="http://schemas.microsoft.com/office/drawing/2014/main" id="{72263001-ED0C-D343-9608-9FD45D4948D4}"/>
              </a:ext>
            </a:extLst>
          </p:cNvPr>
          <p:cNvPicPr>
            <a:picLocks noChangeAspect="1"/>
          </p:cNvPicPr>
          <p:nvPr/>
        </p:nvPicPr>
        <p:blipFill>
          <a:blip r:embed="rId21"/>
          <a:stretch>
            <a:fillRect/>
          </a:stretch>
        </p:blipFill>
        <p:spPr>
          <a:xfrm>
            <a:off x="27531434" y="30865865"/>
            <a:ext cx="1097280" cy="1097280"/>
          </a:xfrm>
          <a:prstGeom prst="rect">
            <a:avLst/>
          </a:prstGeom>
        </p:spPr>
      </p:pic>
      <p:pic>
        <p:nvPicPr>
          <p:cNvPr id="295" name="Picture 294">
            <a:extLst>
              <a:ext uri="{FF2B5EF4-FFF2-40B4-BE49-F238E27FC236}">
                <a16:creationId xmlns:a16="http://schemas.microsoft.com/office/drawing/2014/main" id="{1BE37151-8EC6-1146-BAFB-25ED5FFA0072}"/>
              </a:ext>
            </a:extLst>
          </p:cNvPr>
          <p:cNvPicPr>
            <a:picLocks noChangeAspect="1"/>
          </p:cNvPicPr>
          <p:nvPr/>
        </p:nvPicPr>
        <p:blipFill>
          <a:blip r:embed="rId22"/>
          <a:stretch>
            <a:fillRect/>
          </a:stretch>
        </p:blipFill>
        <p:spPr>
          <a:xfrm>
            <a:off x="28792488" y="30846896"/>
            <a:ext cx="1097280" cy="1097280"/>
          </a:xfrm>
          <a:prstGeom prst="rect">
            <a:avLst/>
          </a:prstGeom>
        </p:spPr>
      </p:pic>
      <p:sp>
        <p:nvSpPr>
          <p:cNvPr id="298" name="TextBox 297">
            <a:extLst>
              <a:ext uri="{FF2B5EF4-FFF2-40B4-BE49-F238E27FC236}">
                <a16:creationId xmlns:a16="http://schemas.microsoft.com/office/drawing/2014/main" id="{455E9D00-BB97-3146-8DED-822EB5BFB0DB}"/>
              </a:ext>
            </a:extLst>
          </p:cNvPr>
          <p:cNvSpPr txBox="1"/>
          <p:nvPr/>
        </p:nvSpPr>
        <p:spPr>
          <a:xfrm>
            <a:off x="20972984" y="30826388"/>
            <a:ext cx="5943600" cy="601662"/>
          </a:xfrm>
          <a:prstGeom prst="rect">
            <a:avLst/>
          </a:prstGeom>
          <a:noFill/>
        </p:spPr>
        <p:txBody>
          <a:bodyPr wrap="square" rtlCol="0">
            <a:spAutoFit/>
          </a:bodyPr>
          <a:lstStyle/>
          <a:p>
            <a:pPr>
              <a:spcAft>
                <a:spcPts val="700"/>
              </a:spcAft>
            </a:pPr>
            <a:r>
              <a:rPr lang="en-US" sz="3200" b="1" dirty="0">
                <a:latin typeface="Arial" charset="0"/>
                <a:ea typeface="Arial" charset="0"/>
                <a:cs typeface="Arial" charset="0"/>
              </a:rPr>
              <a:t>G-OnRamp virtual appliance</a:t>
            </a:r>
          </a:p>
        </p:txBody>
      </p:sp>
      <p:sp>
        <p:nvSpPr>
          <p:cNvPr id="299" name="TextBox 298">
            <a:extLst>
              <a:ext uri="{FF2B5EF4-FFF2-40B4-BE49-F238E27FC236}">
                <a16:creationId xmlns:a16="http://schemas.microsoft.com/office/drawing/2014/main" id="{657FBE5E-CD53-424D-98AF-32D7FA5B4CA5}"/>
              </a:ext>
            </a:extLst>
          </p:cNvPr>
          <p:cNvSpPr txBox="1"/>
          <p:nvPr/>
        </p:nvSpPr>
        <p:spPr>
          <a:xfrm>
            <a:off x="20822648" y="30079336"/>
            <a:ext cx="10044694" cy="584775"/>
          </a:xfrm>
          <a:prstGeom prst="rect">
            <a:avLst/>
          </a:prstGeom>
          <a:noFill/>
        </p:spPr>
        <p:txBody>
          <a:bodyPr wrap="square" rtlCol="0">
            <a:spAutoFit/>
          </a:bodyPr>
          <a:lstStyle/>
          <a:p>
            <a:pPr algn="ctr"/>
            <a:r>
              <a:rPr lang="en-US" sz="3200" b="1" dirty="0">
                <a:solidFill>
                  <a:srgbClr val="0C61BE"/>
                </a:solidFill>
                <a:latin typeface="Arial" charset="0"/>
                <a:ea typeface="Arial" charset="0"/>
                <a:cs typeface="Arial" charset="0"/>
                <a:hlinkClick r:id="rId8"/>
              </a:rPr>
              <a:t>http://g-onramp.org/deployments</a:t>
            </a:r>
            <a:endParaRPr lang="en-US" sz="3200" b="1" dirty="0">
              <a:latin typeface="Arial" charset="0"/>
              <a:ea typeface="Arial" charset="0"/>
              <a:cs typeface="Arial" charset="0"/>
            </a:endParaRPr>
          </a:p>
        </p:txBody>
      </p:sp>
      <p:sp>
        <p:nvSpPr>
          <p:cNvPr id="300" name="TextBox 299">
            <a:extLst>
              <a:ext uri="{FF2B5EF4-FFF2-40B4-BE49-F238E27FC236}">
                <a16:creationId xmlns:a16="http://schemas.microsoft.com/office/drawing/2014/main" id="{EC2AF242-79B8-2F49-A96C-3168388E9CFB}"/>
              </a:ext>
            </a:extLst>
          </p:cNvPr>
          <p:cNvSpPr txBox="1"/>
          <p:nvPr/>
        </p:nvSpPr>
        <p:spPr>
          <a:xfrm>
            <a:off x="20966220" y="32061686"/>
            <a:ext cx="5943600" cy="584775"/>
          </a:xfrm>
          <a:prstGeom prst="rect">
            <a:avLst/>
          </a:prstGeom>
          <a:noFill/>
        </p:spPr>
        <p:txBody>
          <a:bodyPr wrap="square" rtlCol="0">
            <a:spAutoFit/>
          </a:bodyPr>
          <a:lstStyle/>
          <a:p>
            <a:pPr>
              <a:spcAft>
                <a:spcPts val="700"/>
              </a:spcAft>
            </a:pPr>
            <a:r>
              <a:rPr lang="en-US" sz="3200" b="1" dirty="0">
                <a:latin typeface="Arial" charset="0"/>
                <a:ea typeface="Arial" charset="0"/>
                <a:cs typeface="Arial" charset="0"/>
              </a:rPr>
              <a:t>G-OnRamp on the Cloud</a:t>
            </a:r>
          </a:p>
        </p:txBody>
      </p:sp>
      <p:pic>
        <p:nvPicPr>
          <p:cNvPr id="306" name="Picture 305">
            <a:extLst>
              <a:ext uri="{FF2B5EF4-FFF2-40B4-BE49-F238E27FC236}">
                <a16:creationId xmlns:a16="http://schemas.microsoft.com/office/drawing/2014/main" id="{4359306E-4775-2147-87B3-EC42DF423FA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1400677" y="10349761"/>
            <a:ext cx="4540469" cy="1685297"/>
          </a:xfrm>
          <a:prstGeom prst="rect">
            <a:avLst/>
          </a:prstGeom>
        </p:spPr>
      </p:pic>
      <p:pic>
        <p:nvPicPr>
          <p:cNvPr id="308" name="Picture 307">
            <a:extLst>
              <a:ext uri="{FF2B5EF4-FFF2-40B4-BE49-F238E27FC236}">
                <a16:creationId xmlns:a16="http://schemas.microsoft.com/office/drawing/2014/main" id="{F6E9900D-2206-0247-8974-F1B3CE04BCC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212219" y="10348353"/>
            <a:ext cx="4540469" cy="1685296"/>
          </a:xfrm>
          <a:prstGeom prst="rect">
            <a:avLst/>
          </a:prstGeom>
        </p:spPr>
      </p:pic>
      <p:sp>
        <p:nvSpPr>
          <p:cNvPr id="492" name="Rectangle 491">
            <a:extLst>
              <a:ext uri="{FF2B5EF4-FFF2-40B4-BE49-F238E27FC236}">
                <a16:creationId xmlns:a16="http://schemas.microsoft.com/office/drawing/2014/main" id="{2F0A6AB5-6368-DD48-910F-88FBECDAF852}"/>
              </a:ext>
            </a:extLst>
          </p:cNvPr>
          <p:cNvSpPr/>
          <p:nvPr/>
        </p:nvSpPr>
        <p:spPr>
          <a:xfrm>
            <a:off x="10515600" y="10451592"/>
            <a:ext cx="10058400" cy="7316905"/>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493" name="Rectangle 492">
            <a:extLst>
              <a:ext uri="{FF2B5EF4-FFF2-40B4-BE49-F238E27FC236}">
                <a16:creationId xmlns:a16="http://schemas.microsoft.com/office/drawing/2014/main" id="{6B0DA855-E74D-8D4E-8A2E-8D32470EC5E1}"/>
              </a:ext>
            </a:extLst>
          </p:cNvPr>
          <p:cNvSpPr/>
          <p:nvPr/>
        </p:nvSpPr>
        <p:spPr>
          <a:xfrm>
            <a:off x="10515600" y="9006840"/>
            <a:ext cx="10058400" cy="1444752"/>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494" name="TextBox 493">
            <a:extLst>
              <a:ext uri="{FF2B5EF4-FFF2-40B4-BE49-F238E27FC236}">
                <a16:creationId xmlns:a16="http://schemas.microsoft.com/office/drawing/2014/main" id="{9AA68E72-CDFC-FC4E-B5BD-63A34E25C0DC}"/>
              </a:ext>
            </a:extLst>
          </p:cNvPr>
          <p:cNvSpPr txBox="1"/>
          <p:nvPr/>
        </p:nvSpPr>
        <p:spPr>
          <a:xfrm>
            <a:off x="10515600" y="9010700"/>
            <a:ext cx="10058400" cy="1446550"/>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G-</a:t>
            </a:r>
            <a:r>
              <a:rPr lang="en-US" sz="4400" b="1" dirty="0" err="1">
                <a:solidFill>
                  <a:schemeClr val="bg1"/>
                </a:solidFill>
                <a:latin typeface="Arial" charset="0"/>
                <a:ea typeface="Arial" charset="0"/>
                <a:cs typeface="Arial" charset="0"/>
              </a:rPr>
              <a:t>OnRamp</a:t>
            </a:r>
            <a:r>
              <a:rPr lang="en-US" sz="4400" b="1" dirty="0">
                <a:solidFill>
                  <a:schemeClr val="bg1"/>
                </a:solidFill>
                <a:latin typeface="Arial" charset="0"/>
                <a:ea typeface="Arial" charset="0"/>
                <a:cs typeface="Arial" charset="0"/>
              </a:rPr>
              <a:t> has a </a:t>
            </a:r>
          </a:p>
          <a:p>
            <a:pPr algn="ctr"/>
            <a:r>
              <a:rPr lang="en-US" sz="4400" b="1" dirty="0">
                <a:solidFill>
                  <a:schemeClr val="bg1"/>
                </a:solidFill>
                <a:latin typeface="Arial" charset="0"/>
                <a:ea typeface="Arial" charset="0"/>
                <a:cs typeface="Arial" charset="0"/>
              </a:rPr>
              <a:t>modular and flexible architecture</a:t>
            </a:r>
          </a:p>
        </p:txBody>
      </p:sp>
      <p:sp>
        <p:nvSpPr>
          <p:cNvPr id="496" name="Rectangle 495">
            <a:extLst>
              <a:ext uri="{FF2B5EF4-FFF2-40B4-BE49-F238E27FC236}">
                <a16:creationId xmlns:a16="http://schemas.microsoft.com/office/drawing/2014/main" id="{3B44379C-0DC5-1E46-9FE2-2AF72EB97B75}"/>
              </a:ext>
            </a:extLst>
          </p:cNvPr>
          <p:cNvSpPr/>
          <p:nvPr/>
        </p:nvSpPr>
        <p:spPr>
          <a:xfrm>
            <a:off x="20839176" y="9006840"/>
            <a:ext cx="10058400" cy="1134613"/>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497" name="TextBox 496">
            <a:extLst>
              <a:ext uri="{FF2B5EF4-FFF2-40B4-BE49-F238E27FC236}">
                <a16:creationId xmlns:a16="http://schemas.microsoft.com/office/drawing/2014/main" id="{CAB11BA1-E90C-CA4E-9CAD-35FD6CA13CB7}"/>
              </a:ext>
            </a:extLst>
          </p:cNvPr>
          <p:cNvSpPr txBox="1"/>
          <p:nvPr/>
        </p:nvSpPr>
        <p:spPr>
          <a:xfrm>
            <a:off x="20848320" y="9144000"/>
            <a:ext cx="10058400" cy="769441"/>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G-OnRamp training workshops</a:t>
            </a:r>
          </a:p>
        </p:txBody>
      </p:sp>
      <p:sp>
        <p:nvSpPr>
          <p:cNvPr id="511" name="TextBox 510">
            <a:extLst>
              <a:ext uri="{FF2B5EF4-FFF2-40B4-BE49-F238E27FC236}">
                <a16:creationId xmlns:a16="http://schemas.microsoft.com/office/drawing/2014/main" id="{B496A4B6-6F32-7D48-B841-457F456DBE41}"/>
              </a:ext>
            </a:extLst>
          </p:cNvPr>
          <p:cNvSpPr txBox="1"/>
          <p:nvPr/>
        </p:nvSpPr>
        <p:spPr>
          <a:xfrm>
            <a:off x="10698480" y="10563939"/>
            <a:ext cx="9728170" cy="2031325"/>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Add tools and workflows to Galaxy for creating genome browsers</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Analyze genome assemblies using four sub-workflows</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Provide tools for managing and interacting with Apollo</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Use the </a:t>
            </a:r>
            <a:r>
              <a:rPr lang="en-US" sz="2400" b="1" dirty="0">
                <a:solidFill>
                  <a:schemeClr val="accent2">
                    <a:lumMod val="75000"/>
                  </a:schemeClr>
                </a:solidFill>
                <a:latin typeface="Arial" panose="020B0604020202020204" pitchFamily="34" charset="0"/>
                <a:cs typeface="Arial" panose="020B0604020202020204" pitchFamily="34" charset="0"/>
              </a:rPr>
              <a:t>Workflow Canvas</a:t>
            </a:r>
            <a:r>
              <a:rPr lang="en-US" sz="2400" dirty="0">
                <a:latin typeface="Arial" panose="020B0604020202020204" pitchFamily="34" charset="0"/>
                <a:cs typeface="Arial" panose="020B0604020202020204" pitchFamily="34" charset="0"/>
              </a:rPr>
              <a:t> to to add tools and customize workflows</a:t>
            </a:r>
          </a:p>
        </p:txBody>
      </p:sp>
      <p:sp>
        <p:nvSpPr>
          <p:cNvPr id="522" name="Shape 272">
            <a:extLst>
              <a:ext uri="{FF2B5EF4-FFF2-40B4-BE49-F238E27FC236}">
                <a16:creationId xmlns:a16="http://schemas.microsoft.com/office/drawing/2014/main" id="{0D63A7E5-9CB7-0F44-848D-8F62A9FAA73A}"/>
              </a:ext>
            </a:extLst>
          </p:cNvPr>
          <p:cNvSpPr/>
          <p:nvPr/>
        </p:nvSpPr>
        <p:spPr>
          <a:xfrm>
            <a:off x="10732185" y="13453010"/>
            <a:ext cx="5665563" cy="822960"/>
          </a:xfrm>
          <a:prstGeom prst="roundRect">
            <a:avLst>
              <a:gd name="adj" fmla="val 16667"/>
            </a:avLst>
          </a:prstGeom>
          <a:solidFill>
            <a:srgbClr val="4A85E8"/>
          </a:solidFill>
          <a:ln w="57150" cap="flat">
            <a:solidFill>
              <a:srgbClr val="1F3864"/>
            </a:solidFill>
            <a:prstDash val="solid"/>
            <a:miter lim="800000"/>
          </a:ln>
          <a:effectLst/>
        </p:spPr>
        <p:txBody>
          <a:bodyPr wrap="square" lIns="45719" tIns="45719" rIns="45719" bIns="45719" numCol="1" anchor="ctr">
            <a:noAutofit/>
          </a:bodyPr>
          <a:lstStyle/>
          <a:p>
            <a:pPr algn="ctr">
              <a:defRPr sz="1800">
                <a:solidFill>
                  <a:srgbClr val="000000"/>
                </a:solidFill>
              </a:defRPr>
            </a:pPr>
            <a:endParaRPr dirty="0">
              <a:solidFill>
                <a:schemeClr val="bg1"/>
              </a:solidFill>
            </a:endParaRPr>
          </a:p>
        </p:txBody>
      </p:sp>
      <p:sp>
        <p:nvSpPr>
          <p:cNvPr id="523" name="Shape 231">
            <a:extLst>
              <a:ext uri="{FF2B5EF4-FFF2-40B4-BE49-F238E27FC236}">
                <a16:creationId xmlns:a16="http://schemas.microsoft.com/office/drawing/2014/main" id="{14FA2689-A258-D045-A828-F9C1AE17F952}"/>
              </a:ext>
            </a:extLst>
          </p:cNvPr>
          <p:cNvSpPr/>
          <p:nvPr/>
        </p:nvSpPr>
        <p:spPr>
          <a:xfrm>
            <a:off x="10832769" y="13534840"/>
            <a:ext cx="1737360" cy="65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6200" tIns="76200" rIns="76200" bIns="76200" numCol="1" anchor="ctr">
            <a:spAutoFit/>
          </a:bodyPr>
          <a:lstStyle>
            <a:lvl1pPr algn="ctr">
              <a:lnSpc>
                <a:spcPct val="90000"/>
              </a:lnSpc>
              <a:defRPr sz="2000">
                <a:solidFill>
                  <a:srgbClr val="000000"/>
                </a:solidFill>
              </a:defRPr>
            </a:lvl1pPr>
          </a:lstStyle>
          <a:p>
            <a:pPr algn="l"/>
            <a:r>
              <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Sequence </a:t>
            </a:r>
            <a:r>
              <a:rPr lang="en-US"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s</a:t>
            </a:r>
            <a:r>
              <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imilarity</a:t>
            </a:r>
          </a:p>
        </p:txBody>
      </p:sp>
      <p:sp>
        <p:nvSpPr>
          <p:cNvPr id="526" name="Shape 234">
            <a:extLst>
              <a:ext uri="{FF2B5EF4-FFF2-40B4-BE49-F238E27FC236}">
                <a16:creationId xmlns:a16="http://schemas.microsoft.com/office/drawing/2014/main" id="{FEB4A70C-9057-0F4C-95D6-E9AF8669BFF3}"/>
              </a:ext>
            </a:extLst>
          </p:cNvPr>
          <p:cNvSpPr/>
          <p:nvPr/>
        </p:nvSpPr>
        <p:spPr>
          <a:xfrm>
            <a:off x="12423825" y="13549052"/>
            <a:ext cx="1603397" cy="549986"/>
          </a:xfrm>
          <a:prstGeom prst="roundRect">
            <a:avLst>
              <a:gd name="adj" fmla="val 10000"/>
            </a:avLst>
          </a:prstGeom>
          <a:solidFill>
            <a:schemeClr val="bg1">
              <a:lumMod val="95000"/>
            </a:schemeClr>
          </a:solidFill>
          <a:ln w="12700" cap="flat">
            <a:solidFill>
              <a:srgbClr val="002060"/>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NCBI BLAST+</a:t>
            </a:r>
            <a:endParaRPr sz="1600" dirty="0">
              <a:latin typeface="Arial" panose="020B0604020202020204" pitchFamily="34" charset="0"/>
              <a:cs typeface="Arial" panose="020B0604020202020204" pitchFamily="34" charset="0"/>
            </a:endParaRPr>
          </a:p>
        </p:txBody>
      </p:sp>
      <p:sp>
        <p:nvSpPr>
          <p:cNvPr id="555" name="Shape 291">
            <a:extLst>
              <a:ext uri="{FF2B5EF4-FFF2-40B4-BE49-F238E27FC236}">
                <a16:creationId xmlns:a16="http://schemas.microsoft.com/office/drawing/2014/main" id="{698307C9-3BFC-0742-9687-69BCC0E4D03F}"/>
              </a:ext>
            </a:extLst>
          </p:cNvPr>
          <p:cNvSpPr/>
          <p:nvPr/>
        </p:nvSpPr>
        <p:spPr>
          <a:xfrm>
            <a:off x="10732185" y="16591369"/>
            <a:ext cx="5665562" cy="822960"/>
          </a:xfrm>
          <a:prstGeom prst="roundRect">
            <a:avLst>
              <a:gd name="adj" fmla="val 16667"/>
            </a:avLst>
          </a:prstGeom>
          <a:solidFill>
            <a:schemeClr val="accent4">
              <a:lumMod val="75000"/>
            </a:schemeClr>
          </a:solidFill>
          <a:ln w="57150" cap="flat">
            <a:solidFill>
              <a:srgbClr val="833C0B"/>
            </a:solidFill>
            <a:prstDash val="solid"/>
            <a:miter lim="800000"/>
          </a:ln>
          <a:effectLst/>
        </p:spPr>
        <p:txBody>
          <a:bodyPr wrap="square" lIns="45719" tIns="45719" rIns="45719" bIns="45719" numCol="1" anchor="ctr">
            <a:noAutofit/>
          </a:bodyPr>
          <a:lstStyle/>
          <a:p>
            <a:pPr algn="ctr">
              <a:defRPr sz="1800">
                <a:solidFill>
                  <a:srgbClr val="000000"/>
                </a:solidFill>
              </a:defRPr>
            </a:pPr>
            <a:endParaRPr dirty="0">
              <a:solidFill>
                <a:schemeClr val="bg1"/>
              </a:solidFill>
            </a:endParaRPr>
          </a:p>
        </p:txBody>
      </p:sp>
      <p:sp>
        <p:nvSpPr>
          <p:cNvPr id="556" name="Shape 276">
            <a:extLst>
              <a:ext uri="{FF2B5EF4-FFF2-40B4-BE49-F238E27FC236}">
                <a16:creationId xmlns:a16="http://schemas.microsoft.com/office/drawing/2014/main" id="{AA23D0D5-65FA-3144-A1B0-A67643A160A4}"/>
              </a:ext>
            </a:extLst>
          </p:cNvPr>
          <p:cNvSpPr/>
          <p:nvPr/>
        </p:nvSpPr>
        <p:spPr>
          <a:xfrm>
            <a:off x="10732184" y="14483300"/>
            <a:ext cx="5665563" cy="822960"/>
          </a:xfrm>
          <a:prstGeom prst="roundRect">
            <a:avLst>
              <a:gd name="adj" fmla="val 16667"/>
            </a:avLst>
          </a:prstGeom>
          <a:solidFill>
            <a:srgbClr val="70AE46"/>
          </a:solidFill>
          <a:ln w="57150" cap="flat">
            <a:solidFill>
              <a:srgbClr val="385623"/>
            </a:solidFill>
            <a:prstDash val="solid"/>
            <a:miter lim="800000"/>
          </a:ln>
          <a:effectLst/>
        </p:spPr>
        <p:txBody>
          <a:bodyPr wrap="square" lIns="45719" tIns="45719" rIns="45719" bIns="45719" numCol="1" anchor="ctr">
            <a:noAutofit/>
          </a:bodyPr>
          <a:lstStyle/>
          <a:p>
            <a:pPr algn="ctr">
              <a:defRPr sz="1800">
                <a:solidFill>
                  <a:srgbClr val="000000"/>
                </a:solidFill>
              </a:defRPr>
            </a:pPr>
            <a:endParaRPr dirty="0">
              <a:solidFill>
                <a:schemeClr val="bg1"/>
              </a:solidFill>
            </a:endParaRPr>
          </a:p>
        </p:txBody>
      </p:sp>
      <p:sp>
        <p:nvSpPr>
          <p:cNvPr id="557" name="Shape 280">
            <a:extLst>
              <a:ext uri="{FF2B5EF4-FFF2-40B4-BE49-F238E27FC236}">
                <a16:creationId xmlns:a16="http://schemas.microsoft.com/office/drawing/2014/main" id="{587D9EDD-C185-384C-A8E7-C2EB3F685091}"/>
              </a:ext>
            </a:extLst>
          </p:cNvPr>
          <p:cNvSpPr/>
          <p:nvPr/>
        </p:nvSpPr>
        <p:spPr>
          <a:xfrm>
            <a:off x="10732184" y="15516807"/>
            <a:ext cx="5647275" cy="822960"/>
          </a:xfrm>
          <a:prstGeom prst="roundRect">
            <a:avLst>
              <a:gd name="adj" fmla="val 16667"/>
            </a:avLst>
          </a:prstGeom>
          <a:solidFill>
            <a:srgbClr val="CC1B01"/>
          </a:solidFill>
          <a:ln w="57150" cap="flat">
            <a:solidFill>
              <a:srgbClr val="941100"/>
            </a:solidFill>
            <a:prstDash val="solid"/>
            <a:miter lim="800000"/>
          </a:ln>
          <a:effectLst/>
        </p:spPr>
        <p:txBody>
          <a:bodyPr wrap="square" lIns="45719" tIns="45719" rIns="45719" bIns="45719" numCol="1" anchor="ctr">
            <a:noAutofit/>
          </a:bodyPr>
          <a:lstStyle/>
          <a:p>
            <a:pPr algn="ctr">
              <a:defRPr sz="2000">
                <a:solidFill>
                  <a:srgbClr val="000000"/>
                </a:solidFill>
              </a:defRPr>
            </a:pPr>
            <a:endParaRPr dirty="0">
              <a:solidFill>
                <a:schemeClr val="bg1"/>
              </a:solidFill>
            </a:endParaRPr>
          </a:p>
        </p:txBody>
      </p:sp>
      <p:sp>
        <p:nvSpPr>
          <p:cNvPr id="560" name="Shape 245">
            <a:extLst>
              <a:ext uri="{FF2B5EF4-FFF2-40B4-BE49-F238E27FC236}">
                <a16:creationId xmlns:a16="http://schemas.microsoft.com/office/drawing/2014/main" id="{9B3B1196-3D56-E540-B506-FA025F4FA61D}"/>
              </a:ext>
            </a:extLst>
          </p:cNvPr>
          <p:cNvSpPr/>
          <p:nvPr/>
        </p:nvSpPr>
        <p:spPr>
          <a:xfrm>
            <a:off x="10832769" y="14565455"/>
            <a:ext cx="1737360" cy="65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6200" tIns="76200" rIns="76200" bIns="76200" numCol="1" anchor="ctr">
            <a:spAutoFit/>
          </a:bodyPr>
          <a:lstStyle>
            <a:lvl1pPr algn="ctr">
              <a:lnSpc>
                <a:spcPct val="90000"/>
              </a:lnSpc>
              <a:defRPr sz="2000">
                <a:solidFill>
                  <a:srgbClr val="000000"/>
                </a:solidFill>
              </a:defRPr>
            </a:lvl1pPr>
          </a:lstStyle>
          <a:p>
            <a:pPr algn="l"/>
            <a:r>
              <a:rPr lang="en-US"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G</a:t>
            </a:r>
            <a:r>
              <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ene </a:t>
            </a:r>
            <a:r>
              <a:rPr lang="en-US"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a:t>
            </a:r>
            <a:r>
              <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redictions</a:t>
            </a:r>
          </a:p>
        </p:txBody>
      </p:sp>
      <p:sp>
        <p:nvSpPr>
          <p:cNvPr id="561" name="Shape 253">
            <a:extLst>
              <a:ext uri="{FF2B5EF4-FFF2-40B4-BE49-F238E27FC236}">
                <a16:creationId xmlns:a16="http://schemas.microsoft.com/office/drawing/2014/main" id="{06312823-717F-7D4B-BA6D-6957C67F438C}"/>
              </a:ext>
            </a:extLst>
          </p:cNvPr>
          <p:cNvSpPr/>
          <p:nvPr/>
        </p:nvSpPr>
        <p:spPr>
          <a:xfrm>
            <a:off x="10832769" y="16704193"/>
            <a:ext cx="1737360" cy="65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6200" tIns="76200" rIns="76200" bIns="76200" numCol="1" anchor="ctr">
            <a:spAutoFit/>
          </a:bodyPr>
          <a:lstStyle>
            <a:lvl1pPr algn="ctr">
              <a:lnSpc>
                <a:spcPct val="90000"/>
              </a:lnSpc>
              <a:defRPr sz="2000">
                <a:solidFill>
                  <a:srgbClr val="000000"/>
                </a:solidFill>
              </a:defRPr>
            </a:lvl1pPr>
          </a:lstStyle>
          <a:p>
            <a:pPr algn="l"/>
            <a:r>
              <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Repeats</a:t>
            </a:r>
            <a:r>
              <a:rPr lang="en-US"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identification</a:t>
            </a:r>
            <a:endPar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574" name="Shape 285">
            <a:extLst>
              <a:ext uri="{FF2B5EF4-FFF2-40B4-BE49-F238E27FC236}">
                <a16:creationId xmlns:a16="http://schemas.microsoft.com/office/drawing/2014/main" id="{A238E112-F897-DA4D-8782-D3C38F180F2F}"/>
              </a:ext>
            </a:extLst>
          </p:cNvPr>
          <p:cNvSpPr/>
          <p:nvPr/>
        </p:nvSpPr>
        <p:spPr>
          <a:xfrm>
            <a:off x="17327042" y="12738622"/>
            <a:ext cx="3080641" cy="1879610"/>
          </a:xfrm>
          <a:prstGeom prst="roundRect">
            <a:avLst>
              <a:gd name="adj" fmla="val 9510"/>
            </a:avLst>
          </a:prstGeom>
          <a:solidFill>
            <a:srgbClr val="7030A0"/>
          </a:solidFill>
          <a:ln w="57150" cap="flat">
            <a:solidFill>
              <a:srgbClr val="68125B"/>
            </a:solidFill>
            <a:prstDash val="solid"/>
            <a:miter lim="800000"/>
          </a:ln>
          <a:effectLst/>
        </p:spPr>
        <p:txBody>
          <a:bodyPr wrap="square" lIns="45719" tIns="45719" rIns="45719" bIns="45719" numCol="1" anchor="ctr">
            <a:noAutofit/>
          </a:bodyPr>
          <a:lstStyle/>
          <a:p>
            <a:pPr algn="ctr">
              <a:defRPr sz="1800">
                <a:solidFill>
                  <a:srgbClr val="000000"/>
                </a:solidFill>
              </a:defRPr>
            </a:pPr>
            <a:endParaRPr dirty="0">
              <a:solidFill>
                <a:schemeClr val="bg1"/>
              </a:solidFill>
            </a:endParaRPr>
          </a:p>
        </p:txBody>
      </p:sp>
      <p:sp>
        <p:nvSpPr>
          <p:cNvPr id="575" name="Shape 257">
            <a:extLst>
              <a:ext uri="{FF2B5EF4-FFF2-40B4-BE49-F238E27FC236}">
                <a16:creationId xmlns:a16="http://schemas.microsoft.com/office/drawing/2014/main" id="{158A6658-682B-3A47-A0AB-4FF16B862539}"/>
              </a:ext>
            </a:extLst>
          </p:cNvPr>
          <p:cNvSpPr/>
          <p:nvPr/>
        </p:nvSpPr>
        <p:spPr>
          <a:xfrm>
            <a:off x="17327042" y="12774308"/>
            <a:ext cx="3080640" cy="65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6200" tIns="76200" rIns="76200" bIns="76200" numCol="1" anchor="ctr">
            <a:spAutoFit/>
          </a:bodyPr>
          <a:lstStyle>
            <a:lvl1pPr algn="ctr">
              <a:lnSpc>
                <a:spcPct val="90000"/>
              </a:lnSpc>
              <a:defRPr sz="1600">
                <a:solidFill>
                  <a:srgbClr val="000000"/>
                </a:solidFill>
              </a:defRPr>
            </a:lvl1pPr>
          </a:lstStyle>
          <a:p>
            <a:r>
              <a:rPr lang="en-US"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Tools for creating </a:t>
            </a:r>
          </a:p>
          <a:p>
            <a:r>
              <a:rPr lang="en-US"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genome browsers</a:t>
            </a:r>
            <a:endPar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576" name="Shape 285">
            <a:extLst>
              <a:ext uri="{FF2B5EF4-FFF2-40B4-BE49-F238E27FC236}">
                <a16:creationId xmlns:a16="http://schemas.microsoft.com/office/drawing/2014/main" id="{C94453F2-C2FF-FC4D-B33B-92121CB07621}"/>
              </a:ext>
            </a:extLst>
          </p:cNvPr>
          <p:cNvSpPr/>
          <p:nvPr/>
        </p:nvSpPr>
        <p:spPr>
          <a:xfrm>
            <a:off x="17327042" y="15285883"/>
            <a:ext cx="3063094" cy="2311767"/>
          </a:xfrm>
          <a:prstGeom prst="roundRect">
            <a:avLst>
              <a:gd name="adj" fmla="val 11026"/>
            </a:avLst>
          </a:prstGeom>
          <a:solidFill>
            <a:srgbClr val="009193"/>
          </a:solidFill>
          <a:ln w="57150" cap="flat">
            <a:solidFill>
              <a:srgbClr val="047374"/>
            </a:solidFill>
            <a:prstDash val="solid"/>
            <a:miter lim="800000"/>
          </a:ln>
          <a:effectLst/>
        </p:spPr>
        <p:txBody>
          <a:bodyPr wrap="square" lIns="45719" tIns="45719" rIns="45719" bIns="45719" numCol="1" anchor="ctr">
            <a:noAutofit/>
          </a:bodyPr>
          <a:lstStyle/>
          <a:p>
            <a:pPr algn="ctr">
              <a:defRPr sz="1800">
                <a:solidFill>
                  <a:srgbClr val="000000"/>
                </a:solidFill>
              </a:defRPr>
            </a:pPr>
            <a:endParaRPr dirty="0">
              <a:solidFill>
                <a:schemeClr val="bg1"/>
              </a:solidFill>
            </a:endParaRPr>
          </a:p>
        </p:txBody>
      </p:sp>
      <p:sp>
        <p:nvSpPr>
          <p:cNvPr id="577" name="Shape 257">
            <a:extLst>
              <a:ext uri="{FF2B5EF4-FFF2-40B4-BE49-F238E27FC236}">
                <a16:creationId xmlns:a16="http://schemas.microsoft.com/office/drawing/2014/main" id="{8A97DD35-A99F-9D4E-8C3A-903CB5B8FF81}"/>
              </a:ext>
            </a:extLst>
          </p:cNvPr>
          <p:cNvSpPr/>
          <p:nvPr/>
        </p:nvSpPr>
        <p:spPr>
          <a:xfrm>
            <a:off x="17327041" y="15356393"/>
            <a:ext cx="3080640" cy="4031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6200" tIns="76200" rIns="76200" bIns="76200" numCol="1" anchor="ctr">
            <a:spAutoFit/>
          </a:bodyPr>
          <a:lstStyle>
            <a:lvl1pPr algn="ctr">
              <a:lnSpc>
                <a:spcPct val="90000"/>
              </a:lnSpc>
              <a:defRPr sz="1600">
                <a:solidFill>
                  <a:srgbClr val="000000"/>
                </a:solidFill>
              </a:defRPr>
            </a:lvl1pPr>
          </a:lstStyle>
          <a:p>
            <a:r>
              <a:rPr lang="en-US"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Apollo interactions</a:t>
            </a:r>
            <a:endPar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591" name="Shape 245">
            <a:extLst>
              <a:ext uri="{FF2B5EF4-FFF2-40B4-BE49-F238E27FC236}">
                <a16:creationId xmlns:a16="http://schemas.microsoft.com/office/drawing/2014/main" id="{EE66197B-5683-6043-BD47-657C4D9D8838}"/>
              </a:ext>
            </a:extLst>
          </p:cNvPr>
          <p:cNvSpPr/>
          <p:nvPr/>
        </p:nvSpPr>
        <p:spPr>
          <a:xfrm>
            <a:off x="10832769" y="15604073"/>
            <a:ext cx="1737360" cy="6524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6200" tIns="76200" rIns="76200" bIns="76200" numCol="1" anchor="ctr">
            <a:spAutoFit/>
          </a:bodyPr>
          <a:lstStyle>
            <a:lvl1pPr algn="ctr">
              <a:lnSpc>
                <a:spcPct val="90000"/>
              </a:lnSpc>
              <a:defRPr sz="2000">
                <a:solidFill>
                  <a:srgbClr val="000000"/>
                </a:solidFill>
              </a:defRPr>
            </a:lvl1pPr>
          </a:lstStyle>
          <a:p>
            <a:pPr algn="l"/>
            <a:r>
              <a:rPr lang="en-US"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RNA-Seq analysis</a:t>
            </a:r>
            <a:endParaRPr sz="1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592" name="Shape 234">
            <a:extLst>
              <a:ext uri="{FF2B5EF4-FFF2-40B4-BE49-F238E27FC236}">
                <a16:creationId xmlns:a16="http://schemas.microsoft.com/office/drawing/2014/main" id="{09F2532C-E63E-2345-8BEE-C77DF3827BD4}"/>
              </a:ext>
            </a:extLst>
          </p:cNvPr>
          <p:cNvSpPr/>
          <p:nvPr/>
        </p:nvSpPr>
        <p:spPr>
          <a:xfrm>
            <a:off x="14271789" y="13549052"/>
            <a:ext cx="1603397" cy="549986"/>
          </a:xfrm>
          <a:prstGeom prst="roundRect">
            <a:avLst>
              <a:gd name="adj" fmla="val 10000"/>
            </a:avLst>
          </a:prstGeom>
          <a:solidFill>
            <a:schemeClr val="bg1">
              <a:lumMod val="95000"/>
            </a:schemeClr>
          </a:solidFill>
          <a:ln w="12700" cap="flat">
            <a:solidFill>
              <a:srgbClr val="002060"/>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UCSC BLAT</a:t>
            </a:r>
            <a:endParaRPr sz="1600" dirty="0">
              <a:latin typeface="Arial" panose="020B0604020202020204" pitchFamily="34" charset="0"/>
              <a:cs typeface="Arial" panose="020B0604020202020204" pitchFamily="34" charset="0"/>
            </a:endParaRPr>
          </a:p>
        </p:txBody>
      </p:sp>
      <p:sp>
        <p:nvSpPr>
          <p:cNvPr id="593" name="Shape 234">
            <a:extLst>
              <a:ext uri="{FF2B5EF4-FFF2-40B4-BE49-F238E27FC236}">
                <a16:creationId xmlns:a16="http://schemas.microsoft.com/office/drawing/2014/main" id="{CF259682-5445-894D-929D-FC739A521AF7}"/>
              </a:ext>
            </a:extLst>
          </p:cNvPr>
          <p:cNvSpPr/>
          <p:nvPr/>
        </p:nvSpPr>
        <p:spPr>
          <a:xfrm>
            <a:off x="12423825" y="15639689"/>
            <a:ext cx="983633" cy="549986"/>
          </a:xfrm>
          <a:prstGeom prst="roundRect">
            <a:avLst>
              <a:gd name="adj" fmla="val 10000"/>
            </a:avLst>
          </a:prstGeom>
          <a:solidFill>
            <a:schemeClr val="bg1">
              <a:lumMod val="95000"/>
            </a:schemeClr>
          </a:solidFill>
          <a:ln w="12700" cap="flat">
            <a:solidFill>
              <a:srgbClr val="C00000"/>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HISAT2</a:t>
            </a:r>
            <a:endParaRPr sz="1600" dirty="0">
              <a:latin typeface="Arial" panose="020B0604020202020204" pitchFamily="34" charset="0"/>
              <a:cs typeface="Arial" panose="020B0604020202020204" pitchFamily="34" charset="0"/>
            </a:endParaRPr>
          </a:p>
        </p:txBody>
      </p:sp>
      <p:sp>
        <p:nvSpPr>
          <p:cNvPr id="594" name="Shape 234">
            <a:extLst>
              <a:ext uri="{FF2B5EF4-FFF2-40B4-BE49-F238E27FC236}">
                <a16:creationId xmlns:a16="http://schemas.microsoft.com/office/drawing/2014/main" id="{6032D7A1-A08B-F247-9080-7B0C7060EF2A}"/>
              </a:ext>
            </a:extLst>
          </p:cNvPr>
          <p:cNvSpPr/>
          <p:nvPr/>
        </p:nvSpPr>
        <p:spPr>
          <a:xfrm>
            <a:off x="13590338" y="15639689"/>
            <a:ext cx="1093033" cy="549986"/>
          </a:xfrm>
          <a:prstGeom prst="roundRect">
            <a:avLst>
              <a:gd name="adj" fmla="val 10000"/>
            </a:avLst>
          </a:prstGeom>
          <a:solidFill>
            <a:schemeClr val="bg1">
              <a:lumMod val="95000"/>
            </a:schemeClr>
          </a:solidFill>
          <a:ln w="12700" cap="flat">
            <a:solidFill>
              <a:srgbClr val="C00000"/>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regtools</a:t>
            </a:r>
            <a:endParaRPr sz="1600" dirty="0">
              <a:latin typeface="Arial" panose="020B0604020202020204" pitchFamily="34" charset="0"/>
              <a:cs typeface="Arial" panose="020B0604020202020204" pitchFamily="34" charset="0"/>
            </a:endParaRPr>
          </a:p>
        </p:txBody>
      </p:sp>
      <p:sp>
        <p:nvSpPr>
          <p:cNvPr id="595" name="Shape 234">
            <a:extLst>
              <a:ext uri="{FF2B5EF4-FFF2-40B4-BE49-F238E27FC236}">
                <a16:creationId xmlns:a16="http://schemas.microsoft.com/office/drawing/2014/main" id="{2AF193BE-94FD-6545-8157-88D64D0DFF26}"/>
              </a:ext>
            </a:extLst>
          </p:cNvPr>
          <p:cNvSpPr/>
          <p:nvPr/>
        </p:nvSpPr>
        <p:spPr>
          <a:xfrm>
            <a:off x="14866251" y="15656080"/>
            <a:ext cx="1093033" cy="549986"/>
          </a:xfrm>
          <a:prstGeom prst="roundRect">
            <a:avLst>
              <a:gd name="adj" fmla="val 10000"/>
            </a:avLst>
          </a:prstGeom>
          <a:solidFill>
            <a:schemeClr val="bg1">
              <a:lumMod val="95000"/>
            </a:schemeClr>
          </a:solidFill>
          <a:ln w="12700" cap="flat">
            <a:solidFill>
              <a:srgbClr val="C00000"/>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StringTie</a:t>
            </a:r>
            <a:endParaRPr sz="1600" dirty="0">
              <a:latin typeface="Arial" panose="020B0604020202020204" pitchFamily="34" charset="0"/>
              <a:cs typeface="Arial" panose="020B0604020202020204" pitchFamily="34" charset="0"/>
            </a:endParaRPr>
          </a:p>
        </p:txBody>
      </p:sp>
      <p:sp>
        <p:nvSpPr>
          <p:cNvPr id="596" name="Shape 234">
            <a:extLst>
              <a:ext uri="{FF2B5EF4-FFF2-40B4-BE49-F238E27FC236}">
                <a16:creationId xmlns:a16="http://schemas.microsoft.com/office/drawing/2014/main" id="{2E8387C7-AEE3-384A-B3E9-F48D361C123B}"/>
              </a:ext>
            </a:extLst>
          </p:cNvPr>
          <p:cNvSpPr/>
          <p:nvPr/>
        </p:nvSpPr>
        <p:spPr>
          <a:xfrm>
            <a:off x="12423825" y="14612876"/>
            <a:ext cx="1166513" cy="549986"/>
          </a:xfrm>
          <a:prstGeom prst="roundRect">
            <a:avLst>
              <a:gd name="adj" fmla="val 10000"/>
            </a:avLst>
          </a:prstGeom>
          <a:solidFill>
            <a:schemeClr val="bg1">
              <a:lumMod val="95000"/>
            </a:schemeClr>
          </a:solidFill>
          <a:ln w="12700" cap="flat">
            <a:solidFill>
              <a:schemeClr val="accent6">
                <a:lumMod val="50000"/>
              </a:schemeClr>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Augustus</a:t>
            </a:r>
            <a:endParaRPr sz="1600" dirty="0">
              <a:latin typeface="Arial" panose="020B0604020202020204" pitchFamily="34" charset="0"/>
              <a:cs typeface="Arial" panose="020B0604020202020204" pitchFamily="34" charset="0"/>
            </a:endParaRPr>
          </a:p>
        </p:txBody>
      </p:sp>
      <p:sp>
        <p:nvSpPr>
          <p:cNvPr id="597" name="Shape 234">
            <a:extLst>
              <a:ext uri="{FF2B5EF4-FFF2-40B4-BE49-F238E27FC236}">
                <a16:creationId xmlns:a16="http://schemas.microsoft.com/office/drawing/2014/main" id="{3CED2C33-9A7F-8943-B7A2-15E69B795ED0}"/>
              </a:ext>
            </a:extLst>
          </p:cNvPr>
          <p:cNvSpPr/>
          <p:nvPr/>
        </p:nvSpPr>
        <p:spPr>
          <a:xfrm>
            <a:off x="13763068" y="14612876"/>
            <a:ext cx="1572004" cy="549986"/>
          </a:xfrm>
          <a:prstGeom prst="roundRect">
            <a:avLst>
              <a:gd name="adj" fmla="val 10000"/>
            </a:avLst>
          </a:prstGeom>
          <a:solidFill>
            <a:schemeClr val="bg1">
              <a:lumMod val="95000"/>
            </a:schemeClr>
          </a:solidFill>
          <a:ln w="12700" cap="flat">
            <a:solidFill>
              <a:schemeClr val="accent6">
                <a:lumMod val="50000"/>
              </a:schemeClr>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GlimmerHMM</a:t>
            </a:r>
            <a:endParaRPr sz="1600" dirty="0">
              <a:latin typeface="Arial" panose="020B0604020202020204" pitchFamily="34" charset="0"/>
              <a:cs typeface="Arial" panose="020B0604020202020204" pitchFamily="34" charset="0"/>
            </a:endParaRPr>
          </a:p>
        </p:txBody>
      </p:sp>
      <p:sp>
        <p:nvSpPr>
          <p:cNvPr id="598" name="Shape 234">
            <a:extLst>
              <a:ext uri="{FF2B5EF4-FFF2-40B4-BE49-F238E27FC236}">
                <a16:creationId xmlns:a16="http://schemas.microsoft.com/office/drawing/2014/main" id="{4AC855FD-B909-2145-A188-C74BBC4C4AC0}"/>
              </a:ext>
            </a:extLst>
          </p:cNvPr>
          <p:cNvSpPr/>
          <p:nvPr/>
        </p:nvSpPr>
        <p:spPr>
          <a:xfrm>
            <a:off x="15479853" y="14612876"/>
            <a:ext cx="776489" cy="549986"/>
          </a:xfrm>
          <a:prstGeom prst="roundRect">
            <a:avLst>
              <a:gd name="adj" fmla="val 10000"/>
            </a:avLst>
          </a:prstGeom>
          <a:solidFill>
            <a:schemeClr val="bg1">
              <a:lumMod val="95000"/>
            </a:schemeClr>
          </a:solidFill>
          <a:ln w="12700" cap="flat">
            <a:solidFill>
              <a:schemeClr val="accent6">
                <a:lumMod val="50000"/>
              </a:schemeClr>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SNAP</a:t>
            </a:r>
            <a:endParaRPr sz="1600" dirty="0">
              <a:latin typeface="Arial" panose="020B0604020202020204" pitchFamily="34" charset="0"/>
              <a:cs typeface="Arial" panose="020B0604020202020204" pitchFamily="34" charset="0"/>
            </a:endParaRPr>
          </a:p>
        </p:txBody>
      </p:sp>
      <p:sp>
        <p:nvSpPr>
          <p:cNvPr id="599" name="Shape 234">
            <a:extLst>
              <a:ext uri="{FF2B5EF4-FFF2-40B4-BE49-F238E27FC236}">
                <a16:creationId xmlns:a16="http://schemas.microsoft.com/office/drawing/2014/main" id="{4E5FDF54-E09A-0248-B17F-557ACD6D62D1}"/>
              </a:ext>
            </a:extLst>
          </p:cNvPr>
          <p:cNvSpPr/>
          <p:nvPr/>
        </p:nvSpPr>
        <p:spPr>
          <a:xfrm>
            <a:off x="12423826" y="16698535"/>
            <a:ext cx="1166512" cy="549986"/>
          </a:xfrm>
          <a:prstGeom prst="roundRect">
            <a:avLst>
              <a:gd name="adj" fmla="val 10000"/>
            </a:avLst>
          </a:prstGeom>
          <a:solidFill>
            <a:schemeClr val="bg1">
              <a:lumMod val="95000"/>
            </a:schemeClr>
          </a:solidFill>
          <a:ln w="12700" cap="flat">
            <a:solidFill>
              <a:schemeClr val="accent4">
                <a:lumMod val="50000"/>
              </a:schemeClr>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TRF</a:t>
            </a:r>
            <a:endParaRPr sz="1600" dirty="0">
              <a:latin typeface="Arial" panose="020B0604020202020204" pitchFamily="34" charset="0"/>
              <a:cs typeface="Arial" panose="020B0604020202020204" pitchFamily="34" charset="0"/>
            </a:endParaRPr>
          </a:p>
        </p:txBody>
      </p:sp>
      <p:sp>
        <p:nvSpPr>
          <p:cNvPr id="600" name="Shape 234">
            <a:extLst>
              <a:ext uri="{FF2B5EF4-FFF2-40B4-BE49-F238E27FC236}">
                <a16:creationId xmlns:a16="http://schemas.microsoft.com/office/drawing/2014/main" id="{768389D1-E13E-9D40-9A4D-A05BB990F632}"/>
              </a:ext>
            </a:extLst>
          </p:cNvPr>
          <p:cNvSpPr/>
          <p:nvPr/>
        </p:nvSpPr>
        <p:spPr>
          <a:xfrm>
            <a:off x="13763069" y="16707449"/>
            <a:ext cx="1754884" cy="549986"/>
          </a:xfrm>
          <a:prstGeom prst="roundRect">
            <a:avLst>
              <a:gd name="adj" fmla="val 10000"/>
            </a:avLst>
          </a:prstGeom>
          <a:solidFill>
            <a:schemeClr val="bg1">
              <a:lumMod val="95000"/>
            </a:schemeClr>
          </a:solidFill>
          <a:ln w="12700" cap="flat">
            <a:solidFill>
              <a:schemeClr val="accent4">
                <a:lumMod val="50000"/>
              </a:schemeClr>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WindowMasker</a:t>
            </a:r>
            <a:endParaRPr sz="1600" dirty="0">
              <a:latin typeface="Arial" panose="020B0604020202020204" pitchFamily="34" charset="0"/>
              <a:cs typeface="Arial" panose="020B0604020202020204" pitchFamily="34" charset="0"/>
            </a:endParaRPr>
          </a:p>
        </p:txBody>
      </p:sp>
      <p:sp>
        <p:nvSpPr>
          <p:cNvPr id="601" name="Shape 234">
            <a:extLst>
              <a:ext uri="{FF2B5EF4-FFF2-40B4-BE49-F238E27FC236}">
                <a16:creationId xmlns:a16="http://schemas.microsoft.com/office/drawing/2014/main" id="{8C22DE13-D572-EF4C-B164-F03F3F917D03}"/>
              </a:ext>
            </a:extLst>
          </p:cNvPr>
          <p:cNvSpPr/>
          <p:nvPr/>
        </p:nvSpPr>
        <p:spPr>
          <a:xfrm>
            <a:off x="17466587" y="13404155"/>
            <a:ext cx="2807208" cy="457200"/>
          </a:xfrm>
          <a:prstGeom prst="roundRect">
            <a:avLst>
              <a:gd name="adj" fmla="val 10000"/>
            </a:avLst>
          </a:prstGeom>
          <a:solidFill>
            <a:schemeClr val="bg1">
              <a:lumMod val="95000"/>
            </a:schemeClr>
          </a:solidFill>
          <a:ln w="12700" cap="flat">
            <a:solidFill>
              <a:srgbClr val="68125B"/>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Hub Archive Creator</a:t>
            </a:r>
            <a:endParaRPr sz="1600" dirty="0">
              <a:latin typeface="Arial" panose="020B0604020202020204" pitchFamily="34" charset="0"/>
              <a:cs typeface="Arial" panose="020B0604020202020204" pitchFamily="34" charset="0"/>
            </a:endParaRPr>
          </a:p>
        </p:txBody>
      </p:sp>
      <p:sp>
        <p:nvSpPr>
          <p:cNvPr id="602" name="Shape 234">
            <a:extLst>
              <a:ext uri="{FF2B5EF4-FFF2-40B4-BE49-F238E27FC236}">
                <a16:creationId xmlns:a16="http://schemas.microsoft.com/office/drawing/2014/main" id="{24B8F78E-78E5-D94D-9FE2-EC43AFE9BF63}"/>
              </a:ext>
            </a:extLst>
          </p:cNvPr>
          <p:cNvSpPr/>
          <p:nvPr/>
        </p:nvSpPr>
        <p:spPr>
          <a:xfrm>
            <a:off x="17466587" y="14000084"/>
            <a:ext cx="2807208" cy="457200"/>
          </a:xfrm>
          <a:prstGeom prst="roundRect">
            <a:avLst>
              <a:gd name="adj" fmla="val 10000"/>
            </a:avLst>
          </a:prstGeom>
          <a:solidFill>
            <a:schemeClr val="bg1">
              <a:lumMod val="95000"/>
            </a:schemeClr>
          </a:solidFill>
          <a:ln w="12700" cap="flat">
            <a:solidFill>
              <a:srgbClr val="68125B"/>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JBrowse Archive Creator</a:t>
            </a:r>
            <a:endParaRPr sz="1600" dirty="0">
              <a:latin typeface="Arial" panose="020B0604020202020204" pitchFamily="34" charset="0"/>
              <a:cs typeface="Arial" panose="020B0604020202020204" pitchFamily="34" charset="0"/>
            </a:endParaRPr>
          </a:p>
        </p:txBody>
      </p:sp>
      <p:sp>
        <p:nvSpPr>
          <p:cNvPr id="603" name="Shape 234">
            <a:extLst>
              <a:ext uri="{FF2B5EF4-FFF2-40B4-BE49-F238E27FC236}">
                <a16:creationId xmlns:a16="http://schemas.microsoft.com/office/drawing/2014/main" id="{D9A2BFAC-E63C-0B40-89FB-48C47F8BF082}"/>
              </a:ext>
            </a:extLst>
          </p:cNvPr>
          <p:cNvSpPr/>
          <p:nvPr/>
        </p:nvSpPr>
        <p:spPr>
          <a:xfrm>
            <a:off x="17466587" y="15814420"/>
            <a:ext cx="2807208" cy="457200"/>
          </a:xfrm>
          <a:prstGeom prst="roundRect">
            <a:avLst>
              <a:gd name="adj" fmla="val 10000"/>
            </a:avLst>
          </a:prstGeom>
          <a:solidFill>
            <a:schemeClr val="bg1">
              <a:lumMod val="95000"/>
            </a:schemeClr>
          </a:solidFill>
          <a:ln w="12700" cap="flat">
            <a:solidFill>
              <a:srgbClr val="047374"/>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Create or Update Organism</a:t>
            </a:r>
            <a:endParaRPr sz="1600" dirty="0">
              <a:latin typeface="Arial" panose="020B0604020202020204" pitchFamily="34" charset="0"/>
              <a:cs typeface="Arial" panose="020B0604020202020204" pitchFamily="34" charset="0"/>
            </a:endParaRPr>
          </a:p>
        </p:txBody>
      </p:sp>
      <p:sp>
        <p:nvSpPr>
          <p:cNvPr id="604" name="Shape 234">
            <a:extLst>
              <a:ext uri="{FF2B5EF4-FFF2-40B4-BE49-F238E27FC236}">
                <a16:creationId xmlns:a16="http://schemas.microsoft.com/office/drawing/2014/main" id="{E536EED9-9695-AD4B-B965-B7CABBE5891B}"/>
              </a:ext>
            </a:extLst>
          </p:cNvPr>
          <p:cNvSpPr/>
          <p:nvPr/>
        </p:nvSpPr>
        <p:spPr>
          <a:xfrm>
            <a:off x="17466587" y="16403428"/>
            <a:ext cx="2807208" cy="457200"/>
          </a:xfrm>
          <a:prstGeom prst="roundRect">
            <a:avLst>
              <a:gd name="adj" fmla="val 10000"/>
            </a:avLst>
          </a:prstGeom>
          <a:solidFill>
            <a:schemeClr val="bg1">
              <a:lumMod val="95000"/>
            </a:schemeClr>
          </a:solidFill>
          <a:ln w="12700" cap="flat">
            <a:solidFill>
              <a:srgbClr val="047374"/>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Apollo User Manager</a:t>
            </a:r>
            <a:endParaRPr sz="1600" dirty="0">
              <a:latin typeface="Arial" panose="020B0604020202020204" pitchFamily="34" charset="0"/>
              <a:cs typeface="Arial" panose="020B0604020202020204" pitchFamily="34" charset="0"/>
            </a:endParaRPr>
          </a:p>
        </p:txBody>
      </p:sp>
      <p:sp>
        <p:nvSpPr>
          <p:cNvPr id="605" name="Shape 234">
            <a:extLst>
              <a:ext uri="{FF2B5EF4-FFF2-40B4-BE49-F238E27FC236}">
                <a16:creationId xmlns:a16="http://schemas.microsoft.com/office/drawing/2014/main" id="{8FDD0EAE-060F-454C-A55F-C8FAFF975FCB}"/>
              </a:ext>
            </a:extLst>
          </p:cNvPr>
          <p:cNvSpPr/>
          <p:nvPr/>
        </p:nvSpPr>
        <p:spPr>
          <a:xfrm>
            <a:off x="17466587" y="16975195"/>
            <a:ext cx="2807208" cy="457200"/>
          </a:xfrm>
          <a:prstGeom prst="roundRect">
            <a:avLst>
              <a:gd name="adj" fmla="val 10000"/>
            </a:avLst>
          </a:prstGeom>
          <a:solidFill>
            <a:schemeClr val="bg1">
              <a:lumMod val="95000"/>
            </a:schemeClr>
          </a:solidFill>
          <a:ln w="12700" cap="flat">
            <a:solidFill>
              <a:srgbClr val="047374"/>
            </a:solidFill>
            <a:miter lim="400000"/>
          </a:ln>
          <a:effectLst>
            <a:outerShdw blurRad="50800" dist="76200" dir="5400000" algn="t" rotWithShape="0">
              <a:prstClr val="black">
                <a:alpha val="40000"/>
              </a:prstClr>
            </a:outerShdw>
          </a:effectLst>
        </p:spPr>
        <p:txBody>
          <a:bodyPr wrap="square" lIns="45719" tIns="45719" rIns="45719" bIns="45719" numCol="1" anchor="ctr">
            <a:noAutofit/>
          </a:bodyPr>
          <a:lstStyle/>
          <a:p>
            <a:pPr algn="ctr">
              <a:defRPr>
                <a:solidFill>
                  <a:srgbClr val="000000"/>
                </a:solidFill>
              </a:defRPr>
            </a:pPr>
            <a:r>
              <a:rPr lang="en-US" sz="1600" dirty="0">
                <a:latin typeface="Arial" panose="020B0604020202020204" pitchFamily="34" charset="0"/>
                <a:cs typeface="Arial" panose="020B0604020202020204" pitchFamily="34" charset="0"/>
              </a:rPr>
              <a:t>Delete an Apollo Record</a:t>
            </a:r>
            <a:endParaRPr sz="1600" dirty="0">
              <a:latin typeface="Arial" panose="020B0604020202020204" pitchFamily="34" charset="0"/>
              <a:cs typeface="Arial" panose="020B0604020202020204" pitchFamily="34" charset="0"/>
            </a:endParaRPr>
          </a:p>
        </p:txBody>
      </p:sp>
      <p:sp>
        <p:nvSpPr>
          <p:cNvPr id="606" name="Shape 257">
            <a:extLst>
              <a:ext uri="{FF2B5EF4-FFF2-40B4-BE49-F238E27FC236}">
                <a16:creationId xmlns:a16="http://schemas.microsoft.com/office/drawing/2014/main" id="{FE501328-DC29-7E4F-B25C-0E2925DABC1B}"/>
              </a:ext>
            </a:extLst>
          </p:cNvPr>
          <p:cNvSpPr/>
          <p:nvPr/>
        </p:nvSpPr>
        <p:spPr>
          <a:xfrm>
            <a:off x="10728785" y="12824440"/>
            <a:ext cx="5665562" cy="59708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76200" tIns="76200" rIns="76200" bIns="76200" numCol="1" anchor="ctr">
            <a:spAutoFit/>
          </a:bodyPr>
          <a:lstStyle>
            <a:lvl1pPr algn="ctr">
              <a:lnSpc>
                <a:spcPct val="90000"/>
              </a:lnSpc>
              <a:defRPr sz="1600">
                <a:solidFill>
                  <a:srgbClr val="000000"/>
                </a:solidFill>
              </a:defRPr>
            </a:lvl1pPr>
          </a:lstStyle>
          <a:p>
            <a:r>
              <a:rPr lang="en-US" sz="3200" b="1" dirty="0">
                <a:solidFill>
                  <a:schemeClr val="tx1"/>
                </a:solidFill>
                <a:latin typeface="Arial" panose="020B0604020202020204" pitchFamily="34" charset="0"/>
                <a:cs typeface="Arial" panose="020B0604020202020204" pitchFamily="34" charset="0"/>
              </a:rPr>
              <a:t>Sub-workflows</a:t>
            </a:r>
            <a:endParaRPr sz="3200" b="1" dirty="0">
              <a:solidFill>
                <a:schemeClr val="tx1"/>
              </a:solidFill>
              <a:latin typeface="Arial" panose="020B0604020202020204" pitchFamily="34" charset="0"/>
              <a:cs typeface="Arial" panose="020B0604020202020204" pitchFamily="34" charset="0"/>
            </a:endParaRPr>
          </a:p>
        </p:txBody>
      </p:sp>
      <p:sp>
        <p:nvSpPr>
          <p:cNvPr id="272" name="TextBox 271">
            <a:extLst>
              <a:ext uri="{FF2B5EF4-FFF2-40B4-BE49-F238E27FC236}">
                <a16:creationId xmlns:a16="http://schemas.microsoft.com/office/drawing/2014/main" id="{6338D04A-35AD-2C40-BC63-CABC2AE5CA5A}"/>
              </a:ext>
            </a:extLst>
          </p:cNvPr>
          <p:cNvSpPr txBox="1"/>
          <p:nvPr/>
        </p:nvSpPr>
        <p:spPr>
          <a:xfrm>
            <a:off x="17307410" y="38720090"/>
            <a:ext cx="3090221" cy="1019570"/>
          </a:xfrm>
          <a:prstGeom prst="rect">
            <a:avLst/>
          </a:prstGeom>
          <a:noFill/>
        </p:spPr>
        <p:txBody>
          <a:bodyPr wrap="square" rtlCol="0">
            <a:noAutofit/>
          </a:bodyPr>
          <a:lstStyle/>
          <a:p>
            <a:pPr algn="ctr"/>
            <a:r>
              <a:rPr lang="en-US" sz="2000" dirty="0">
                <a:solidFill>
                  <a:srgbClr val="5C4600"/>
                </a:solidFill>
                <a:latin typeface="Arial" panose="020B0604020202020204" pitchFamily="34" charset="0"/>
                <a:ea typeface="Arial" charset="0"/>
                <a:cs typeface="Arial" panose="020B0604020202020204" pitchFamily="34" charset="0"/>
              </a:rPr>
              <a:t>Faculty submit gene models produced by students</a:t>
            </a:r>
          </a:p>
        </p:txBody>
      </p:sp>
      <p:sp>
        <p:nvSpPr>
          <p:cNvPr id="277" name="TextBox 276">
            <a:extLst>
              <a:ext uri="{FF2B5EF4-FFF2-40B4-BE49-F238E27FC236}">
                <a16:creationId xmlns:a16="http://schemas.microsoft.com/office/drawing/2014/main" id="{2868CF20-D1F4-4F40-BF5B-EA33194F9651}"/>
              </a:ext>
            </a:extLst>
          </p:cNvPr>
          <p:cNvSpPr txBox="1"/>
          <p:nvPr/>
        </p:nvSpPr>
        <p:spPr>
          <a:xfrm>
            <a:off x="16996295" y="36780216"/>
            <a:ext cx="3399484" cy="1091119"/>
          </a:xfrm>
          <a:prstGeom prst="rect">
            <a:avLst/>
          </a:prstGeom>
          <a:noFill/>
        </p:spPr>
        <p:txBody>
          <a:bodyPr wrap="square" rtlCol="0">
            <a:noAutofit/>
          </a:bodyPr>
          <a:lstStyle/>
          <a:p>
            <a:pPr algn="ctr"/>
            <a:r>
              <a:rPr lang="en-US" sz="2000" dirty="0">
                <a:solidFill>
                  <a:schemeClr val="accent2">
                    <a:lumMod val="50000"/>
                  </a:schemeClr>
                </a:solidFill>
                <a:latin typeface="Arial" panose="020B0604020202020204" pitchFamily="34" charset="0"/>
                <a:ea typeface="Arial" charset="0"/>
                <a:cs typeface="Arial" panose="020B0604020202020204" pitchFamily="34" charset="0"/>
              </a:rPr>
              <a:t>Experienced students collect and reconcile the submitted gene models</a:t>
            </a:r>
          </a:p>
        </p:txBody>
      </p:sp>
      <p:sp>
        <p:nvSpPr>
          <p:cNvPr id="280" name="TextBox 279">
            <a:extLst>
              <a:ext uri="{FF2B5EF4-FFF2-40B4-BE49-F238E27FC236}">
                <a16:creationId xmlns:a16="http://schemas.microsoft.com/office/drawing/2014/main" id="{9DF14F45-1C45-2B4C-9E82-E19CC5BCDD07}"/>
              </a:ext>
            </a:extLst>
          </p:cNvPr>
          <p:cNvSpPr txBox="1"/>
          <p:nvPr/>
        </p:nvSpPr>
        <p:spPr>
          <a:xfrm>
            <a:off x="16956498" y="34905696"/>
            <a:ext cx="3456442" cy="1131000"/>
          </a:xfrm>
          <a:prstGeom prst="rect">
            <a:avLst/>
          </a:prstGeom>
          <a:noFill/>
        </p:spPr>
        <p:txBody>
          <a:bodyPr wrap="square" rtlCol="0">
            <a:noAutofit/>
          </a:bodyPr>
          <a:lstStyle/>
          <a:p>
            <a:pPr algn="ctr"/>
            <a:r>
              <a:rPr lang="en-US" sz="2000" dirty="0">
                <a:solidFill>
                  <a:schemeClr val="accent2">
                    <a:lumMod val="50000"/>
                  </a:schemeClr>
                </a:solidFill>
                <a:latin typeface="Arial" panose="020B0604020202020204" pitchFamily="34" charset="0"/>
                <a:ea typeface="Arial" charset="0"/>
                <a:cs typeface="Arial" panose="020B0604020202020204" pitchFamily="34" charset="0"/>
              </a:rPr>
              <a:t>Utilize reconciled gene set for downstream comparative and pathway analyses</a:t>
            </a:r>
          </a:p>
        </p:txBody>
      </p:sp>
      <p:sp>
        <p:nvSpPr>
          <p:cNvPr id="282" name="TextBox 281">
            <a:extLst>
              <a:ext uri="{FF2B5EF4-FFF2-40B4-BE49-F238E27FC236}">
                <a16:creationId xmlns:a16="http://schemas.microsoft.com/office/drawing/2014/main" id="{0356C1C5-3356-7843-AA07-0DF2A06CFD8B}"/>
              </a:ext>
            </a:extLst>
          </p:cNvPr>
          <p:cNvSpPr txBox="1"/>
          <p:nvPr/>
        </p:nvSpPr>
        <p:spPr>
          <a:xfrm>
            <a:off x="16944367" y="32998632"/>
            <a:ext cx="3474720" cy="830997"/>
          </a:xfrm>
          <a:prstGeom prst="rect">
            <a:avLst/>
          </a:prstGeom>
          <a:noFill/>
        </p:spPr>
        <p:txBody>
          <a:bodyPr wrap="square" rtlCol="0">
            <a:noAutofit/>
          </a:bodyPr>
          <a:lstStyle/>
          <a:p>
            <a:pPr algn="ctr"/>
            <a:r>
              <a:rPr lang="en-US" sz="2000" dirty="0">
                <a:solidFill>
                  <a:schemeClr val="accent2">
                    <a:lumMod val="50000"/>
                  </a:schemeClr>
                </a:solidFill>
                <a:latin typeface="Arial" panose="020B0604020202020204" pitchFamily="34" charset="0"/>
                <a:ea typeface="Arial" charset="0"/>
                <a:cs typeface="Arial" panose="020B0604020202020204" pitchFamily="34" charset="0"/>
              </a:rPr>
              <a:t>Report results in scientific publications and deposit the data into public databases</a:t>
            </a:r>
          </a:p>
        </p:txBody>
      </p:sp>
      <p:sp>
        <p:nvSpPr>
          <p:cNvPr id="608" name="Rectangle 607">
            <a:extLst>
              <a:ext uri="{FF2B5EF4-FFF2-40B4-BE49-F238E27FC236}">
                <a16:creationId xmlns:a16="http://schemas.microsoft.com/office/drawing/2014/main" id="{06B46E73-A840-E54C-B8C4-3EEF7AD6B640}"/>
              </a:ext>
            </a:extLst>
          </p:cNvPr>
          <p:cNvSpPr/>
          <p:nvPr/>
        </p:nvSpPr>
        <p:spPr>
          <a:xfrm>
            <a:off x="20839176" y="34306662"/>
            <a:ext cx="10058400" cy="832104"/>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609" name="TextBox 608">
            <a:extLst>
              <a:ext uri="{FF2B5EF4-FFF2-40B4-BE49-F238E27FC236}">
                <a16:creationId xmlns:a16="http://schemas.microsoft.com/office/drawing/2014/main" id="{24E85CC7-44D4-CA41-ABE5-BDA7559660B3}"/>
              </a:ext>
            </a:extLst>
          </p:cNvPr>
          <p:cNvSpPr txBox="1"/>
          <p:nvPr/>
        </p:nvSpPr>
        <p:spPr>
          <a:xfrm>
            <a:off x="20848320" y="34307196"/>
            <a:ext cx="10058400" cy="769441"/>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G-</a:t>
            </a:r>
            <a:r>
              <a:rPr lang="en-US" sz="4400" b="1" dirty="0" err="1">
                <a:solidFill>
                  <a:schemeClr val="bg1"/>
                </a:solidFill>
                <a:latin typeface="Arial" charset="0"/>
                <a:ea typeface="Arial" charset="0"/>
                <a:cs typeface="Arial" charset="0"/>
              </a:rPr>
              <a:t>OnRamp</a:t>
            </a:r>
            <a:r>
              <a:rPr lang="en-US" sz="4400" b="1" dirty="0">
                <a:solidFill>
                  <a:schemeClr val="bg1"/>
                </a:solidFill>
                <a:latin typeface="Arial" charset="0"/>
                <a:ea typeface="Arial" charset="0"/>
                <a:cs typeface="Arial" charset="0"/>
              </a:rPr>
              <a:t> publications</a:t>
            </a:r>
          </a:p>
        </p:txBody>
      </p:sp>
      <p:sp>
        <p:nvSpPr>
          <p:cNvPr id="610" name="Rectangle 609">
            <a:extLst>
              <a:ext uri="{FF2B5EF4-FFF2-40B4-BE49-F238E27FC236}">
                <a16:creationId xmlns:a16="http://schemas.microsoft.com/office/drawing/2014/main" id="{7AC5F973-FBE2-2049-90E9-87C170A96121}"/>
              </a:ext>
            </a:extLst>
          </p:cNvPr>
          <p:cNvSpPr/>
          <p:nvPr/>
        </p:nvSpPr>
        <p:spPr>
          <a:xfrm>
            <a:off x="20839176" y="35173405"/>
            <a:ext cx="10055589" cy="1444496"/>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613" name="TextBox 612">
            <a:extLst>
              <a:ext uri="{FF2B5EF4-FFF2-40B4-BE49-F238E27FC236}">
                <a16:creationId xmlns:a16="http://schemas.microsoft.com/office/drawing/2014/main" id="{BD763C5F-BE99-D146-898C-542AB51EEACD}"/>
              </a:ext>
            </a:extLst>
          </p:cNvPr>
          <p:cNvSpPr txBox="1"/>
          <p:nvPr/>
        </p:nvSpPr>
        <p:spPr>
          <a:xfrm>
            <a:off x="20967192" y="35409074"/>
            <a:ext cx="9131943" cy="984885"/>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Liu Y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Bioinformatics. 2019 Nov 1;35(21):4422-4423</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Sargent L </a:t>
            </a:r>
            <a:r>
              <a:rPr lang="en-US" sz="2400" i="1" dirty="0">
                <a:latin typeface="Arial" panose="020B0604020202020204" pitchFamily="34" charset="0"/>
                <a:cs typeface="Arial" panose="020B0604020202020204" pitchFamily="34" charset="0"/>
              </a:rPr>
              <a:t>et al.</a:t>
            </a:r>
            <a:r>
              <a:rPr lang="en-US" sz="2400" dirty="0">
                <a:latin typeface="Arial" panose="020B0604020202020204" pitchFamily="34" charset="0"/>
                <a:cs typeface="Arial" panose="020B0604020202020204" pitchFamily="34" charset="0"/>
              </a:rPr>
              <a:t> bioRxiv 781658; doi: 10.1101/781658</a:t>
            </a:r>
          </a:p>
        </p:txBody>
      </p:sp>
      <p:sp>
        <p:nvSpPr>
          <p:cNvPr id="616" name="Rectangle 615">
            <a:extLst>
              <a:ext uri="{FF2B5EF4-FFF2-40B4-BE49-F238E27FC236}">
                <a16:creationId xmlns:a16="http://schemas.microsoft.com/office/drawing/2014/main" id="{B261F30A-2313-6647-A8EC-CD1A4A136D11}"/>
              </a:ext>
            </a:extLst>
          </p:cNvPr>
          <p:cNvSpPr/>
          <p:nvPr/>
        </p:nvSpPr>
        <p:spPr>
          <a:xfrm>
            <a:off x="20839176" y="28922472"/>
            <a:ext cx="10058400" cy="1134613"/>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617" name="Rectangle 616">
            <a:extLst>
              <a:ext uri="{FF2B5EF4-FFF2-40B4-BE49-F238E27FC236}">
                <a16:creationId xmlns:a16="http://schemas.microsoft.com/office/drawing/2014/main" id="{3ED3ACCE-F6C0-894D-B135-CE278714CD0D}"/>
              </a:ext>
            </a:extLst>
          </p:cNvPr>
          <p:cNvSpPr/>
          <p:nvPr/>
        </p:nvSpPr>
        <p:spPr>
          <a:xfrm>
            <a:off x="20839176" y="30053669"/>
            <a:ext cx="10058400" cy="4036389"/>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618" name="TextBox 617">
            <a:extLst>
              <a:ext uri="{FF2B5EF4-FFF2-40B4-BE49-F238E27FC236}">
                <a16:creationId xmlns:a16="http://schemas.microsoft.com/office/drawing/2014/main" id="{71D29473-2008-6C48-AEAD-E43C1766A237}"/>
              </a:ext>
            </a:extLst>
          </p:cNvPr>
          <p:cNvSpPr txBox="1"/>
          <p:nvPr/>
        </p:nvSpPr>
        <p:spPr>
          <a:xfrm>
            <a:off x="20848320" y="29105618"/>
            <a:ext cx="10058400" cy="769441"/>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Deployment options</a:t>
            </a:r>
          </a:p>
        </p:txBody>
      </p:sp>
      <p:sp>
        <p:nvSpPr>
          <p:cNvPr id="619" name="TextBox 618">
            <a:extLst>
              <a:ext uri="{FF2B5EF4-FFF2-40B4-BE49-F238E27FC236}">
                <a16:creationId xmlns:a16="http://schemas.microsoft.com/office/drawing/2014/main" id="{57CC5F49-25F8-3543-91E0-38A488B8432E}"/>
              </a:ext>
            </a:extLst>
          </p:cNvPr>
          <p:cNvSpPr txBox="1"/>
          <p:nvPr/>
        </p:nvSpPr>
        <p:spPr>
          <a:xfrm>
            <a:off x="20967192" y="31407178"/>
            <a:ext cx="5943600" cy="461665"/>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Use for local testing and training</a:t>
            </a:r>
          </a:p>
        </p:txBody>
      </p:sp>
      <p:sp>
        <p:nvSpPr>
          <p:cNvPr id="622" name="TextBox 621">
            <a:extLst>
              <a:ext uri="{FF2B5EF4-FFF2-40B4-BE49-F238E27FC236}">
                <a16:creationId xmlns:a16="http://schemas.microsoft.com/office/drawing/2014/main" id="{DAC044ED-6669-1141-8FF4-ED3BF2D20A95}"/>
              </a:ext>
            </a:extLst>
          </p:cNvPr>
          <p:cNvSpPr txBox="1"/>
          <p:nvPr/>
        </p:nvSpPr>
        <p:spPr>
          <a:xfrm>
            <a:off x="10698480" y="30535492"/>
            <a:ext cx="9809291" cy="1354217"/>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Partition genomic regions or genes of interest into student projects</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Each project done by at least two students working independently, and then reconciled by experienced students for </a:t>
            </a:r>
            <a:r>
              <a:rPr lang="en-US" sz="2400" b="1" dirty="0">
                <a:solidFill>
                  <a:schemeClr val="accent2">
                    <a:lumMod val="75000"/>
                  </a:schemeClr>
                </a:solidFill>
                <a:latin typeface="Arial" panose="020B0604020202020204" pitchFamily="34" charset="0"/>
                <a:cs typeface="Arial" panose="020B0604020202020204" pitchFamily="34" charset="0"/>
              </a:rPr>
              <a:t>quality control</a:t>
            </a:r>
          </a:p>
        </p:txBody>
      </p:sp>
      <p:sp>
        <p:nvSpPr>
          <p:cNvPr id="623" name="TextBox 622">
            <a:extLst>
              <a:ext uri="{FF2B5EF4-FFF2-40B4-BE49-F238E27FC236}">
                <a16:creationId xmlns:a16="http://schemas.microsoft.com/office/drawing/2014/main" id="{E881860A-5A59-E941-910E-E56E52CDBDBE}"/>
              </a:ext>
            </a:extLst>
          </p:cNvPr>
          <p:cNvSpPr txBox="1"/>
          <p:nvPr/>
        </p:nvSpPr>
        <p:spPr>
          <a:xfrm>
            <a:off x="20967192" y="32636321"/>
            <a:ext cx="8959649" cy="1354217"/>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Use for production analysis of whole genome assemblies</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Run G-OnRamp on Amazon Web Services via CloudLaunch (</a:t>
            </a:r>
            <a:r>
              <a:rPr lang="en-US" sz="2400" b="1" u="sng" dirty="0">
                <a:solidFill>
                  <a:srgbClr val="0C61BE"/>
                </a:solidFill>
                <a:latin typeface="Arial" charset="0"/>
                <a:ea typeface="Arial" charset="0"/>
                <a:cs typeface="Arial" charset="0"/>
                <a:hlinkClick r:id="rId25"/>
              </a:rPr>
              <a:t>https://launch.usegalaxy.org</a:t>
            </a:r>
            <a:r>
              <a:rPr lang="en-US" sz="2400" dirty="0">
                <a:latin typeface="Arial" panose="020B0604020202020204" pitchFamily="34" charset="0"/>
                <a:cs typeface="Arial" panose="020B0604020202020204" pitchFamily="34" charset="0"/>
              </a:rPr>
              <a:t>)</a:t>
            </a:r>
          </a:p>
        </p:txBody>
      </p:sp>
      <p:sp>
        <p:nvSpPr>
          <p:cNvPr id="624" name="Rectangle 623">
            <a:extLst>
              <a:ext uri="{FF2B5EF4-FFF2-40B4-BE49-F238E27FC236}">
                <a16:creationId xmlns:a16="http://schemas.microsoft.com/office/drawing/2014/main" id="{E78B0B78-E174-784B-8F37-D4519C3F3DB3}"/>
              </a:ext>
            </a:extLst>
          </p:cNvPr>
          <p:cNvSpPr/>
          <p:nvPr/>
        </p:nvSpPr>
        <p:spPr>
          <a:xfrm>
            <a:off x="20839176" y="10172705"/>
            <a:ext cx="10058400" cy="8702592"/>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626" name="TextBox 625">
            <a:extLst>
              <a:ext uri="{FF2B5EF4-FFF2-40B4-BE49-F238E27FC236}">
                <a16:creationId xmlns:a16="http://schemas.microsoft.com/office/drawing/2014/main" id="{E515ED19-FEFD-1F4B-BB24-3984AB4B6BF0}"/>
              </a:ext>
            </a:extLst>
          </p:cNvPr>
          <p:cNvSpPr txBox="1"/>
          <p:nvPr/>
        </p:nvSpPr>
        <p:spPr>
          <a:xfrm>
            <a:off x="21361771" y="17733809"/>
            <a:ext cx="9390918" cy="959237"/>
          </a:xfrm>
          <a:prstGeom prst="rect">
            <a:avLst/>
          </a:prstGeom>
          <a:noFill/>
        </p:spPr>
        <p:txBody>
          <a:bodyPr wrap="square" rtlCol="0">
            <a:spAutoFit/>
          </a:bodyPr>
          <a:lstStyle/>
          <a:p>
            <a:pPr>
              <a:spcAft>
                <a:spcPts val="1000"/>
              </a:spcAft>
            </a:pPr>
            <a:r>
              <a:rPr lang="en-US" sz="2400" b="1" dirty="0">
                <a:latin typeface="Arial" charset="0"/>
                <a:ea typeface="Arial" charset="0"/>
                <a:cs typeface="Arial" charset="0"/>
              </a:rPr>
              <a:t>Genome browsers: </a:t>
            </a:r>
            <a:r>
              <a:rPr lang="en-US" sz="2400" b="1" dirty="0">
                <a:latin typeface="Arial" charset="0"/>
                <a:ea typeface="Arial" charset="0"/>
                <a:cs typeface="Arial" charset="0"/>
                <a:hlinkClick r:id="rId7"/>
              </a:rPr>
              <a:t>http://g-onramp.org/genome-browsers</a:t>
            </a:r>
            <a:r>
              <a:rPr lang="en-US" sz="2400" b="1" dirty="0">
                <a:latin typeface="Arial" charset="0"/>
                <a:ea typeface="Arial" charset="0"/>
                <a:cs typeface="Arial" charset="0"/>
              </a:rPr>
              <a:t> </a:t>
            </a:r>
          </a:p>
          <a:p>
            <a:pPr>
              <a:spcAft>
                <a:spcPts val="1000"/>
              </a:spcAft>
            </a:pPr>
            <a:r>
              <a:rPr lang="en-US" sz="2400" b="1" dirty="0">
                <a:latin typeface="Arial" charset="0"/>
                <a:ea typeface="Arial" charset="0"/>
                <a:cs typeface="Arial" charset="0"/>
              </a:rPr>
              <a:t>Training materials: </a:t>
            </a:r>
            <a:r>
              <a:rPr lang="en-US" sz="2400" b="1" dirty="0">
                <a:latin typeface="Arial" charset="0"/>
                <a:ea typeface="Arial" charset="0"/>
                <a:cs typeface="Arial" charset="0"/>
                <a:hlinkClick r:id="rId26"/>
              </a:rPr>
              <a:t>http://g-onramp.org/training</a:t>
            </a:r>
            <a:r>
              <a:rPr lang="en-US" sz="2400" b="1" dirty="0">
                <a:latin typeface="Arial" charset="0"/>
                <a:ea typeface="Arial" charset="0"/>
                <a:cs typeface="Arial" charset="0"/>
              </a:rPr>
              <a:t> </a:t>
            </a:r>
          </a:p>
        </p:txBody>
      </p:sp>
      <p:sp>
        <p:nvSpPr>
          <p:cNvPr id="627" name="TextBox 626">
            <a:extLst>
              <a:ext uri="{FF2B5EF4-FFF2-40B4-BE49-F238E27FC236}">
                <a16:creationId xmlns:a16="http://schemas.microsoft.com/office/drawing/2014/main" id="{FFC252D5-5408-1C4A-95C6-9F21F138FE90}"/>
              </a:ext>
            </a:extLst>
          </p:cNvPr>
          <p:cNvSpPr txBox="1"/>
          <p:nvPr/>
        </p:nvSpPr>
        <p:spPr>
          <a:xfrm>
            <a:off x="20973196" y="12111031"/>
            <a:ext cx="5356254" cy="984885"/>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6 workshops from 2016-2018 </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65 participants from 40+ institutions</a:t>
            </a:r>
          </a:p>
        </p:txBody>
      </p:sp>
      <p:sp>
        <p:nvSpPr>
          <p:cNvPr id="629" name="TextBox 628">
            <a:extLst>
              <a:ext uri="{FF2B5EF4-FFF2-40B4-BE49-F238E27FC236}">
                <a16:creationId xmlns:a16="http://schemas.microsoft.com/office/drawing/2014/main" id="{BD5088BE-C04E-E145-8314-926D1B0D9E66}"/>
              </a:ext>
            </a:extLst>
          </p:cNvPr>
          <p:cNvSpPr txBox="1"/>
          <p:nvPr/>
        </p:nvSpPr>
        <p:spPr>
          <a:xfrm>
            <a:off x="26409516" y="12103279"/>
            <a:ext cx="4360959" cy="830997"/>
          </a:xfrm>
          <a:prstGeom prst="rect">
            <a:avLst/>
          </a:prstGeom>
          <a:noFill/>
        </p:spPr>
        <p:txBody>
          <a:bodyPr wrap="square" rtlCol="0">
            <a:spAutoFit/>
          </a:bodyPr>
          <a:lstStyle/>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Produced genome browsers for 18 eukaryotic genomes</a:t>
            </a:r>
          </a:p>
        </p:txBody>
      </p:sp>
      <p:sp>
        <p:nvSpPr>
          <p:cNvPr id="642" name="Google Shape;90;p13">
            <a:extLst>
              <a:ext uri="{FF2B5EF4-FFF2-40B4-BE49-F238E27FC236}">
                <a16:creationId xmlns:a16="http://schemas.microsoft.com/office/drawing/2014/main" id="{E0865025-C5EB-AA46-A954-FC9F7D4597BE}"/>
              </a:ext>
            </a:extLst>
          </p:cNvPr>
          <p:cNvSpPr txBox="1"/>
          <p:nvPr/>
        </p:nvSpPr>
        <p:spPr>
          <a:xfrm>
            <a:off x="20973196" y="13322510"/>
            <a:ext cx="9779492" cy="546371"/>
          </a:xfrm>
          <a:prstGeom prst="rect">
            <a:avLst/>
          </a:prstGeom>
          <a:noFill/>
          <a:ln>
            <a:noFill/>
          </a:ln>
        </p:spPr>
        <p:txBody>
          <a:bodyPr spcFirstLastPara="1" wrap="square" lIns="182875" tIns="45700" rIns="182875" bIns="45700" anchor="t" anchorCtr="0">
            <a:noAutofit/>
          </a:bodyPr>
          <a:lstStyle/>
          <a:p>
            <a:pPr lvl="0" algn="ctr">
              <a:buClr>
                <a:srgbClr val="000000"/>
              </a:buClr>
              <a:buSzPts val="2400"/>
            </a:pPr>
            <a:r>
              <a:rPr lang="en-US" sz="2400" b="1" dirty="0">
                <a:latin typeface="Arial" panose="020B0604020202020204" pitchFamily="34" charset="0"/>
                <a:ea typeface="Arial"/>
                <a:cs typeface="Arial" panose="020B0604020202020204" pitchFamily="34" charset="0"/>
                <a:sym typeface="Arial"/>
              </a:rPr>
              <a:t>Demographics of G-OnRamp Workshop Participants (%)</a:t>
            </a:r>
            <a:endParaRPr sz="2400" dirty="0">
              <a:latin typeface="Arial" panose="020B0604020202020204" pitchFamily="34" charset="0"/>
              <a:cs typeface="Arial" panose="020B0604020202020204" pitchFamily="34" charset="0"/>
            </a:endParaRPr>
          </a:p>
        </p:txBody>
      </p:sp>
      <p:sp>
        <p:nvSpPr>
          <p:cNvPr id="644" name="Google Shape;174;p13">
            <a:extLst>
              <a:ext uri="{FF2B5EF4-FFF2-40B4-BE49-F238E27FC236}">
                <a16:creationId xmlns:a16="http://schemas.microsoft.com/office/drawing/2014/main" id="{0FC9A406-900A-E943-B65B-41E16AE08B98}"/>
              </a:ext>
            </a:extLst>
          </p:cNvPr>
          <p:cNvSpPr txBox="1"/>
          <p:nvPr/>
        </p:nvSpPr>
        <p:spPr>
          <a:xfrm>
            <a:off x="20958069" y="14116525"/>
            <a:ext cx="1429604" cy="774537"/>
          </a:xfrm>
          <a:prstGeom prst="rect">
            <a:avLst/>
          </a:prstGeom>
          <a:noFill/>
          <a:ln>
            <a:noFill/>
          </a:ln>
        </p:spPr>
        <p:txBody>
          <a:bodyPr spcFirstLastPara="1" wrap="square" lIns="91425" tIns="45700" rIns="91425" bIns="45700" anchor="t" anchorCtr="0">
            <a:noAutofit/>
          </a:bodyPr>
          <a:lstStyle/>
          <a:p>
            <a:pPr lvl="0" algn="r">
              <a:buClr>
                <a:srgbClr val="000000"/>
              </a:buClr>
              <a:buSzPts val="1400"/>
            </a:pPr>
            <a:r>
              <a:rPr lang="en-US" sz="2000" dirty="0">
                <a:solidFill>
                  <a:srgbClr val="000000"/>
                </a:solidFill>
                <a:latin typeface="Arial" panose="020B0604020202020204" pitchFamily="34" charset="0"/>
                <a:ea typeface="Arial"/>
                <a:cs typeface="Arial" panose="020B0604020202020204" pitchFamily="34" charset="0"/>
                <a:sym typeface="Arial"/>
              </a:rPr>
              <a:t>Primary workplace</a:t>
            </a:r>
            <a:endParaRPr sz="2000" dirty="0">
              <a:latin typeface="Arial" panose="020B0604020202020204" pitchFamily="34" charset="0"/>
              <a:cs typeface="Arial" panose="020B0604020202020204" pitchFamily="34" charset="0"/>
            </a:endParaRPr>
          </a:p>
        </p:txBody>
      </p:sp>
      <p:sp>
        <p:nvSpPr>
          <p:cNvPr id="647" name="Google Shape;174;p13">
            <a:extLst>
              <a:ext uri="{FF2B5EF4-FFF2-40B4-BE49-F238E27FC236}">
                <a16:creationId xmlns:a16="http://schemas.microsoft.com/office/drawing/2014/main" id="{B06E22FE-A347-EE4F-8CD2-A1854EA28FC8}"/>
              </a:ext>
            </a:extLst>
          </p:cNvPr>
          <p:cNvSpPr txBox="1"/>
          <p:nvPr/>
        </p:nvSpPr>
        <p:spPr>
          <a:xfrm>
            <a:off x="20973197" y="15369141"/>
            <a:ext cx="1429604" cy="536960"/>
          </a:xfrm>
          <a:prstGeom prst="rect">
            <a:avLst/>
          </a:prstGeom>
          <a:noFill/>
          <a:ln>
            <a:noFill/>
          </a:ln>
        </p:spPr>
        <p:txBody>
          <a:bodyPr spcFirstLastPara="1" wrap="square" lIns="91425" tIns="45700" rIns="91425" bIns="45700" anchor="t" anchorCtr="0">
            <a:noAutofit/>
          </a:bodyPr>
          <a:lstStyle/>
          <a:p>
            <a:pPr lvl="0" algn="r">
              <a:buClr>
                <a:srgbClr val="000000"/>
              </a:buClr>
              <a:buSzPts val="1400"/>
            </a:pPr>
            <a:r>
              <a:rPr lang="en-US" sz="2000" dirty="0">
                <a:solidFill>
                  <a:srgbClr val="000000"/>
                </a:solidFill>
                <a:latin typeface="Arial" panose="020B0604020202020204" pitchFamily="34" charset="0"/>
                <a:ea typeface="Arial"/>
                <a:cs typeface="Arial" panose="020B0604020202020204" pitchFamily="34" charset="0"/>
                <a:sym typeface="Arial"/>
              </a:rPr>
              <a:t>Primary occupation</a:t>
            </a:r>
            <a:endParaRPr sz="2000" dirty="0">
              <a:latin typeface="Arial" panose="020B0604020202020204" pitchFamily="34" charset="0"/>
              <a:cs typeface="Arial" panose="020B0604020202020204" pitchFamily="34" charset="0"/>
            </a:endParaRPr>
          </a:p>
        </p:txBody>
      </p:sp>
      <p:sp>
        <p:nvSpPr>
          <p:cNvPr id="662" name="Google Shape;174;p13">
            <a:extLst>
              <a:ext uri="{FF2B5EF4-FFF2-40B4-BE49-F238E27FC236}">
                <a16:creationId xmlns:a16="http://schemas.microsoft.com/office/drawing/2014/main" id="{29497CCB-CA23-204C-8588-E981752E0D9B}"/>
              </a:ext>
            </a:extLst>
          </p:cNvPr>
          <p:cNvSpPr txBox="1"/>
          <p:nvPr/>
        </p:nvSpPr>
        <p:spPr>
          <a:xfrm>
            <a:off x="20973196" y="17060434"/>
            <a:ext cx="1429604" cy="536960"/>
          </a:xfrm>
          <a:prstGeom prst="rect">
            <a:avLst/>
          </a:prstGeom>
          <a:noFill/>
          <a:ln>
            <a:noFill/>
          </a:ln>
        </p:spPr>
        <p:txBody>
          <a:bodyPr spcFirstLastPara="1" wrap="square" lIns="91425" tIns="45700" rIns="91425" bIns="45700" anchor="t" anchorCtr="0">
            <a:noAutofit/>
          </a:bodyPr>
          <a:lstStyle/>
          <a:p>
            <a:pPr lvl="0" algn="r">
              <a:buClr>
                <a:srgbClr val="000000"/>
              </a:buClr>
              <a:buSzPts val="1400"/>
            </a:pPr>
            <a:r>
              <a:rPr lang="en-US" sz="2000" dirty="0">
                <a:solidFill>
                  <a:srgbClr val="000000"/>
                </a:solidFill>
                <a:latin typeface="Arial" panose="020B0604020202020204" pitchFamily="34" charset="0"/>
                <a:ea typeface="Arial"/>
                <a:cs typeface="Arial" panose="020B0604020202020204" pitchFamily="34" charset="0"/>
                <a:sym typeface="Arial"/>
              </a:rPr>
              <a:t>Position</a:t>
            </a:r>
            <a:endParaRPr sz="2000" dirty="0">
              <a:latin typeface="Arial" panose="020B0604020202020204" pitchFamily="34" charset="0"/>
              <a:cs typeface="Arial" panose="020B0604020202020204" pitchFamily="34" charset="0"/>
            </a:endParaRPr>
          </a:p>
        </p:txBody>
      </p:sp>
      <p:grpSp>
        <p:nvGrpSpPr>
          <p:cNvPr id="776" name="Group 775">
            <a:extLst>
              <a:ext uri="{FF2B5EF4-FFF2-40B4-BE49-F238E27FC236}">
                <a16:creationId xmlns:a16="http://schemas.microsoft.com/office/drawing/2014/main" id="{232AAFD3-F62A-D445-8D5E-F4C17A434171}"/>
              </a:ext>
            </a:extLst>
          </p:cNvPr>
          <p:cNvGrpSpPr/>
          <p:nvPr/>
        </p:nvGrpSpPr>
        <p:grpSpPr>
          <a:xfrm>
            <a:off x="22574867" y="15479305"/>
            <a:ext cx="7843401" cy="442508"/>
            <a:chOff x="22574867" y="15185304"/>
            <a:chExt cx="3957773" cy="365760"/>
          </a:xfrm>
        </p:grpSpPr>
        <p:sp>
          <p:nvSpPr>
            <p:cNvPr id="719" name="Google Shape;166;p13">
              <a:extLst>
                <a:ext uri="{FF2B5EF4-FFF2-40B4-BE49-F238E27FC236}">
                  <a16:creationId xmlns:a16="http://schemas.microsoft.com/office/drawing/2014/main" id="{3A1DCB8C-1D67-F54E-A7B5-9695C033B324}"/>
                </a:ext>
              </a:extLst>
            </p:cNvPr>
            <p:cNvSpPr/>
            <p:nvPr/>
          </p:nvSpPr>
          <p:spPr>
            <a:xfrm>
              <a:off x="24379874" y="15185304"/>
              <a:ext cx="1825731" cy="365760"/>
            </a:xfrm>
            <a:prstGeom prst="rect">
              <a:avLst/>
            </a:prstGeom>
            <a:solidFill>
              <a:srgbClr val="8DA9DB"/>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20" name="Google Shape;164;p13">
              <a:extLst>
                <a:ext uri="{FF2B5EF4-FFF2-40B4-BE49-F238E27FC236}">
                  <a16:creationId xmlns:a16="http://schemas.microsoft.com/office/drawing/2014/main" id="{670C4712-451F-A440-ADBF-9DFDF0397400}"/>
                </a:ext>
              </a:extLst>
            </p:cNvPr>
            <p:cNvSpPr/>
            <p:nvPr/>
          </p:nvSpPr>
          <p:spPr>
            <a:xfrm>
              <a:off x="23473959" y="15185304"/>
              <a:ext cx="325844" cy="36576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721" name="Google Shape;179;p13">
              <a:extLst>
                <a:ext uri="{FF2B5EF4-FFF2-40B4-BE49-F238E27FC236}">
                  <a16:creationId xmlns:a16="http://schemas.microsoft.com/office/drawing/2014/main" id="{EE193A77-2555-194A-8FC6-B092EA68AF28}"/>
                </a:ext>
              </a:extLst>
            </p:cNvPr>
            <p:cNvSpPr/>
            <p:nvPr/>
          </p:nvSpPr>
          <p:spPr>
            <a:xfrm>
              <a:off x="22574868" y="15185304"/>
              <a:ext cx="899090" cy="36576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22" name="Google Shape;177;p13">
              <a:extLst>
                <a:ext uri="{FF2B5EF4-FFF2-40B4-BE49-F238E27FC236}">
                  <a16:creationId xmlns:a16="http://schemas.microsoft.com/office/drawing/2014/main" id="{97C0E334-D83C-0A4F-9346-E64421F508CB}"/>
                </a:ext>
              </a:extLst>
            </p:cNvPr>
            <p:cNvSpPr/>
            <p:nvPr/>
          </p:nvSpPr>
          <p:spPr>
            <a:xfrm>
              <a:off x="23799802" y="15185304"/>
              <a:ext cx="584746" cy="36576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23" name="Google Shape;180;p13">
              <a:extLst>
                <a:ext uri="{FF2B5EF4-FFF2-40B4-BE49-F238E27FC236}">
                  <a16:creationId xmlns:a16="http://schemas.microsoft.com/office/drawing/2014/main" id="{0426B152-102A-DC4D-B73D-0901A0E4E66A}"/>
                </a:ext>
              </a:extLst>
            </p:cNvPr>
            <p:cNvSpPr/>
            <p:nvPr/>
          </p:nvSpPr>
          <p:spPr>
            <a:xfrm>
              <a:off x="26205605" y="15185304"/>
              <a:ext cx="325844" cy="36576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50" name="Google Shape;168;p13">
              <a:extLst>
                <a:ext uri="{FF2B5EF4-FFF2-40B4-BE49-F238E27FC236}">
                  <a16:creationId xmlns:a16="http://schemas.microsoft.com/office/drawing/2014/main" id="{99018F47-17A5-B344-A5E5-9FC07BEF3A00}"/>
                </a:ext>
              </a:extLst>
            </p:cNvPr>
            <p:cNvSpPr txBox="1"/>
            <p:nvPr/>
          </p:nvSpPr>
          <p:spPr>
            <a:xfrm>
              <a:off x="22574867" y="15232830"/>
              <a:ext cx="899090"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23</a:t>
              </a:r>
              <a:endParaRPr sz="2000" dirty="0">
                <a:latin typeface="Arial" panose="020B0604020202020204" pitchFamily="34" charset="0"/>
                <a:cs typeface="Arial" panose="020B0604020202020204" pitchFamily="34" charset="0"/>
              </a:endParaRPr>
            </a:p>
          </p:txBody>
        </p:sp>
        <p:sp>
          <p:nvSpPr>
            <p:cNvPr id="751" name="Google Shape;168;p13">
              <a:extLst>
                <a:ext uri="{FF2B5EF4-FFF2-40B4-BE49-F238E27FC236}">
                  <a16:creationId xmlns:a16="http://schemas.microsoft.com/office/drawing/2014/main" id="{85005DBB-0363-8E46-B8BA-B940FC170579}"/>
                </a:ext>
              </a:extLst>
            </p:cNvPr>
            <p:cNvSpPr txBox="1"/>
            <p:nvPr/>
          </p:nvSpPr>
          <p:spPr>
            <a:xfrm>
              <a:off x="23473957" y="15232830"/>
              <a:ext cx="325844"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9</a:t>
              </a:r>
              <a:endParaRPr sz="2000" dirty="0">
                <a:latin typeface="Arial" panose="020B0604020202020204" pitchFamily="34" charset="0"/>
                <a:cs typeface="Arial" panose="020B0604020202020204" pitchFamily="34" charset="0"/>
              </a:endParaRPr>
            </a:p>
          </p:txBody>
        </p:sp>
        <p:sp>
          <p:nvSpPr>
            <p:cNvPr id="752" name="Google Shape;168;p13">
              <a:extLst>
                <a:ext uri="{FF2B5EF4-FFF2-40B4-BE49-F238E27FC236}">
                  <a16:creationId xmlns:a16="http://schemas.microsoft.com/office/drawing/2014/main" id="{C94D8533-F517-984C-9667-B23145AEBF3D}"/>
                </a:ext>
              </a:extLst>
            </p:cNvPr>
            <p:cNvSpPr txBox="1"/>
            <p:nvPr/>
          </p:nvSpPr>
          <p:spPr>
            <a:xfrm>
              <a:off x="23799800" y="15232830"/>
              <a:ext cx="580071"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14</a:t>
              </a:r>
              <a:endParaRPr sz="2000" dirty="0">
                <a:latin typeface="Arial" panose="020B0604020202020204" pitchFamily="34" charset="0"/>
                <a:cs typeface="Arial" panose="020B0604020202020204" pitchFamily="34" charset="0"/>
              </a:endParaRPr>
            </a:p>
          </p:txBody>
        </p:sp>
        <p:sp>
          <p:nvSpPr>
            <p:cNvPr id="753" name="Google Shape;168;p13">
              <a:extLst>
                <a:ext uri="{FF2B5EF4-FFF2-40B4-BE49-F238E27FC236}">
                  <a16:creationId xmlns:a16="http://schemas.microsoft.com/office/drawing/2014/main" id="{EEA92F65-DF2D-D64C-A956-8ED56F7A5EDC}"/>
                </a:ext>
              </a:extLst>
            </p:cNvPr>
            <p:cNvSpPr txBox="1"/>
            <p:nvPr/>
          </p:nvSpPr>
          <p:spPr>
            <a:xfrm>
              <a:off x="24379871" y="15232830"/>
              <a:ext cx="1821057"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46</a:t>
              </a:r>
              <a:endParaRPr sz="2000" dirty="0">
                <a:latin typeface="Arial" panose="020B0604020202020204" pitchFamily="34" charset="0"/>
                <a:cs typeface="Arial" panose="020B0604020202020204" pitchFamily="34" charset="0"/>
              </a:endParaRPr>
            </a:p>
          </p:txBody>
        </p:sp>
        <p:sp>
          <p:nvSpPr>
            <p:cNvPr id="754" name="Google Shape;168;p13">
              <a:extLst>
                <a:ext uri="{FF2B5EF4-FFF2-40B4-BE49-F238E27FC236}">
                  <a16:creationId xmlns:a16="http://schemas.microsoft.com/office/drawing/2014/main" id="{74D3969D-B7B2-F24D-A759-508AA825634F}"/>
                </a:ext>
              </a:extLst>
            </p:cNvPr>
            <p:cNvSpPr txBox="1"/>
            <p:nvPr/>
          </p:nvSpPr>
          <p:spPr>
            <a:xfrm>
              <a:off x="26206796" y="15232830"/>
              <a:ext cx="325844"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9</a:t>
              </a:r>
              <a:endParaRPr sz="2000" dirty="0">
                <a:latin typeface="Arial" panose="020B0604020202020204" pitchFamily="34" charset="0"/>
                <a:cs typeface="Arial" panose="020B0604020202020204" pitchFamily="34" charset="0"/>
              </a:endParaRPr>
            </a:p>
          </p:txBody>
        </p:sp>
      </p:grpSp>
      <p:grpSp>
        <p:nvGrpSpPr>
          <p:cNvPr id="777" name="Group 776">
            <a:extLst>
              <a:ext uri="{FF2B5EF4-FFF2-40B4-BE49-F238E27FC236}">
                <a16:creationId xmlns:a16="http://schemas.microsoft.com/office/drawing/2014/main" id="{AF4C8391-2D94-1542-A5AE-E6E8783A0410}"/>
              </a:ext>
            </a:extLst>
          </p:cNvPr>
          <p:cNvGrpSpPr/>
          <p:nvPr/>
        </p:nvGrpSpPr>
        <p:grpSpPr>
          <a:xfrm>
            <a:off x="22569976" y="17036200"/>
            <a:ext cx="7871442" cy="457200"/>
            <a:chOff x="22569976" y="16720684"/>
            <a:chExt cx="3962542" cy="368646"/>
          </a:xfrm>
        </p:grpSpPr>
        <p:sp>
          <p:nvSpPr>
            <p:cNvPr id="725" name="Google Shape;166;p13">
              <a:extLst>
                <a:ext uri="{FF2B5EF4-FFF2-40B4-BE49-F238E27FC236}">
                  <a16:creationId xmlns:a16="http://schemas.microsoft.com/office/drawing/2014/main" id="{96505DD4-6CD2-0C4B-A4A0-CA2BC2299DCD}"/>
                </a:ext>
              </a:extLst>
            </p:cNvPr>
            <p:cNvSpPr/>
            <p:nvPr/>
          </p:nvSpPr>
          <p:spPr>
            <a:xfrm>
              <a:off x="23120988" y="16723570"/>
              <a:ext cx="568713" cy="365760"/>
            </a:xfrm>
            <a:prstGeom prst="rect">
              <a:avLst/>
            </a:prstGeom>
            <a:solidFill>
              <a:srgbClr val="8DA9DB"/>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26" name="Google Shape;179;p13">
              <a:extLst>
                <a:ext uri="{FF2B5EF4-FFF2-40B4-BE49-F238E27FC236}">
                  <a16:creationId xmlns:a16="http://schemas.microsoft.com/office/drawing/2014/main" id="{0CDCC7C1-1F24-5641-81F8-990701EA398D}"/>
                </a:ext>
              </a:extLst>
            </p:cNvPr>
            <p:cNvSpPr/>
            <p:nvPr/>
          </p:nvSpPr>
          <p:spPr>
            <a:xfrm>
              <a:off x="22574866" y="16723570"/>
              <a:ext cx="320098" cy="36576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27" name="Google Shape;164;p13">
              <a:extLst>
                <a:ext uri="{FF2B5EF4-FFF2-40B4-BE49-F238E27FC236}">
                  <a16:creationId xmlns:a16="http://schemas.microsoft.com/office/drawing/2014/main" id="{F0DBA1B8-06DB-D742-98BC-D38F61019DDA}"/>
                </a:ext>
              </a:extLst>
            </p:cNvPr>
            <p:cNvSpPr/>
            <p:nvPr/>
          </p:nvSpPr>
          <p:spPr>
            <a:xfrm>
              <a:off x="22894825" y="16723570"/>
              <a:ext cx="112515" cy="36576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728" name="Google Shape;177;p13">
              <a:extLst>
                <a:ext uri="{FF2B5EF4-FFF2-40B4-BE49-F238E27FC236}">
                  <a16:creationId xmlns:a16="http://schemas.microsoft.com/office/drawing/2014/main" id="{8FEC0F10-5495-5A4D-836B-BD3A35B74A04}"/>
                </a:ext>
              </a:extLst>
            </p:cNvPr>
            <p:cNvSpPr/>
            <p:nvPr/>
          </p:nvSpPr>
          <p:spPr>
            <a:xfrm>
              <a:off x="23008612" y="16723570"/>
              <a:ext cx="112376" cy="36576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29" name="Google Shape;166;p13">
              <a:extLst>
                <a:ext uri="{FF2B5EF4-FFF2-40B4-BE49-F238E27FC236}">
                  <a16:creationId xmlns:a16="http://schemas.microsoft.com/office/drawing/2014/main" id="{71DCAA53-AEC9-7547-9AB9-499B05508588}"/>
                </a:ext>
              </a:extLst>
            </p:cNvPr>
            <p:cNvSpPr/>
            <p:nvPr/>
          </p:nvSpPr>
          <p:spPr>
            <a:xfrm>
              <a:off x="23692467" y="16720684"/>
              <a:ext cx="456155" cy="365760"/>
            </a:xfrm>
            <a:prstGeom prst="rect">
              <a:avLst/>
            </a:prstGeom>
            <a:solidFill>
              <a:schemeClr val="accent2">
                <a:lumMod val="60000"/>
                <a:lumOff val="40000"/>
              </a:schemeClr>
            </a:solidFill>
            <a:ln w="12700" cap="flat" cmpd="sng">
              <a:solidFill>
                <a:schemeClr val="accent2">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30" name="Google Shape;166;p13">
              <a:extLst>
                <a:ext uri="{FF2B5EF4-FFF2-40B4-BE49-F238E27FC236}">
                  <a16:creationId xmlns:a16="http://schemas.microsoft.com/office/drawing/2014/main" id="{BFD67FBD-3C6D-9C4F-A45D-FEDE3ADF4DFB}"/>
                </a:ext>
              </a:extLst>
            </p:cNvPr>
            <p:cNvSpPr/>
            <p:nvPr/>
          </p:nvSpPr>
          <p:spPr>
            <a:xfrm>
              <a:off x="24153512" y="16720684"/>
              <a:ext cx="2055841" cy="365760"/>
            </a:xfrm>
            <a:prstGeom prst="rect">
              <a:avLst/>
            </a:prstGeom>
            <a:solidFill>
              <a:srgbClr val="FF7E7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31" name="Google Shape;180;p13">
              <a:extLst>
                <a:ext uri="{FF2B5EF4-FFF2-40B4-BE49-F238E27FC236}">
                  <a16:creationId xmlns:a16="http://schemas.microsoft.com/office/drawing/2014/main" id="{C1893E3A-339B-5F4B-98F2-50A2F0A965E4}"/>
                </a:ext>
              </a:extLst>
            </p:cNvPr>
            <p:cNvSpPr/>
            <p:nvPr/>
          </p:nvSpPr>
          <p:spPr>
            <a:xfrm>
              <a:off x="26206586" y="16720684"/>
              <a:ext cx="325932" cy="36576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55" name="Google Shape;168;p13">
              <a:extLst>
                <a:ext uri="{FF2B5EF4-FFF2-40B4-BE49-F238E27FC236}">
                  <a16:creationId xmlns:a16="http://schemas.microsoft.com/office/drawing/2014/main" id="{E76F0DFB-8B0D-DA44-B1B6-B82531BF3693}"/>
                </a:ext>
              </a:extLst>
            </p:cNvPr>
            <p:cNvSpPr txBox="1"/>
            <p:nvPr/>
          </p:nvSpPr>
          <p:spPr>
            <a:xfrm>
              <a:off x="22569976" y="16772652"/>
              <a:ext cx="327754"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9</a:t>
              </a:r>
              <a:endParaRPr sz="2000" dirty="0">
                <a:latin typeface="Arial" panose="020B0604020202020204" pitchFamily="34" charset="0"/>
                <a:cs typeface="Arial" panose="020B0604020202020204" pitchFamily="34" charset="0"/>
              </a:endParaRPr>
            </a:p>
          </p:txBody>
        </p:sp>
        <p:sp>
          <p:nvSpPr>
            <p:cNvPr id="756" name="Google Shape;168;p13">
              <a:extLst>
                <a:ext uri="{FF2B5EF4-FFF2-40B4-BE49-F238E27FC236}">
                  <a16:creationId xmlns:a16="http://schemas.microsoft.com/office/drawing/2014/main" id="{50106F64-8A58-384C-8ADB-20E1C0C047DE}"/>
                </a:ext>
              </a:extLst>
            </p:cNvPr>
            <p:cNvSpPr txBox="1"/>
            <p:nvPr/>
          </p:nvSpPr>
          <p:spPr>
            <a:xfrm>
              <a:off x="22833457" y="16772646"/>
              <a:ext cx="233806"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3</a:t>
              </a:r>
              <a:endParaRPr sz="2000" dirty="0">
                <a:latin typeface="Arial" panose="020B0604020202020204" pitchFamily="34" charset="0"/>
                <a:cs typeface="Arial" panose="020B0604020202020204" pitchFamily="34" charset="0"/>
              </a:endParaRPr>
            </a:p>
          </p:txBody>
        </p:sp>
        <p:sp>
          <p:nvSpPr>
            <p:cNvPr id="757" name="Google Shape;168;p13">
              <a:extLst>
                <a:ext uri="{FF2B5EF4-FFF2-40B4-BE49-F238E27FC236}">
                  <a16:creationId xmlns:a16="http://schemas.microsoft.com/office/drawing/2014/main" id="{BD35CB63-3971-134F-A4A8-E55BEA4A31F6}"/>
                </a:ext>
              </a:extLst>
            </p:cNvPr>
            <p:cNvSpPr txBox="1"/>
            <p:nvPr/>
          </p:nvSpPr>
          <p:spPr>
            <a:xfrm>
              <a:off x="22948667" y="16772648"/>
              <a:ext cx="233806"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3</a:t>
              </a:r>
              <a:endParaRPr sz="2000" dirty="0">
                <a:latin typeface="Arial" panose="020B0604020202020204" pitchFamily="34" charset="0"/>
                <a:cs typeface="Arial" panose="020B0604020202020204" pitchFamily="34" charset="0"/>
              </a:endParaRPr>
            </a:p>
          </p:txBody>
        </p:sp>
        <p:sp>
          <p:nvSpPr>
            <p:cNvPr id="758" name="Google Shape;168;p13">
              <a:extLst>
                <a:ext uri="{FF2B5EF4-FFF2-40B4-BE49-F238E27FC236}">
                  <a16:creationId xmlns:a16="http://schemas.microsoft.com/office/drawing/2014/main" id="{59BBFAB7-3E20-3142-918F-20185147CE9F}"/>
                </a:ext>
              </a:extLst>
            </p:cNvPr>
            <p:cNvSpPr txBox="1"/>
            <p:nvPr/>
          </p:nvSpPr>
          <p:spPr>
            <a:xfrm>
              <a:off x="23122260" y="16772650"/>
              <a:ext cx="572331"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14</a:t>
              </a:r>
              <a:endParaRPr sz="2000" dirty="0">
                <a:latin typeface="Arial" panose="020B0604020202020204" pitchFamily="34" charset="0"/>
                <a:cs typeface="Arial" panose="020B0604020202020204" pitchFamily="34" charset="0"/>
              </a:endParaRPr>
            </a:p>
          </p:txBody>
        </p:sp>
        <p:sp>
          <p:nvSpPr>
            <p:cNvPr id="759" name="Google Shape;168;p13">
              <a:extLst>
                <a:ext uri="{FF2B5EF4-FFF2-40B4-BE49-F238E27FC236}">
                  <a16:creationId xmlns:a16="http://schemas.microsoft.com/office/drawing/2014/main" id="{9EBB1393-3BEF-3647-881B-2B4AFAA0440C}"/>
                </a:ext>
              </a:extLst>
            </p:cNvPr>
            <p:cNvSpPr txBox="1"/>
            <p:nvPr/>
          </p:nvSpPr>
          <p:spPr>
            <a:xfrm>
              <a:off x="23689701" y="16772650"/>
              <a:ext cx="463811"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11</a:t>
              </a:r>
              <a:endParaRPr sz="2000" dirty="0">
                <a:latin typeface="Arial" panose="020B0604020202020204" pitchFamily="34" charset="0"/>
                <a:cs typeface="Arial" panose="020B0604020202020204" pitchFamily="34" charset="0"/>
              </a:endParaRPr>
            </a:p>
          </p:txBody>
        </p:sp>
        <p:sp>
          <p:nvSpPr>
            <p:cNvPr id="760" name="Google Shape;168;p13">
              <a:extLst>
                <a:ext uri="{FF2B5EF4-FFF2-40B4-BE49-F238E27FC236}">
                  <a16:creationId xmlns:a16="http://schemas.microsoft.com/office/drawing/2014/main" id="{1980D95D-D56F-3240-AE09-0155F2E36BC1}"/>
                </a:ext>
              </a:extLst>
            </p:cNvPr>
            <p:cNvSpPr txBox="1"/>
            <p:nvPr/>
          </p:nvSpPr>
          <p:spPr>
            <a:xfrm>
              <a:off x="24148623" y="16772650"/>
              <a:ext cx="2060730"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51</a:t>
              </a:r>
              <a:endParaRPr sz="2000" dirty="0">
                <a:latin typeface="Arial" panose="020B0604020202020204" pitchFamily="34" charset="0"/>
                <a:cs typeface="Arial" panose="020B0604020202020204" pitchFamily="34" charset="0"/>
              </a:endParaRPr>
            </a:p>
          </p:txBody>
        </p:sp>
        <p:sp>
          <p:nvSpPr>
            <p:cNvPr id="761" name="Google Shape;168;p13">
              <a:extLst>
                <a:ext uri="{FF2B5EF4-FFF2-40B4-BE49-F238E27FC236}">
                  <a16:creationId xmlns:a16="http://schemas.microsoft.com/office/drawing/2014/main" id="{8BA57321-0970-2A4F-8ECE-FE81285BA6E2}"/>
                </a:ext>
              </a:extLst>
            </p:cNvPr>
            <p:cNvSpPr txBox="1"/>
            <p:nvPr/>
          </p:nvSpPr>
          <p:spPr>
            <a:xfrm>
              <a:off x="26209352" y="16772650"/>
              <a:ext cx="322095"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9</a:t>
              </a:r>
              <a:endParaRPr sz="2000" dirty="0">
                <a:latin typeface="Arial" panose="020B0604020202020204" pitchFamily="34" charset="0"/>
                <a:cs typeface="Arial" panose="020B0604020202020204" pitchFamily="34" charset="0"/>
              </a:endParaRPr>
            </a:p>
          </p:txBody>
        </p:sp>
      </p:grpSp>
      <p:sp>
        <p:nvSpPr>
          <p:cNvPr id="700" name="TextBox 699">
            <a:extLst>
              <a:ext uri="{FF2B5EF4-FFF2-40B4-BE49-F238E27FC236}">
                <a16:creationId xmlns:a16="http://schemas.microsoft.com/office/drawing/2014/main" id="{24F62F99-CE43-1849-B1F3-6357C2D13EEA}"/>
              </a:ext>
            </a:extLst>
          </p:cNvPr>
          <p:cNvSpPr txBox="1"/>
          <p:nvPr/>
        </p:nvSpPr>
        <p:spPr>
          <a:xfrm>
            <a:off x="22722840" y="16305784"/>
            <a:ext cx="1570976" cy="338554"/>
          </a:xfrm>
          <a:prstGeom prst="rect">
            <a:avLst/>
          </a:prstGeom>
          <a:noFill/>
        </p:spPr>
        <p:txBody>
          <a:bodyPr wrap="square" rtlCol="0">
            <a:spAutoFit/>
          </a:bodyPr>
          <a:lstStyle/>
          <a:p>
            <a:r>
              <a:rPr lang="en-US" sz="1600" dirty="0">
                <a:latin typeface="Arial" charset="0"/>
                <a:ea typeface="Arial" charset="0"/>
                <a:cs typeface="Arial" charset="0"/>
              </a:rPr>
              <a:t>Adjunct faculty</a:t>
            </a:r>
          </a:p>
        </p:txBody>
      </p:sp>
      <p:sp>
        <p:nvSpPr>
          <p:cNvPr id="701" name="TextBox 700">
            <a:extLst>
              <a:ext uri="{FF2B5EF4-FFF2-40B4-BE49-F238E27FC236}">
                <a16:creationId xmlns:a16="http://schemas.microsoft.com/office/drawing/2014/main" id="{76D63086-F5B2-4642-903B-EF3876EE8AA9}"/>
              </a:ext>
            </a:extLst>
          </p:cNvPr>
          <p:cNvSpPr txBox="1"/>
          <p:nvPr/>
        </p:nvSpPr>
        <p:spPr>
          <a:xfrm>
            <a:off x="22722840" y="16669512"/>
            <a:ext cx="2247036" cy="338554"/>
          </a:xfrm>
          <a:prstGeom prst="rect">
            <a:avLst/>
          </a:prstGeom>
          <a:noFill/>
        </p:spPr>
        <p:txBody>
          <a:bodyPr wrap="square" rtlCol="0">
            <a:spAutoFit/>
          </a:bodyPr>
          <a:lstStyle/>
          <a:p>
            <a:r>
              <a:rPr lang="en-US" sz="1600" dirty="0">
                <a:latin typeface="Arial" charset="0"/>
                <a:ea typeface="Arial" charset="0"/>
                <a:cs typeface="Arial" charset="0"/>
              </a:rPr>
              <a:t>Non-tenure-line faculty</a:t>
            </a:r>
          </a:p>
        </p:txBody>
      </p:sp>
      <p:sp>
        <p:nvSpPr>
          <p:cNvPr id="702" name="TextBox 701">
            <a:extLst>
              <a:ext uri="{FF2B5EF4-FFF2-40B4-BE49-F238E27FC236}">
                <a16:creationId xmlns:a16="http://schemas.microsoft.com/office/drawing/2014/main" id="{8EDC83E7-CA0F-C445-9FEA-F3F9D2FEE6C0}"/>
              </a:ext>
            </a:extLst>
          </p:cNvPr>
          <p:cNvSpPr txBox="1"/>
          <p:nvPr/>
        </p:nvSpPr>
        <p:spPr>
          <a:xfrm>
            <a:off x="25216104" y="16305784"/>
            <a:ext cx="804873" cy="338555"/>
          </a:xfrm>
          <a:prstGeom prst="rect">
            <a:avLst/>
          </a:prstGeom>
          <a:noFill/>
        </p:spPr>
        <p:txBody>
          <a:bodyPr wrap="square" rtlCol="0">
            <a:spAutoFit/>
          </a:bodyPr>
          <a:lstStyle/>
          <a:p>
            <a:r>
              <a:rPr lang="en-US" sz="1600" dirty="0">
                <a:latin typeface="Arial" charset="0"/>
                <a:ea typeface="Arial" charset="0"/>
                <a:cs typeface="Arial" charset="0"/>
              </a:rPr>
              <a:t>Other</a:t>
            </a:r>
          </a:p>
        </p:txBody>
      </p:sp>
      <p:sp>
        <p:nvSpPr>
          <p:cNvPr id="703" name="TextBox 702">
            <a:extLst>
              <a:ext uri="{FF2B5EF4-FFF2-40B4-BE49-F238E27FC236}">
                <a16:creationId xmlns:a16="http://schemas.microsoft.com/office/drawing/2014/main" id="{831EBD41-5888-8A4A-A098-BAFCF75FB3C7}"/>
              </a:ext>
            </a:extLst>
          </p:cNvPr>
          <p:cNvSpPr txBox="1"/>
          <p:nvPr/>
        </p:nvSpPr>
        <p:spPr>
          <a:xfrm>
            <a:off x="25216104" y="16669512"/>
            <a:ext cx="2646793" cy="338554"/>
          </a:xfrm>
          <a:prstGeom prst="rect">
            <a:avLst/>
          </a:prstGeom>
          <a:noFill/>
        </p:spPr>
        <p:txBody>
          <a:bodyPr wrap="square" rtlCol="0">
            <a:spAutoFit/>
          </a:bodyPr>
          <a:lstStyle/>
          <a:p>
            <a:r>
              <a:rPr lang="en-US" sz="1600" dirty="0">
                <a:latin typeface="Arial" charset="0"/>
                <a:ea typeface="Arial" charset="0"/>
                <a:cs typeface="Arial" charset="0"/>
              </a:rPr>
              <a:t>Postdoc / graduate student</a:t>
            </a:r>
          </a:p>
        </p:txBody>
      </p:sp>
      <p:sp>
        <p:nvSpPr>
          <p:cNvPr id="704" name="TextBox 703">
            <a:extLst>
              <a:ext uri="{FF2B5EF4-FFF2-40B4-BE49-F238E27FC236}">
                <a16:creationId xmlns:a16="http://schemas.microsoft.com/office/drawing/2014/main" id="{6D0B1322-9C46-CB42-9E49-83E65FB38B9A}"/>
              </a:ext>
            </a:extLst>
          </p:cNvPr>
          <p:cNvSpPr txBox="1"/>
          <p:nvPr/>
        </p:nvSpPr>
        <p:spPr>
          <a:xfrm>
            <a:off x="29882592" y="16305784"/>
            <a:ext cx="1124009" cy="338554"/>
          </a:xfrm>
          <a:prstGeom prst="rect">
            <a:avLst/>
          </a:prstGeom>
          <a:noFill/>
        </p:spPr>
        <p:txBody>
          <a:bodyPr wrap="square" rtlCol="0">
            <a:spAutoFit/>
          </a:bodyPr>
          <a:lstStyle/>
          <a:p>
            <a:r>
              <a:rPr lang="en-US" sz="1600" dirty="0">
                <a:latin typeface="Arial" charset="0"/>
                <a:ea typeface="Arial" charset="0"/>
                <a:cs typeface="Arial" charset="0"/>
              </a:rPr>
              <a:t>N.A.</a:t>
            </a:r>
          </a:p>
        </p:txBody>
      </p:sp>
      <p:sp>
        <p:nvSpPr>
          <p:cNvPr id="705" name="TextBox 704">
            <a:extLst>
              <a:ext uri="{FF2B5EF4-FFF2-40B4-BE49-F238E27FC236}">
                <a16:creationId xmlns:a16="http://schemas.microsoft.com/office/drawing/2014/main" id="{E3D7E0C3-B1A4-624C-8DA3-DA514916EF1C}"/>
              </a:ext>
            </a:extLst>
          </p:cNvPr>
          <p:cNvSpPr txBox="1"/>
          <p:nvPr/>
        </p:nvSpPr>
        <p:spPr>
          <a:xfrm>
            <a:off x="28099512" y="16305784"/>
            <a:ext cx="1639764" cy="338554"/>
          </a:xfrm>
          <a:prstGeom prst="rect">
            <a:avLst/>
          </a:prstGeom>
          <a:noFill/>
        </p:spPr>
        <p:txBody>
          <a:bodyPr wrap="square" rtlCol="0">
            <a:spAutoFit/>
          </a:bodyPr>
          <a:lstStyle/>
          <a:p>
            <a:r>
              <a:rPr lang="en-US" sz="1600" dirty="0">
                <a:latin typeface="Arial" charset="0"/>
                <a:ea typeface="Arial" charset="0"/>
                <a:cs typeface="Arial" charset="0"/>
              </a:rPr>
              <a:t>Staff scientist</a:t>
            </a:r>
          </a:p>
        </p:txBody>
      </p:sp>
      <p:sp>
        <p:nvSpPr>
          <p:cNvPr id="706" name="TextBox 705">
            <a:extLst>
              <a:ext uri="{FF2B5EF4-FFF2-40B4-BE49-F238E27FC236}">
                <a16:creationId xmlns:a16="http://schemas.microsoft.com/office/drawing/2014/main" id="{EAB68FFB-03D3-D74E-881B-86D012A27C6B}"/>
              </a:ext>
            </a:extLst>
          </p:cNvPr>
          <p:cNvSpPr txBox="1"/>
          <p:nvPr/>
        </p:nvSpPr>
        <p:spPr>
          <a:xfrm>
            <a:off x="28099512" y="16669512"/>
            <a:ext cx="1896359" cy="338554"/>
          </a:xfrm>
          <a:prstGeom prst="rect">
            <a:avLst/>
          </a:prstGeom>
          <a:noFill/>
        </p:spPr>
        <p:txBody>
          <a:bodyPr wrap="square" rtlCol="0">
            <a:spAutoFit/>
          </a:bodyPr>
          <a:lstStyle/>
          <a:p>
            <a:r>
              <a:rPr lang="en-US" sz="1600" dirty="0">
                <a:latin typeface="Arial" charset="0"/>
                <a:ea typeface="Arial" charset="0"/>
                <a:cs typeface="Arial" charset="0"/>
              </a:rPr>
              <a:t>Tenure-line faculty</a:t>
            </a:r>
          </a:p>
        </p:txBody>
      </p:sp>
      <p:sp>
        <p:nvSpPr>
          <p:cNvPr id="707" name="TextBox 706">
            <a:extLst>
              <a:ext uri="{FF2B5EF4-FFF2-40B4-BE49-F238E27FC236}">
                <a16:creationId xmlns:a16="http://schemas.microsoft.com/office/drawing/2014/main" id="{6C080384-CF1E-164E-BE65-2381E66C3BE3}"/>
              </a:ext>
            </a:extLst>
          </p:cNvPr>
          <p:cNvSpPr txBox="1"/>
          <p:nvPr/>
        </p:nvSpPr>
        <p:spPr>
          <a:xfrm>
            <a:off x="22722840" y="15072536"/>
            <a:ext cx="1052908" cy="338554"/>
          </a:xfrm>
          <a:prstGeom prst="rect">
            <a:avLst/>
          </a:prstGeom>
          <a:noFill/>
        </p:spPr>
        <p:txBody>
          <a:bodyPr wrap="square" rtlCol="0">
            <a:spAutoFit/>
          </a:bodyPr>
          <a:lstStyle/>
          <a:p>
            <a:r>
              <a:rPr lang="en-US" sz="1600" dirty="0">
                <a:latin typeface="Arial" charset="0"/>
                <a:ea typeface="Arial" charset="0"/>
                <a:cs typeface="Arial" charset="0"/>
              </a:rPr>
              <a:t>Research</a:t>
            </a:r>
          </a:p>
        </p:txBody>
      </p:sp>
      <p:sp>
        <p:nvSpPr>
          <p:cNvPr id="708" name="TextBox 707">
            <a:extLst>
              <a:ext uri="{FF2B5EF4-FFF2-40B4-BE49-F238E27FC236}">
                <a16:creationId xmlns:a16="http://schemas.microsoft.com/office/drawing/2014/main" id="{27311DB2-0C33-664F-830A-05692097DF8A}"/>
              </a:ext>
            </a:extLst>
          </p:cNvPr>
          <p:cNvSpPr txBox="1"/>
          <p:nvPr/>
        </p:nvSpPr>
        <p:spPr>
          <a:xfrm>
            <a:off x="24158659" y="15072536"/>
            <a:ext cx="1841897" cy="338554"/>
          </a:xfrm>
          <a:prstGeom prst="rect">
            <a:avLst/>
          </a:prstGeom>
          <a:noFill/>
        </p:spPr>
        <p:txBody>
          <a:bodyPr wrap="square" rtlCol="0">
            <a:spAutoFit/>
          </a:bodyPr>
          <a:lstStyle/>
          <a:p>
            <a:r>
              <a:rPr lang="en-US" sz="1600" dirty="0">
                <a:latin typeface="Arial" charset="0"/>
                <a:ea typeface="Arial" charset="0"/>
                <a:cs typeface="Arial" charset="0"/>
              </a:rPr>
              <a:t>Research support</a:t>
            </a:r>
          </a:p>
        </p:txBody>
      </p:sp>
      <p:sp>
        <p:nvSpPr>
          <p:cNvPr id="709" name="TextBox 708">
            <a:extLst>
              <a:ext uri="{FF2B5EF4-FFF2-40B4-BE49-F238E27FC236}">
                <a16:creationId xmlns:a16="http://schemas.microsoft.com/office/drawing/2014/main" id="{6951C245-A88C-1A47-8561-B9CF0C8F5E6A}"/>
              </a:ext>
            </a:extLst>
          </p:cNvPr>
          <p:cNvSpPr txBox="1"/>
          <p:nvPr/>
        </p:nvSpPr>
        <p:spPr>
          <a:xfrm>
            <a:off x="26255971" y="15072536"/>
            <a:ext cx="1455814" cy="338554"/>
          </a:xfrm>
          <a:prstGeom prst="rect">
            <a:avLst/>
          </a:prstGeom>
          <a:noFill/>
        </p:spPr>
        <p:txBody>
          <a:bodyPr wrap="square" rtlCol="0">
            <a:spAutoFit/>
          </a:bodyPr>
          <a:lstStyle/>
          <a:p>
            <a:r>
              <a:rPr lang="en-US" sz="1600" dirty="0">
                <a:latin typeface="Arial" charset="0"/>
                <a:ea typeface="Arial" charset="0"/>
                <a:cs typeface="Arial" charset="0"/>
              </a:rPr>
              <a:t>Teaching</a:t>
            </a:r>
          </a:p>
        </p:txBody>
      </p:sp>
      <p:sp>
        <p:nvSpPr>
          <p:cNvPr id="710" name="TextBox 709">
            <a:extLst>
              <a:ext uri="{FF2B5EF4-FFF2-40B4-BE49-F238E27FC236}">
                <a16:creationId xmlns:a16="http://schemas.microsoft.com/office/drawing/2014/main" id="{09421A3C-C81C-5348-A4A9-01CD438F8D56}"/>
              </a:ext>
            </a:extLst>
          </p:cNvPr>
          <p:cNvSpPr txBox="1"/>
          <p:nvPr/>
        </p:nvSpPr>
        <p:spPr>
          <a:xfrm>
            <a:off x="27599693" y="15072536"/>
            <a:ext cx="2058149" cy="338554"/>
          </a:xfrm>
          <a:prstGeom prst="rect">
            <a:avLst/>
          </a:prstGeom>
          <a:noFill/>
        </p:spPr>
        <p:txBody>
          <a:bodyPr wrap="square" rtlCol="0">
            <a:spAutoFit/>
          </a:bodyPr>
          <a:lstStyle/>
          <a:p>
            <a:r>
              <a:rPr lang="en-US" sz="1600" dirty="0">
                <a:latin typeface="Arial" charset="0"/>
                <a:ea typeface="Arial" charset="0"/>
                <a:cs typeface="Arial" charset="0"/>
              </a:rPr>
              <a:t>Teaching + research</a:t>
            </a:r>
          </a:p>
        </p:txBody>
      </p:sp>
      <p:sp>
        <p:nvSpPr>
          <p:cNvPr id="711" name="TextBox 710">
            <a:extLst>
              <a:ext uri="{FF2B5EF4-FFF2-40B4-BE49-F238E27FC236}">
                <a16:creationId xmlns:a16="http://schemas.microsoft.com/office/drawing/2014/main" id="{061D5D40-38E0-AE46-92A6-E38F95416FAE}"/>
              </a:ext>
            </a:extLst>
          </p:cNvPr>
          <p:cNvSpPr txBox="1"/>
          <p:nvPr/>
        </p:nvSpPr>
        <p:spPr>
          <a:xfrm>
            <a:off x="29882592" y="15072536"/>
            <a:ext cx="767351" cy="338554"/>
          </a:xfrm>
          <a:prstGeom prst="rect">
            <a:avLst/>
          </a:prstGeom>
          <a:noFill/>
        </p:spPr>
        <p:txBody>
          <a:bodyPr wrap="square" rtlCol="0">
            <a:spAutoFit/>
          </a:bodyPr>
          <a:lstStyle/>
          <a:p>
            <a:r>
              <a:rPr lang="en-US" sz="1600" dirty="0">
                <a:latin typeface="Arial" charset="0"/>
                <a:ea typeface="Arial" charset="0"/>
                <a:cs typeface="Arial" charset="0"/>
              </a:rPr>
              <a:t>N.A.</a:t>
            </a:r>
          </a:p>
        </p:txBody>
      </p:sp>
      <p:sp>
        <p:nvSpPr>
          <p:cNvPr id="713" name="Google Shape;165;p13">
            <a:extLst>
              <a:ext uri="{FF2B5EF4-FFF2-40B4-BE49-F238E27FC236}">
                <a16:creationId xmlns:a16="http://schemas.microsoft.com/office/drawing/2014/main" id="{FF288D3C-9E06-BC49-9ACB-75B71FAB3D29}"/>
              </a:ext>
            </a:extLst>
          </p:cNvPr>
          <p:cNvSpPr/>
          <p:nvPr/>
        </p:nvSpPr>
        <p:spPr>
          <a:xfrm>
            <a:off x="22913374" y="13964080"/>
            <a:ext cx="182880" cy="18288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33" name="TextBox 732">
            <a:extLst>
              <a:ext uri="{FF2B5EF4-FFF2-40B4-BE49-F238E27FC236}">
                <a16:creationId xmlns:a16="http://schemas.microsoft.com/office/drawing/2014/main" id="{6C52DBC6-A144-9248-92BF-D0C2AF0CA13A}"/>
              </a:ext>
            </a:extLst>
          </p:cNvPr>
          <p:cNvSpPr txBox="1"/>
          <p:nvPr/>
        </p:nvSpPr>
        <p:spPr>
          <a:xfrm>
            <a:off x="23099101" y="13896704"/>
            <a:ext cx="832177" cy="338555"/>
          </a:xfrm>
          <a:prstGeom prst="rect">
            <a:avLst/>
          </a:prstGeom>
          <a:noFill/>
        </p:spPr>
        <p:txBody>
          <a:bodyPr wrap="square" rtlCol="0">
            <a:spAutoFit/>
          </a:bodyPr>
          <a:lstStyle/>
          <a:p>
            <a:r>
              <a:rPr lang="en-US" sz="1600" dirty="0">
                <a:latin typeface="Arial" charset="0"/>
                <a:ea typeface="Arial" charset="0"/>
                <a:cs typeface="Arial" charset="0"/>
              </a:rPr>
              <a:t>PUI</a:t>
            </a:r>
          </a:p>
        </p:txBody>
      </p:sp>
      <p:sp>
        <p:nvSpPr>
          <p:cNvPr id="734" name="Google Shape;164;p13">
            <a:extLst>
              <a:ext uri="{FF2B5EF4-FFF2-40B4-BE49-F238E27FC236}">
                <a16:creationId xmlns:a16="http://schemas.microsoft.com/office/drawing/2014/main" id="{711C98F5-2202-3848-8CCF-E75413537AD3}"/>
              </a:ext>
            </a:extLst>
          </p:cNvPr>
          <p:cNvSpPr/>
          <p:nvPr/>
        </p:nvSpPr>
        <p:spPr>
          <a:xfrm>
            <a:off x="24006643" y="13964080"/>
            <a:ext cx="182880" cy="18288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735" name="Google Shape;180;p13">
            <a:extLst>
              <a:ext uri="{FF2B5EF4-FFF2-40B4-BE49-F238E27FC236}">
                <a16:creationId xmlns:a16="http://schemas.microsoft.com/office/drawing/2014/main" id="{207974BA-5790-B549-9D89-646173B78652}"/>
              </a:ext>
            </a:extLst>
          </p:cNvPr>
          <p:cNvSpPr/>
          <p:nvPr/>
        </p:nvSpPr>
        <p:spPr>
          <a:xfrm>
            <a:off x="29169802" y="13964080"/>
            <a:ext cx="182880" cy="18288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36" name="TextBox 735">
            <a:extLst>
              <a:ext uri="{FF2B5EF4-FFF2-40B4-BE49-F238E27FC236}">
                <a16:creationId xmlns:a16="http://schemas.microsoft.com/office/drawing/2014/main" id="{96AF3284-5D00-B048-9B2F-5D2072AE9A7F}"/>
              </a:ext>
            </a:extLst>
          </p:cNvPr>
          <p:cNvSpPr txBox="1"/>
          <p:nvPr/>
        </p:nvSpPr>
        <p:spPr>
          <a:xfrm>
            <a:off x="24160647" y="13896704"/>
            <a:ext cx="2231227" cy="338554"/>
          </a:xfrm>
          <a:prstGeom prst="rect">
            <a:avLst/>
          </a:prstGeom>
          <a:noFill/>
        </p:spPr>
        <p:txBody>
          <a:bodyPr wrap="square" rtlCol="0">
            <a:spAutoFit/>
          </a:bodyPr>
          <a:lstStyle/>
          <a:p>
            <a:r>
              <a:rPr lang="en-US" sz="1600" dirty="0">
                <a:latin typeface="Arial" charset="0"/>
                <a:ea typeface="Arial" charset="0"/>
                <a:cs typeface="Arial" charset="0"/>
              </a:rPr>
              <a:t>Research organization</a:t>
            </a:r>
          </a:p>
        </p:txBody>
      </p:sp>
      <p:sp>
        <p:nvSpPr>
          <p:cNvPr id="737" name="TextBox 736">
            <a:extLst>
              <a:ext uri="{FF2B5EF4-FFF2-40B4-BE49-F238E27FC236}">
                <a16:creationId xmlns:a16="http://schemas.microsoft.com/office/drawing/2014/main" id="{6F763C2E-158B-B448-A3EA-7023A14CE859}"/>
              </a:ext>
            </a:extLst>
          </p:cNvPr>
          <p:cNvSpPr txBox="1"/>
          <p:nvPr/>
        </p:nvSpPr>
        <p:spPr>
          <a:xfrm>
            <a:off x="29386166" y="13896704"/>
            <a:ext cx="659871" cy="338554"/>
          </a:xfrm>
          <a:prstGeom prst="rect">
            <a:avLst/>
          </a:prstGeom>
          <a:noFill/>
        </p:spPr>
        <p:txBody>
          <a:bodyPr wrap="square" rtlCol="0">
            <a:spAutoFit/>
          </a:bodyPr>
          <a:lstStyle/>
          <a:p>
            <a:r>
              <a:rPr lang="en-US" sz="1600" dirty="0">
                <a:latin typeface="Arial" charset="0"/>
                <a:ea typeface="Arial" charset="0"/>
                <a:cs typeface="Arial" charset="0"/>
              </a:rPr>
              <a:t>N.A.</a:t>
            </a:r>
          </a:p>
        </p:txBody>
      </p:sp>
      <p:sp>
        <p:nvSpPr>
          <p:cNvPr id="738" name="Google Shape;165;p13">
            <a:extLst>
              <a:ext uri="{FF2B5EF4-FFF2-40B4-BE49-F238E27FC236}">
                <a16:creationId xmlns:a16="http://schemas.microsoft.com/office/drawing/2014/main" id="{A532AE2C-D95E-D24B-A485-6EB0A72E9247}"/>
              </a:ext>
            </a:extLst>
          </p:cNvPr>
          <p:cNvSpPr/>
          <p:nvPr/>
        </p:nvSpPr>
        <p:spPr>
          <a:xfrm>
            <a:off x="22576536" y="15152800"/>
            <a:ext cx="182880" cy="18288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39" name="Google Shape;166;p13">
            <a:extLst>
              <a:ext uri="{FF2B5EF4-FFF2-40B4-BE49-F238E27FC236}">
                <a16:creationId xmlns:a16="http://schemas.microsoft.com/office/drawing/2014/main" id="{2169052B-8C58-7F4F-9BFC-861DF843040B}"/>
              </a:ext>
            </a:extLst>
          </p:cNvPr>
          <p:cNvSpPr/>
          <p:nvPr/>
        </p:nvSpPr>
        <p:spPr>
          <a:xfrm>
            <a:off x="27472157" y="15152800"/>
            <a:ext cx="182880" cy="182880"/>
          </a:xfrm>
          <a:prstGeom prst="rect">
            <a:avLst/>
          </a:prstGeom>
          <a:solidFill>
            <a:srgbClr val="8DA9DB"/>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40" name="Google Shape;164;p13">
            <a:extLst>
              <a:ext uri="{FF2B5EF4-FFF2-40B4-BE49-F238E27FC236}">
                <a16:creationId xmlns:a16="http://schemas.microsoft.com/office/drawing/2014/main" id="{E1CBD807-D17D-8740-9645-BD01BD08F407}"/>
              </a:ext>
            </a:extLst>
          </p:cNvPr>
          <p:cNvSpPr/>
          <p:nvPr/>
        </p:nvSpPr>
        <p:spPr>
          <a:xfrm>
            <a:off x="24012803" y="15152800"/>
            <a:ext cx="182880" cy="18288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741" name="Google Shape;177;p13">
            <a:extLst>
              <a:ext uri="{FF2B5EF4-FFF2-40B4-BE49-F238E27FC236}">
                <a16:creationId xmlns:a16="http://schemas.microsoft.com/office/drawing/2014/main" id="{35CE631E-3EB2-D74F-B1FE-3B8EF9DABB76}"/>
              </a:ext>
            </a:extLst>
          </p:cNvPr>
          <p:cNvSpPr/>
          <p:nvPr/>
        </p:nvSpPr>
        <p:spPr>
          <a:xfrm>
            <a:off x="26113649" y="15152800"/>
            <a:ext cx="182880" cy="18288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42" name="Google Shape;180;p13">
            <a:extLst>
              <a:ext uri="{FF2B5EF4-FFF2-40B4-BE49-F238E27FC236}">
                <a16:creationId xmlns:a16="http://schemas.microsoft.com/office/drawing/2014/main" id="{4C791E52-84CA-8340-A8D9-7200EC6B81FA}"/>
              </a:ext>
            </a:extLst>
          </p:cNvPr>
          <p:cNvSpPr/>
          <p:nvPr/>
        </p:nvSpPr>
        <p:spPr>
          <a:xfrm>
            <a:off x="29727144" y="15152800"/>
            <a:ext cx="182880" cy="18288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43" name="Google Shape;165;p13">
            <a:extLst>
              <a:ext uri="{FF2B5EF4-FFF2-40B4-BE49-F238E27FC236}">
                <a16:creationId xmlns:a16="http://schemas.microsoft.com/office/drawing/2014/main" id="{B9C8CA78-9E8F-A945-B708-8D9594C2FE5E}"/>
              </a:ext>
            </a:extLst>
          </p:cNvPr>
          <p:cNvSpPr/>
          <p:nvPr/>
        </p:nvSpPr>
        <p:spPr>
          <a:xfrm>
            <a:off x="22576536" y="16395192"/>
            <a:ext cx="182880" cy="18288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44" name="Google Shape;166;p13">
            <a:extLst>
              <a:ext uri="{FF2B5EF4-FFF2-40B4-BE49-F238E27FC236}">
                <a16:creationId xmlns:a16="http://schemas.microsoft.com/office/drawing/2014/main" id="{26075FD7-CE04-8542-8B39-908E5D621AC5}"/>
              </a:ext>
            </a:extLst>
          </p:cNvPr>
          <p:cNvSpPr/>
          <p:nvPr/>
        </p:nvSpPr>
        <p:spPr>
          <a:xfrm>
            <a:off x="25033224" y="16742664"/>
            <a:ext cx="182880" cy="182880"/>
          </a:xfrm>
          <a:prstGeom prst="rect">
            <a:avLst/>
          </a:prstGeom>
          <a:solidFill>
            <a:srgbClr val="8DA9DB"/>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45" name="Google Shape;164;p13">
            <a:extLst>
              <a:ext uri="{FF2B5EF4-FFF2-40B4-BE49-F238E27FC236}">
                <a16:creationId xmlns:a16="http://schemas.microsoft.com/office/drawing/2014/main" id="{FDF9E5E6-1996-CE45-879D-19D01897D773}"/>
              </a:ext>
            </a:extLst>
          </p:cNvPr>
          <p:cNvSpPr/>
          <p:nvPr/>
        </p:nvSpPr>
        <p:spPr>
          <a:xfrm>
            <a:off x="22576536" y="16742664"/>
            <a:ext cx="182880" cy="18288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746" name="Google Shape;177;p13">
            <a:extLst>
              <a:ext uri="{FF2B5EF4-FFF2-40B4-BE49-F238E27FC236}">
                <a16:creationId xmlns:a16="http://schemas.microsoft.com/office/drawing/2014/main" id="{29CCF655-9AA6-564D-9C88-6F97DC58E710}"/>
              </a:ext>
            </a:extLst>
          </p:cNvPr>
          <p:cNvSpPr/>
          <p:nvPr/>
        </p:nvSpPr>
        <p:spPr>
          <a:xfrm>
            <a:off x="25033224" y="16395192"/>
            <a:ext cx="182880" cy="18288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47" name="Google Shape;166;p13">
            <a:extLst>
              <a:ext uri="{FF2B5EF4-FFF2-40B4-BE49-F238E27FC236}">
                <a16:creationId xmlns:a16="http://schemas.microsoft.com/office/drawing/2014/main" id="{C276CB10-2326-394C-8322-206BEF379D66}"/>
              </a:ext>
            </a:extLst>
          </p:cNvPr>
          <p:cNvSpPr/>
          <p:nvPr/>
        </p:nvSpPr>
        <p:spPr>
          <a:xfrm>
            <a:off x="27962352" y="16395192"/>
            <a:ext cx="182880" cy="182880"/>
          </a:xfrm>
          <a:prstGeom prst="rect">
            <a:avLst/>
          </a:prstGeom>
          <a:solidFill>
            <a:schemeClr val="accent2">
              <a:lumMod val="60000"/>
              <a:lumOff val="40000"/>
            </a:schemeClr>
          </a:solidFill>
          <a:ln w="12700" cap="flat" cmpd="sng">
            <a:solidFill>
              <a:schemeClr val="accent2">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48" name="Google Shape;166;p13">
            <a:extLst>
              <a:ext uri="{FF2B5EF4-FFF2-40B4-BE49-F238E27FC236}">
                <a16:creationId xmlns:a16="http://schemas.microsoft.com/office/drawing/2014/main" id="{9433EC83-18E8-934A-B131-A51661795231}"/>
              </a:ext>
            </a:extLst>
          </p:cNvPr>
          <p:cNvSpPr/>
          <p:nvPr/>
        </p:nvSpPr>
        <p:spPr>
          <a:xfrm>
            <a:off x="27962352" y="16742664"/>
            <a:ext cx="182880" cy="182880"/>
          </a:xfrm>
          <a:prstGeom prst="rect">
            <a:avLst/>
          </a:prstGeom>
          <a:solidFill>
            <a:srgbClr val="FF7E7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49" name="Google Shape;180;p13">
            <a:extLst>
              <a:ext uri="{FF2B5EF4-FFF2-40B4-BE49-F238E27FC236}">
                <a16:creationId xmlns:a16="http://schemas.microsoft.com/office/drawing/2014/main" id="{51D6A769-DB93-E841-90FA-3DBB2A16CF02}"/>
              </a:ext>
            </a:extLst>
          </p:cNvPr>
          <p:cNvSpPr/>
          <p:nvPr/>
        </p:nvSpPr>
        <p:spPr>
          <a:xfrm>
            <a:off x="29727144" y="16395192"/>
            <a:ext cx="182880" cy="18288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64" name="TextBox 763">
            <a:extLst>
              <a:ext uri="{FF2B5EF4-FFF2-40B4-BE49-F238E27FC236}">
                <a16:creationId xmlns:a16="http://schemas.microsoft.com/office/drawing/2014/main" id="{30E6FB74-76EF-2F4D-B9BF-9AE0C633BDF8}"/>
              </a:ext>
            </a:extLst>
          </p:cNvPr>
          <p:cNvSpPr txBox="1"/>
          <p:nvPr/>
        </p:nvSpPr>
        <p:spPr>
          <a:xfrm>
            <a:off x="26840672" y="13896704"/>
            <a:ext cx="2018646" cy="338554"/>
          </a:xfrm>
          <a:prstGeom prst="rect">
            <a:avLst/>
          </a:prstGeom>
          <a:noFill/>
        </p:spPr>
        <p:txBody>
          <a:bodyPr wrap="square" rtlCol="0">
            <a:spAutoFit/>
          </a:bodyPr>
          <a:lstStyle/>
          <a:p>
            <a:r>
              <a:rPr lang="en-US" sz="1600" dirty="0">
                <a:latin typeface="Arial" charset="0"/>
                <a:ea typeface="Arial" charset="0"/>
                <a:cs typeface="Arial" charset="0"/>
              </a:rPr>
              <a:t>Research university</a:t>
            </a:r>
          </a:p>
        </p:txBody>
      </p:sp>
      <p:sp>
        <p:nvSpPr>
          <p:cNvPr id="765" name="Google Shape;177;p13">
            <a:extLst>
              <a:ext uri="{FF2B5EF4-FFF2-40B4-BE49-F238E27FC236}">
                <a16:creationId xmlns:a16="http://schemas.microsoft.com/office/drawing/2014/main" id="{68B59F2A-F43F-1142-9903-2C0EA50BE484}"/>
              </a:ext>
            </a:extLst>
          </p:cNvPr>
          <p:cNvSpPr/>
          <p:nvPr/>
        </p:nvSpPr>
        <p:spPr>
          <a:xfrm>
            <a:off x="26657792" y="13964080"/>
            <a:ext cx="182880" cy="18288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6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grpSp>
        <p:nvGrpSpPr>
          <p:cNvPr id="775" name="Group 774">
            <a:extLst>
              <a:ext uri="{FF2B5EF4-FFF2-40B4-BE49-F238E27FC236}">
                <a16:creationId xmlns:a16="http://schemas.microsoft.com/office/drawing/2014/main" id="{1F778E8D-B749-9846-A0AC-C69ECEA300BB}"/>
              </a:ext>
            </a:extLst>
          </p:cNvPr>
          <p:cNvGrpSpPr/>
          <p:nvPr/>
        </p:nvGrpSpPr>
        <p:grpSpPr>
          <a:xfrm>
            <a:off x="22571477" y="14258063"/>
            <a:ext cx="7968165" cy="457200"/>
            <a:chOff x="22571477" y="14293448"/>
            <a:chExt cx="3992147" cy="365760"/>
          </a:xfrm>
        </p:grpSpPr>
        <p:sp>
          <p:nvSpPr>
            <p:cNvPr id="715" name="Google Shape;164;p13">
              <a:extLst>
                <a:ext uri="{FF2B5EF4-FFF2-40B4-BE49-F238E27FC236}">
                  <a16:creationId xmlns:a16="http://schemas.microsoft.com/office/drawing/2014/main" id="{7922B17B-1A05-694A-BEB5-8A8A07FB689E}"/>
                </a:ext>
              </a:extLst>
            </p:cNvPr>
            <p:cNvSpPr/>
            <p:nvPr/>
          </p:nvSpPr>
          <p:spPr>
            <a:xfrm>
              <a:off x="24483123" y="14293448"/>
              <a:ext cx="683980" cy="36576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716" name="Google Shape;179;p13">
              <a:extLst>
                <a:ext uri="{FF2B5EF4-FFF2-40B4-BE49-F238E27FC236}">
                  <a16:creationId xmlns:a16="http://schemas.microsoft.com/office/drawing/2014/main" id="{13947BEF-58CF-834E-86C1-C039295C5A90}"/>
                </a:ext>
              </a:extLst>
            </p:cNvPr>
            <p:cNvSpPr/>
            <p:nvPr/>
          </p:nvSpPr>
          <p:spPr>
            <a:xfrm>
              <a:off x="22571477" y="14293448"/>
              <a:ext cx="1911645" cy="36576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62" name="Google Shape;177;p13">
              <a:extLst>
                <a:ext uri="{FF2B5EF4-FFF2-40B4-BE49-F238E27FC236}">
                  <a16:creationId xmlns:a16="http://schemas.microsoft.com/office/drawing/2014/main" id="{B3692BBC-7110-E242-8D93-77D61A3026B3}"/>
                </a:ext>
              </a:extLst>
            </p:cNvPr>
            <p:cNvSpPr/>
            <p:nvPr/>
          </p:nvSpPr>
          <p:spPr>
            <a:xfrm>
              <a:off x="25167103" y="14293448"/>
              <a:ext cx="1010341" cy="36576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63" name="Google Shape;180;p13">
              <a:extLst>
                <a:ext uri="{FF2B5EF4-FFF2-40B4-BE49-F238E27FC236}">
                  <a16:creationId xmlns:a16="http://schemas.microsoft.com/office/drawing/2014/main" id="{91E73E0F-BD73-A54A-BDFE-E3C2A564BE3B}"/>
                </a:ext>
              </a:extLst>
            </p:cNvPr>
            <p:cNvSpPr/>
            <p:nvPr/>
          </p:nvSpPr>
          <p:spPr>
            <a:xfrm>
              <a:off x="26177444" y="14293448"/>
              <a:ext cx="349388" cy="36576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FFFFFF"/>
                </a:solidFill>
                <a:latin typeface="Arial" panose="020B0604020202020204" pitchFamily="34" charset="0"/>
                <a:ea typeface="Calibri"/>
                <a:cs typeface="Arial" panose="020B0604020202020204" pitchFamily="34" charset="0"/>
                <a:sym typeface="Calibri"/>
              </a:endParaRPr>
            </a:p>
          </p:txBody>
        </p:sp>
        <p:sp>
          <p:nvSpPr>
            <p:cNvPr id="766" name="Google Shape;168;p13">
              <a:extLst>
                <a:ext uri="{FF2B5EF4-FFF2-40B4-BE49-F238E27FC236}">
                  <a16:creationId xmlns:a16="http://schemas.microsoft.com/office/drawing/2014/main" id="{0EBAB2A7-C37B-E14E-941D-26E4C7EFC6B3}"/>
                </a:ext>
              </a:extLst>
            </p:cNvPr>
            <p:cNvSpPr txBox="1"/>
            <p:nvPr/>
          </p:nvSpPr>
          <p:spPr>
            <a:xfrm>
              <a:off x="22574867" y="14347893"/>
              <a:ext cx="1917763"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49</a:t>
              </a:r>
              <a:endParaRPr sz="2000" dirty="0">
                <a:latin typeface="Arial" panose="020B0604020202020204" pitchFamily="34" charset="0"/>
                <a:cs typeface="Arial" panose="020B0604020202020204" pitchFamily="34" charset="0"/>
              </a:endParaRPr>
            </a:p>
          </p:txBody>
        </p:sp>
        <p:sp>
          <p:nvSpPr>
            <p:cNvPr id="767" name="Google Shape;168;p13">
              <a:extLst>
                <a:ext uri="{FF2B5EF4-FFF2-40B4-BE49-F238E27FC236}">
                  <a16:creationId xmlns:a16="http://schemas.microsoft.com/office/drawing/2014/main" id="{9F631CE5-F337-914F-AF56-3BDC3A81D7FC}"/>
                </a:ext>
              </a:extLst>
            </p:cNvPr>
            <p:cNvSpPr txBox="1"/>
            <p:nvPr/>
          </p:nvSpPr>
          <p:spPr>
            <a:xfrm>
              <a:off x="24483122" y="14347893"/>
              <a:ext cx="683981"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17</a:t>
              </a:r>
              <a:endParaRPr sz="2000" dirty="0">
                <a:latin typeface="Arial" panose="020B0604020202020204" pitchFamily="34" charset="0"/>
                <a:cs typeface="Arial" panose="020B0604020202020204" pitchFamily="34" charset="0"/>
              </a:endParaRPr>
            </a:p>
          </p:txBody>
        </p:sp>
        <p:sp>
          <p:nvSpPr>
            <p:cNvPr id="768" name="Google Shape;168;p13">
              <a:extLst>
                <a:ext uri="{FF2B5EF4-FFF2-40B4-BE49-F238E27FC236}">
                  <a16:creationId xmlns:a16="http://schemas.microsoft.com/office/drawing/2014/main" id="{508EC6C5-9D59-3741-9BF0-B61F1FB5C777}"/>
                </a:ext>
              </a:extLst>
            </p:cNvPr>
            <p:cNvSpPr txBox="1"/>
            <p:nvPr/>
          </p:nvSpPr>
          <p:spPr>
            <a:xfrm>
              <a:off x="25174372" y="14347893"/>
              <a:ext cx="989696"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26</a:t>
              </a:r>
              <a:endParaRPr sz="2000" dirty="0">
                <a:latin typeface="Arial" panose="020B0604020202020204" pitchFamily="34" charset="0"/>
                <a:cs typeface="Arial" panose="020B0604020202020204" pitchFamily="34" charset="0"/>
              </a:endParaRPr>
            </a:p>
          </p:txBody>
        </p:sp>
        <p:sp>
          <p:nvSpPr>
            <p:cNvPr id="769" name="Google Shape;168;p13">
              <a:extLst>
                <a:ext uri="{FF2B5EF4-FFF2-40B4-BE49-F238E27FC236}">
                  <a16:creationId xmlns:a16="http://schemas.microsoft.com/office/drawing/2014/main" id="{1B38B1B7-3A6C-C04F-9AC7-EFB20FCCF55B}"/>
                </a:ext>
              </a:extLst>
            </p:cNvPr>
            <p:cNvSpPr txBox="1"/>
            <p:nvPr/>
          </p:nvSpPr>
          <p:spPr>
            <a:xfrm>
              <a:off x="26140651" y="14347893"/>
              <a:ext cx="422973" cy="2743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dirty="0">
                  <a:latin typeface="Arial" panose="020B0604020202020204" pitchFamily="34" charset="0"/>
                  <a:cs typeface="Arial" panose="020B0604020202020204" pitchFamily="34" charset="0"/>
                </a:rPr>
                <a:t>9</a:t>
              </a:r>
              <a:endParaRPr sz="2000" dirty="0">
                <a:latin typeface="Arial" panose="020B0604020202020204" pitchFamily="34" charset="0"/>
                <a:cs typeface="Arial" panose="020B0604020202020204" pitchFamily="34" charset="0"/>
              </a:endParaRPr>
            </a:p>
          </p:txBody>
        </p:sp>
      </p:grpSp>
      <p:sp>
        <p:nvSpPr>
          <p:cNvPr id="778" name="Rectangle 777">
            <a:extLst>
              <a:ext uri="{FF2B5EF4-FFF2-40B4-BE49-F238E27FC236}">
                <a16:creationId xmlns:a16="http://schemas.microsoft.com/office/drawing/2014/main" id="{F8503956-E328-AA4C-B9B0-467E4D20E411}"/>
              </a:ext>
            </a:extLst>
          </p:cNvPr>
          <p:cNvSpPr/>
          <p:nvPr/>
        </p:nvSpPr>
        <p:spPr>
          <a:xfrm>
            <a:off x="20973196" y="13301110"/>
            <a:ext cx="9779492" cy="4321050"/>
          </a:xfrm>
          <a:prstGeom prst="rect">
            <a:avLst/>
          </a:prstGeom>
          <a:no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9" name="Rectangle 778">
            <a:extLst>
              <a:ext uri="{FF2B5EF4-FFF2-40B4-BE49-F238E27FC236}">
                <a16:creationId xmlns:a16="http://schemas.microsoft.com/office/drawing/2014/main" id="{CABC4EF0-3089-DD43-805B-11B77DAB47C8}"/>
              </a:ext>
            </a:extLst>
          </p:cNvPr>
          <p:cNvSpPr/>
          <p:nvPr/>
        </p:nvSpPr>
        <p:spPr>
          <a:xfrm>
            <a:off x="10515600" y="18050256"/>
            <a:ext cx="10058400" cy="1607385"/>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780" name="TextBox 779">
            <a:extLst>
              <a:ext uri="{FF2B5EF4-FFF2-40B4-BE49-F238E27FC236}">
                <a16:creationId xmlns:a16="http://schemas.microsoft.com/office/drawing/2014/main" id="{B3A40D59-EBDB-624D-A5D7-9BA6B4686A61}"/>
              </a:ext>
            </a:extLst>
          </p:cNvPr>
          <p:cNvSpPr txBox="1"/>
          <p:nvPr/>
        </p:nvSpPr>
        <p:spPr>
          <a:xfrm>
            <a:off x="10515600" y="18113490"/>
            <a:ext cx="10058400" cy="1446550"/>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Comparative gene annotations of </a:t>
            </a:r>
            <a:br>
              <a:rPr lang="en-US" sz="4400" b="1" dirty="0">
                <a:solidFill>
                  <a:schemeClr val="bg1"/>
                </a:solidFill>
                <a:latin typeface="Arial" charset="0"/>
                <a:ea typeface="Arial" charset="0"/>
                <a:cs typeface="Arial" charset="0"/>
              </a:rPr>
            </a:br>
            <a:r>
              <a:rPr lang="en-US" sz="4400" b="1" dirty="0">
                <a:solidFill>
                  <a:schemeClr val="bg1"/>
                </a:solidFill>
                <a:latin typeface="Arial" charset="0"/>
                <a:ea typeface="Arial" charset="0"/>
                <a:cs typeface="Arial" charset="0"/>
              </a:rPr>
              <a:t>four parasitoid wasp species</a:t>
            </a:r>
          </a:p>
        </p:txBody>
      </p:sp>
      <p:sp>
        <p:nvSpPr>
          <p:cNvPr id="782" name="Rectangle 781">
            <a:extLst>
              <a:ext uri="{FF2B5EF4-FFF2-40B4-BE49-F238E27FC236}">
                <a16:creationId xmlns:a16="http://schemas.microsoft.com/office/drawing/2014/main" id="{4DA7625D-6311-9C49-BE39-719765E059EF}"/>
              </a:ext>
            </a:extLst>
          </p:cNvPr>
          <p:cNvSpPr/>
          <p:nvPr/>
        </p:nvSpPr>
        <p:spPr bwMode="auto">
          <a:xfrm>
            <a:off x="20982212" y="25520007"/>
            <a:ext cx="9770475" cy="2938360"/>
          </a:xfrm>
          <a:prstGeom prst="rect">
            <a:avLst/>
          </a:prstGeom>
          <a:solidFill>
            <a:sysClr val="window" lastClr="FFFFFF">
              <a:lumMod val="95000"/>
            </a:sysClr>
          </a:solidFill>
          <a:ln w="6350" cap="flat" cmpd="sng" algn="ctr">
            <a:solidFill>
              <a:sysClr val="windowText" lastClr="000000">
                <a:lumMod val="50000"/>
                <a:lumOff val="50000"/>
              </a:sysClr>
            </a:solidFill>
            <a:prstDash val="solid"/>
            <a:miter lim="800000"/>
          </a:ln>
          <a:effectLst/>
        </p:spPr>
        <p:txBody>
          <a:bodyPr anchor="ctr"/>
          <a:lstStyle/>
          <a:p>
            <a:pPr algn="ctr" defTabSz="2911181">
              <a:defRPr/>
            </a:pPr>
            <a:endParaRPr lang="en-US" sz="5731" kern="0" dirty="0">
              <a:solidFill>
                <a:prstClr val="white"/>
              </a:solidFill>
              <a:latin typeface="Arial" panose="020B0604020202020204" pitchFamily="34" charset="0"/>
              <a:ea typeface="Arial" charset="0"/>
              <a:cs typeface="Arial" panose="020B0604020202020204" pitchFamily="34" charset="0"/>
            </a:endParaRPr>
          </a:p>
        </p:txBody>
      </p:sp>
      <p:graphicFrame>
        <p:nvGraphicFramePr>
          <p:cNvPr id="783" name="Table 782">
            <a:extLst>
              <a:ext uri="{FF2B5EF4-FFF2-40B4-BE49-F238E27FC236}">
                <a16:creationId xmlns:a16="http://schemas.microsoft.com/office/drawing/2014/main" id="{4422D7B9-12BB-644B-8EEF-84A065FEAD02}"/>
              </a:ext>
            </a:extLst>
          </p:cNvPr>
          <p:cNvGraphicFramePr>
            <a:graphicFrameLocks noGrp="1"/>
          </p:cNvGraphicFramePr>
          <p:nvPr>
            <p:extLst>
              <p:ext uri="{D42A27DB-BD31-4B8C-83A1-F6EECF244321}">
                <p14:modId xmlns:p14="http://schemas.microsoft.com/office/powerpoint/2010/main" val="2017133975"/>
              </p:ext>
            </p:extLst>
          </p:nvPr>
        </p:nvGraphicFramePr>
        <p:xfrm>
          <a:off x="21120109" y="25576335"/>
          <a:ext cx="9901734" cy="2821015"/>
        </p:xfrm>
        <a:graphic>
          <a:graphicData uri="http://schemas.openxmlformats.org/drawingml/2006/table">
            <a:tbl>
              <a:tblPr>
                <a:tableStyleId>{9D7B26C5-4107-4FEC-AEDC-1716B250A1EF}</a:tableStyleId>
              </a:tblPr>
              <a:tblGrid>
                <a:gridCol w="3300578">
                  <a:extLst>
                    <a:ext uri="{9D8B030D-6E8A-4147-A177-3AD203B41FA5}">
                      <a16:colId xmlns:a16="http://schemas.microsoft.com/office/drawing/2014/main" val="3750121969"/>
                    </a:ext>
                  </a:extLst>
                </a:gridCol>
                <a:gridCol w="3300578">
                  <a:extLst>
                    <a:ext uri="{9D8B030D-6E8A-4147-A177-3AD203B41FA5}">
                      <a16:colId xmlns:a16="http://schemas.microsoft.com/office/drawing/2014/main" val="910136905"/>
                    </a:ext>
                  </a:extLst>
                </a:gridCol>
                <a:gridCol w="3300578">
                  <a:extLst>
                    <a:ext uri="{9D8B030D-6E8A-4147-A177-3AD203B41FA5}">
                      <a16:colId xmlns:a16="http://schemas.microsoft.com/office/drawing/2014/main" val="2556226687"/>
                    </a:ext>
                  </a:extLst>
                </a:gridCol>
              </a:tblGrid>
              <a:tr h="2821015">
                <a:tc>
                  <a:txBody>
                    <a:bodyPr/>
                    <a:lstStyle/>
                    <a:p>
                      <a:pPr marL="342900" indent="-342900">
                        <a:spcAft>
                          <a:spcPts val="1000"/>
                        </a:spcAft>
                        <a:buAutoNum type="arabicPeriod"/>
                      </a:pPr>
                      <a:r>
                        <a:rPr lang="en-US" sz="1600" b="1" dirty="0">
                          <a:latin typeface="Arial" panose="020B0604020202020204" pitchFamily="34" charset="0"/>
                          <a:cs typeface="Arial" panose="020B0604020202020204" pitchFamily="34" charset="0"/>
                        </a:rPr>
                        <a:t>Understanding the research process</a:t>
                      </a:r>
                    </a:p>
                    <a:p>
                      <a:pPr marL="342900" indent="-342900">
                        <a:spcAft>
                          <a:spcPts val="1000"/>
                        </a:spcAft>
                        <a:buAutoNum type="arabicPeriod"/>
                      </a:pPr>
                      <a:r>
                        <a:rPr lang="en-US" sz="1600" b="1" dirty="0">
                          <a:latin typeface="Arial" panose="020B0604020202020204" pitchFamily="34" charset="0"/>
                          <a:cs typeface="Arial" panose="020B0604020202020204" pitchFamily="34" charset="0"/>
                        </a:rPr>
                        <a:t>Knowledge construction</a:t>
                      </a:r>
                    </a:p>
                    <a:p>
                      <a:pPr marL="342900" indent="-342900">
                        <a:spcAft>
                          <a:spcPts val="1000"/>
                        </a:spcAft>
                        <a:buAutoNum type="arabicPeriod"/>
                      </a:pPr>
                      <a:r>
                        <a:rPr lang="en-US" sz="1600" b="1" dirty="0">
                          <a:latin typeface="Arial" panose="020B0604020202020204" pitchFamily="34" charset="0"/>
                          <a:cs typeface="Arial" panose="020B0604020202020204" pitchFamily="34" charset="0"/>
                        </a:rPr>
                        <a:t>Readiness for research</a:t>
                      </a:r>
                    </a:p>
                    <a:p>
                      <a:pPr marL="342900" marR="0" lvl="0" indent="-342900" algn="l" defTabSz="2331720" rtl="0" eaLnBrk="1" fontAlgn="auto" latinLnBrk="0" hangingPunct="1">
                        <a:lnSpc>
                          <a:spcPct val="100000"/>
                        </a:lnSpc>
                        <a:spcBef>
                          <a:spcPts val="0"/>
                        </a:spcBef>
                        <a:spcAft>
                          <a:spcPts val="1000"/>
                        </a:spcAft>
                        <a:buClrTx/>
                        <a:buSzTx/>
                        <a:buFontTx/>
                        <a:buAutoNum type="arabicPeriod"/>
                        <a:tabLst/>
                        <a:defRPr/>
                      </a:pPr>
                      <a:r>
                        <a:rPr lang="en-US" sz="1600" b="1" dirty="0">
                          <a:latin typeface="Arial" panose="020B0604020202020204" pitchFamily="34" charset="0"/>
                          <a:cs typeface="Arial" panose="020B0604020202020204" pitchFamily="34" charset="0"/>
                        </a:rPr>
                        <a:t>Tolerance for obstacles</a:t>
                      </a:r>
                    </a:p>
                    <a:p>
                      <a:pPr marL="342900" indent="-342900">
                        <a:spcAft>
                          <a:spcPts val="1000"/>
                        </a:spcAft>
                        <a:buAutoNum type="arabicPeriod"/>
                      </a:pPr>
                      <a:r>
                        <a:rPr lang="en-US" sz="1600" b="1" dirty="0">
                          <a:latin typeface="Arial" panose="020B0604020202020204" pitchFamily="34" charset="0"/>
                          <a:cs typeface="Arial" panose="020B0604020202020204" pitchFamily="34" charset="0"/>
                        </a:rPr>
                        <a:t>Skill interpreting results</a:t>
                      </a:r>
                    </a:p>
                    <a:p>
                      <a:pPr marL="342900" indent="-342900">
                        <a:spcAft>
                          <a:spcPts val="1000"/>
                        </a:spcAft>
                        <a:buAutoNum type="arabicPeriod"/>
                      </a:pPr>
                      <a:r>
                        <a:rPr lang="en-US" sz="1600" b="1" dirty="0">
                          <a:latin typeface="Arial" panose="020B0604020202020204" pitchFamily="34" charset="0"/>
                          <a:cs typeface="Arial" panose="020B0604020202020204" pitchFamily="34" charset="0"/>
                        </a:rPr>
                        <a:t>Clarifying career choices</a:t>
                      </a:r>
                    </a:p>
                    <a:p>
                      <a:pPr marL="342900" marR="0" lvl="0" indent="-342900" algn="l" defTabSz="2331720" rtl="0" eaLnBrk="1" fontAlgn="auto" latinLnBrk="0" hangingPunct="1">
                        <a:lnSpc>
                          <a:spcPct val="100000"/>
                        </a:lnSpc>
                        <a:spcBef>
                          <a:spcPts val="0"/>
                        </a:spcBef>
                        <a:spcAft>
                          <a:spcPts val="1000"/>
                        </a:spcAft>
                        <a:buClrTx/>
                        <a:buSzTx/>
                        <a:buFontTx/>
                        <a:buAutoNum type="arabicPeriod"/>
                        <a:tabLst/>
                        <a:defRPr/>
                      </a:pPr>
                      <a:r>
                        <a:rPr lang="en-US" sz="1600" b="1" dirty="0">
                          <a:latin typeface="Arial" panose="020B0604020202020204" pitchFamily="34" charset="0"/>
                          <a:cs typeface="Arial" panose="020B0604020202020204" pitchFamily="34" charset="0"/>
                        </a:rPr>
                        <a:t>Integrating theory/practice</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342900" indent="-342900">
                        <a:spcAft>
                          <a:spcPts val="1000"/>
                        </a:spcAft>
                        <a:buFont typeface="+mj-lt"/>
                        <a:buAutoNum type="arabicPeriod" startAt="8"/>
                      </a:pPr>
                      <a:r>
                        <a:rPr lang="en-US" sz="1600" b="1" dirty="0">
                          <a:latin typeface="Arial" panose="020B0604020202020204" pitchFamily="34" charset="0"/>
                          <a:cs typeface="Arial" panose="020B0604020202020204" pitchFamily="34" charset="0"/>
                        </a:rPr>
                        <a:t>Tackling real problems</a:t>
                      </a:r>
                    </a:p>
                    <a:p>
                      <a:pPr marL="342900" indent="-342900">
                        <a:spcAft>
                          <a:spcPts val="1000"/>
                        </a:spcAft>
                        <a:buFont typeface="+mj-lt"/>
                        <a:buAutoNum type="arabicPeriod" startAt="8"/>
                      </a:pPr>
                      <a:r>
                        <a:rPr lang="en-US" sz="1600" b="1" dirty="0">
                          <a:latin typeface="Arial" panose="020B0604020202020204" pitchFamily="34" charset="0"/>
                          <a:cs typeface="Arial" panose="020B0604020202020204" pitchFamily="34" charset="0"/>
                        </a:rPr>
                        <a:t>Assertions need evidence</a:t>
                      </a:r>
                    </a:p>
                    <a:p>
                      <a:pPr marL="342900" indent="-342900">
                        <a:spcAft>
                          <a:spcPts val="1000"/>
                        </a:spcAft>
                        <a:buFont typeface="+mj-lt"/>
                        <a:buAutoNum type="arabicPeriod" startAt="8"/>
                      </a:pPr>
                      <a:r>
                        <a:rPr lang="en-US" sz="1600" b="1" dirty="0">
                          <a:latin typeface="Arial" panose="020B0604020202020204" pitchFamily="34" charset="0"/>
                          <a:cs typeface="Arial" panose="020B0604020202020204" pitchFamily="34" charset="0"/>
                        </a:rPr>
                        <a:t>Ability to analyze data</a:t>
                      </a:r>
                    </a:p>
                    <a:p>
                      <a:pPr marL="342900" indent="-342900">
                        <a:spcAft>
                          <a:spcPts val="1000"/>
                        </a:spcAft>
                        <a:buFont typeface="+mj-lt"/>
                        <a:buAutoNum type="arabicPeriod" startAt="8"/>
                      </a:pPr>
                      <a:r>
                        <a:rPr lang="en-US" sz="1600" b="1" dirty="0">
                          <a:latin typeface="Arial" panose="020B0604020202020204" pitchFamily="34" charset="0"/>
                          <a:cs typeface="Arial" panose="020B0604020202020204" pitchFamily="34" charset="0"/>
                        </a:rPr>
                        <a:t>Reading / understanding Primary science literature</a:t>
                      </a:r>
                    </a:p>
                    <a:p>
                      <a:pPr marL="342900" indent="-342900">
                        <a:spcAft>
                          <a:spcPts val="1000"/>
                        </a:spcAft>
                        <a:buFont typeface="+mj-lt"/>
                        <a:buAutoNum type="arabicPeriod" startAt="8"/>
                      </a:pPr>
                      <a:r>
                        <a:rPr lang="en-US" sz="1600" b="1" dirty="0">
                          <a:latin typeface="Arial" panose="020B0604020202020204" pitchFamily="34" charset="0"/>
                          <a:cs typeface="Arial" panose="020B0604020202020204" pitchFamily="34" charset="0"/>
                        </a:rPr>
                        <a:t>Understanding science</a:t>
                      </a:r>
                    </a:p>
                    <a:p>
                      <a:pPr marL="342900" indent="-342900">
                        <a:spcAft>
                          <a:spcPts val="1000"/>
                        </a:spcAft>
                        <a:buFont typeface="+mj-lt"/>
                        <a:buAutoNum type="arabicPeriod" startAt="8"/>
                      </a:pPr>
                      <a:r>
                        <a:rPr lang="en-US" sz="1600" b="1" dirty="0">
                          <a:latin typeface="Arial" panose="020B0604020202020204" pitchFamily="34" charset="0"/>
                          <a:cs typeface="Arial" panose="020B0604020202020204" pitchFamily="34" charset="0"/>
                        </a:rPr>
                        <a:t>Ethical conduct</a:t>
                      </a:r>
                    </a:p>
                    <a:p>
                      <a:pPr marL="342900" indent="-342900">
                        <a:spcAft>
                          <a:spcPts val="1000"/>
                        </a:spcAft>
                        <a:buFont typeface="+mj-lt"/>
                        <a:buAutoNum type="arabicPeriod" startAt="8"/>
                      </a:pPr>
                      <a:r>
                        <a:rPr lang="en-US" sz="1600" b="1" dirty="0">
                          <a:latin typeface="Arial" panose="020B0604020202020204" pitchFamily="34" charset="0"/>
                          <a:cs typeface="Arial" panose="020B0604020202020204" pitchFamily="34" charset="0"/>
                        </a:rPr>
                        <a:t>Lab techniques</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342900" indent="-342900">
                        <a:spcAft>
                          <a:spcPts val="1000"/>
                        </a:spcAft>
                        <a:buFont typeface="+mj-lt"/>
                        <a:buAutoNum type="arabicPeriod" startAt="15"/>
                      </a:pPr>
                      <a:r>
                        <a:rPr lang="en-US" sz="1600" b="1" dirty="0">
                          <a:latin typeface="Arial" panose="020B0604020202020204" pitchFamily="34" charset="0"/>
                          <a:cs typeface="Arial" panose="020B0604020202020204" pitchFamily="34" charset="0"/>
                        </a:rPr>
                        <a:t>Skill – oral presentation</a:t>
                      </a:r>
                    </a:p>
                    <a:p>
                      <a:pPr marL="342900" indent="-342900">
                        <a:spcAft>
                          <a:spcPts val="1000"/>
                        </a:spcAft>
                        <a:buFont typeface="+mj-lt"/>
                        <a:buAutoNum type="arabicPeriod" startAt="15"/>
                      </a:pPr>
                      <a:r>
                        <a:rPr lang="en-US" sz="1600" b="1" dirty="0">
                          <a:latin typeface="Arial" panose="020B0604020202020204" pitchFamily="34" charset="0"/>
                          <a:cs typeface="Arial" panose="020B0604020202020204" pitchFamily="34" charset="0"/>
                        </a:rPr>
                        <a:t>Skill in scientific writing</a:t>
                      </a:r>
                    </a:p>
                    <a:p>
                      <a:pPr marL="342900" indent="-342900">
                        <a:spcAft>
                          <a:spcPts val="1000"/>
                        </a:spcAft>
                        <a:buFont typeface="+mj-lt"/>
                        <a:buAutoNum type="arabicPeriod" startAt="15"/>
                      </a:pPr>
                      <a:r>
                        <a:rPr lang="en-US" sz="1600" b="1" dirty="0">
                          <a:latin typeface="Arial" panose="020B0604020202020204" pitchFamily="34" charset="0"/>
                          <a:cs typeface="Arial" panose="020B0604020202020204" pitchFamily="34" charset="0"/>
                        </a:rPr>
                        <a:t>Understanding how scientists think</a:t>
                      </a:r>
                    </a:p>
                    <a:p>
                      <a:pPr marL="342900" marR="0" lvl="0" indent="-342900" algn="l" defTabSz="2331720" rtl="0" eaLnBrk="1" fontAlgn="auto" latinLnBrk="0" hangingPunct="1">
                        <a:lnSpc>
                          <a:spcPct val="100000"/>
                        </a:lnSpc>
                        <a:spcBef>
                          <a:spcPts val="0"/>
                        </a:spcBef>
                        <a:spcAft>
                          <a:spcPts val="1000"/>
                        </a:spcAft>
                        <a:buClrTx/>
                        <a:buSzTx/>
                        <a:buFont typeface="+mj-lt"/>
                        <a:buAutoNum type="arabicPeriod" startAt="15"/>
                        <a:tabLst/>
                        <a:defRPr/>
                      </a:pPr>
                      <a:r>
                        <a:rPr lang="en-US" sz="1600" b="1" dirty="0">
                          <a:latin typeface="Arial" panose="020B0604020202020204" pitchFamily="34" charset="0"/>
                          <a:cs typeface="Arial" panose="020B0604020202020204" pitchFamily="34" charset="0"/>
                        </a:rPr>
                        <a:t>Independence</a:t>
                      </a:r>
                    </a:p>
                    <a:p>
                      <a:pPr marL="342900" indent="-342900">
                        <a:spcAft>
                          <a:spcPts val="1000"/>
                        </a:spcAft>
                        <a:buFont typeface="+mj-lt"/>
                        <a:buAutoNum type="arabicPeriod" startAt="15"/>
                      </a:pPr>
                      <a:r>
                        <a:rPr lang="en-US" sz="1600" b="1" dirty="0">
                          <a:latin typeface="Arial" panose="020B0604020202020204" pitchFamily="34" charset="0"/>
                          <a:cs typeface="Arial" panose="020B0604020202020204" pitchFamily="34" charset="0"/>
                        </a:rPr>
                        <a:t>Learning community</a:t>
                      </a:r>
                    </a:p>
                    <a:p>
                      <a:pPr marL="342900" marR="0" lvl="0" indent="-342900" algn="l" defTabSz="2331720" rtl="0" eaLnBrk="1" fontAlgn="auto" latinLnBrk="0" hangingPunct="1">
                        <a:lnSpc>
                          <a:spcPct val="100000"/>
                        </a:lnSpc>
                        <a:spcBef>
                          <a:spcPts val="0"/>
                        </a:spcBef>
                        <a:spcAft>
                          <a:spcPts val="1000"/>
                        </a:spcAft>
                        <a:buClrTx/>
                        <a:buSzTx/>
                        <a:buFont typeface="+mj-lt"/>
                        <a:buAutoNum type="arabicPeriod" startAt="15"/>
                        <a:tabLst/>
                        <a:defRPr/>
                      </a:pPr>
                      <a:r>
                        <a:rPr lang="en-US" sz="1600" b="1" dirty="0">
                          <a:latin typeface="Arial" panose="020B0604020202020204" pitchFamily="34" charset="0"/>
                          <a:cs typeface="Arial" panose="020B0604020202020204" pitchFamily="34" charset="0"/>
                        </a:rPr>
                        <a:t>Teaching potential</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585741"/>
                  </a:ext>
                </a:extLst>
              </a:tr>
            </a:tbl>
          </a:graphicData>
        </a:graphic>
      </p:graphicFrame>
      <p:sp>
        <p:nvSpPr>
          <p:cNvPr id="784" name="Rectangle 783">
            <a:extLst>
              <a:ext uri="{FF2B5EF4-FFF2-40B4-BE49-F238E27FC236}">
                <a16:creationId xmlns:a16="http://schemas.microsoft.com/office/drawing/2014/main" id="{70F8AC39-3F0A-CF4B-A22B-1E17ED4CB805}"/>
              </a:ext>
            </a:extLst>
          </p:cNvPr>
          <p:cNvSpPr/>
          <p:nvPr/>
        </p:nvSpPr>
        <p:spPr>
          <a:xfrm>
            <a:off x="20839176" y="19094026"/>
            <a:ext cx="10058400" cy="2257214"/>
          </a:xfrm>
          <a:prstGeom prst="rect">
            <a:avLst/>
          </a:prstGeom>
          <a:solidFill>
            <a:schemeClr val="accent6">
              <a:lumMod val="75000"/>
            </a:schemeClr>
          </a:solid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785" name="TextBox 784">
            <a:extLst>
              <a:ext uri="{FF2B5EF4-FFF2-40B4-BE49-F238E27FC236}">
                <a16:creationId xmlns:a16="http://schemas.microsoft.com/office/drawing/2014/main" id="{ABFE2B0B-9B6C-9646-A98D-675836CEBF59}"/>
              </a:ext>
            </a:extLst>
          </p:cNvPr>
          <p:cNvSpPr txBox="1"/>
          <p:nvPr/>
        </p:nvSpPr>
        <p:spPr>
          <a:xfrm>
            <a:off x="20848320" y="19132094"/>
            <a:ext cx="10058400" cy="2123658"/>
          </a:xfrm>
          <a:prstGeom prst="rect">
            <a:avLst/>
          </a:prstGeom>
          <a:noFill/>
        </p:spPr>
        <p:txBody>
          <a:bodyPr wrap="square" rtlCol="0">
            <a:spAutoFit/>
          </a:bodyPr>
          <a:lstStyle/>
          <a:p>
            <a:pPr algn="ctr"/>
            <a:r>
              <a:rPr lang="en-US" sz="4400" b="1" dirty="0">
                <a:solidFill>
                  <a:schemeClr val="bg1"/>
                </a:solidFill>
                <a:latin typeface="Arial" charset="0"/>
                <a:ea typeface="Arial" charset="0"/>
                <a:cs typeface="Arial" charset="0"/>
              </a:rPr>
              <a:t>Students who participated in the wasp project show similar gains compared to other GEP students</a:t>
            </a:r>
          </a:p>
        </p:txBody>
      </p:sp>
      <p:sp>
        <p:nvSpPr>
          <p:cNvPr id="786" name="Rectangle 785">
            <a:extLst>
              <a:ext uri="{FF2B5EF4-FFF2-40B4-BE49-F238E27FC236}">
                <a16:creationId xmlns:a16="http://schemas.microsoft.com/office/drawing/2014/main" id="{A6EB087E-2A22-9342-AA2F-96D8FEC1DE0D}"/>
              </a:ext>
            </a:extLst>
          </p:cNvPr>
          <p:cNvSpPr/>
          <p:nvPr/>
        </p:nvSpPr>
        <p:spPr>
          <a:xfrm>
            <a:off x="10515600" y="19677888"/>
            <a:ext cx="10055588" cy="8963856"/>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sp>
        <p:nvSpPr>
          <p:cNvPr id="787" name="TextBox 786">
            <a:extLst>
              <a:ext uri="{FF2B5EF4-FFF2-40B4-BE49-F238E27FC236}">
                <a16:creationId xmlns:a16="http://schemas.microsoft.com/office/drawing/2014/main" id="{72E3880D-A9F7-0A42-84A2-96BA47BF4D1E}"/>
              </a:ext>
            </a:extLst>
          </p:cNvPr>
          <p:cNvSpPr txBox="1"/>
          <p:nvPr/>
        </p:nvSpPr>
        <p:spPr>
          <a:xfrm>
            <a:off x="10529020" y="23311135"/>
            <a:ext cx="2641004" cy="369332"/>
          </a:xfrm>
          <a:prstGeom prst="rect">
            <a:avLst/>
          </a:prstGeom>
          <a:noFill/>
        </p:spPr>
        <p:txBody>
          <a:bodyPr wrap="square" rtlCol="0">
            <a:spAutoFit/>
          </a:bodyPr>
          <a:lstStyle/>
          <a:p>
            <a:pPr algn="r">
              <a:spcAft>
                <a:spcPts val="1000"/>
              </a:spcAft>
            </a:pPr>
            <a:r>
              <a:rPr lang="en-US" sz="1800" dirty="0">
                <a:latin typeface="Arial" charset="0"/>
                <a:ea typeface="Arial" charset="0"/>
                <a:cs typeface="Arial" charset="0"/>
              </a:rPr>
              <a:t>Student gene model</a:t>
            </a:r>
          </a:p>
        </p:txBody>
      </p:sp>
      <p:sp>
        <p:nvSpPr>
          <p:cNvPr id="788" name="TextBox 787">
            <a:extLst>
              <a:ext uri="{FF2B5EF4-FFF2-40B4-BE49-F238E27FC236}">
                <a16:creationId xmlns:a16="http://schemas.microsoft.com/office/drawing/2014/main" id="{7D2CB4D5-4505-C84F-BB4E-233E254A9DF8}"/>
              </a:ext>
            </a:extLst>
          </p:cNvPr>
          <p:cNvSpPr txBox="1"/>
          <p:nvPr/>
        </p:nvSpPr>
        <p:spPr>
          <a:xfrm>
            <a:off x="10676464" y="26860586"/>
            <a:ext cx="2313432" cy="646331"/>
          </a:xfrm>
          <a:prstGeom prst="rect">
            <a:avLst/>
          </a:prstGeom>
          <a:noFill/>
        </p:spPr>
        <p:txBody>
          <a:bodyPr wrap="square" rtlCol="0">
            <a:spAutoFit/>
          </a:bodyPr>
          <a:lstStyle/>
          <a:p>
            <a:pPr algn="r">
              <a:spcAft>
                <a:spcPts val="1000"/>
              </a:spcAft>
            </a:pPr>
            <a:r>
              <a:rPr lang="en-US" sz="1800" dirty="0">
                <a:latin typeface="Arial" charset="0"/>
                <a:ea typeface="Arial" charset="0"/>
                <a:cs typeface="Arial" charset="0"/>
              </a:rPr>
              <a:t>Repeats identification</a:t>
            </a:r>
          </a:p>
        </p:txBody>
      </p:sp>
      <p:sp>
        <p:nvSpPr>
          <p:cNvPr id="789" name="TextBox 788">
            <a:extLst>
              <a:ext uri="{FF2B5EF4-FFF2-40B4-BE49-F238E27FC236}">
                <a16:creationId xmlns:a16="http://schemas.microsoft.com/office/drawing/2014/main" id="{5A99BB67-D523-284A-A30B-0E034589EDD1}"/>
              </a:ext>
            </a:extLst>
          </p:cNvPr>
          <p:cNvSpPr txBox="1"/>
          <p:nvPr/>
        </p:nvSpPr>
        <p:spPr>
          <a:xfrm>
            <a:off x="10676464" y="25973011"/>
            <a:ext cx="2313432" cy="356312"/>
          </a:xfrm>
          <a:prstGeom prst="rect">
            <a:avLst/>
          </a:prstGeom>
          <a:noFill/>
        </p:spPr>
        <p:txBody>
          <a:bodyPr wrap="none" rtlCol="0">
            <a:noAutofit/>
          </a:bodyPr>
          <a:lstStyle/>
          <a:p>
            <a:pPr algn="r">
              <a:spcAft>
                <a:spcPts val="1000"/>
              </a:spcAft>
            </a:pPr>
            <a:r>
              <a:rPr lang="en-US" sz="1800" dirty="0">
                <a:latin typeface="Arial" charset="0"/>
                <a:ea typeface="Arial" charset="0"/>
                <a:cs typeface="Arial" charset="0"/>
              </a:rPr>
              <a:t>RNA-Seq analysis</a:t>
            </a:r>
          </a:p>
        </p:txBody>
      </p:sp>
      <p:sp>
        <p:nvSpPr>
          <p:cNvPr id="790" name="TextBox 789">
            <a:extLst>
              <a:ext uri="{FF2B5EF4-FFF2-40B4-BE49-F238E27FC236}">
                <a16:creationId xmlns:a16="http://schemas.microsoft.com/office/drawing/2014/main" id="{E30B1A91-275D-BA42-B924-B54AF7BB9EF9}"/>
              </a:ext>
            </a:extLst>
          </p:cNvPr>
          <p:cNvSpPr txBox="1"/>
          <p:nvPr/>
        </p:nvSpPr>
        <p:spPr>
          <a:xfrm>
            <a:off x="10676464" y="25133283"/>
            <a:ext cx="2313432" cy="369332"/>
          </a:xfrm>
          <a:prstGeom prst="rect">
            <a:avLst/>
          </a:prstGeom>
          <a:noFill/>
        </p:spPr>
        <p:txBody>
          <a:bodyPr wrap="square" rtlCol="0">
            <a:spAutoFit/>
          </a:bodyPr>
          <a:lstStyle/>
          <a:p>
            <a:pPr algn="r">
              <a:spcAft>
                <a:spcPts val="1000"/>
              </a:spcAft>
            </a:pPr>
            <a:r>
              <a:rPr lang="en-US" sz="1800" dirty="0">
                <a:latin typeface="Arial" charset="0"/>
                <a:ea typeface="Arial" charset="0"/>
                <a:cs typeface="Arial" charset="0"/>
              </a:rPr>
              <a:t>Gene predictions</a:t>
            </a:r>
          </a:p>
        </p:txBody>
      </p:sp>
      <p:sp>
        <p:nvSpPr>
          <p:cNvPr id="791" name="TextBox 790">
            <a:extLst>
              <a:ext uri="{FF2B5EF4-FFF2-40B4-BE49-F238E27FC236}">
                <a16:creationId xmlns:a16="http://schemas.microsoft.com/office/drawing/2014/main" id="{FC6D595B-FEF7-584D-9A7E-6A06C945DD90}"/>
              </a:ext>
            </a:extLst>
          </p:cNvPr>
          <p:cNvSpPr txBox="1"/>
          <p:nvPr/>
        </p:nvSpPr>
        <p:spPr>
          <a:xfrm>
            <a:off x="10676464" y="24598580"/>
            <a:ext cx="2313432" cy="369332"/>
          </a:xfrm>
          <a:prstGeom prst="rect">
            <a:avLst/>
          </a:prstGeom>
          <a:noFill/>
        </p:spPr>
        <p:txBody>
          <a:bodyPr wrap="square" rtlCol="0">
            <a:spAutoFit/>
          </a:bodyPr>
          <a:lstStyle/>
          <a:p>
            <a:pPr algn="r">
              <a:spcAft>
                <a:spcPts val="1000"/>
              </a:spcAft>
            </a:pPr>
            <a:r>
              <a:rPr lang="en-US" sz="1800" dirty="0">
                <a:latin typeface="Arial" charset="0"/>
                <a:ea typeface="Arial" charset="0"/>
                <a:cs typeface="Arial" charset="0"/>
              </a:rPr>
              <a:t>Sequence similarity</a:t>
            </a:r>
          </a:p>
        </p:txBody>
      </p:sp>
      <p:sp>
        <p:nvSpPr>
          <p:cNvPr id="793" name="TextBox 792">
            <a:extLst>
              <a:ext uri="{FF2B5EF4-FFF2-40B4-BE49-F238E27FC236}">
                <a16:creationId xmlns:a16="http://schemas.microsoft.com/office/drawing/2014/main" id="{AFFAED5B-1D86-5C40-8BCE-6BFEE0D51C36}"/>
              </a:ext>
            </a:extLst>
          </p:cNvPr>
          <p:cNvSpPr txBox="1"/>
          <p:nvPr/>
        </p:nvSpPr>
        <p:spPr>
          <a:xfrm>
            <a:off x="10676464" y="23780741"/>
            <a:ext cx="2313432" cy="646331"/>
          </a:xfrm>
          <a:prstGeom prst="rect">
            <a:avLst/>
          </a:prstGeom>
          <a:noFill/>
        </p:spPr>
        <p:txBody>
          <a:bodyPr wrap="square" rtlCol="0">
            <a:spAutoFit/>
          </a:bodyPr>
          <a:lstStyle/>
          <a:p>
            <a:pPr algn="r"/>
            <a:r>
              <a:rPr lang="en-US" sz="1800" dirty="0">
                <a:latin typeface="Arial" charset="0"/>
                <a:ea typeface="Arial" charset="0"/>
                <a:cs typeface="Arial" charset="0"/>
              </a:rPr>
              <a:t>Biological data </a:t>
            </a:r>
          </a:p>
          <a:p>
            <a:pPr algn="r"/>
            <a:r>
              <a:rPr lang="en-US" sz="1800" dirty="0">
                <a:latin typeface="Arial" charset="0"/>
                <a:ea typeface="Arial" charset="0"/>
                <a:cs typeface="Arial" charset="0"/>
              </a:rPr>
              <a:t>(MS, transcriptome)</a:t>
            </a:r>
          </a:p>
        </p:txBody>
      </p:sp>
      <p:sp>
        <p:nvSpPr>
          <p:cNvPr id="796" name="TextBox 795">
            <a:extLst>
              <a:ext uri="{FF2B5EF4-FFF2-40B4-BE49-F238E27FC236}">
                <a16:creationId xmlns:a16="http://schemas.microsoft.com/office/drawing/2014/main" id="{49536AB3-2881-314A-8CB3-0D9BCAD74F04}"/>
              </a:ext>
            </a:extLst>
          </p:cNvPr>
          <p:cNvSpPr txBox="1"/>
          <p:nvPr/>
        </p:nvSpPr>
        <p:spPr>
          <a:xfrm>
            <a:off x="10698480" y="21222252"/>
            <a:ext cx="9679301" cy="1713290"/>
          </a:xfrm>
          <a:prstGeom prst="rect">
            <a:avLst/>
          </a:prstGeom>
          <a:noFill/>
        </p:spPr>
        <p:txBody>
          <a:bodyPr wrap="square" rtlCol="0">
            <a:spAutoFit/>
          </a:bodyPr>
          <a:lstStyle/>
          <a:p>
            <a:pPr marL="342900" indent="-342900">
              <a:spcAft>
                <a:spcPts val="400"/>
              </a:spcAft>
              <a:buFont typeface="Wingdings" pitchFamily="2" charset="2"/>
              <a:buChar char="Ø"/>
            </a:pPr>
            <a:r>
              <a:rPr lang="en-US" sz="2400" dirty="0">
                <a:latin typeface="Arial" panose="020B0604020202020204" pitchFamily="34" charset="0"/>
                <a:cs typeface="Arial" panose="020B0604020202020204" pitchFamily="34" charset="0"/>
              </a:rPr>
              <a:t>Engaged more than 200 students from 15 diverse institutions</a:t>
            </a:r>
          </a:p>
          <a:p>
            <a:pPr marL="755650" lvl="1" indent="-407988">
              <a:spcAft>
                <a:spcPts val="1200"/>
              </a:spcAft>
              <a:buFont typeface="Wingdings" pitchFamily="2" charset="2"/>
              <a:buChar char="Ø"/>
            </a:pPr>
            <a:r>
              <a:rPr lang="en-US" sz="2000" dirty="0">
                <a:latin typeface="Arial" panose="020B0604020202020204" pitchFamily="34" charset="0"/>
                <a:cs typeface="Arial" panose="020B0604020202020204" pitchFamily="34" charset="0"/>
              </a:rPr>
              <a:t>7 Primarily Undergraduate Institutions; 4 Minority-Serving Institutions</a:t>
            </a:r>
          </a:p>
          <a:p>
            <a:pPr marL="342900" indent="-342900">
              <a:spcAft>
                <a:spcPts val="1200"/>
              </a:spcAft>
              <a:buFont typeface="Wingdings" pitchFamily="2" charset="2"/>
              <a:buChar char="Ø"/>
            </a:pPr>
            <a:r>
              <a:rPr lang="en-US" sz="2400" dirty="0">
                <a:latin typeface="Arial" panose="020B0604020202020204" pitchFamily="34" charset="0"/>
                <a:cs typeface="Arial" panose="020B0604020202020204" pitchFamily="34" charset="0"/>
              </a:rPr>
              <a:t>Incorporate RNA-Seq and protein mass spectrometry (MS) data into gene annotations</a:t>
            </a:r>
          </a:p>
        </p:txBody>
      </p:sp>
      <p:sp>
        <p:nvSpPr>
          <p:cNvPr id="797" name="Left Brace 796">
            <a:extLst>
              <a:ext uri="{FF2B5EF4-FFF2-40B4-BE49-F238E27FC236}">
                <a16:creationId xmlns:a16="http://schemas.microsoft.com/office/drawing/2014/main" id="{94F7C5BF-0F29-CA45-B00C-BD30A396BEC8}"/>
              </a:ext>
            </a:extLst>
          </p:cNvPr>
          <p:cNvSpPr/>
          <p:nvPr/>
        </p:nvSpPr>
        <p:spPr>
          <a:xfrm>
            <a:off x="12982310" y="26761975"/>
            <a:ext cx="201001" cy="915377"/>
          </a:xfrm>
          <a:prstGeom prst="leftBrac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8" name="Left Brace 797">
            <a:extLst>
              <a:ext uri="{FF2B5EF4-FFF2-40B4-BE49-F238E27FC236}">
                <a16:creationId xmlns:a16="http://schemas.microsoft.com/office/drawing/2014/main" id="{057985A8-C41A-B84B-93F9-FED31A09E433}"/>
              </a:ext>
            </a:extLst>
          </p:cNvPr>
          <p:cNvSpPr/>
          <p:nvPr/>
        </p:nvSpPr>
        <p:spPr>
          <a:xfrm>
            <a:off x="12982310" y="25700783"/>
            <a:ext cx="201001" cy="949323"/>
          </a:xfrm>
          <a:prstGeom prst="leftBrac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9" name="Left Brace 798">
            <a:extLst>
              <a:ext uri="{FF2B5EF4-FFF2-40B4-BE49-F238E27FC236}">
                <a16:creationId xmlns:a16="http://schemas.microsoft.com/office/drawing/2014/main" id="{DF6B0C23-7BA6-4848-B720-EFC66018F6AC}"/>
              </a:ext>
            </a:extLst>
          </p:cNvPr>
          <p:cNvSpPr/>
          <p:nvPr/>
        </p:nvSpPr>
        <p:spPr>
          <a:xfrm>
            <a:off x="12982310" y="24999115"/>
            <a:ext cx="213523" cy="649854"/>
          </a:xfrm>
          <a:prstGeom prst="leftBrac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0" name="Left Brace 799">
            <a:extLst>
              <a:ext uri="{FF2B5EF4-FFF2-40B4-BE49-F238E27FC236}">
                <a16:creationId xmlns:a16="http://schemas.microsoft.com/office/drawing/2014/main" id="{194B75EB-8323-7C4B-B7E2-4355B0EBE593}"/>
              </a:ext>
            </a:extLst>
          </p:cNvPr>
          <p:cNvSpPr/>
          <p:nvPr/>
        </p:nvSpPr>
        <p:spPr>
          <a:xfrm>
            <a:off x="12982310" y="23685900"/>
            <a:ext cx="213523" cy="883410"/>
          </a:xfrm>
          <a:prstGeom prst="leftBrac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01" name="Left Brace 800">
            <a:extLst>
              <a:ext uri="{FF2B5EF4-FFF2-40B4-BE49-F238E27FC236}">
                <a16:creationId xmlns:a16="http://schemas.microsoft.com/office/drawing/2014/main" id="{00079E3C-1DA5-2C4B-A43C-B6D4138AA71F}"/>
              </a:ext>
            </a:extLst>
          </p:cNvPr>
          <p:cNvSpPr/>
          <p:nvPr/>
        </p:nvSpPr>
        <p:spPr>
          <a:xfrm>
            <a:off x="12982310" y="24617073"/>
            <a:ext cx="213523" cy="335176"/>
          </a:xfrm>
          <a:prstGeom prst="leftBrac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1" name="Rounded Rectangle 810">
            <a:extLst>
              <a:ext uri="{FF2B5EF4-FFF2-40B4-BE49-F238E27FC236}">
                <a16:creationId xmlns:a16="http://schemas.microsoft.com/office/drawing/2014/main" id="{291DF2DE-570C-2148-BC1C-8D9F592F367B}"/>
              </a:ext>
            </a:extLst>
          </p:cNvPr>
          <p:cNvSpPr/>
          <p:nvPr/>
        </p:nvSpPr>
        <p:spPr>
          <a:xfrm>
            <a:off x="10742072" y="19845073"/>
            <a:ext cx="9626191" cy="1234440"/>
          </a:xfrm>
          <a:prstGeom prst="roundRect">
            <a:avLst/>
          </a:prstGeom>
          <a:solidFill>
            <a:schemeClr val="accent4">
              <a:lumMod val="20000"/>
              <a:lumOff val="8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812" name="TextBox 811">
            <a:extLst>
              <a:ext uri="{FF2B5EF4-FFF2-40B4-BE49-F238E27FC236}">
                <a16:creationId xmlns:a16="http://schemas.microsoft.com/office/drawing/2014/main" id="{0C187593-25A6-764D-8375-3B44096188ED}"/>
              </a:ext>
            </a:extLst>
          </p:cNvPr>
          <p:cNvSpPr txBox="1"/>
          <p:nvPr/>
        </p:nvSpPr>
        <p:spPr>
          <a:xfrm>
            <a:off x="10990016" y="19861661"/>
            <a:ext cx="7941813" cy="1200329"/>
          </a:xfrm>
          <a:prstGeom prst="rect">
            <a:avLst/>
          </a:prstGeom>
          <a:noFill/>
        </p:spPr>
        <p:txBody>
          <a:bodyPr wrap="square" rtlCol="0">
            <a:spAutoFit/>
          </a:bodyPr>
          <a:lstStyle/>
          <a:p>
            <a:pPr>
              <a:spcAft>
                <a:spcPts val="1200"/>
              </a:spcAft>
            </a:pPr>
            <a:r>
              <a:rPr lang="en-US" sz="2400" b="1" dirty="0">
                <a:latin typeface="Arial" panose="020B0604020202020204" pitchFamily="34" charset="0"/>
                <a:cs typeface="Arial" panose="020B0604020202020204" pitchFamily="34" charset="0"/>
              </a:rPr>
              <a:t>Research goal:</a:t>
            </a:r>
            <a:r>
              <a:rPr lang="en-US" sz="2400" dirty="0">
                <a:latin typeface="Arial" panose="020B0604020202020204" pitchFamily="34" charset="0"/>
                <a:cs typeface="Arial" panose="020B0604020202020204" pitchFamily="34" charset="0"/>
              </a:rPr>
              <a:t> understand how venom proteins from parasitoid wasps manipulate the signal transduction pathways and second messenger system of their hosts</a:t>
            </a:r>
          </a:p>
        </p:txBody>
      </p:sp>
      <p:pic>
        <p:nvPicPr>
          <p:cNvPr id="813" name="Picture 812" descr="A picture containing water, snow, surfing, riding&#10;&#10;Description automatically generated">
            <a:extLst>
              <a:ext uri="{FF2B5EF4-FFF2-40B4-BE49-F238E27FC236}">
                <a16:creationId xmlns:a16="http://schemas.microsoft.com/office/drawing/2014/main" id="{6499887E-A71F-3E48-A3DB-DE5A0A1B5E41}"/>
              </a:ext>
            </a:extLst>
          </p:cNvPr>
          <p:cNvPicPr>
            <a:picLocks noChangeAspect="1"/>
          </p:cNvPicPr>
          <p:nvPr/>
        </p:nvPicPr>
        <p:blipFill rotWithShape="1">
          <a:blip r:embed="rId27"/>
          <a:srcRect l="54300" t="44414" r="37081" b="39256"/>
          <a:stretch/>
        </p:blipFill>
        <p:spPr>
          <a:xfrm rot="16200000" flipH="1">
            <a:off x="18918463" y="19724040"/>
            <a:ext cx="1033053" cy="1462529"/>
          </a:xfrm>
          <a:prstGeom prst="rect">
            <a:avLst/>
          </a:prstGeom>
          <a:ln w="63500">
            <a:noFill/>
          </a:ln>
        </p:spPr>
      </p:pic>
      <p:sp>
        <p:nvSpPr>
          <p:cNvPr id="814" name="TextBox 813">
            <a:extLst>
              <a:ext uri="{FF2B5EF4-FFF2-40B4-BE49-F238E27FC236}">
                <a16:creationId xmlns:a16="http://schemas.microsoft.com/office/drawing/2014/main" id="{827A0A21-097A-A846-A67D-64AA060C6622}"/>
              </a:ext>
            </a:extLst>
          </p:cNvPr>
          <p:cNvSpPr txBox="1"/>
          <p:nvPr/>
        </p:nvSpPr>
        <p:spPr>
          <a:xfrm>
            <a:off x="13176065" y="22781231"/>
            <a:ext cx="7143901" cy="400110"/>
          </a:xfrm>
          <a:prstGeom prst="rect">
            <a:avLst/>
          </a:prstGeom>
          <a:noFill/>
        </p:spPr>
        <p:txBody>
          <a:bodyPr wrap="square" rtlCol="0">
            <a:spAutoFit/>
          </a:bodyPr>
          <a:lstStyle/>
          <a:p>
            <a:pPr algn="ctr">
              <a:spcAft>
                <a:spcPts val="1000"/>
              </a:spcAft>
            </a:pPr>
            <a:r>
              <a:rPr lang="en-US" sz="2000" i="1" dirty="0">
                <a:latin typeface="Arial" charset="0"/>
                <a:ea typeface="Arial" charset="0"/>
                <a:cs typeface="Arial" charset="0"/>
              </a:rPr>
              <a:t>Ganaspis species 1 </a:t>
            </a:r>
            <a:r>
              <a:rPr lang="en-US" sz="2000" dirty="0">
                <a:latin typeface="Arial" charset="0"/>
                <a:ea typeface="Arial" charset="0"/>
                <a:cs typeface="Arial" charset="0"/>
              </a:rPr>
              <a:t>scaffold_427473</a:t>
            </a:r>
          </a:p>
        </p:txBody>
      </p:sp>
      <p:sp>
        <p:nvSpPr>
          <p:cNvPr id="815" name="Rectangle 814">
            <a:extLst>
              <a:ext uri="{FF2B5EF4-FFF2-40B4-BE49-F238E27FC236}">
                <a16:creationId xmlns:a16="http://schemas.microsoft.com/office/drawing/2014/main" id="{592D0C6E-33B3-B14F-892B-AD9681807630}"/>
              </a:ext>
            </a:extLst>
          </p:cNvPr>
          <p:cNvSpPr/>
          <p:nvPr/>
        </p:nvSpPr>
        <p:spPr>
          <a:xfrm>
            <a:off x="20839176" y="21351239"/>
            <a:ext cx="10058400" cy="7293771"/>
          </a:xfrm>
          <a:prstGeom prst="rect">
            <a:avLst/>
          </a:prstGeom>
          <a:noFill/>
          <a:ln w="762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charset="0"/>
              <a:ea typeface="Arial" charset="0"/>
              <a:cs typeface="Arial" charset="0"/>
            </a:endParaRPr>
          </a:p>
        </p:txBody>
      </p:sp>
      <p:pic>
        <p:nvPicPr>
          <p:cNvPr id="816" name="Picture 815">
            <a:extLst>
              <a:ext uri="{FF2B5EF4-FFF2-40B4-BE49-F238E27FC236}">
                <a16:creationId xmlns:a16="http://schemas.microsoft.com/office/drawing/2014/main" id="{7B46C163-B7BA-6B40-84D7-20613D5CC2DE}"/>
              </a:ext>
            </a:extLst>
          </p:cNvPr>
          <p:cNvPicPr>
            <a:picLocks noChangeAspect="1"/>
          </p:cNvPicPr>
          <p:nvPr/>
        </p:nvPicPr>
        <p:blipFill rotWithShape="1">
          <a:blip r:embed="rId28"/>
          <a:srcRect l="17786" t="16092" r="31185" b="64354"/>
          <a:stretch/>
        </p:blipFill>
        <p:spPr>
          <a:xfrm>
            <a:off x="25039209" y="22222363"/>
            <a:ext cx="5713479" cy="2833403"/>
          </a:xfrm>
          <a:prstGeom prst="rect">
            <a:avLst/>
          </a:prstGeom>
        </p:spPr>
      </p:pic>
      <p:pic>
        <p:nvPicPr>
          <p:cNvPr id="818" name="Picture 817">
            <a:extLst>
              <a:ext uri="{FF2B5EF4-FFF2-40B4-BE49-F238E27FC236}">
                <a16:creationId xmlns:a16="http://schemas.microsoft.com/office/drawing/2014/main" id="{951552F1-6281-2945-BDE8-F40AC0898F51}"/>
              </a:ext>
            </a:extLst>
          </p:cNvPr>
          <p:cNvPicPr>
            <a:picLocks noChangeAspect="1"/>
          </p:cNvPicPr>
          <p:nvPr/>
        </p:nvPicPr>
        <p:blipFill rotWithShape="1">
          <a:blip r:embed="rId29"/>
          <a:srcRect l="16912" t="18537" b="11524"/>
          <a:stretch/>
        </p:blipFill>
        <p:spPr>
          <a:xfrm>
            <a:off x="21673217" y="22446986"/>
            <a:ext cx="2671805" cy="2308486"/>
          </a:xfrm>
          <a:prstGeom prst="rect">
            <a:avLst/>
          </a:prstGeom>
        </p:spPr>
      </p:pic>
      <p:sp>
        <p:nvSpPr>
          <p:cNvPr id="819" name="TextBox 818">
            <a:extLst>
              <a:ext uri="{FF2B5EF4-FFF2-40B4-BE49-F238E27FC236}">
                <a16:creationId xmlns:a16="http://schemas.microsoft.com/office/drawing/2014/main" id="{3F247945-45D9-FF45-8F31-A70C0668AA56}"/>
              </a:ext>
            </a:extLst>
          </p:cNvPr>
          <p:cNvSpPr txBox="1"/>
          <p:nvPr/>
        </p:nvSpPr>
        <p:spPr>
          <a:xfrm>
            <a:off x="20967192" y="37845293"/>
            <a:ext cx="9815524" cy="2092881"/>
          </a:xfrm>
          <a:prstGeom prst="rect">
            <a:avLst/>
          </a:prstGeom>
          <a:noFill/>
        </p:spPr>
        <p:txBody>
          <a:bodyPr wrap="square" rtlCol="0">
            <a:spAutoFit/>
          </a:bodyPr>
          <a:lstStyle/>
          <a:p>
            <a:pPr marL="342900" indent="-342900">
              <a:spcAft>
                <a:spcPts val="1200"/>
              </a:spcAft>
              <a:buFont typeface="Wingdings" pitchFamily="2" charset="2"/>
              <a:buChar char="Ø"/>
            </a:pPr>
            <a:r>
              <a:rPr lang="en-US" sz="2000" dirty="0">
                <a:latin typeface="Arial" panose="020B0604020202020204" pitchFamily="34" charset="0"/>
                <a:cs typeface="Arial" panose="020B0604020202020204" pitchFamily="34" charset="0"/>
              </a:rPr>
              <a:t>G-OnRamp was supported by NIH grant 1R25 GM119157 awarded to SCRE. The work on parasitoid wasps is supported by NIH grants 1R35 GM133760 and 1R03 AG063314 awarded to NTM.</a:t>
            </a:r>
          </a:p>
          <a:p>
            <a:pPr marL="342900" indent="-342900">
              <a:spcAft>
                <a:spcPts val="1200"/>
              </a:spcAft>
              <a:buFont typeface="Wingdings" pitchFamily="2" charset="2"/>
              <a:buChar char="Ø"/>
            </a:pPr>
            <a:r>
              <a:rPr lang="en-US" sz="2000" dirty="0">
                <a:latin typeface="Arial" panose="020B0604020202020204" pitchFamily="34" charset="0"/>
                <a:cs typeface="Arial" panose="020B0604020202020204" pitchFamily="34" charset="0"/>
              </a:rPr>
              <a:t>GEP is supported by NSF grant #1915544, NIH grant #GM130517, and hosted by The University of Alabama and WUSTL. Galaxy is supported by NIH grant HG006620-04 and OHSU.</a:t>
            </a:r>
          </a:p>
        </p:txBody>
      </p:sp>
      <p:pic>
        <p:nvPicPr>
          <p:cNvPr id="824" name="Picture 823">
            <a:extLst>
              <a:ext uri="{FF2B5EF4-FFF2-40B4-BE49-F238E27FC236}">
                <a16:creationId xmlns:a16="http://schemas.microsoft.com/office/drawing/2014/main" id="{20824EC8-0705-A440-958D-6BE01EFF6DD6}"/>
              </a:ext>
            </a:extLst>
          </p:cNvPr>
          <p:cNvPicPr>
            <a:picLocks noChangeAspect="1"/>
          </p:cNvPicPr>
          <p:nvPr/>
        </p:nvPicPr>
        <p:blipFill>
          <a:blip r:embed="rId30"/>
          <a:stretch>
            <a:fillRect/>
          </a:stretch>
        </p:blipFill>
        <p:spPr>
          <a:xfrm>
            <a:off x="29553740" y="35308541"/>
            <a:ext cx="930008" cy="1215010"/>
          </a:xfrm>
          <a:prstGeom prst="rect">
            <a:avLst/>
          </a:prstGeom>
        </p:spPr>
      </p:pic>
      <p:sp>
        <p:nvSpPr>
          <p:cNvPr id="826" name="Rectangle 825">
            <a:extLst>
              <a:ext uri="{FF2B5EF4-FFF2-40B4-BE49-F238E27FC236}">
                <a16:creationId xmlns:a16="http://schemas.microsoft.com/office/drawing/2014/main" id="{AF46FEFA-F5C8-024E-9B11-30CF5DBED4BC}"/>
              </a:ext>
            </a:extLst>
          </p:cNvPr>
          <p:cNvSpPr/>
          <p:nvPr/>
        </p:nvSpPr>
        <p:spPr bwMode="auto">
          <a:xfrm>
            <a:off x="27372163" y="22129413"/>
            <a:ext cx="3341155" cy="658703"/>
          </a:xfrm>
          <a:prstGeom prst="rect">
            <a:avLst/>
          </a:prstGeom>
          <a:solidFill>
            <a:schemeClr val="bg1">
              <a:lumMod val="95000"/>
            </a:schemeClr>
          </a:solidFill>
          <a:ln w="6350" cap="flat" cmpd="sng" algn="ctr">
            <a:solidFill>
              <a:sysClr val="windowText" lastClr="000000">
                <a:lumMod val="50000"/>
                <a:lumOff val="50000"/>
              </a:sysClr>
            </a:solidFill>
            <a:prstDash val="solid"/>
            <a:miter lim="800000"/>
          </a:ln>
          <a:effectLst/>
        </p:spPr>
        <p:txBody>
          <a:bodyPr anchor="ctr"/>
          <a:lstStyle/>
          <a:p>
            <a:pPr algn="ctr" defTabSz="2911181">
              <a:defRPr/>
            </a:pPr>
            <a:endParaRPr lang="en-US" sz="5731" kern="0" dirty="0">
              <a:solidFill>
                <a:prstClr val="white"/>
              </a:solidFill>
              <a:latin typeface="Arial" panose="020B0604020202020204" pitchFamily="34" charset="0"/>
              <a:ea typeface="Arial" charset="0"/>
              <a:cs typeface="Arial" panose="020B0604020202020204" pitchFamily="34" charset="0"/>
            </a:endParaRPr>
          </a:p>
        </p:txBody>
      </p:sp>
      <p:sp>
        <p:nvSpPr>
          <p:cNvPr id="828" name="TextBox 827">
            <a:extLst>
              <a:ext uri="{FF2B5EF4-FFF2-40B4-BE49-F238E27FC236}">
                <a16:creationId xmlns:a16="http://schemas.microsoft.com/office/drawing/2014/main" id="{7C02BD5C-4FEF-2D4B-A71E-3DB0FD25C126}"/>
              </a:ext>
            </a:extLst>
          </p:cNvPr>
          <p:cNvSpPr txBox="1"/>
          <p:nvPr/>
        </p:nvSpPr>
        <p:spPr>
          <a:xfrm>
            <a:off x="27692036" y="22129301"/>
            <a:ext cx="299130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Wasp projects (N = 181–195)</a:t>
            </a:r>
          </a:p>
        </p:txBody>
      </p:sp>
      <p:sp>
        <p:nvSpPr>
          <p:cNvPr id="829" name="TextBox 828">
            <a:extLst>
              <a:ext uri="{FF2B5EF4-FFF2-40B4-BE49-F238E27FC236}">
                <a16:creationId xmlns:a16="http://schemas.microsoft.com/office/drawing/2014/main" id="{2427DFDD-E7B8-7D44-B611-2E0830D10A0F}"/>
              </a:ext>
            </a:extLst>
          </p:cNvPr>
          <p:cNvSpPr txBox="1"/>
          <p:nvPr/>
        </p:nvSpPr>
        <p:spPr>
          <a:xfrm>
            <a:off x="27692036" y="22443440"/>
            <a:ext cx="308124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Other projects (N = 1200–1270)</a:t>
            </a:r>
          </a:p>
        </p:txBody>
      </p:sp>
      <p:sp>
        <p:nvSpPr>
          <p:cNvPr id="830" name="Diamond 829">
            <a:extLst>
              <a:ext uri="{FF2B5EF4-FFF2-40B4-BE49-F238E27FC236}">
                <a16:creationId xmlns:a16="http://schemas.microsoft.com/office/drawing/2014/main" id="{6B7CCC21-68C4-FC44-BB30-0C6DC14A1DDC}"/>
              </a:ext>
            </a:extLst>
          </p:cNvPr>
          <p:cNvSpPr/>
          <p:nvPr/>
        </p:nvSpPr>
        <p:spPr>
          <a:xfrm>
            <a:off x="27464506" y="22182128"/>
            <a:ext cx="228600" cy="228600"/>
          </a:xfrm>
          <a:prstGeom prst="diamond">
            <a:avLst/>
          </a:prstGeom>
          <a:solidFill>
            <a:srgbClr val="FF0000"/>
          </a:solidFill>
          <a:ln w="28575">
            <a:solidFill>
              <a:srgbClr val="437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31" name="Triangle 830">
            <a:extLst>
              <a:ext uri="{FF2B5EF4-FFF2-40B4-BE49-F238E27FC236}">
                <a16:creationId xmlns:a16="http://schemas.microsoft.com/office/drawing/2014/main" id="{50C183C0-0815-9244-B778-7CF173991A30}"/>
              </a:ext>
            </a:extLst>
          </p:cNvPr>
          <p:cNvSpPr/>
          <p:nvPr/>
        </p:nvSpPr>
        <p:spPr>
          <a:xfrm>
            <a:off x="27510323" y="22532175"/>
            <a:ext cx="182880" cy="182880"/>
          </a:xfrm>
          <a:prstGeom prst="triangle">
            <a:avLst/>
          </a:prstGeom>
          <a:solidFill>
            <a:srgbClr val="00B050"/>
          </a:solidFill>
          <a:ln w="28575">
            <a:solidFill>
              <a:srgbClr val="A4A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32" name="TextBox 831">
            <a:extLst>
              <a:ext uri="{FF2B5EF4-FFF2-40B4-BE49-F238E27FC236}">
                <a16:creationId xmlns:a16="http://schemas.microsoft.com/office/drawing/2014/main" id="{BBBBDB22-8DFC-1B48-ABF4-47C0EA3F478E}"/>
              </a:ext>
            </a:extLst>
          </p:cNvPr>
          <p:cNvSpPr txBox="1"/>
          <p:nvPr/>
        </p:nvSpPr>
        <p:spPr>
          <a:xfrm>
            <a:off x="21685718" y="21596718"/>
            <a:ext cx="2541069" cy="707886"/>
          </a:xfrm>
          <a:prstGeom prst="rect">
            <a:avLst/>
          </a:prstGeom>
          <a:noFill/>
        </p:spPr>
        <p:txBody>
          <a:bodyPr wrap="square" rtlCol="0">
            <a:spAutoFit/>
          </a:bodyPr>
          <a:lstStyle/>
          <a:p>
            <a:pPr algn="ctr"/>
            <a:r>
              <a:rPr lang="en-US" sz="2000" b="1" dirty="0">
                <a:latin typeface="Arial" charset="0"/>
                <a:ea typeface="Arial" charset="0"/>
                <a:cs typeface="Arial" charset="0"/>
              </a:rPr>
              <a:t>Mean post-course test scores</a:t>
            </a:r>
          </a:p>
        </p:txBody>
      </p:sp>
      <p:sp>
        <p:nvSpPr>
          <p:cNvPr id="833" name="TextBox 832">
            <a:extLst>
              <a:ext uri="{FF2B5EF4-FFF2-40B4-BE49-F238E27FC236}">
                <a16:creationId xmlns:a16="http://schemas.microsoft.com/office/drawing/2014/main" id="{905AD8D8-258D-914C-AB0E-D2037AAB0BC3}"/>
              </a:ext>
            </a:extLst>
          </p:cNvPr>
          <p:cNvSpPr txBox="1"/>
          <p:nvPr/>
        </p:nvSpPr>
        <p:spPr>
          <a:xfrm>
            <a:off x="21731252" y="24698529"/>
            <a:ext cx="1308665" cy="400110"/>
          </a:xfrm>
          <a:prstGeom prst="rect">
            <a:avLst/>
          </a:prstGeom>
          <a:noFill/>
        </p:spPr>
        <p:txBody>
          <a:bodyPr wrap="square" rtlCol="0">
            <a:spAutoFit/>
          </a:bodyPr>
          <a:lstStyle/>
          <a:p>
            <a:pPr algn="ctr"/>
            <a:r>
              <a:rPr lang="en-US" sz="2000" dirty="0">
                <a:latin typeface="Arial" charset="0"/>
                <a:ea typeface="Arial" charset="0"/>
                <a:cs typeface="Arial" charset="0"/>
              </a:rPr>
              <a:t>Wasps</a:t>
            </a:r>
          </a:p>
        </p:txBody>
      </p:sp>
      <p:sp>
        <p:nvSpPr>
          <p:cNvPr id="834" name="TextBox 833">
            <a:extLst>
              <a:ext uri="{FF2B5EF4-FFF2-40B4-BE49-F238E27FC236}">
                <a16:creationId xmlns:a16="http://schemas.microsoft.com/office/drawing/2014/main" id="{FB2C2B00-F835-B844-BA40-4C7105B5153E}"/>
              </a:ext>
            </a:extLst>
          </p:cNvPr>
          <p:cNvSpPr txBox="1"/>
          <p:nvPr/>
        </p:nvSpPr>
        <p:spPr>
          <a:xfrm>
            <a:off x="22958764" y="24698529"/>
            <a:ext cx="1308665" cy="400110"/>
          </a:xfrm>
          <a:prstGeom prst="rect">
            <a:avLst/>
          </a:prstGeom>
          <a:noFill/>
        </p:spPr>
        <p:txBody>
          <a:bodyPr wrap="square" rtlCol="0">
            <a:spAutoFit/>
          </a:bodyPr>
          <a:lstStyle/>
          <a:p>
            <a:pPr algn="ctr"/>
            <a:r>
              <a:rPr lang="en-US" sz="2000" dirty="0">
                <a:latin typeface="Arial" charset="0"/>
                <a:ea typeface="Arial" charset="0"/>
                <a:cs typeface="Arial" charset="0"/>
              </a:rPr>
              <a:t>Other</a:t>
            </a:r>
          </a:p>
        </p:txBody>
      </p:sp>
      <p:sp>
        <p:nvSpPr>
          <p:cNvPr id="835" name="TextBox 834">
            <a:extLst>
              <a:ext uri="{FF2B5EF4-FFF2-40B4-BE49-F238E27FC236}">
                <a16:creationId xmlns:a16="http://schemas.microsoft.com/office/drawing/2014/main" id="{7E0820CE-4C3F-5A46-9E59-4AC304F22FF2}"/>
              </a:ext>
            </a:extLst>
          </p:cNvPr>
          <p:cNvSpPr txBox="1"/>
          <p:nvPr/>
        </p:nvSpPr>
        <p:spPr>
          <a:xfrm rot="16200000">
            <a:off x="20011427" y="23487380"/>
            <a:ext cx="2347220" cy="400110"/>
          </a:xfrm>
          <a:prstGeom prst="rect">
            <a:avLst/>
          </a:prstGeom>
          <a:noFill/>
        </p:spPr>
        <p:txBody>
          <a:bodyPr wrap="square" rtlCol="0">
            <a:spAutoFit/>
          </a:bodyPr>
          <a:lstStyle/>
          <a:p>
            <a:pPr algn="ctr"/>
            <a:r>
              <a:rPr lang="en-US" sz="2000" b="1" dirty="0">
                <a:latin typeface="Arial" charset="0"/>
                <a:ea typeface="Arial" charset="0"/>
                <a:cs typeface="Arial" charset="0"/>
              </a:rPr>
              <a:t>Mean score</a:t>
            </a:r>
          </a:p>
        </p:txBody>
      </p:sp>
      <p:sp>
        <p:nvSpPr>
          <p:cNvPr id="836" name="TextBox 835">
            <a:extLst>
              <a:ext uri="{FF2B5EF4-FFF2-40B4-BE49-F238E27FC236}">
                <a16:creationId xmlns:a16="http://schemas.microsoft.com/office/drawing/2014/main" id="{FF38FAC8-F5CD-BA43-A06B-39E1C45EF15F}"/>
              </a:ext>
            </a:extLst>
          </p:cNvPr>
          <p:cNvSpPr txBox="1"/>
          <p:nvPr/>
        </p:nvSpPr>
        <p:spPr>
          <a:xfrm>
            <a:off x="21250655" y="24514633"/>
            <a:ext cx="539496" cy="400110"/>
          </a:xfrm>
          <a:prstGeom prst="rect">
            <a:avLst/>
          </a:prstGeom>
          <a:noFill/>
        </p:spPr>
        <p:txBody>
          <a:bodyPr wrap="square" rtlCol="0">
            <a:spAutoFit/>
          </a:bodyPr>
          <a:lstStyle/>
          <a:p>
            <a:pPr algn="r"/>
            <a:r>
              <a:rPr lang="en-US" sz="2000" dirty="0">
                <a:latin typeface="Arial" charset="0"/>
                <a:ea typeface="Arial" charset="0"/>
                <a:cs typeface="Arial" charset="0"/>
              </a:rPr>
              <a:t>0</a:t>
            </a:r>
          </a:p>
        </p:txBody>
      </p:sp>
      <p:sp>
        <p:nvSpPr>
          <p:cNvPr id="837" name="TextBox 836">
            <a:extLst>
              <a:ext uri="{FF2B5EF4-FFF2-40B4-BE49-F238E27FC236}">
                <a16:creationId xmlns:a16="http://schemas.microsoft.com/office/drawing/2014/main" id="{47FD1466-D908-834F-92EB-9670A4B69C08}"/>
              </a:ext>
            </a:extLst>
          </p:cNvPr>
          <p:cNvSpPr txBox="1"/>
          <p:nvPr/>
        </p:nvSpPr>
        <p:spPr>
          <a:xfrm>
            <a:off x="21250655" y="23847406"/>
            <a:ext cx="539496" cy="400110"/>
          </a:xfrm>
          <a:prstGeom prst="rect">
            <a:avLst/>
          </a:prstGeom>
          <a:noFill/>
        </p:spPr>
        <p:txBody>
          <a:bodyPr wrap="square" rtlCol="0">
            <a:spAutoFit/>
          </a:bodyPr>
          <a:lstStyle/>
          <a:p>
            <a:pPr algn="r"/>
            <a:r>
              <a:rPr lang="en-US" sz="2000" dirty="0">
                <a:latin typeface="Arial" charset="0"/>
                <a:ea typeface="Arial" charset="0"/>
                <a:cs typeface="Arial" charset="0"/>
              </a:rPr>
              <a:t>4</a:t>
            </a:r>
          </a:p>
        </p:txBody>
      </p:sp>
      <p:sp>
        <p:nvSpPr>
          <p:cNvPr id="838" name="TextBox 837">
            <a:extLst>
              <a:ext uri="{FF2B5EF4-FFF2-40B4-BE49-F238E27FC236}">
                <a16:creationId xmlns:a16="http://schemas.microsoft.com/office/drawing/2014/main" id="{972B5BD9-9037-6E47-ACC9-B9A6A325D8C3}"/>
              </a:ext>
            </a:extLst>
          </p:cNvPr>
          <p:cNvSpPr txBox="1"/>
          <p:nvPr/>
        </p:nvSpPr>
        <p:spPr>
          <a:xfrm>
            <a:off x="21250655" y="24198070"/>
            <a:ext cx="539496" cy="400110"/>
          </a:xfrm>
          <a:prstGeom prst="rect">
            <a:avLst/>
          </a:prstGeom>
          <a:noFill/>
        </p:spPr>
        <p:txBody>
          <a:bodyPr wrap="square" rtlCol="0">
            <a:spAutoFit/>
          </a:bodyPr>
          <a:lstStyle/>
          <a:p>
            <a:pPr algn="r"/>
            <a:r>
              <a:rPr lang="en-US" sz="2000" dirty="0">
                <a:latin typeface="Arial" charset="0"/>
                <a:ea typeface="Arial" charset="0"/>
                <a:cs typeface="Arial" charset="0"/>
              </a:rPr>
              <a:t>2</a:t>
            </a:r>
          </a:p>
        </p:txBody>
      </p:sp>
      <p:sp>
        <p:nvSpPr>
          <p:cNvPr id="839" name="TextBox 838">
            <a:extLst>
              <a:ext uri="{FF2B5EF4-FFF2-40B4-BE49-F238E27FC236}">
                <a16:creationId xmlns:a16="http://schemas.microsoft.com/office/drawing/2014/main" id="{81514A1C-7E69-0C43-975F-BB30DC95FC73}"/>
              </a:ext>
            </a:extLst>
          </p:cNvPr>
          <p:cNvSpPr txBox="1"/>
          <p:nvPr/>
        </p:nvSpPr>
        <p:spPr>
          <a:xfrm>
            <a:off x="21250655" y="23247232"/>
            <a:ext cx="539496" cy="400110"/>
          </a:xfrm>
          <a:prstGeom prst="rect">
            <a:avLst/>
          </a:prstGeom>
          <a:noFill/>
        </p:spPr>
        <p:txBody>
          <a:bodyPr wrap="square" rtlCol="0">
            <a:spAutoFit/>
          </a:bodyPr>
          <a:lstStyle/>
          <a:p>
            <a:pPr algn="r"/>
            <a:r>
              <a:rPr lang="en-US" sz="2000" dirty="0">
                <a:latin typeface="Arial" charset="0"/>
                <a:ea typeface="Arial" charset="0"/>
                <a:cs typeface="Arial" charset="0"/>
              </a:rPr>
              <a:t>8</a:t>
            </a:r>
          </a:p>
        </p:txBody>
      </p:sp>
      <p:sp>
        <p:nvSpPr>
          <p:cNvPr id="840" name="TextBox 839">
            <a:extLst>
              <a:ext uri="{FF2B5EF4-FFF2-40B4-BE49-F238E27FC236}">
                <a16:creationId xmlns:a16="http://schemas.microsoft.com/office/drawing/2014/main" id="{91D52A40-CEA4-1A49-AEA4-E2A7A8F2103D}"/>
              </a:ext>
            </a:extLst>
          </p:cNvPr>
          <p:cNvSpPr txBox="1"/>
          <p:nvPr/>
        </p:nvSpPr>
        <p:spPr>
          <a:xfrm>
            <a:off x="21250655" y="23547993"/>
            <a:ext cx="539496" cy="400110"/>
          </a:xfrm>
          <a:prstGeom prst="rect">
            <a:avLst/>
          </a:prstGeom>
          <a:noFill/>
        </p:spPr>
        <p:txBody>
          <a:bodyPr wrap="square" rtlCol="0">
            <a:spAutoFit/>
          </a:bodyPr>
          <a:lstStyle/>
          <a:p>
            <a:pPr algn="r"/>
            <a:r>
              <a:rPr lang="en-US" sz="2000" dirty="0">
                <a:latin typeface="Arial" charset="0"/>
                <a:ea typeface="Arial" charset="0"/>
                <a:cs typeface="Arial" charset="0"/>
              </a:rPr>
              <a:t>6</a:t>
            </a:r>
          </a:p>
        </p:txBody>
      </p:sp>
      <p:sp>
        <p:nvSpPr>
          <p:cNvPr id="841" name="TextBox 840">
            <a:extLst>
              <a:ext uri="{FF2B5EF4-FFF2-40B4-BE49-F238E27FC236}">
                <a16:creationId xmlns:a16="http://schemas.microsoft.com/office/drawing/2014/main" id="{D5863CD8-F497-EB4B-9580-271E1972BC40}"/>
              </a:ext>
            </a:extLst>
          </p:cNvPr>
          <p:cNvSpPr txBox="1"/>
          <p:nvPr/>
        </p:nvSpPr>
        <p:spPr>
          <a:xfrm>
            <a:off x="21250655" y="22600565"/>
            <a:ext cx="539496" cy="400110"/>
          </a:xfrm>
          <a:prstGeom prst="rect">
            <a:avLst/>
          </a:prstGeom>
          <a:noFill/>
        </p:spPr>
        <p:txBody>
          <a:bodyPr wrap="square" rtlCol="0">
            <a:spAutoFit/>
          </a:bodyPr>
          <a:lstStyle/>
          <a:p>
            <a:pPr algn="r"/>
            <a:r>
              <a:rPr lang="en-US" sz="2000" dirty="0">
                <a:latin typeface="Arial" charset="0"/>
                <a:ea typeface="Arial" charset="0"/>
                <a:cs typeface="Arial" charset="0"/>
              </a:rPr>
              <a:t>12</a:t>
            </a:r>
          </a:p>
        </p:txBody>
      </p:sp>
      <p:sp>
        <p:nvSpPr>
          <p:cNvPr id="842" name="TextBox 841">
            <a:extLst>
              <a:ext uri="{FF2B5EF4-FFF2-40B4-BE49-F238E27FC236}">
                <a16:creationId xmlns:a16="http://schemas.microsoft.com/office/drawing/2014/main" id="{C6D75B68-B39F-A641-94CC-9737DA0F8263}"/>
              </a:ext>
            </a:extLst>
          </p:cNvPr>
          <p:cNvSpPr txBox="1"/>
          <p:nvPr/>
        </p:nvSpPr>
        <p:spPr>
          <a:xfrm>
            <a:off x="21250655" y="22893540"/>
            <a:ext cx="539496" cy="400110"/>
          </a:xfrm>
          <a:prstGeom prst="rect">
            <a:avLst/>
          </a:prstGeom>
          <a:noFill/>
        </p:spPr>
        <p:txBody>
          <a:bodyPr wrap="square" rtlCol="0">
            <a:spAutoFit/>
          </a:bodyPr>
          <a:lstStyle/>
          <a:p>
            <a:pPr algn="r"/>
            <a:r>
              <a:rPr lang="en-US" sz="2000" dirty="0">
                <a:latin typeface="Arial" charset="0"/>
                <a:ea typeface="Arial" charset="0"/>
                <a:cs typeface="Arial" charset="0"/>
              </a:rPr>
              <a:t>10</a:t>
            </a:r>
          </a:p>
        </p:txBody>
      </p:sp>
      <p:sp>
        <p:nvSpPr>
          <p:cNvPr id="843" name="TextBox 842">
            <a:extLst>
              <a:ext uri="{FF2B5EF4-FFF2-40B4-BE49-F238E27FC236}">
                <a16:creationId xmlns:a16="http://schemas.microsoft.com/office/drawing/2014/main" id="{B4E6BF0E-C9EA-C340-B58B-143C094CD608}"/>
              </a:ext>
            </a:extLst>
          </p:cNvPr>
          <p:cNvSpPr txBox="1"/>
          <p:nvPr/>
        </p:nvSpPr>
        <p:spPr>
          <a:xfrm>
            <a:off x="21250655" y="22275271"/>
            <a:ext cx="539496" cy="400110"/>
          </a:xfrm>
          <a:prstGeom prst="rect">
            <a:avLst/>
          </a:prstGeom>
          <a:noFill/>
        </p:spPr>
        <p:txBody>
          <a:bodyPr wrap="square" rtlCol="0">
            <a:spAutoFit/>
          </a:bodyPr>
          <a:lstStyle/>
          <a:p>
            <a:pPr algn="r"/>
            <a:r>
              <a:rPr lang="en-US" sz="2000" dirty="0">
                <a:latin typeface="Arial" charset="0"/>
                <a:ea typeface="Arial" charset="0"/>
                <a:cs typeface="Arial" charset="0"/>
              </a:rPr>
              <a:t>14</a:t>
            </a:r>
          </a:p>
        </p:txBody>
      </p:sp>
      <p:sp>
        <p:nvSpPr>
          <p:cNvPr id="844" name="TextBox 843">
            <a:extLst>
              <a:ext uri="{FF2B5EF4-FFF2-40B4-BE49-F238E27FC236}">
                <a16:creationId xmlns:a16="http://schemas.microsoft.com/office/drawing/2014/main" id="{AF7ED575-6880-0548-95E5-62B54212B4C0}"/>
              </a:ext>
            </a:extLst>
          </p:cNvPr>
          <p:cNvSpPr txBox="1"/>
          <p:nvPr/>
        </p:nvSpPr>
        <p:spPr>
          <a:xfrm rot="16200000">
            <a:off x="23396508" y="23437939"/>
            <a:ext cx="2643611" cy="400110"/>
          </a:xfrm>
          <a:prstGeom prst="rect">
            <a:avLst/>
          </a:prstGeom>
          <a:noFill/>
        </p:spPr>
        <p:txBody>
          <a:bodyPr wrap="square" rtlCol="0">
            <a:spAutoFit/>
          </a:bodyPr>
          <a:lstStyle/>
          <a:p>
            <a:pPr algn="ctr"/>
            <a:r>
              <a:rPr lang="en-US" sz="2000" b="1" dirty="0">
                <a:latin typeface="Arial" charset="0"/>
                <a:ea typeface="Arial" charset="0"/>
                <a:cs typeface="Arial" charset="0"/>
              </a:rPr>
              <a:t>Means</a:t>
            </a:r>
          </a:p>
        </p:txBody>
      </p:sp>
      <p:sp>
        <p:nvSpPr>
          <p:cNvPr id="845" name="TextBox 844">
            <a:extLst>
              <a:ext uri="{FF2B5EF4-FFF2-40B4-BE49-F238E27FC236}">
                <a16:creationId xmlns:a16="http://schemas.microsoft.com/office/drawing/2014/main" id="{50E86DE4-2316-C541-B304-2B2B8D6B7D1F}"/>
              </a:ext>
            </a:extLst>
          </p:cNvPr>
          <p:cNvSpPr txBox="1"/>
          <p:nvPr/>
        </p:nvSpPr>
        <p:spPr>
          <a:xfrm>
            <a:off x="24789020" y="24726276"/>
            <a:ext cx="416265" cy="400110"/>
          </a:xfrm>
          <a:prstGeom prst="rect">
            <a:avLst/>
          </a:prstGeom>
          <a:noFill/>
        </p:spPr>
        <p:txBody>
          <a:bodyPr wrap="square" rtlCol="0">
            <a:spAutoFit/>
          </a:bodyPr>
          <a:lstStyle/>
          <a:p>
            <a:pPr algn="r"/>
            <a:r>
              <a:rPr lang="en-US" sz="2000" dirty="0">
                <a:latin typeface="Arial" charset="0"/>
                <a:ea typeface="Arial" charset="0"/>
                <a:cs typeface="Arial" charset="0"/>
              </a:rPr>
              <a:t>2</a:t>
            </a:r>
          </a:p>
        </p:txBody>
      </p:sp>
      <p:sp>
        <p:nvSpPr>
          <p:cNvPr id="846" name="TextBox 845">
            <a:extLst>
              <a:ext uri="{FF2B5EF4-FFF2-40B4-BE49-F238E27FC236}">
                <a16:creationId xmlns:a16="http://schemas.microsoft.com/office/drawing/2014/main" id="{48B63CED-0279-3340-B294-0022C07B26B2}"/>
              </a:ext>
            </a:extLst>
          </p:cNvPr>
          <p:cNvSpPr txBox="1"/>
          <p:nvPr/>
        </p:nvSpPr>
        <p:spPr>
          <a:xfrm>
            <a:off x="24789020" y="23888216"/>
            <a:ext cx="416265" cy="400110"/>
          </a:xfrm>
          <a:prstGeom prst="rect">
            <a:avLst/>
          </a:prstGeom>
          <a:noFill/>
        </p:spPr>
        <p:txBody>
          <a:bodyPr wrap="square" rtlCol="0">
            <a:spAutoFit/>
          </a:bodyPr>
          <a:lstStyle/>
          <a:p>
            <a:pPr algn="r"/>
            <a:r>
              <a:rPr lang="en-US" sz="2000" dirty="0">
                <a:latin typeface="Arial" charset="0"/>
                <a:ea typeface="Arial" charset="0"/>
                <a:cs typeface="Arial" charset="0"/>
              </a:rPr>
              <a:t>3</a:t>
            </a:r>
          </a:p>
        </p:txBody>
      </p:sp>
      <p:sp>
        <p:nvSpPr>
          <p:cNvPr id="847" name="TextBox 846">
            <a:extLst>
              <a:ext uri="{FF2B5EF4-FFF2-40B4-BE49-F238E27FC236}">
                <a16:creationId xmlns:a16="http://schemas.microsoft.com/office/drawing/2014/main" id="{2E2ED8DD-2383-8047-8F1C-FF74A21FA05D}"/>
              </a:ext>
            </a:extLst>
          </p:cNvPr>
          <p:cNvSpPr txBox="1"/>
          <p:nvPr/>
        </p:nvSpPr>
        <p:spPr>
          <a:xfrm>
            <a:off x="24789020" y="22990973"/>
            <a:ext cx="416265" cy="400110"/>
          </a:xfrm>
          <a:prstGeom prst="rect">
            <a:avLst/>
          </a:prstGeom>
          <a:noFill/>
        </p:spPr>
        <p:txBody>
          <a:bodyPr wrap="square" rtlCol="0">
            <a:spAutoFit/>
          </a:bodyPr>
          <a:lstStyle/>
          <a:p>
            <a:pPr algn="r"/>
            <a:r>
              <a:rPr lang="en-US" sz="2000" dirty="0">
                <a:latin typeface="Arial" charset="0"/>
                <a:ea typeface="Arial" charset="0"/>
                <a:cs typeface="Arial" charset="0"/>
              </a:rPr>
              <a:t>4</a:t>
            </a:r>
          </a:p>
        </p:txBody>
      </p:sp>
      <p:sp>
        <p:nvSpPr>
          <p:cNvPr id="848" name="TextBox 847">
            <a:extLst>
              <a:ext uri="{FF2B5EF4-FFF2-40B4-BE49-F238E27FC236}">
                <a16:creationId xmlns:a16="http://schemas.microsoft.com/office/drawing/2014/main" id="{48829245-40BB-F546-806E-8E233BE32F6C}"/>
              </a:ext>
            </a:extLst>
          </p:cNvPr>
          <p:cNvSpPr txBox="1"/>
          <p:nvPr/>
        </p:nvSpPr>
        <p:spPr>
          <a:xfrm>
            <a:off x="24789020" y="22136618"/>
            <a:ext cx="416265" cy="400110"/>
          </a:xfrm>
          <a:prstGeom prst="rect">
            <a:avLst/>
          </a:prstGeom>
          <a:noFill/>
        </p:spPr>
        <p:txBody>
          <a:bodyPr wrap="square" rtlCol="0">
            <a:spAutoFit/>
          </a:bodyPr>
          <a:lstStyle/>
          <a:p>
            <a:pPr algn="r"/>
            <a:r>
              <a:rPr lang="en-US" sz="2000" dirty="0">
                <a:latin typeface="Arial" charset="0"/>
                <a:ea typeface="Arial" charset="0"/>
                <a:cs typeface="Arial" charset="0"/>
              </a:rPr>
              <a:t>5</a:t>
            </a:r>
          </a:p>
        </p:txBody>
      </p:sp>
      <p:sp>
        <p:nvSpPr>
          <p:cNvPr id="849" name="TextBox 848">
            <a:extLst>
              <a:ext uri="{FF2B5EF4-FFF2-40B4-BE49-F238E27FC236}">
                <a16:creationId xmlns:a16="http://schemas.microsoft.com/office/drawing/2014/main" id="{82731E95-2E77-AD42-9995-8D278B673AF4}"/>
              </a:ext>
            </a:extLst>
          </p:cNvPr>
          <p:cNvSpPr txBox="1"/>
          <p:nvPr/>
        </p:nvSpPr>
        <p:spPr>
          <a:xfrm>
            <a:off x="25095835"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a:t>
            </a:r>
          </a:p>
        </p:txBody>
      </p:sp>
      <p:sp>
        <p:nvSpPr>
          <p:cNvPr id="850" name="TextBox 849">
            <a:extLst>
              <a:ext uri="{FF2B5EF4-FFF2-40B4-BE49-F238E27FC236}">
                <a16:creationId xmlns:a16="http://schemas.microsoft.com/office/drawing/2014/main" id="{53195AF4-D35B-3C44-8570-F3C4CD17DD55}"/>
              </a:ext>
            </a:extLst>
          </p:cNvPr>
          <p:cNvSpPr txBox="1"/>
          <p:nvPr/>
        </p:nvSpPr>
        <p:spPr>
          <a:xfrm>
            <a:off x="25376288"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2</a:t>
            </a:r>
          </a:p>
        </p:txBody>
      </p:sp>
      <p:sp>
        <p:nvSpPr>
          <p:cNvPr id="852" name="TextBox 851">
            <a:extLst>
              <a:ext uri="{FF2B5EF4-FFF2-40B4-BE49-F238E27FC236}">
                <a16:creationId xmlns:a16="http://schemas.microsoft.com/office/drawing/2014/main" id="{3F176F31-BDFD-704D-B8BF-C73C861A9677}"/>
              </a:ext>
            </a:extLst>
          </p:cNvPr>
          <p:cNvSpPr txBox="1"/>
          <p:nvPr/>
        </p:nvSpPr>
        <p:spPr>
          <a:xfrm>
            <a:off x="25650260"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3</a:t>
            </a:r>
          </a:p>
        </p:txBody>
      </p:sp>
      <p:sp>
        <p:nvSpPr>
          <p:cNvPr id="853" name="TextBox 852">
            <a:extLst>
              <a:ext uri="{FF2B5EF4-FFF2-40B4-BE49-F238E27FC236}">
                <a16:creationId xmlns:a16="http://schemas.microsoft.com/office/drawing/2014/main" id="{3E3B256A-F3A4-EE4C-9810-DD31B78343DB}"/>
              </a:ext>
            </a:extLst>
          </p:cNvPr>
          <p:cNvSpPr txBox="1"/>
          <p:nvPr/>
        </p:nvSpPr>
        <p:spPr>
          <a:xfrm>
            <a:off x="25917293"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4</a:t>
            </a:r>
          </a:p>
        </p:txBody>
      </p:sp>
      <p:sp>
        <p:nvSpPr>
          <p:cNvPr id="854" name="TextBox 853">
            <a:extLst>
              <a:ext uri="{FF2B5EF4-FFF2-40B4-BE49-F238E27FC236}">
                <a16:creationId xmlns:a16="http://schemas.microsoft.com/office/drawing/2014/main" id="{7EEC08D4-5B96-E446-986C-77FC3F56BEC7}"/>
              </a:ext>
            </a:extLst>
          </p:cNvPr>
          <p:cNvSpPr txBox="1"/>
          <p:nvPr/>
        </p:nvSpPr>
        <p:spPr>
          <a:xfrm>
            <a:off x="26196046"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5</a:t>
            </a:r>
          </a:p>
        </p:txBody>
      </p:sp>
      <p:sp>
        <p:nvSpPr>
          <p:cNvPr id="855" name="TextBox 854">
            <a:extLst>
              <a:ext uri="{FF2B5EF4-FFF2-40B4-BE49-F238E27FC236}">
                <a16:creationId xmlns:a16="http://schemas.microsoft.com/office/drawing/2014/main" id="{6BA0790E-3870-7A4C-8DE3-57209AEA93DB}"/>
              </a:ext>
            </a:extLst>
          </p:cNvPr>
          <p:cNvSpPr txBox="1"/>
          <p:nvPr/>
        </p:nvSpPr>
        <p:spPr>
          <a:xfrm>
            <a:off x="26472093"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6</a:t>
            </a:r>
          </a:p>
        </p:txBody>
      </p:sp>
      <p:sp>
        <p:nvSpPr>
          <p:cNvPr id="856" name="TextBox 855">
            <a:extLst>
              <a:ext uri="{FF2B5EF4-FFF2-40B4-BE49-F238E27FC236}">
                <a16:creationId xmlns:a16="http://schemas.microsoft.com/office/drawing/2014/main" id="{E3D1F95E-9FDC-A042-B295-152B9CC793BC}"/>
              </a:ext>
            </a:extLst>
          </p:cNvPr>
          <p:cNvSpPr txBox="1"/>
          <p:nvPr/>
        </p:nvSpPr>
        <p:spPr>
          <a:xfrm>
            <a:off x="26753833"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7</a:t>
            </a:r>
          </a:p>
        </p:txBody>
      </p:sp>
      <p:sp>
        <p:nvSpPr>
          <p:cNvPr id="857" name="TextBox 856">
            <a:extLst>
              <a:ext uri="{FF2B5EF4-FFF2-40B4-BE49-F238E27FC236}">
                <a16:creationId xmlns:a16="http://schemas.microsoft.com/office/drawing/2014/main" id="{0B2AEA33-11D8-104F-97F1-EBC6EB344671}"/>
              </a:ext>
            </a:extLst>
          </p:cNvPr>
          <p:cNvSpPr txBox="1"/>
          <p:nvPr/>
        </p:nvSpPr>
        <p:spPr>
          <a:xfrm>
            <a:off x="27021928"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8</a:t>
            </a:r>
          </a:p>
        </p:txBody>
      </p:sp>
      <p:sp>
        <p:nvSpPr>
          <p:cNvPr id="858" name="TextBox 857">
            <a:extLst>
              <a:ext uri="{FF2B5EF4-FFF2-40B4-BE49-F238E27FC236}">
                <a16:creationId xmlns:a16="http://schemas.microsoft.com/office/drawing/2014/main" id="{74370B6B-5730-2E41-B0AD-8AE14CB5B68D}"/>
              </a:ext>
            </a:extLst>
          </p:cNvPr>
          <p:cNvSpPr txBox="1"/>
          <p:nvPr/>
        </p:nvSpPr>
        <p:spPr>
          <a:xfrm>
            <a:off x="27287193"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9</a:t>
            </a:r>
          </a:p>
        </p:txBody>
      </p:sp>
      <p:sp>
        <p:nvSpPr>
          <p:cNvPr id="859" name="TextBox 858">
            <a:extLst>
              <a:ext uri="{FF2B5EF4-FFF2-40B4-BE49-F238E27FC236}">
                <a16:creationId xmlns:a16="http://schemas.microsoft.com/office/drawing/2014/main" id="{39887496-E3D8-604C-BF92-683BE2477748}"/>
              </a:ext>
            </a:extLst>
          </p:cNvPr>
          <p:cNvSpPr txBox="1"/>
          <p:nvPr/>
        </p:nvSpPr>
        <p:spPr>
          <a:xfrm>
            <a:off x="27626850"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10</a:t>
            </a:r>
          </a:p>
        </p:txBody>
      </p:sp>
      <p:sp>
        <p:nvSpPr>
          <p:cNvPr id="860" name="TextBox 859">
            <a:extLst>
              <a:ext uri="{FF2B5EF4-FFF2-40B4-BE49-F238E27FC236}">
                <a16:creationId xmlns:a16="http://schemas.microsoft.com/office/drawing/2014/main" id="{DFEEE480-EADF-044C-A3CB-0FDD94A60E6C}"/>
              </a:ext>
            </a:extLst>
          </p:cNvPr>
          <p:cNvSpPr txBox="1"/>
          <p:nvPr/>
        </p:nvSpPr>
        <p:spPr>
          <a:xfrm>
            <a:off x="27886463"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11</a:t>
            </a:r>
          </a:p>
        </p:txBody>
      </p:sp>
      <p:sp>
        <p:nvSpPr>
          <p:cNvPr id="861" name="TextBox 860">
            <a:extLst>
              <a:ext uri="{FF2B5EF4-FFF2-40B4-BE49-F238E27FC236}">
                <a16:creationId xmlns:a16="http://schemas.microsoft.com/office/drawing/2014/main" id="{3DD8328A-4B37-2344-933D-C6192DC8CE28}"/>
              </a:ext>
            </a:extLst>
          </p:cNvPr>
          <p:cNvSpPr txBox="1"/>
          <p:nvPr/>
        </p:nvSpPr>
        <p:spPr>
          <a:xfrm>
            <a:off x="28178410"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12</a:t>
            </a:r>
          </a:p>
        </p:txBody>
      </p:sp>
      <p:sp>
        <p:nvSpPr>
          <p:cNvPr id="862" name="TextBox 861">
            <a:extLst>
              <a:ext uri="{FF2B5EF4-FFF2-40B4-BE49-F238E27FC236}">
                <a16:creationId xmlns:a16="http://schemas.microsoft.com/office/drawing/2014/main" id="{2A6F7EA6-83A1-0A4A-A107-16DB11A10FC5}"/>
              </a:ext>
            </a:extLst>
          </p:cNvPr>
          <p:cNvSpPr txBox="1"/>
          <p:nvPr/>
        </p:nvSpPr>
        <p:spPr>
          <a:xfrm>
            <a:off x="28438144"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13</a:t>
            </a:r>
          </a:p>
        </p:txBody>
      </p:sp>
      <p:sp>
        <p:nvSpPr>
          <p:cNvPr id="863" name="TextBox 862">
            <a:extLst>
              <a:ext uri="{FF2B5EF4-FFF2-40B4-BE49-F238E27FC236}">
                <a16:creationId xmlns:a16="http://schemas.microsoft.com/office/drawing/2014/main" id="{D729B2B0-4C50-F143-B483-2B269B6388F5}"/>
              </a:ext>
            </a:extLst>
          </p:cNvPr>
          <p:cNvSpPr txBox="1"/>
          <p:nvPr/>
        </p:nvSpPr>
        <p:spPr>
          <a:xfrm>
            <a:off x="28722142"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14</a:t>
            </a:r>
          </a:p>
        </p:txBody>
      </p:sp>
      <p:sp>
        <p:nvSpPr>
          <p:cNvPr id="864" name="TextBox 863">
            <a:extLst>
              <a:ext uri="{FF2B5EF4-FFF2-40B4-BE49-F238E27FC236}">
                <a16:creationId xmlns:a16="http://schemas.microsoft.com/office/drawing/2014/main" id="{7F9DB2DE-BFD0-0849-9987-17A63BBD4407}"/>
              </a:ext>
            </a:extLst>
          </p:cNvPr>
          <p:cNvSpPr txBox="1"/>
          <p:nvPr/>
        </p:nvSpPr>
        <p:spPr>
          <a:xfrm>
            <a:off x="28985808"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15</a:t>
            </a:r>
          </a:p>
        </p:txBody>
      </p:sp>
      <p:sp>
        <p:nvSpPr>
          <p:cNvPr id="865" name="TextBox 864">
            <a:extLst>
              <a:ext uri="{FF2B5EF4-FFF2-40B4-BE49-F238E27FC236}">
                <a16:creationId xmlns:a16="http://schemas.microsoft.com/office/drawing/2014/main" id="{CAD7845B-5A14-7440-A5DD-6A01AAB4A169}"/>
              </a:ext>
            </a:extLst>
          </p:cNvPr>
          <p:cNvSpPr txBox="1"/>
          <p:nvPr/>
        </p:nvSpPr>
        <p:spPr>
          <a:xfrm>
            <a:off x="29261854"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16</a:t>
            </a:r>
          </a:p>
        </p:txBody>
      </p:sp>
      <p:sp>
        <p:nvSpPr>
          <p:cNvPr id="866" name="TextBox 865">
            <a:extLst>
              <a:ext uri="{FF2B5EF4-FFF2-40B4-BE49-F238E27FC236}">
                <a16:creationId xmlns:a16="http://schemas.microsoft.com/office/drawing/2014/main" id="{F28CA8F7-B933-B64B-88B8-AB0E54455CA4}"/>
              </a:ext>
            </a:extLst>
          </p:cNvPr>
          <p:cNvSpPr txBox="1"/>
          <p:nvPr/>
        </p:nvSpPr>
        <p:spPr>
          <a:xfrm>
            <a:off x="29538541"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17</a:t>
            </a:r>
          </a:p>
        </p:txBody>
      </p:sp>
      <p:sp>
        <p:nvSpPr>
          <p:cNvPr id="867" name="TextBox 866">
            <a:extLst>
              <a:ext uri="{FF2B5EF4-FFF2-40B4-BE49-F238E27FC236}">
                <a16:creationId xmlns:a16="http://schemas.microsoft.com/office/drawing/2014/main" id="{48E75BCB-517C-914B-A7C0-3BD47DE6E58B}"/>
              </a:ext>
            </a:extLst>
          </p:cNvPr>
          <p:cNvSpPr txBox="1"/>
          <p:nvPr/>
        </p:nvSpPr>
        <p:spPr>
          <a:xfrm>
            <a:off x="29814586"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18</a:t>
            </a:r>
          </a:p>
        </p:txBody>
      </p:sp>
      <p:sp>
        <p:nvSpPr>
          <p:cNvPr id="868" name="TextBox 867">
            <a:extLst>
              <a:ext uri="{FF2B5EF4-FFF2-40B4-BE49-F238E27FC236}">
                <a16:creationId xmlns:a16="http://schemas.microsoft.com/office/drawing/2014/main" id="{ED7D5EC2-F751-3D4D-96B6-5CD74D044242}"/>
              </a:ext>
            </a:extLst>
          </p:cNvPr>
          <p:cNvSpPr txBox="1"/>
          <p:nvPr/>
        </p:nvSpPr>
        <p:spPr>
          <a:xfrm>
            <a:off x="30076280"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19</a:t>
            </a:r>
          </a:p>
        </p:txBody>
      </p:sp>
      <p:sp>
        <p:nvSpPr>
          <p:cNvPr id="869" name="TextBox 868">
            <a:extLst>
              <a:ext uri="{FF2B5EF4-FFF2-40B4-BE49-F238E27FC236}">
                <a16:creationId xmlns:a16="http://schemas.microsoft.com/office/drawing/2014/main" id="{543D56C5-DA7C-C34A-989A-6B784BD7825F}"/>
              </a:ext>
            </a:extLst>
          </p:cNvPr>
          <p:cNvSpPr txBox="1"/>
          <p:nvPr/>
        </p:nvSpPr>
        <p:spPr>
          <a:xfrm>
            <a:off x="30368229" y="24886920"/>
            <a:ext cx="416265" cy="338554"/>
          </a:xfrm>
          <a:prstGeom prst="rect">
            <a:avLst/>
          </a:prstGeom>
          <a:noFill/>
        </p:spPr>
        <p:txBody>
          <a:bodyPr wrap="square" rtlCol="0">
            <a:spAutoFit/>
          </a:bodyPr>
          <a:lstStyle/>
          <a:p>
            <a:pPr algn="r"/>
            <a:r>
              <a:rPr lang="en-US" sz="1600" dirty="0">
                <a:latin typeface="Arial" charset="0"/>
                <a:ea typeface="Arial" charset="0"/>
                <a:cs typeface="Arial" charset="0"/>
              </a:rPr>
              <a:t>20</a:t>
            </a:r>
          </a:p>
        </p:txBody>
      </p:sp>
      <p:sp>
        <p:nvSpPr>
          <p:cNvPr id="870" name="TextBox 869">
            <a:extLst>
              <a:ext uri="{FF2B5EF4-FFF2-40B4-BE49-F238E27FC236}">
                <a16:creationId xmlns:a16="http://schemas.microsoft.com/office/drawing/2014/main" id="{6719BBB6-C7FA-A740-A7DC-F99F4DB63B48}"/>
              </a:ext>
            </a:extLst>
          </p:cNvPr>
          <p:cNvSpPr txBox="1"/>
          <p:nvPr/>
        </p:nvSpPr>
        <p:spPr>
          <a:xfrm>
            <a:off x="25263879" y="21594170"/>
            <a:ext cx="5637228" cy="400110"/>
          </a:xfrm>
          <a:prstGeom prst="rect">
            <a:avLst/>
          </a:prstGeom>
          <a:noFill/>
        </p:spPr>
        <p:txBody>
          <a:bodyPr wrap="square" rtlCol="0">
            <a:spAutoFit/>
          </a:bodyPr>
          <a:lstStyle/>
          <a:p>
            <a:pPr algn="ctr"/>
            <a:r>
              <a:rPr lang="en-US" sz="2000" b="1" dirty="0">
                <a:latin typeface="Arial" charset="0"/>
                <a:ea typeface="Arial" charset="0"/>
                <a:cs typeface="Arial" charset="0"/>
              </a:rPr>
              <a:t>Responses to SURE survey questions</a:t>
            </a:r>
          </a:p>
        </p:txBody>
      </p:sp>
      <p:cxnSp>
        <p:nvCxnSpPr>
          <p:cNvPr id="323" name="Straight Arrow Connector 322">
            <a:extLst>
              <a:ext uri="{FF2B5EF4-FFF2-40B4-BE49-F238E27FC236}">
                <a16:creationId xmlns:a16="http://schemas.microsoft.com/office/drawing/2014/main" id="{10E91E2E-9EA9-284A-93B2-FE1DF921D69C}"/>
              </a:ext>
            </a:extLst>
          </p:cNvPr>
          <p:cNvCxnSpPr>
            <a:cxnSpLocks/>
          </p:cNvCxnSpPr>
          <p:nvPr/>
        </p:nvCxnSpPr>
        <p:spPr>
          <a:xfrm>
            <a:off x="1906069" y="23123911"/>
            <a:ext cx="378958" cy="0"/>
          </a:xfrm>
          <a:prstGeom prst="straightConnector1">
            <a:avLst/>
          </a:prstGeom>
          <a:noFill/>
          <a:ln w="63500" cap="flat">
            <a:solidFill>
              <a:schemeClr val="tx1"/>
            </a:solidFill>
            <a:prstDash val="solid"/>
            <a:round/>
            <a:tailEnd type="triangle"/>
          </a:ln>
          <a:effectLst/>
          <a:sp3d/>
        </p:spPr>
      </p:cxnSp>
      <p:cxnSp>
        <p:nvCxnSpPr>
          <p:cNvPr id="324" name="Straight Arrow Connector 323">
            <a:extLst>
              <a:ext uri="{FF2B5EF4-FFF2-40B4-BE49-F238E27FC236}">
                <a16:creationId xmlns:a16="http://schemas.microsoft.com/office/drawing/2014/main" id="{55B18C17-5C5E-3B42-8F21-559C37ACDC48}"/>
              </a:ext>
            </a:extLst>
          </p:cNvPr>
          <p:cNvCxnSpPr>
            <a:cxnSpLocks/>
          </p:cNvCxnSpPr>
          <p:nvPr/>
        </p:nvCxnSpPr>
        <p:spPr>
          <a:xfrm>
            <a:off x="1889578" y="23924903"/>
            <a:ext cx="378958" cy="0"/>
          </a:xfrm>
          <a:prstGeom prst="straightConnector1">
            <a:avLst/>
          </a:prstGeom>
          <a:noFill/>
          <a:ln w="63500" cap="flat">
            <a:solidFill>
              <a:schemeClr val="tx1"/>
            </a:solidFill>
            <a:prstDash val="solid"/>
            <a:round/>
            <a:tailEnd type="triangle"/>
          </a:ln>
          <a:effectLst/>
          <a:sp3d/>
        </p:spPr>
      </p:cxnSp>
      <p:cxnSp>
        <p:nvCxnSpPr>
          <p:cNvPr id="325" name="Straight Arrow Connector 324">
            <a:extLst>
              <a:ext uri="{FF2B5EF4-FFF2-40B4-BE49-F238E27FC236}">
                <a16:creationId xmlns:a16="http://schemas.microsoft.com/office/drawing/2014/main" id="{EE78314F-7BD2-4A4A-A659-4B48D2E29AE9}"/>
              </a:ext>
            </a:extLst>
          </p:cNvPr>
          <p:cNvCxnSpPr>
            <a:cxnSpLocks/>
          </p:cNvCxnSpPr>
          <p:nvPr/>
        </p:nvCxnSpPr>
        <p:spPr>
          <a:xfrm>
            <a:off x="1881327" y="24707319"/>
            <a:ext cx="378958" cy="0"/>
          </a:xfrm>
          <a:prstGeom prst="straightConnector1">
            <a:avLst/>
          </a:prstGeom>
          <a:noFill/>
          <a:ln w="63500" cap="flat">
            <a:solidFill>
              <a:schemeClr val="tx1"/>
            </a:solidFill>
            <a:prstDash val="solid"/>
            <a:round/>
            <a:tailEnd type="triangle"/>
          </a:ln>
          <a:effectLst/>
          <a:sp3d/>
        </p:spPr>
      </p:cxnSp>
      <p:cxnSp>
        <p:nvCxnSpPr>
          <p:cNvPr id="326" name="Straight Arrow Connector 325">
            <a:extLst>
              <a:ext uri="{FF2B5EF4-FFF2-40B4-BE49-F238E27FC236}">
                <a16:creationId xmlns:a16="http://schemas.microsoft.com/office/drawing/2014/main" id="{6B056954-1B20-6A49-AFA8-4D3D857491F8}"/>
              </a:ext>
            </a:extLst>
          </p:cNvPr>
          <p:cNvCxnSpPr>
            <a:cxnSpLocks/>
          </p:cNvCxnSpPr>
          <p:nvPr/>
        </p:nvCxnSpPr>
        <p:spPr>
          <a:xfrm>
            <a:off x="1889578" y="25555105"/>
            <a:ext cx="378958" cy="0"/>
          </a:xfrm>
          <a:prstGeom prst="straightConnector1">
            <a:avLst/>
          </a:prstGeom>
          <a:noFill/>
          <a:ln w="63500" cap="flat">
            <a:solidFill>
              <a:schemeClr val="tx1"/>
            </a:solidFill>
            <a:prstDash val="solid"/>
            <a:round/>
            <a:tailEnd type="triangle"/>
          </a:ln>
          <a:effectLst/>
          <a:sp3d/>
        </p:spPr>
      </p:cxnSp>
      <p:cxnSp>
        <p:nvCxnSpPr>
          <p:cNvPr id="329" name="Straight Connector 328">
            <a:extLst>
              <a:ext uri="{FF2B5EF4-FFF2-40B4-BE49-F238E27FC236}">
                <a16:creationId xmlns:a16="http://schemas.microsoft.com/office/drawing/2014/main" id="{EDD30DB1-C987-2243-AC7B-F76A632B92BA}"/>
              </a:ext>
            </a:extLst>
          </p:cNvPr>
          <p:cNvCxnSpPr>
            <a:cxnSpLocks/>
          </p:cNvCxnSpPr>
          <p:nvPr/>
        </p:nvCxnSpPr>
        <p:spPr>
          <a:xfrm>
            <a:off x="2299903" y="22848030"/>
            <a:ext cx="9878" cy="3006299"/>
          </a:xfrm>
          <a:prstGeom prst="line">
            <a:avLst/>
          </a:prstGeom>
          <a:noFill/>
          <a:ln w="95250" cap="flat">
            <a:solidFill>
              <a:schemeClr val="tx1"/>
            </a:solidFill>
            <a:prstDash val="solid"/>
            <a:round/>
          </a:ln>
          <a:effectLst/>
          <a:sp3d/>
        </p:spPr>
      </p:cxnSp>
      <p:sp>
        <p:nvSpPr>
          <p:cNvPr id="332" name="Shape 189">
            <a:extLst>
              <a:ext uri="{FF2B5EF4-FFF2-40B4-BE49-F238E27FC236}">
                <a16:creationId xmlns:a16="http://schemas.microsoft.com/office/drawing/2014/main" id="{3244AD02-1C13-1C4D-A3A0-3F508F813CB3}"/>
              </a:ext>
            </a:extLst>
          </p:cNvPr>
          <p:cNvSpPr/>
          <p:nvPr/>
        </p:nvSpPr>
        <p:spPr>
          <a:xfrm rot="5400000">
            <a:off x="18609502" y="14608167"/>
            <a:ext cx="515717" cy="694944"/>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59" y="5400"/>
                </a:lnTo>
                <a:lnTo>
                  <a:pt x="559" y="16200"/>
                </a:lnTo>
                <a:lnTo>
                  <a:pt x="0" y="16200"/>
                </a:lnTo>
                <a:close/>
                <a:moveTo>
                  <a:pt x="1117" y="5400"/>
                </a:moveTo>
                <a:lnTo>
                  <a:pt x="2234" y="5400"/>
                </a:lnTo>
                <a:lnTo>
                  <a:pt x="2234" y="16200"/>
                </a:lnTo>
                <a:lnTo>
                  <a:pt x="1117" y="16200"/>
                </a:lnTo>
                <a:close/>
                <a:moveTo>
                  <a:pt x="2793" y="5400"/>
                </a:moveTo>
                <a:lnTo>
                  <a:pt x="12663" y="5400"/>
                </a:lnTo>
                <a:lnTo>
                  <a:pt x="12663" y="0"/>
                </a:lnTo>
                <a:lnTo>
                  <a:pt x="21600" y="10800"/>
                </a:lnTo>
                <a:lnTo>
                  <a:pt x="12663" y="21600"/>
                </a:lnTo>
                <a:lnTo>
                  <a:pt x="12663" y="16200"/>
                </a:lnTo>
                <a:lnTo>
                  <a:pt x="2793" y="16200"/>
                </a:lnTo>
                <a:close/>
              </a:path>
            </a:pathLst>
          </a:custGeom>
          <a:solidFill>
            <a:schemeClr val="tx1">
              <a:lumMod val="75000"/>
              <a:lumOff val="25000"/>
            </a:schemeClr>
          </a:solidFill>
          <a:ln w="12700" cap="flat">
            <a:solidFill>
              <a:schemeClr val="tx1"/>
            </a:solidFill>
            <a:prstDash val="solid"/>
            <a:miter lim="800000"/>
          </a:ln>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endParaRPr kumimoji="0" sz="1600" b="1" i="0" u="none" strike="noStrike" kern="0" cap="none" spc="0" normalizeH="0" baseline="0" noProof="0" dirty="0">
              <a:ln>
                <a:noFill/>
              </a:ln>
              <a:solidFill>
                <a:prstClr val="black"/>
              </a:solidFill>
              <a:effectLst/>
              <a:uLnTx/>
              <a:uFillTx/>
            </a:endParaRPr>
          </a:p>
        </p:txBody>
      </p:sp>
      <p:sp>
        <p:nvSpPr>
          <p:cNvPr id="333" name="Shape 189">
            <a:extLst>
              <a:ext uri="{FF2B5EF4-FFF2-40B4-BE49-F238E27FC236}">
                <a16:creationId xmlns:a16="http://schemas.microsoft.com/office/drawing/2014/main" id="{77534FD7-E07C-6644-BB15-521B99A8C001}"/>
              </a:ext>
            </a:extLst>
          </p:cNvPr>
          <p:cNvSpPr/>
          <p:nvPr/>
        </p:nvSpPr>
        <p:spPr>
          <a:xfrm>
            <a:off x="16583554" y="12761301"/>
            <a:ext cx="639582" cy="694139"/>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59" y="5400"/>
                </a:lnTo>
                <a:lnTo>
                  <a:pt x="559" y="16200"/>
                </a:lnTo>
                <a:lnTo>
                  <a:pt x="0" y="16200"/>
                </a:lnTo>
                <a:close/>
                <a:moveTo>
                  <a:pt x="1117" y="5400"/>
                </a:moveTo>
                <a:lnTo>
                  <a:pt x="2234" y="5400"/>
                </a:lnTo>
                <a:lnTo>
                  <a:pt x="2234" y="16200"/>
                </a:lnTo>
                <a:lnTo>
                  <a:pt x="1117" y="16200"/>
                </a:lnTo>
                <a:close/>
                <a:moveTo>
                  <a:pt x="2793" y="5400"/>
                </a:moveTo>
                <a:lnTo>
                  <a:pt x="12663" y="5400"/>
                </a:lnTo>
                <a:lnTo>
                  <a:pt x="12663" y="0"/>
                </a:lnTo>
                <a:lnTo>
                  <a:pt x="21600" y="10800"/>
                </a:lnTo>
                <a:lnTo>
                  <a:pt x="12663" y="21600"/>
                </a:lnTo>
                <a:lnTo>
                  <a:pt x="12663" y="16200"/>
                </a:lnTo>
                <a:lnTo>
                  <a:pt x="2793" y="16200"/>
                </a:lnTo>
                <a:close/>
              </a:path>
            </a:pathLst>
          </a:custGeom>
          <a:solidFill>
            <a:schemeClr val="tx1">
              <a:lumMod val="75000"/>
              <a:lumOff val="25000"/>
            </a:schemeClr>
          </a:solidFill>
          <a:ln w="12700" cap="flat">
            <a:solidFill>
              <a:schemeClr val="tx1"/>
            </a:solidFill>
            <a:prstDash val="solid"/>
            <a:miter lim="800000"/>
          </a:ln>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endParaRPr kumimoji="0" sz="1600" b="1" i="0" u="none" strike="noStrike" kern="0" cap="none" spc="0" normalizeH="0" baseline="0" noProof="0" dirty="0">
              <a:ln>
                <a:noFill/>
              </a:ln>
              <a:solidFill>
                <a:prstClr val="black"/>
              </a:solidFill>
              <a:effectLst/>
              <a:uLnTx/>
              <a:uFillTx/>
            </a:endParaRPr>
          </a:p>
        </p:txBody>
      </p:sp>
      <p:sp>
        <p:nvSpPr>
          <p:cNvPr id="334" name="Shape 189">
            <a:extLst>
              <a:ext uri="{FF2B5EF4-FFF2-40B4-BE49-F238E27FC236}">
                <a16:creationId xmlns:a16="http://schemas.microsoft.com/office/drawing/2014/main" id="{9C9C27C3-F009-5F44-B122-EFA140213D69}"/>
              </a:ext>
            </a:extLst>
          </p:cNvPr>
          <p:cNvSpPr/>
          <p:nvPr/>
        </p:nvSpPr>
        <p:spPr>
          <a:xfrm>
            <a:off x="2371027" y="23991714"/>
            <a:ext cx="647193" cy="694139"/>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59" y="5400"/>
                </a:lnTo>
                <a:lnTo>
                  <a:pt x="559" y="16200"/>
                </a:lnTo>
                <a:lnTo>
                  <a:pt x="0" y="16200"/>
                </a:lnTo>
                <a:close/>
                <a:moveTo>
                  <a:pt x="1117" y="5400"/>
                </a:moveTo>
                <a:lnTo>
                  <a:pt x="2234" y="5400"/>
                </a:lnTo>
                <a:lnTo>
                  <a:pt x="2234" y="16200"/>
                </a:lnTo>
                <a:lnTo>
                  <a:pt x="1117" y="16200"/>
                </a:lnTo>
                <a:close/>
                <a:moveTo>
                  <a:pt x="2793" y="5400"/>
                </a:moveTo>
                <a:lnTo>
                  <a:pt x="12663" y="5400"/>
                </a:lnTo>
                <a:lnTo>
                  <a:pt x="12663" y="0"/>
                </a:lnTo>
                <a:lnTo>
                  <a:pt x="21600" y="10800"/>
                </a:lnTo>
                <a:lnTo>
                  <a:pt x="12663" y="21600"/>
                </a:lnTo>
                <a:lnTo>
                  <a:pt x="12663" y="16200"/>
                </a:lnTo>
                <a:lnTo>
                  <a:pt x="2793" y="16200"/>
                </a:lnTo>
                <a:close/>
              </a:path>
            </a:pathLst>
          </a:custGeom>
          <a:solidFill>
            <a:schemeClr val="tx1">
              <a:lumMod val="75000"/>
              <a:lumOff val="25000"/>
            </a:schemeClr>
          </a:solidFill>
          <a:ln w="12700" cap="flat">
            <a:solidFill>
              <a:schemeClr val="tx1"/>
            </a:solidFill>
            <a:prstDash val="solid"/>
            <a:miter lim="800000"/>
          </a:ln>
          <a:effectLst/>
        </p:spPr>
        <p:txBody>
          <a:bodyPr wrap="square" lIns="45719" tIns="45719" rIns="45719" bIns="45719" numCol="1" anchor="ctr">
            <a:noAutofit/>
          </a:bodyPr>
          <a:lstStyle/>
          <a:p>
            <a:pPr marL="0" marR="0" lvl="0" indent="0" algn="ctr" defTabSz="3686861" eaLnBrk="1" fontAlgn="auto" latinLnBrk="0" hangingPunct="1">
              <a:lnSpc>
                <a:spcPct val="100000"/>
              </a:lnSpc>
              <a:spcBef>
                <a:spcPts val="0"/>
              </a:spcBef>
              <a:spcAft>
                <a:spcPts val="0"/>
              </a:spcAft>
              <a:buClrTx/>
              <a:buSzTx/>
              <a:buFontTx/>
              <a:buNone/>
              <a:tabLst/>
              <a:defRPr sz="1600"/>
            </a:pPr>
            <a:endParaRPr kumimoji="0" sz="1600" b="1" i="0" u="none" strike="noStrike" kern="0" cap="none" spc="0" normalizeH="0" baseline="0" noProof="0" dirty="0">
              <a:ln>
                <a:noFill/>
              </a:ln>
              <a:solidFill>
                <a:prstClr val="black"/>
              </a:solidFill>
              <a:effectLst/>
              <a:uLnTx/>
              <a:uFillTx/>
            </a:endParaRPr>
          </a:p>
        </p:txBody>
      </p:sp>
      <p:sp>
        <p:nvSpPr>
          <p:cNvPr id="363" name="TextBox 362">
            <a:extLst>
              <a:ext uri="{FF2B5EF4-FFF2-40B4-BE49-F238E27FC236}">
                <a16:creationId xmlns:a16="http://schemas.microsoft.com/office/drawing/2014/main" id="{978CAAF7-B7EB-3F4E-9ABD-BD9CCAC12C34}"/>
              </a:ext>
            </a:extLst>
          </p:cNvPr>
          <p:cNvSpPr txBox="1"/>
          <p:nvPr/>
        </p:nvSpPr>
        <p:spPr>
          <a:xfrm>
            <a:off x="329184" y="27311832"/>
            <a:ext cx="9765792" cy="1199742"/>
          </a:xfrm>
          <a:prstGeom prst="rect">
            <a:avLst/>
          </a:prstGeom>
          <a:solidFill>
            <a:schemeClr val="accent5">
              <a:lumMod val="50000"/>
            </a:schemeClr>
          </a:solidFill>
          <a:ln w="76200">
            <a:solidFill>
              <a:srgbClr val="002060"/>
            </a:solidFill>
          </a:ln>
        </p:spPr>
        <p:txBody>
          <a:bodyPr wrap="square" rtlCol="0" anchor="ctr">
            <a:noAutofit/>
          </a:bodyPr>
          <a:lstStyle/>
          <a:p>
            <a:pPr marL="0" lvl="1" algn="ctr" defTabSz="2370865">
              <a:spcBef>
                <a:spcPts val="471"/>
              </a:spcBef>
            </a:pPr>
            <a:r>
              <a:rPr lang="en-US" sz="3200" b="1" dirty="0">
                <a:solidFill>
                  <a:schemeClr val="bg1"/>
                </a:solidFill>
                <a:latin typeface="Arial" charset="0"/>
                <a:ea typeface="Arial" charset="0"/>
                <a:cs typeface="Arial" charset="0"/>
              </a:rPr>
              <a:t>Session on 1/12 @ 8:30am</a:t>
            </a:r>
          </a:p>
          <a:p>
            <a:pPr marL="0" lvl="1" algn="ctr" defTabSz="2370865">
              <a:spcBef>
                <a:spcPts val="471"/>
              </a:spcBef>
            </a:pPr>
            <a:r>
              <a:rPr lang="en-US" sz="3200" b="1" dirty="0">
                <a:solidFill>
                  <a:schemeClr val="bg1"/>
                </a:solidFill>
                <a:latin typeface="Arial" charset="0"/>
                <a:ea typeface="Arial" charset="0"/>
                <a:cs typeface="Arial" charset="0"/>
              </a:rPr>
              <a:t>(Terrace Room - Handlery Hotel)</a:t>
            </a:r>
          </a:p>
        </p:txBody>
      </p:sp>
      <p:sp>
        <p:nvSpPr>
          <p:cNvPr id="322" name="TextBox 321">
            <a:extLst>
              <a:ext uri="{FF2B5EF4-FFF2-40B4-BE49-F238E27FC236}">
                <a16:creationId xmlns:a16="http://schemas.microsoft.com/office/drawing/2014/main" id="{2CD5755C-224D-2B46-AB70-7467C50D43D3}"/>
              </a:ext>
            </a:extLst>
          </p:cNvPr>
          <p:cNvSpPr txBox="1"/>
          <p:nvPr/>
        </p:nvSpPr>
        <p:spPr>
          <a:xfrm>
            <a:off x="10659013" y="27819062"/>
            <a:ext cx="9765792" cy="684919"/>
          </a:xfrm>
          <a:prstGeom prst="rect">
            <a:avLst/>
          </a:prstGeom>
          <a:solidFill>
            <a:schemeClr val="accent5">
              <a:lumMod val="50000"/>
            </a:schemeClr>
          </a:solidFill>
          <a:ln w="76200">
            <a:solidFill>
              <a:srgbClr val="002060"/>
            </a:solidFill>
          </a:ln>
        </p:spPr>
        <p:txBody>
          <a:bodyPr wrap="square" rtlCol="0" anchor="ctr">
            <a:noAutofit/>
          </a:bodyPr>
          <a:lstStyle/>
          <a:p>
            <a:pPr marL="0" lvl="1" algn="ctr" defTabSz="2370865">
              <a:spcBef>
                <a:spcPts val="471"/>
              </a:spcBef>
            </a:pPr>
            <a:r>
              <a:rPr lang="en-US" sz="3200" b="1" dirty="0">
                <a:solidFill>
                  <a:schemeClr val="bg1"/>
                </a:solidFill>
                <a:latin typeface="Arial" charset="0"/>
                <a:ea typeface="Arial" charset="0"/>
                <a:cs typeface="Arial" charset="0"/>
              </a:rPr>
              <a:t>Contact: Nathan T. Mortimer (</a:t>
            </a:r>
            <a:r>
              <a:rPr lang="en-US" sz="3200" b="1" dirty="0" err="1">
                <a:solidFill>
                  <a:schemeClr val="bg1"/>
                </a:solidFill>
                <a:latin typeface="Arial" charset="0"/>
                <a:ea typeface="Arial" charset="0"/>
                <a:cs typeface="Arial" charset="0"/>
              </a:rPr>
              <a:t>ntmorti@ilstu.edu</a:t>
            </a:r>
            <a:r>
              <a:rPr lang="en-US" sz="3200" b="1"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3919118963"/>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latin typeface="Arial" charset="0"/>
            <a:ea typeface="Arial" charset="0"/>
            <a:cs typeface="Arial" charset="0"/>
          </a:defRPr>
        </a:defPPr>
      </a:lstStyle>
    </a:txDef>
  </a:objectDefaults>
  <a:extraClrSchemeLst/>
  <a:extLst>
    <a:ext uri="{05A4C25C-085E-4340-85A3-A5531E510DB2}">
      <thm15:themeFamily xmlns:thm15="http://schemas.microsoft.com/office/thememl/2012/main" name="Default Theme" id="{5CEC41B4-5591-3449-8D20-EF58B4D16CB4}" vid="{E927902A-44E0-FD4B-9554-3A46E75CEA71}"/>
    </a:ext>
  </a:extLst>
</a:theme>
</file>

<file path=docProps/app.xml><?xml version="1.0" encoding="utf-8"?>
<Properties xmlns="http://schemas.openxmlformats.org/officeDocument/2006/extended-properties" xmlns:vt="http://schemas.openxmlformats.org/officeDocument/2006/docPropsVTypes">
  <Template>Default Theme</Template>
  <TotalTime>748</TotalTime>
  <Words>1323</Words>
  <Application>Microsoft Macintosh PowerPoint</Application>
  <PresentationFormat>Custom</PresentationFormat>
  <Paragraphs>212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Default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Leung, Wilson</dc:creator>
  <cp:lastModifiedBy>Leung, Wilson</cp:lastModifiedBy>
  <cp:revision>657</cp:revision>
  <dcterms:created xsi:type="dcterms:W3CDTF">2019-12-27T16:44:54Z</dcterms:created>
  <dcterms:modified xsi:type="dcterms:W3CDTF">2020-01-01T19:27:10Z</dcterms:modified>
</cp:coreProperties>
</file>