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1089600" cy="40233600"/>
  <p:notesSz cx="6858000" cy="9144000"/>
  <p:defaultTextStyle>
    <a:defPPr>
      <a:defRPr lang="en-US"/>
    </a:defPPr>
    <a:lvl1pPr marL="0" algn="l" defTabSz="4075572" rtl="0" eaLnBrk="1" latinLnBrk="0" hangingPunct="1">
      <a:defRPr sz="8023" kern="1200">
        <a:solidFill>
          <a:schemeClr val="tx1"/>
        </a:solidFill>
        <a:latin typeface="+mn-lt"/>
        <a:ea typeface="+mn-ea"/>
        <a:cs typeface="+mn-cs"/>
      </a:defRPr>
    </a:lvl1pPr>
    <a:lvl2pPr marL="2037786" algn="l" defTabSz="4075572" rtl="0" eaLnBrk="1" latinLnBrk="0" hangingPunct="1">
      <a:defRPr sz="8023" kern="1200">
        <a:solidFill>
          <a:schemeClr val="tx1"/>
        </a:solidFill>
        <a:latin typeface="+mn-lt"/>
        <a:ea typeface="+mn-ea"/>
        <a:cs typeface="+mn-cs"/>
      </a:defRPr>
    </a:lvl2pPr>
    <a:lvl3pPr marL="4075572" algn="l" defTabSz="4075572" rtl="0" eaLnBrk="1" latinLnBrk="0" hangingPunct="1">
      <a:defRPr sz="8023" kern="1200">
        <a:solidFill>
          <a:schemeClr val="tx1"/>
        </a:solidFill>
        <a:latin typeface="+mn-lt"/>
        <a:ea typeface="+mn-ea"/>
        <a:cs typeface="+mn-cs"/>
      </a:defRPr>
    </a:lvl3pPr>
    <a:lvl4pPr marL="6113358" algn="l" defTabSz="4075572" rtl="0" eaLnBrk="1" latinLnBrk="0" hangingPunct="1">
      <a:defRPr sz="8023" kern="1200">
        <a:solidFill>
          <a:schemeClr val="tx1"/>
        </a:solidFill>
        <a:latin typeface="+mn-lt"/>
        <a:ea typeface="+mn-ea"/>
        <a:cs typeface="+mn-cs"/>
      </a:defRPr>
    </a:lvl4pPr>
    <a:lvl5pPr marL="8151144" algn="l" defTabSz="4075572" rtl="0" eaLnBrk="1" latinLnBrk="0" hangingPunct="1">
      <a:defRPr sz="8023" kern="1200">
        <a:solidFill>
          <a:schemeClr val="tx1"/>
        </a:solidFill>
        <a:latin typeface="+mn-lt"/>
        <a:ea typeface="+mn-ea"/>
        <a:cs typeface="+mn-cs"/>
      </a:defRPr>
    </a:lvl5pPr>
    <a:lvl6pPr marL="10188931" algn="l" defTabSz="4075572" rtl="0" eaLnBrk="1" latinLnBrk="0" hangingPunct="1">
      <a:defRPr sz="8023" kern="1200">
        <a:solidFill>
          <a:schemeClr val="tx1"/>
        </a:solidFill>
        <a:latin typeface="+mn-lt"/>
        <a:ea typeface="+mn-ea"/>
        <a:cs typeface="+mn-cs"/>
      </a:defRPr>
    </a:lvl6pPr>
    <a:lvl7pPr marL="12226717" algn="l" defTabSz="4075572" rtl="0" eaLnBrk="1" latinLnBrk="0" hangingPunct="1">
      <a:defRPr sz="8023" kern="1200">
        <a:solidFill>
          <a:schemeClr val="tx1"/>
        </a:solidFill>
        <a:latin typeface="+mn-lt"/>
        <a:ea typeface="+mn-ea"/>
        <a:cs typeface="+mn-cs"/>
      </a:defRPr>
    </a:lvl7pPr>
    <a:lvl8pPr marL="14264503" algn="l" defTabSz="4075572" rtl="0" eaLnBrk="1" latinLnBrk="0" hangingPunct="1">
      <a:defRPr sz="8023" kern="1200">
        <a:solidFill>
          <a:schemeClr val="tx1"/>
        </a:solidFill>
        <a:latin typeface="+mn-lt"/>
        <a:ea typeface="+mn-ea"/>
        <a:cs typeface="+mn-cs"/>
      </a:defRPr>
    </a:lvl8pPr>
    <a:lvl9pPr marL="16302289" algn="l" defTabSz="4075572" rtl="0" eaLnBrk="1" latinLnBrk="0" hangingPunct="1">
      <a:defRPr sz="802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72">
          <p15:clr>
            <a:srgbClr val="A4A3A4"/>
          </p15:clr>
        </p15:guide>
        <p15:guide id="2" pos="97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4A4A4"/>
    <a:srgbClr val="FF0000"/>
    <a:srgbClr val="4371C4"/>
    <a:srgbClr val="01B050"/>
    <a:srgbClr val="AAC66C"/>
    <a:srgbClr val="6095C9"/>
    <a:srgbClr val="CD6660"/>
    <a:srgbClr val="B30000"/>
    <a:srgbClr val="7F0000"/>
    <a:srgbClr val="D73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93048"/>
  </p:normalViewPr>
  <p:slideViewPr>
    <p:cSldViewPr snapToGrid="0" snapToObjects="1">
      <p:cViewPr>
        <p:scale>
          <a:sx n="48" d="100"/>
          <a:sy n="48" d="100"/>
        </p:scale>
        <p:origin x="1656" y="144"/>
      </p:cViewPr>
      <p:guideLst>
        <p:guide orient="horz" pos="12672"/>
        <p:guide pos="9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D9036-196F-114D-AB86-5E40DABF47F1}" type="datetimeFigureOut">
              <a:rPr lang="en-US" smtClean="0"/>
              <a:t>1/5/20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A4F63-53B1-DB4C-8EE5-0A655C0673BE}" type="slidenum">
              <a:rPr lang="en-US" smtClean="0"/>
              <a:t>‹#›</a:t>
            </a:fld>
            <a:endParaRPr lang="en-US"/>
          </a:p>
        </p:txBody>
      </p:sp>
    </p:spTree>
    <p:extLst>
      <p:ext uri="{BB962C8B-B14F-4D97-AF65-F5344CB8AC3E}">
        <p14:creationId xmlns:p14="http://schemas.microsoft.com/office/powerpoint/2010/main" val="4044665076"/>
      </p:ext>
    </p:extLst>
  </p:cSld>
  <p:clrMap bg1="lt1" tx1="dk1" bg2="lt2" tx2="dk2" accent1="accent1" accent2="accent2" accent3="accent3" accent4="accent4" accent5="accent5" accent6="accent6" hlink="hlink" folHlink="folHlink"/>
  <p:notesStyle>
    <a:lvl1pPr marL="0" algn="l" defTabSz="4075572" rtl="0" eaLnBrk="1" latinLnBrk="0" hangingPunct="1">
      <a:defRPr sz="5349" kern="1200">
        <a:solidFill>
          <a:schemeClr val="tx1"/>
        </a:solidFill>
        <a:latin typeface="+mn-lt"/>
        <a:ea typeface="+mn-ea"/>
        <a:cs typeface="+mn-cs"/>
      </a:defRPr>
    </a:lvl1pPr>
    <a:lvl2pPr marL="2037786" algn="l" defTabSz="4075572" rtl="0" eaLnBrk="1" latinLnBrk="0" hangingPunct="1">
      <a:defRPr sz="5349" kern="1200">
        <a:solidFill>
          <a:schemeClr val="tx1"/>
        </a:solidFill>
        <a:latin typeface="+mn-lt"/>
        <a:ea typeface="+mn-ea"/>
        <a:cs typeface="+mn-cs"/>
      </a:defRPr>
    </a:lvl2pPr>
    <a:lvl3pPr marL="4075572" algn="l" defTabSz="4075572" rtl="0" eaLnBrk="1" latinLnBrk="0" hangingPunct="1">
      <a:defRPr sz="5349" kern="1200">
        <a:solidFill>
          <a:schemeClr val="tx1"/>
        </a:solidFill>
        <a:latin typeface="+mn-lt"/>
        <a:ea typeface="+mn-ea"/>
        <a:cs typeface="+mn-cs"/>
      </a:defRPr>
    </a:lvl3pPr>
    <a:lvl4pPr marL="6113358" algn="l" defTabSz="4075572" rtl="0" eaLnBrk="1" latinLnBrk="0" hangingPunct="1">
      <a:defRPr sz="5349" kern="1200">
        <a:solidFill>
          <a:schemeClr val="tx1"/>
        </a:solidFill>
        <a:latin typeface="+mn-lt"/>
        <a:ea typeface="+mn-ea"/>
        <a:cs typeface="+mn-cs"/>
      </a:defRPr>
    </a:lvl4pPr>
    <a:lvl5pPr marL="8151144" algn="l" defTabSz="4075572" rtl="0" eaLnBrk="1" latinLnBrk="0" hangingPunct="1">
      <a:defRPr sz="5349" kern="1200">
        <a:solidFill>
          <a:schemeClr val="tx1"/>
        </a:solidFill>
        <a:latin typeface="+mn-lt"/>
        <a:ea typeface="+mn-ea"/>
        <a:cs typeface="+mn-cs"/>
      </a:defRPr>
    </a:lvl5pPr>
    <a:lvl6pPr marL="10188931" algn="l" defTabSz="4075572" rtl="0" eaLnBrk="1" latinLnBrk="0" hangingPunct="1">
      <a:defRPr sz="5349" kern="1200">
        <a:solidFill>
          <a:schemeClr val="tx1"/>
        </a:solidFill>
        <a:latin typeface="+mn-lt"/>
        <a:ea typeface="+mn-ea"/>
        <a:cs typeface="+mn-cs"/>
      </a:defRPr>
    </a:lvl6pPr>
    <a:lvl7pPr marL="12226717" algn="l" defTabSz="4075572" rtl="0" eaLnBrk="1" latinLnBrk="0" hangingPunct="1">
      <a:defRPr sz="5349" kern="1200">
        <a:solidFill>
          <a:schemeClr val="tx1"/>
        </a:solidFill>
        <a:latin typeface="+mn-lt"/>
        <a:ea typeface="+mn-ea"/>
        <a:cs typeface="+mn-cs"/>
      </a:defRPr>
    </a:lvl7pPr>
    <a:lvl8pPr marL="14264503" algn="l" defTabSz="4075572" rtl="0" eaLnBrk="1" latinLnBrk="0" hangingPunct="1">
      <a:defRPr sz="5349" kern="1200">
        <a:solidFill>
          <a:schemeClr val="tx1"/>
        </a:solidFill>
        <a:latin typeface="+mn-lt"/>
        <a:ea typeface="+mn-ea"/>
        <a:cs typeface="+mn-cs"/>
      </a:defRPr>
    </a:lvl8pPr>
    <a:lvl9pPr marL="16302289" algn="l" defTabSz="4075572" rtl="0" eaLnBrk="1" latinLnBrk="0" hangingPunct="1">
      <a:defRPr sz="534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2A4F63-53B1-DB4C-8EE5-0A655C0673BE}" type="slidenum">
              <a:rPr lang="en-US" smtClean="0"/>
              <a:t>1</a:t>
            </a:fld>
            <a:endParaRPr lang="en-US"/>
          </a:p>
        </p:txBody>
      </p:sp>
    </p:spTree>
    <p:extLst>
      <p:ext uri="{BB962C8B-B14F-4D97-AF65-F5344CB8AC3E}">
        <p14:creationId xmlns:p14="http://schemas.microsoft.com/office/powerpoint/2010/main" val="377658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6584530"/>
            <a:ext cx="23317200" cy="14007253"/>
          </a:xfrm>
        </p:spPr>
        <p:txBody>
          <a:bodyPr anchor="b"/>
          <a:lstStyle>
            <a:lvl1pPr algn="ctr">
              <a:defRPr sz="15300"/>
            </a:lvl1pPr>
          </a:lstStyle>
          <a:p>
            <a:r>
              <a:rPr lang="en-US"/>
              <a:t>Click to edit Master title style</a:t>
            </a:r>
          </a:p>
        </p:txBody>
      </p:sp>
      <p:sp>
        <p:nvSpPr>
          <p:cNvPr id="3" name="Subtitle 2"/>
          <p:cNvSpPr>
            <a:spLocks noGrp="1"/>
          </p:cNvSpPr>
          <p:nvPr>
            <p:ph type="subTitle" idx="1"/>
          </p:nvPr>
        </p:nvSpPr>
        <p:spPr>
          <a:xfrm>
            <a:off x="3886200" y="21131956"/>
            <a:ext cx="23317200" cy="9713804"/>
          </a:xfrm>
        </p:spPr>
        <p:txBody>
          <a:bodyPr/>
          <a:lstStyle>
            <a:lvl1pPr marL="0" indent="0" algn="ctr">
              <a:buNone/>
              <a:defRPr sz="6120"/>
            </a:lvl1pPr>
            <a:lvl2pPr marL="1165860" indent="0" algn="ctr">
              <a:buNone/>
              <a:defRPr sz="5100"/>
            </a:lvl2pPr>
            <a:lvl3pPr marL="2331720" indent="0" algn="ctr">
              <a:buNone/>
              <a:defRPr sz="4590"/>
            </a:lvl3pPr>
            <a:lvl4pPr marL="3497580" indent="0" algn="ctr">
              <a:buNone/>
              <a:defRPr sz="4080"/>
            </a:lvl4pPr>
            <a:lvl5pPr marL="4663440" indent="0" algn="ctr">
              <a:buNone/>
              <a:defRPr sz="4080"/>
            </a:lvl5pPr>
            <a:lvl6pPr marL="5829300" indent="0" algn="ctr">
              <a:buNone/>
              <a:defRPr sz="4080"/>
            </a:lvl6pPr>
            <a:lvl7pPr marL="6995160" indent="0" algn="ctr">
              <a:buNone/>
              <a:defRPr sz="4080"/>
            </a:lvl7pPr>
            <a:lvl8pPr marL="8161020" indent="0" algn="ctr">
              <a:buNone/>
              <a:defRPr sz="4080"/>
            </a:lvl8pPr>
            <a:lvl9pPr marL="9326880" indent="0" algn="ctr">
              <a:buNone/>
              <a:defRPr sz="4080"/>
            </a:lvl9pPr>
          </a:lstStyle>
          <a:p>
            <a:r>
              <a:rPr lang="en-US"/>
              <a:t>Click to edit Master subtitle style</a:t>
            </a:r>
          </a:p>
        </p:txBody>
      </p:sp>
      <p:sp>
        <p:nvSpPr>
          <p:cNvPr id="4" name="Date Placeholder 3"/>
          <p:cNvSpPr>
            <a:spLocks noGrp="1"/>
          </p:cNvSpPr>
          <p:nvPr>
            <p:ph type="dt" sz="half" idx="10"/>
          </p:nvPr>
        </p:nvSpPr>
        <p:spPr/>
        <p:txBody>
          <a:bodyPr/>
          <a:lstStyle/>
          <a:p>
            <a:fld id="{800AC782-64C2-D94C-BB7E-E3557AE29659}" type="datetimeFigureOut">
              <a:rPr lang="en-US" smtClean="0"/>
              <a:t>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B5B2-1594-A146-9146-643892CBB048}" type="slidenum">
              <a:rPr lang="en-US" smtClean="0"/>
              <a:t>‹#›</a:t>
            </a:fld>
            <a:endParaRPr lang="en-US"/>
          </a:p>
        </p:txBody>
      </p:sp>
    </p:spTree>
    <p:extLst>
      <p:ext uri="{BB962C8B-B14F-4D97-AF65-F5344CB8AC3E}">
        <p14:creationId xmlns:p14="http://schemas.microsoft.com/office/powerpoint/2010/main" val="152091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AC782-64C2-D94C-BB7E-E3557AE29659}" type="datetimeFigureOut">
              <a:rPr lang="en-US" smtClean="0"/>
              <a:t>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B5B2-1594-A146-9146-643892CBB048}" type="slidenum">
              <a:rPr lang="en-US" smtClean="0"/>
              <a:t>‹#›</a:t>
            </a:fld>
            <a:endParaRPr lang="en-US"/>
          </a:p>
        </p:txBody>
      </p:sp>
    </p:spTree>
    <p:extLst>
      <p:ext uri="{BB962C8B-B14F-4D97-AF65-F5344CB8AC3E}">
        <p14:creationId xmlns:p14="http://schemas.microsoft.com/office/powerpoint/2010/main" val="171652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2142067"/>
            <a:ext cx="6703695" cy="340961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7412" y="2142067"/>
            <a:ext cx="19722465" cy="340961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AC782-64C2-D94C-BB7E-E3557AE29659}" type="datetimeFigureOut">
              <a:rPr lang="en-US" smtClean="0"/>
              <a:t>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B5B2-1594-A146-9146-643892CBB048}" type="slidenum">
              <a:rPr lang="en-US" smtClean="0"/>
              <a:t>‹#›</a:t>
            </a:fld>
            <a:endParaRPr lang="en-US"/>
          </a:p>
        </p:txBody>
      </p:sp>
    </p:spTree>
    <p:extLst>
      <p:ext uri="{BB962C8B-B14F-4D97-AF65-F5344CB8AC3E}">
        <p14:creationId xmlns:p14="http://schemas.microsoft.com/office/powerpoint/2010/main" val="36530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AC782-64C2-D94C-BB7E-E3557AE29659}" type="datetimeFigureOut">
              <a:rPr lang="en-US" smtClean="0"/>
              <a:t>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5B5B2-1594-A146-9146-643892CBB048}" type="slidenum">
              <a:rPr lang="en-US" smtClean="0"/>
              <a:t>‹#›</a:t>
            </a:fld>
            <a:endParaRPr lang="en-US"/>
          </a:p>
        </p:txBody>
      </p:sp>
    </p:spTree>
    <p:extLst>
      <p:ext uri="{BB962C8B-B14F-4D97-AF65-F5344CB8AC3E}">
        <p14:creationId xmlns:p14="http://schemas.microsoft.com/office/powerpoint/2010/main" val="138331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0AC782-64C2-D94C-BB7E-E3557AE29659}" type="datetimeFigureOut">
              <a:rPr lang="en-US" smtClean="0"/>
              <a:t>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B5B2-1594-A146-9146-643892CBB048}" type="slidenum">
              <a:rPr lang="en-US" smtClean="0"/>
              <a:t>‹#›</a:t>
            </a:fld>
            <a:endParaRPr lang="en-US"/>
          </a:p>
        </p:txBody>
      </p:sp>
    </p:spTree>
    <p:extLst>
      <p:ext uri="{BB962C8B-B14F-4D97-AF65-F5344CB8AC3E}">
        <p14:creationId xmlns:p14="http://schemas.microsoft.com/office/powerpoint/2010/main" val="1529599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10030472"/>
            <a:ext cx="26814780" cy="16736057"/>
          </a:xfrm>
        </p:spPr>
        <p:txBody>
          <a:bodyPr anchor="b"/>
          <a:lstStyle>
            <a:lvl1pPr>
              <a:defRPr sz="15300"/>
            </a:lvl1pPr>
          </a:lstStyle>
          <a:p>
            <a:r>
              <a:rPr lang="en-US"/>
              <a:t>Click to edit Master title style</a:t>
            </a:r>
            <a:endParaRPr lang="en-US" dirty="0"/>
          </a:p>
        </p:txBody>
      </p:sp>
      <p:sp>
        <p:nvSpPr>
          <p:cNvPr id="3" name="Text Placeholder 2"/>
          <p:cNvSpPr>
            <a:spLocks noGrp="1"/>
          </p:cNvSpPr>
          <p:nvPr>
            <p:ph type="body" idx="1"/>
          </p:nvPr>
        </p:nvSpPr>
        <p:spPr>
          <a:xfrm>
            <a:off x="2121219" y="26924858"/>
            <a:ext cx="26814780" cy="8801097"/>
          </a:xfrm>
        </p:spPr>
        <p:txBody>
          <a:bodyPr/>
          <a:lstStyle>
            <a:lvl1pPr marL="0" indent="0">
              <a:buNone/>
              <a:defRPr sz="6120">
                <a:solidFill>
                  <a:schemeClr val="tx1">
                    <a:tint val="75000"/>
                  </a:schemeClr>
                </a:solidFill>
              </a:defRPr>
            </a:lvl1pPr>
            <a:lvl2pPr marL="1165860" indent="0">
              <a:buNone/>
              <a:defRPr sz="5100">
                <a:solidFill>
                  <a:schemeClr val="tx1">
                    <a:tint val="75000"/>
                  </a:schemeClr>
                </a:solidFill>
              </a:defRPr>
            </a:lvl2pPr>
            <a:lvl3pPr marL="2331720" indent="0">
              <a:buNone/>
              <a:defRPr sz="4590">
                <a:solidFill>
                  <a:schemeClr val="tx1">
                    <a:tint val="75000"/>
                  </a:schemeClr>
                </a:solidFill>
              </a:defRPr>
            </a:lvl3pPr>
            <a:lvl4pPr marL="3497580" indent="0">
              <a:buNone/>
              <a:defRPr sz="4080">
                <a:solidFill>
                  <a:schemeClr val="tx1">
                    <a:tint val="75000"/>
                  </a:schemeClr>
                </a:solidFill>
              </a:defRPr>
            </a:lvl4pPr>
            <a:lvl5pPr marL="4663440" indent="0">
              <a:buNone/>
              <a:defRPr sz="4080">
                <a:solidFill>
                  <a:schemeClr val="tx1">
                    <a:tint val="75000"/>
                  </a:schemeClr>
                </a:solidFill>
              </a:defRPr>
            </a:lvl5pPr>
            <a:lvl6pPr marL="5829300" indent="0">
              <a:buNone/>
              <a:defRPr sz="4080">
                <a:solidFill>
                  <a:schemeClr val="tx1">
                    <a:tint val="75000"/>
                  </a:schemeClr>
                </a:solidFill>
              </a:defRPr>
            </a:lvl6pPr>
            <a:lvl7pPr marL="6995160" indent="0">
              <a:buNone/>
              <a:defRPr sz="4080">
                <a:solidFill>
                  <a:schemeClr val="tx1">
                    <a:tint val="75000"/>
                  </a:schemeClr>
                </a:solidFill>
              </a:defRPr>
            </a:lvl7pPr>
            <a:lvl8pPr marL="8161020" indent="0">
              <a:buNone/>
              <a:defRPr sz="4080">
                <a:solidFill>
                  <a:schemeClr val="tx1">
                    <a:tint val="75000"/>
                  </a:schemeClr>
                </a:solidFill>
              </a:defRPr>
            </a:lvl8pPr>
            <a:lvl9pPr marL="9326880" indent="0">
              <a:buNone/>
              <a:defRPr sz="40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0AC782-64C2-D94C-BB7E-E3557AE29659}" type="datetimeFigureOut">
              <a:rPr lang="en-US" smtClean="0"/>
              <a:t>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B5B2-1594-A146-9146-643892CBB048}" type="slidenum">
              <a:rPr lang="en-US" smtClean="0"/>
              <a:t>‹#›</a:t>
            </a:fld>
            <a:endParaRPr lang="en-US"/>
          </a:p>
        </p:txBody>
      </p:sp>
    </p:spTree>
    <p:extLst>
      <p:ext uri="{BB962C8B-B14F-4D97-AF65-F5344CB8AC3E}">
        <p14:creationId xmlns:p14="http://schemas.microsoft.com/office/powerpoint/2010/main" val="45753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7410" y="10710333"/>
            <a:ext cx="132130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739110" y="10710333"/>
            <a:ext cx="13213080" cy="25527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0AC782-64C2-D94C-BB7E-E3557AE29659}" type="datetimeFigureOut">
              <a:rPr lang="en-US" smtClean="0"/>
              <a:t>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B5B2-1594-A146-9146-643892CBB048}" type="slidenum">
              <a:rPr lang="en-US" smtClean="0"/>
              <a:t>‹#›</a:t>
            </a:fld>
            <a:endParaRPr lang="en-US"/>
          </a:p>
        </p:txBody>
      </p:sp>
    </p:spTree>
    <p:extLst>
      <p:ext uri="{BB962C8B-B14F-4D97-AF65-F5344CB8AC3E}">
        <p14:creationId xmlns:p14="http://schemas.microsoft.com/office/powerpoint/2010/main" val="183870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59" y="2142076"/>
            <a:ext cx="26814780" cy="7776636"/>
          </a:xfrm>
        </p:spPr>
        <p:txBody>
          <a:bodyPr/>
          <a:lstStyle/>
          <a:p>
            <a:r>
              <a:rPr lang="en-US"/>
              <a:t>Click to edit Master title style</a:t>
            </a:r>
          </a:p>
        </p:txBody>
      </p:sp>
      <p:sp>
        <p:nvSpPr>
          <p:cNvPr id="3" name="Text Placeholder 2"/>
          <p:cNvSpPr>
            <a:spLocks noGrp="1"/>
          </p:cNvSpPr>
          <p:nvPr>
            <p:ph type="body" idx="1"/>
          </p:nvPr>
        </p:nvSpPr>
        <p:spPr>
          <a:xfrm>
            <a:off x="2141463" y="9862823"/>
            <a:ext cx="13152356" cy="4833617"/>
          </a:xfrm>
        </p:spPr>
        <p:txBody>
          <a:bodyPr anchor="b"/>
          <a:lstStyle>
            <a:lvl1pPr marL="0" indent="0">
              <a:buNone/>
              <a:defRPr sz="6120" b="1"/>
            </a:lvl1pPr>
            <a:lvl2pPr marL="1165860" indent="0">
              <a:buNone/>
              <a:defRPr sz="5100" b="1"/>
            </a:lvl2pPr>
            <a:lvl3pPr marL="2331720" indent="0">
              <a:buNone/>
              <a:defRPr sz="4590" b="1"/>
            </a:lvl3pPr>
            <a:lvl4pPr marL="3497580" indent="0">
              <a:buNone/>
              <a:defRPr sz="4080" b="1"/>
            </a:lvl4pPr>
            <a:lvl5pPr marL="4663440" indent="0">
              <a:buNone/>
              <a:defRPr sz="4080" b="1"/>
            </a:lvl5pPr>
            <a:lvl6pPr marL="5829300" indent="0">
              <a:buNone/>
              <a:defRPr sz="4080" b="1"/>
            </a:lvl6pPr>
            <a:lvl7pPr marL="6995160" indent="0">
              <a:buNone/>
              <a:defRPr sz="4080" b="1"/>
            </a:lvl7pPr>
            <a:lvl8pPr marL="8161020" indent="0">
              <a:buNone/>
              <a:defRPr sz="4080" b="1"/>
            </a:lvl8pPr>
            <a:lvl9pPr marL="9326880" indent="0">
              <a:buNone/>
              <a:defRPr sz="4080" b="1"/>
            </a:lvl9pPr>
          </a:lstStyle>
          <a:p>
            <a:pPr lvl="0"/>
            <a:r>
              <a:rPr lang="en-US"/>
              <a:t>Edit Master text styles</a:t>
            </a:r>
          </a:p>
        </p:txBody>
      </p:sp>
      <p:sp>
        <p:nvSpPr>
          <p:cNvPr id="4" name="Content Placeholder 3"/>
          <p:cNvSpPr>
            <a:spLocks noGrp="1"/>
          </p:cNvSpPr>
          <p:nvPr>
            <p:ph sz="half" idx="2"/>
          </p:nvPr>
        </p:nvSpPr>
        <p:spPr>
          <a:xfrm>
            <a:off x="2141463" y="14696440"/>
            <a:ext cx="13152356"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739112" y="9862823"/>
            <a:ext cx="13217129" cy="4833617"/>
          </a:xfrm>
        </p:spPr>
        <p:txBody>
          <a:bodyPr anchor="b"/>
          <a:lstStyle>
            <a:lvl1pPr marL="0" indent="0">
              <a:buNone/>
              <a:defRPr sz="6120" b="1"/>
            </a:lvl1pPr>
            <a:lvl2pPr marL="1165860" indent="0">
              <a:buNone/>
              <a:defRPr sz="5100" b="1"/>
            </a:lvl2pPr>
            <a:lvl3pPr marL="2331720" indent="0">
              <a:buNone/>
              <a:defRPr sz="4590" b="1"/>
            </a:lvl3pPr>
            <a:lvl4pPr marL="3497580" indent="0">
              <a:buNone/>
              <a:defRPr sz="4080" b="1"/>
            </a:lvl4pPr>
            <a:lvl5pPr marL="4663440" indent="0">
              <a:buNone/>
              <a:defRPr sz="4080" b="1"/>
            </a:lvl5pPr>
            <a:lvl6pPr marL="5829300" indent="0">
              <a:buNone/>
              <a:defRPr sz="4080" b="1"/>
            </a:lvl6pPr>
            <a:lvl7pPr marL="6995160" indent="0">
              <a:buNone/>
              <a:defRPr sz="4080" b="1"/>
            </a:lvl7pPr>
            <a:lvl8pPr marL="8161020" indent="0">
              <a:buNone/>
              <a:defRPr sz="4080" b="1"/>
            </a:lvl8pPr>
            <a:lvl9pPr marL="9326880" indent="0">
              <a:buNone/>
              <a:defRPr sz="4080" b="1"/>
            </a:lvl9pPr>
          </a:lstStyle>
          <a:p>
            <a:pPr lvl="0"/>
            <a:r>
              <a:rPr lang="en-US"/>
              <a:t>Edit Master text styles</a:t>
            </a:r>
          </a:p>
        </p:txBody>
      </p:sp>
      <p:sp>
        <p:nvSpPr>
          <p:cNvPr id="6" name="Content Placeholder 5"/>
          <p:cNvSpPr>
            <a:spLocks noGrp="1"/>
          </p:cNvSpPr>
          <p:nvPr>
            <p:ph sz="quarter" idx="4"/>
          </p:nvPr>
        </p:nvSpPr>
        <p:spPr>
          <a:xfrm>
            <a:off x="15739112" y="14696440"/>
            <a:ext cx="13217129" cy="21616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0AC782-64C2-D94C-BB7E-E3557AE29659}" type="datetimeFigureOut">
              <a:rPr lang="en-US" smtClean="0"/>
              <a:t>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5B5B2-1594-A146-9146-643892CBB048}" type="slidenum">
              <a:rPr lang="en-US" smtClean="0"/>
              <a:t>‹#›</a:t>
            </a:fld>
            <a:endParaRPr lang="en-US"/>
          </a:p>
        </p:txBody>
      </p:sp>
    </p:spTree>
    <p:extLst>
      <p:ext uri="{BB962C8B-B14F-4D97-AF65-F5344CB8AC3E}">
        <p14:creationId xmlns:p14="http://schemas.microsoft.com/office/powerpoint/2010/main" val="76063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0AC782-64C2-D94C-BB7E-E3557AE29659}" type="datetimeFigureOut">
              <a:rPr lang="en-US" smtClean="0"/>
              <a:t>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5B5B2-1594-A146-9146-643892CBB048}" type="slidenum">
              <a:rPr lang="en-US" smtClean="0"/>
              <a:t>‹#›</a:t>
            </a:fld>
            <a:endParaRPr lang="en-US"/>
          </a:p>
        </p:txBody>
      </p:sp>
    </p:spTree>
    <p:extLst>
      <p:ext uri="{BB962C8B-B14F-4D97-AF65-F5344CB8AC3E}">
        <p14:creationId xmlns:p14="http://schemas.microsoft.com/office/powerpoint/2010/main" val="211523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8160"/>
            </a:lvl1pPr>
          </a:lstStyle>
          <a:p>
            <a:r>
              <a:rPr lang="en-US"/>
              <a:t>Click to edit Master title style</a:t>
            </a:r>
          </a:p>
        </p:txBody>
      </p:sp>
      <p:sp>
        <p:nvSpPr>
          <p:cNvPr id="3" name="Content Placeholder 2"/>
          <p:cNvSpPr>
            <a:spLocks noGrp="1"/>
          </p:cNvSpPr>
          <p:nvPr>
            <p:ph idx="1"/>
          </p:nvPr>
        </p:nvSpPr>
        <p:spPr>
          <a:xfrm>
            <a:off x="13217129" y="5792902"/>
            <a:ext cx="15739110" cy="28591933"/>
          </a:xfrm>
        </p:spPr>
        <p:txBody>
          <a:bodyPr/>
          <a:lstStyle>
            <a:lvl1pPr>
              <a:defRPr sz="8160"/>
            </a:lvl1pPr>
            <a:lvl2pPr>
              <a:defRPr sz="7140"/>
            </a:lvl2pPr>
            <a:lvl3pPr>
              <a:defRPr sz="6120"/>
            </a:lvl3pPr>
            <a:lvl4pPr>
              <a:defRPr sz="5100"/>
            </a:lvl4pPr>
            <a:lvl5pPr>
              <a:defRPr sz="5100"/>
            </a:lvl5pPr>
            <a:lvl6pPr>
              <a:defRPr sz="5100"/>
            </a:lvl6pPr>
            <a:lvl7pPr>
              <a:defRPr sz="5100"/>
            </a:lvl7pPr>
            <a:lvl8pPr>
              <a:defRPr sz="5100"/>
            </a:lvl8pPr>
            <a:lvl9pPr>
              <a:defRPr sz="5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4080"/>
            </a:lvl1pPr>
            <a:lvl2pPr marL="1165860" indent="0">
              <a:buNone/>
              <a:defRPr sz="3570"/>
            </a:lvl2pPr>
            <a:lvl3pPr marL="2331720" indent="0">
              <a:buNone/>
              <a:defRPr sz="3060"/>
            </a:lvl3pPr>
            <a:lvl4pPr marL="3497580" indent="0">
              <a:buNone/>
              <a:defRPr sz="2550"/>
            </a:lvl4pPr>
            <a:lvl5pPr marL="4663440" indent="0">
              <a:buNone/>
              <a:defRPr sz="2550"/>
            </a:lvl5pPr>
            <a:lvl6pPr marL="5829300" indent="0">
              <a:buNone/>
              <a:defRPr sz="2550"/>
            </a:lvl6pPr>
            <a:lvl7pPr marL="6995160" indent="0">
              <a:buNone/>
              <a:defRPr sz="2550"/>
            </a:lvl7pPr>
            <a:lvl8pPr marL="8161020" indent="0">
              <a:buNone/>
              <a:defRPr sz="2550"/>
            </a:lvl8pPr>
            <a:lvl9pPr marL="9326880" indent="0">
              <a:buNone/>
              <a:defRPr sz="2550"/>
            </a:lvl9pPr>
          </a:lstStyle>
          <a:p>
            <a:pPr lvl="0"/>
            <a:r>
              <a:rPr lang="en-US"/>
              <a:t>Edit Master text styles</a:t>
            </a:r>
          </a:p>
        </p:txBody>
      </p:sp>
      <p:sp>
        <p:nvSpPr>
          <p:cNvPr id="5" name="Date Placeholder 4"/>
          <p:cNvSpPr>
            <a:spLocks noGrp="1"/>
          </p:cNvSpPr>
          <p:nvPr>
            <p:ph type="dt" sz="half" idx="10"/>
          </p:nvPr>
        </p:nvSpPr>
        <p:spPr/>
        <p:txBody>
          <a:bodyPr/>
          <a:lstStyle/>
          <a:p>
            <a:fld id="{800AC782-64C2-D94C-BB7E-E3557AE29659}" type="datetimeFigureOut">
              <a:rPr lang="en-US" smtClean="0"/>
              <a:t>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B5B2-1594-A146-9146-643892CBB048}" type="slidenum">
              <a:rPr lang="en-US" smtClean="0"/>
              <a:t>‹#›</a:t>
            </a:fld>
            <a:endParaRPr lang="en-US"/>
          </a:p>
        </p:txBody>
      </p:sp>
    </p:spTree>
    <p:extLst>
      <p:ext uri="{BB962C8B-B14F-4D97-AF65-F5344CB8AC3E}">
        <p14:creationId xmlns:p14="http://schemas.microsoft.com/office/powerpoint/2010/main" val="66260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8160"/>
            </a:lvl1pPr>
          </a:lstStyle>
          <a:p>
            <a:r>
              <a:rPr lang="en-US"/>
              <a:t>Click to edit Master title style</a:t>
            </a:r>
          </a:p>
        </p:txBody>
      </p:sp>
      <p:sp>
        <p:nvSpPr>
          <p:cNvPr id="3" name="Picture Placeholder 2"/>
          <p:cNvSpPr>
            <a:spLocks noGrp="1"/>
          </p:cNvSpPr>
          <p:nvPr>
            <p:ph type="pic" idx="1"/>
          </p:nvPr>
        </p:nvSpPr>
        <p:spPr>
          <a:xfrm>
            <a:off x="13217129" y="5792902"/>
            <a:ext cx="15739110" cy="28591933"/>
          </a:xfrm>
        </p:spPr>
        <p:txBody>
          <a:bodyPr/>
          <a:lstStyle>
            <a:lvl1pPr marL="0" indent="0">
              <a:buNone/>
              <a:defRPr sz="8160"/>
            </a:lvl1pPr>
            <a:lvl2pPr marL="1165860" indent="0">
              <a:buNone/>
              <a:defRPr sz="7140"/>
            </a:lvl2pPr>
            <a:lvl3pPr marL="2331720" indent="0">
              <a:buNone/>
              <a:defRPr sz="6120"/>
            </a:lvl3pPr>
            <a:lvl4pPr marL="3497580" indent="0">
              <a:buNone/>
              <a:defRPr sz="5100"/>
            </a:lvl4pPr>
            <a:lvl5pPr marL="4663440" indent="0">
              <a:buNone/>
              <a:defRPr sz="5100"/>
            </a:lvl5pPr>
            <a:lvl6pPr marL="5829300" indent="0">
              <a:buNone/>
              <a:defRPr sz="5100"/>
            </a:lvl6pPr>
            <a:lvl7pPr marL="6995160" indent="0">
              <a:buNone/>
              <a:defRPr sz="5100"/>
            </a:lvl7pPr>
            <a:lvl8pPr marL="8161020" indent="0">
              <a:buNone/>
              <a:defRPr sz="5100"/>
            </a:lvl8pPr>
            <a:lvl9pPr marL="9326880" indent="0">
              <a:buNone/>
              <a:defRPr sz="5100"/>
            </a:lvl9pPr>
          </a:lstStyle>
          <a:p>
            <a:r>
              <a:rPr lang="en-US"/>
              <a:t>Click icon to add picture</a:t>
            </a:r>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4080"/>
            </a:lvl1pPr>
            <a:lvl2pPr marL="1165860" indent="0">
              <a:buNone/>
              <a:defRPr sz="3570"/>
            </a:lvl2pPr>
            <a:lvl3pPr marL="2331720" indent="0">
              <a:buNone/>
              <a:defRPr sz="3060"/>
            </a:lvl3pPr>
            <a:lvl4pPr marL="3497580" indent="0">
              <a:buNone/>
              <a:defRPr sz="2550"/>
            </a:lvl4pPr>
            <a:lvl5pPr marL="4663440" indent="0">
              <a:buNone/>
              <a:defRPr sz="2550"/>
            </a:lvl5pPr>
            <a:lvl6pPr marL="5829300" indent="0">
              <a:buNone/>
              <a:defRPr sz="2550"/>
            </a:lvl6pPr>
            <a:lvl7pPr marL="6995160" indent="0">
              <a:buNone/>
              <a:defRPr sz="2550"/>
            </a:lvl7pPr>
            <a:lvl8pPr marL="8161020" indent="0">
              <a:buNone/>
              <a:defRPr sz="2550"/>
            </a:lvl8pPr>
            <a:lvl9pPr marL="9326880" indent="0">
              <a:buNone/>
              <a:defRPr sz="2550"/>
            </a:lvl9pPr>
          </a:lstStyle>
          <a:p>
            <a:pPr lvl="0"/>
            <a:r>
              <a:rPr lang="en-US"/>
              <a:t>Edit Master text styles</a:t>
            </a:r>
          </a:p>
        </p:txBody>
      </p:sp>
      <p:sp>
        <p:nvSpPr>
          <p:cNvPr id="5" name="Date Placeholder 4"/>
          <p:cNvSpPr>
            <a:spLocks noGrp="1"/>
          </p:cNvSpPr>
          <p:nvPr>
            <p:ph type="dt" sz="half" idx="10"/>
          </p:nvPr>
        </p:nvSpPr>
        <p:spPr/>
        <p:txBody>
          <a:bodyPr/>
          <a:lstStyle/>
          <a:p>
            <a:fld id="{800AC782-64C2-D94C-BB7E-E3557AE29659}" type="datetimeFigureOut">
              <a:rPr lang="en-US" smtClean="0"/>
              <a:t>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B5B2-1594-A146-9146-643892CBB048}" type="slidenum">
              <a:rPr lang="en-US" smtClean="0"/>
              <a:t>‹#›</a:t>
            </a:fld>
            <a:endParaRPr lang="en-US"/>
          </a:p>
        </p:txBody>
      </p:sp>
    </p:spTree>
    <p:extLst>
      <p:ext uri="{BB962C8B-B14F-4D97-AF65-F5344CB8AC3E}">
        <p14:creationId xmlns:p14="http://schemas.microsoft.com/office/powerpoint/2010/main" val="1666264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0" y="2142076"/>
            <a:ext cx="26814780" cy="7776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137410" y="10710333"/>
            <a:ext cx="26814780" cy="25527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37410" y="37290595"/>
            <a:ext cx="6995160" cy="2142067"/>
          </a:xfrm>
          <a:prstGeom prst="rect">
            <a:avLst/>
          </a:prstGeom>
        </p:spPr>
        <p:txBody>
          <a:bodyPr vert="horz" lIns="91440" tIns="45720" rIns="91440" bIns="45720" rtlCol="0" anchor="ctr"/>
          <a:lstStyle>
            <a:lvl1pPr algn="l">
              <a:defRPr sz="3060">
                <a:solidFill>
                  <a:schemeClr val="tx1">
                    <a:tint val="75000"/>
                  </a:schemeClr>
                </a:solidFill>
                <a:latin typeface="Arial" charset="0"/>
                <a:ea typeface="Arial" charset="0"/>
                <a:cs typeface="Arial" charset="0"/>
              </a:defRPr>
            </a:lvl1pPr>
          </a:lstStyle>
          <a:p>
            <a:fld id="{800AC782-64C2-D94C-BB7E-E3557AE29659}" type="datetimeFigureOut">
              <a:rPr lang="en-US" smtClean="0"/>
              <a:pPr/>
              <a:t>1/5/20</a:t>
            </a:fld>
            <a:endParaRPr lang="en-US"/>
          </a:p>
        </p:txBody>
      </p:sp>
      <p:sp>
        <p:nvSpPr>
          <p:cNvPr id="5" name="Footer Placeholder 4"/>
          <p:cNvSpPr>
            <a:spLocks noGrp="1"/>
          </p:cNvSpPr>
          <p:nvPr>
            <p:ph type="ftr" sz="quarter" idx="3"/>
          </p:nvPr>
        </p:nvSpPr>
        <p:spPr>
          <a:xfrm>
            <a:off x="10298430" y="37290595"/>
            <a:ext cx="10492740" cy="2142067"/>
          </a:xfrm>
          <a:prstGeom prst="rect">
            <a:avLst/>
          </a:prstGeom>
        </p:spPr>
        <p:txBody>
          <a:bodyPr vert="horz" lIns="91440" tIns="45720" rIns="91440" bIns="45720" rtlCol="0" anchor="ctr"/>
          <a:lstStyle>
            <a:lvl1pPr algn="ctr">
              <a:defRPr sz="306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21957030" y="37290595"/>
            <a:ext cx="6995160" cy="2142067"/>
          </a:xfrm>
          <a:prstGeom prst="rect">
            <a:avLst/>
          </a:prstGeom>
        </p:spPr>
        <p:txBody>
          <a:bodyPr vert="horz" lIns="91440" tIns="45720" rIns="91440" bIns="45720" rtlCol="0" anchor="ctr"/>
          <a:lstStyle>
            <a:lvl1pPr algn="r">
              <a:defRPr sz="3060">
                <a:solidFill>
                  <a:schemeClr val="tx1">
                    <a:tint val="75000"/>
                  </a:schemeClr>
                </a:solidFill>
                <a:latin typeface="Arial" charset="0"/>
                <a:ea typeface="Arial" charset="0"/>
                <a:cs typeface="Arial" charset="0"/>
              </a:defRPr>
            </a:lvl1pPr>
          </a:lstStyle>
          <a:p>
            <a:fld id="{ABC5B5B2-1594-A146-9146-643892CBB048}" type="slidenum">
              <a:rPr lang="en-US" smtClean="0"/>
              <a:pPr/>
              <a:t>‹#›</a:t>
            </a:fld>
            <a:endParaRPr lang="en-US"/>
          </a:p>
        </p:txBody>
      </p:sp>
    </p:spTree>
    <p:extLst>
      <p:ext uri="{BB962C8B-B14F-4D97-AF65-F5344CB8AC3E}">
        <p14:creationId xmlns:p14="http://schemas.microsoft.com/office/powerpoint/2010/main" val="63767860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2331720" rtl="0" eaLnBrk="1" latinLnBrk="0" hangingPunct="1">
        <a:lnSpc>
          <a:spcPct val="90000"/>
        </a:lnSpc>
        <a:spcBef>
          <a:spcPct val="0"/>
        </a:spcBef>
        <a:buNone/>
        <a:defRPr sz="11220" kern="1200">
          <a:solidFill>
            <a:schemeClr val="tx1"/>
          </a:solidFill>
          <a:latin typeface="Arial" charset="0"/>
          <a:ea typeface="Arial" charset="0"/>
          <a:cs typeface="Arial" charset="0"/>
        </a:defRPr>
      </a:lvl1pPr>
    </p:titleStyle>
    <p:bodyStyle>
      <a:lvl1pPr marL="582930" indent="-582930" algn="l" defTabSz="2331720" rtl="0" eaLnBrk="1" latinLnBrk="0" hangingPunct="1">
        <a:lnSpc>
          <a:spcPct val="90000"/>
        </a:lnSpc>
        <a:spcBef>
          <a:spcPts val="2550"/>
        </a:spcBef>
        <a:buFont typeface="Arial"/>
        <a:buChar char="•"/>
        <a:defRPr sz="7140" kern="1200">
          <a:solidFill>
            <a:schemeClr val="tx1"/>
          </a:solidFill>
          <a:latin typeface="Arial" charset="0"/>
          <a:ea typeface="Arial" charset="0"/>
          <a:cs typeface="Arial" charset="0"/>
        </a:defRPr>
      </a:lvl1pPr>
      <a:lvl2pPr marL="1748790" indent="-582930" algn="l" defTabSz="2331720" rtl="0" eaLnBrk="1" latinLnBrk="0" hangingPunct="1">
        <a:lnSpc>
          <a:spcPct val="90000"/>
        </a:lnSpc>
        <a:spcBef>
          <a:spcPts val="1275"/>
        </a:spcBef>
        <a:buFont typeface="Arial"/>
        <a:buChar char="•"/>
        <a:defRPr sz="6120" kern="1200">
          <a:solidFill>
            <a:schemeClr val="tx1"/>
          </a:solidFill>
          <a:latin typeface="Arial" charset="0"/>
          <a:ea typeface="Arial" charset="0"/>
          <a:cs typeface="Arial" charset="0"/>
        </a:defRPr>
      </a:lvl2pPr>
      <a:lvl3pPr marL="2914650" indent="-582930" algn="l" defTabSz="2331720" rtl="0" eaLnBrk="1" latinLnBrk="0" hangingPunct="1">
        <a:lnSpc>
          <a:spcPct val="90000"/>
        </a:lnSpc>
        <a:spcBef>
          <a:spcPts val="1275"/>
        </a:spcBef>
        <a:buFont typeface="Arial"/>
        <a:buChar char="•"/>
        <a:defRPr sz="5100" kern="1200">
          <a:solidFill>
            <a:schemeClr val="tx1"/>
          </a:solidFill>
          <a:latin typeface="Arial" charset="0"/>
          <a:ea typeface="Arial" charset="0"/>
          <a:cs typeface="Arial" charset="0"/>
        </a:defRPr>
      </a:lvl3pPr>
      <a:lvl4pPr marL="4080510" indent="-582930" algn="l" defTabSz="2331720" rtl="0" eaLnBrk="1" latinLnBrk="0" hangingPunct="1">
        <a:lnSpc>
          <a:spcPct val="90000"/>
        </a:lnSpc>
        <a:spcBef>
          <a:spcPts val="1275"/>
        </a:spcBef>
        <a:buFont typeface="Arial"/>
        <a:buChar char="•"/>
        <a:defRPr sz="4590" kern="1200">
          <a:solidFill>
            <a:schemeClr val="tx1"/>
          </a:solidFill>
          <a:latin typeface="Arial" charset="0"/>
          <a:ea typeface="Arial" charset="0"/>
          <a:cs typeface="Arial" charset="0"/>
        </a:defRPr>
      </a:lvl4pPr>
      <a:lvl5pPr marL="5246370" indent="-582930" algn="l" defTabSz="2331720" rtl="0" eaLnBrk="1" latinLnBrk="0" hangingPunct="1">
        <a:lnSpc>
          <a:spcPct val="90000"/>
        </a:lnSpc>
        <a:spcBef>
          <a:spcPts val="1275"/>
        </a:spcBef>
        <a:buFont typeface="Arial"/>
        <a:buChar char="•"/>
        <a:defRPr sz="4590" kern="1200">
          <a:solidFill>
            <a:schemeClr val="tx1"/>
          </a:solidFill>
          <a:latin typeface="Arial" charset="0"/>
          <a:ea typeface="Arial" charset="0"/>
          <a:cs typeface="Arial" charset="0"/>
        </a:defRPr>
      </a:lvl5pPr>
      <a:lvl6pPr marL="6412230" indent="-582930" algn="l" defTabSz="2331720" rtl="0" eaLnBrk="1" latinLnBrk="0" hangingPunct="1">
        <a:lnSpc>
          <a:spcPct val="90000"/>
        </a:lnSpc>
        <a:spcBef>
          <a:spcPts val="1275"/>
        </a:spcBef>
        <a:buFont typeface="Arial"/>
        <a:buChar char="•"/>
        <a:defRPr sz="4590" kern="1200">
          <a:solidFill>
            <a:schemeClr val="tx1"/>
          </a:solidFill>
          <a:latin typeface="+mn-lt"/>
          <a:ea typeface="+mn-ea"/>
          <a:cs typeface="+mn-cs"/>
        </a:defRPr>
      </a:lvl6pPr>
      <a:lvl7pPr marL="7578090" indent="-582930" algn="l" defTabSz="2331720" rtl="0" eaLnBrk="1" latinLnBrk="0" hangingPunct="1">
        <a:lnSpc>
          <a:spcPct val="90000"/>
        </a:lnSpc>
        <a:spcBef>
          <a:spcPts val="1275"/>
        </a:spcBef>
        <a:buFont typeface="Arial"/>
        <a:buChar char="•"/>
        <a:defRPr sz="4590" kern="1200">
          <a:solidFill>
            <a:schemeClr val="tx1"/>
          </a:solidFill>
          <a:latin typeface="+mn-lt"/>
          <a:ea typeface="+mn-ea"/>
          <a:cs typeface="+mn-cs"/>
        </a:defRPr>
      </a:lvl7pPr>
      <a:lvl8pPr marL="8743950" indent="-582930" algn="l" defTabSz="2331720" rtl="0" eaLnBrk="1" latinLnBrk="0" hangingPunct="1">
        <a:lnSpc>
          <a:spcPct val="90000"/>
        </a:lnSpc>
        <a:spcBef>
          <a:spcPts val="1275"/>
        </a:spcBef>
        <a:buFont typeface="Arial"/>
        <a:buChar char="•"/>
        <a:defRPr sz="4590" kern="1200">
          <a:solidFill>
            <a:schemeClr val="tx1"/>
          </a:solidFill>
          <a:latin typeface="+mn-lt"/>
          <a:ea typeface="+mn-ea"/>
          <a:cs typeface="+mn-cs"/>
        </a:defRPr>
      </a:lvl8pPr>
      <a:lvl9pPr marL="9909810" indent="-582930" algn="l" defTabSz="2331720" rtl="0" eaLnBrk="1" latinLnBrk="0" hangingPunct="1">
        <a:lnSpc>
          <a:spcPct val="90000"/>
        </a:lnSpc>
        <a:spcBef>
          <a:spcPts val="1275"/>
        </a:spcBef>
        <a:buFont typeface="Arial"/>
        <a:buChar char="•"/>
        <a:defRPr sz="4590" kern="1200">
          <a:solidFill>
            <a:schemeClr val="tx1"/>
          </a:solidFill>
          <a:latin typeface="+mn-lt"/>
          <a:ea typeface="+mn-ea"/>
          <a:cs typeface="+mn-cs"/>
        </a:defRPr>
      </a:lvl9pPr>
    </p:bodyStyle>
    <p:otherStyle>
      <a:defPPr>
        <a:defRPr lang="en-US"/>
      </a:defPPr>
      <a:lvl1pPr marL="0" algn="l" defTabSz="2331720" rtl="0" eaLnBrk="1" latinLnBrk="0" hangingPunct="1">
        <a:defRPr sz="4590" kern="1200">
          <a:solidFill>
            <a:schemeClr val="tx1"/>
          </a:solidFill>
          <a:latin typeface="+mn-lt"/>
          <a:ea typeface="+mn-ea"/>
          <a:cs typeface="+mn-cs"/>
        </a:defRPr>
      </a:lvl1pPr>
      <a:lvl2pPr marL="1165860" algn="l" defTabSz="2331720" rtl="0" eaLnBrk="1" latinLnBrk="0" hangingPunct="1">
        <a:defRPr sz="4590" kern="1200">
          <a:solidFill>
            <a:schemeClr val="tx1"/>
          </a:solidFill>
          <a:latin typeface="+mn-lt"/>
          <a:ea typeface="+mn-ea"/>
          <a:cs typeface="+mn-cs"/>
        </a:defRPr>
      </a:lvl2pPr>
      <a:lvl3pPr marL="2331720" algn="l" defTabSz="2331720" rtl="0" eaLnBrk="1" latinLnBrk="0" hangingPunct="1">
        <a:defRPr sz="4590" kern="1200">
          <a:solidFill>
            <a:schemeClr val="tx1"/>
          </a:solidFill>
          <a:latin typeface="+mn-lt"/>
          <a:ea typeface="+mn-ea"/>
          <a:cs typeface="+mn-cs"/>
        </a:defRPr>
      </a:lvl3pPr>
      <a:lvl4pPr marL="3497580" algn="l" defTabSz="2331720" rtl="0" eaLnBrk="1" latinLnBrk="0" hangingPunct="1">
        <a:defRPr sz="4590" kern="1200">
          <a:solidFill>
            <a:schemeClr val="tx1"/>
          </a:solidFill>
          <a:latin typeface="+mn-lt"/>
          <a:ea typeface="+mn-ea"/>
          <a:cs typeface="+mn-cs"/>
        </a:defRPr>
      </a:lvl4pPr>
      <a:lvl5pPr marL="4663440" algn="l" defTabSz="2331720" rtl="0" eaLnBrk="1" latinLnBrk="0" hangingPunct="1">
        <a:defRPr sz="4590" kern="1200">
          <a:solidFill>
            <a:schemeClr val="tx1"/>
          </a:solidFill>
          <a:latin typeface="+mn-lt"/>
          <a:ea typeface="+mn-ea"/>
          <a:cs typeface="+mn-cs"/>
        </a:defRPr>
      </a:lvl5pPr>
      <a:lvl6pPr marL="5829300" algn="l" defTabSz="2331720" rtl="0" eaLnBrk="1" latinLnBrk="0" hangingPunct="1">
        <a:defRPr sz="4590" kern="1200">
          <a:solidFill>
            <a:schemeClr val="tx1"/>
          </a:solidFill>
          <a:latin typeface="+mn-lt"/>
          <a:ea typeface="+mn-ea"/>
          <a:cs typeface="+mn-cs"/>
        </a:defRPr>
      </a:lvl6pPr>
      <a:lvl7pPr marL="6995160" algn="l" defTabSz="2331720" rtl="0" eaLnBrk="1" latinLnBrk="0" hangingPunct="1">
        <a:defRPr sz="4590" kern="1200">
          <a:solidFill>
            <a:schemeClr val="tx1"/>
          </a:solidFill>
          <a:latin typeface="+mn-lt"/>
          <a:ea typeface="+mn-ea"/>
          <a:cs typeface="+mn-cs"/>
        </a:defRPr>
      </a:lvl7pPr>
      <a:lvl8pPr marL="8161020" algn="l" defTabSz="2331720" rtl="0" eaLnBrk="1" latinLnBrk="0" hangingPunct="1">
        <a:defRPr sz="4590" kern="1200">
          <a:solidFill>
            <a:schemeClr val="tx1"/>
          </a:solidFill>
          <a:latin typeface="+mn-lt"/>
          <a:ea typeface="+mn-ea"/>
          <a:cs typeface="+mn-cs"/>
        </a:defRPr>
      </a:lvl8pPr>
      <a:lvl9pPr marL="9326880" algn="l" defTabSz="2331720" rtl="0" eaLnBrk="1" latinLnBrk="0" hangingPunct="1">
        <a:defRPr sz="45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g-onramp.org/" TargetMode="External"/><Relationship Id="rId18" Type="http://schemas.openxmlformats.org/officeDocument/2006/relationships/image" Target="../media/image11.jpg"/><Relationship Id="rId26" Type="http://schemas.openxmlformats.org/officeDocument/2006/relationships/image" Target="../media/image18.png"/><Relationship Id="rId21" Type="http://schemas.openxmlformats.org/officeDocument/2006/relationships/image" Target="../media/image14.png"/><Relationship Id="rId34" Type="http://schemas.openxmlformats.org/officeDocument/2006/relationships/image" Target="../media/image25.emf"/><Relationship Id="rId7" Type="http://schemas.openxmlformats.org/officeDocument/2006/relationships/image" Target="../media/image3.jpeg"/><Relationship Id="rId12" Type="http://schemas.openxmlformats.org/officeDocument/2006/relationships/image" Target="../media/image6.png"/><Relationship Id="rId17" Type="http://schemas.openxmlformats.org/officeDocument/2006/relationships/image" Target="../media/image10.jpg"/><Relationship Id="rId25" Type="http://schemas.openxmlformats.org/officeDocument/2006/relationships/hyperlink" Target="mailto:creinke@linfield.edu" TargetMode="External"/><Relationship Id="rId33"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9.jpg"/><Relationship Id="rId20" Type="http://schemas.openxmlformats.org/officeDocument/2006/relationships/image" Target="../media/image13.png"/><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hyperlink" Target="http://gep.wustl.edu/contact_us" TargetMode="External"/><Relationship Id="rId11" Type="http://schemas.openxmlformats.org/officeDocument/2006/relationships/image" Target="../media/image5.jpg"/><Relationship Id="rId24" Type="http://schemas.openxmlformats.org/officeDocument/2006/relationships/image" Target="../media/image17.png"/><Relationship Id="rId32" Type="http://schemas.openxmlformats.org/officeDocument/2006/relationships/image" Target="../media/image23.png"/><Relationship Id="rId37" Type="http://schemas.openxmlformats.org/officeDocument/2006/relationships/hyperlink" Target="https://gea.qubeshub.org/" TargetMode="External"/><Relationship Id="rId5" Type="http://schemas.openxmlformats.org/officeDocument/2006/relationships/hyperlink" Target="http://gep.wustl.edu/" TargetMode="External"/><Relationship Id="rId15" Type="http://schemas.openxmlformats.org/officeDocument/2006/relationships/image" Target="../media/image8.jpg"/><Relationship Id="rId23" Type="http://schemas.openxmlformats.org/officeDocument/2006/relationships/image" Target="../media/image16.pn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4.jpg"/><Relationship Id="rId19" Type="http://schemas.openxmlformats.org/officeDocument/2006/relationships/image" Target="../media/image12.png"/><Relationship Id="rId31"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hyperlink" Target="https://doi.org/10.24918/cs.2016.8" TargetMode="External"/><Relationship Id="rId14" Type="http://schemas.openxmlformats.org/officeDocument/2006/relationships/image" Target="../media/image7.png"/><Relationship Id="rId22" Type="http://schemas.openxmlformats.org/officeDocument/2006/relationships/image" Target="../media/image15.png"/><Relationship Id="rId27" Type="http://schemas.openxmlformats.org/officeDocument/2006/relationships/hyperlink" Target="mailto:lreed1@ua.edu" TargetMode="External"/><Relationship Id="rId30" Type="http://schemas.openxmlformats.org/officeDocument/2006/relationships/image" Target="../media/image21.png"/><Relationship Id="rId35" Type="http://schemas.openxmlformats.org/officeDocument/2006/relationships/image" Target="../media/image26.jpeg"/><Relationship Id="rId8" Type="http://schemas.openxmlformats.org/officeDocument/2006/relationships/hyperlink" Target="https://doi.org/10.24918/cs.2017.13" TargetMode="Externa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Rectangle 621">
            <a:extLst>
              <a:ext uri="{FF2B5EF4-FFF2-40B4-BE49-F238E27FC236}">
                <a16:creationId xmlns:a16="http://schemas.microsoft.com/office/drawing/2014/main" id="{D05AAFC4-794F-C940-B5A7-9A8D559588F3}"/>
              </a:ext>
            </a:extLst>
          </p:cNvPr>
          <p:cNvSpPr/>
          <p:nvPr/>
        </p:nvSpPr>
        <p:spPr bwMode="auto">
          <a:xfrm>
            <a:off x="10810462" y="25843777"/>
            <a:ext cx="9516137" cy="2561040"/>
          </a:xfrm>
          <a:prstGeom prst="rect">
            <a:avLst/>
          </a:prstGeom>
          <a:solidFill>
            <a:sysClr val="window" lastClr="FFFFFF">
              <a:lumMod val="95000"/>
            </a:sysClr>
          </a:solidFill>
          <a:ln w="6350" cap="flat" cmpd="sng" algn="ctr">
            <a:solidFill>
              <a:sysClr val="windowText" lastClr="000000">
                <a:lumMod val="50000"/>
                <a:lumOff val="50000"/>
              </a:sysClr>
            </a:solidFill>
            <a:prstDash val="solid"/>
            <a:miter lim="800000"/>
          </a:ln>
          <a:effectLst/>
        </p:spPr>
        <p:txBody>
          <a:bodyPr anchor="ctr"/>
          <a:lstStyle/>
          <a:p>
            <a:pPr algn="ctr" defTabSz="2911181">
              <a:defRPr/>
            </a:pPr>
            <a:endParaRPr lang="en-US" sz="5731" kern="0" dirty="0">
              <a:solidFill>
                <a:prstClr val="white"/>
              </a:solidFill>
              <a:latin typeface="Arial" panose="020B0604020202020204" pitchFamily="34" charset="0"/>
              <a:ea typeface="Arial" charset="0"/>
              <a:cs typeface="Arial" panose="020B0604020202020204" pitchFamily="34" charset="0"/>
            </a:endParaRPr>
          </a:p>
        </p:txBody>
      </p:sp>
      <p:pic>
        <p:nvPicPr>
          <p:cNvPr id="286" name="Picture 285">
            <a:extLst>
              <a:ext uri="{FF2B5EF4-FFF2-40B4-BE49-F238E27FC236}">
                <a16:creationId xmlns:a16="http://schemas.microsoft.com/office/drawing/2014/main" id="{4476FD0B-1001-544D-BDF1-C681B3490D32}"/>
              </a:ext>
            </a:extLst>
          </p:cNvPr>
          <p:cNvPicPr>
            <a:picLocks noChangeAspect="1"/>
          </p:cNvPicPr>
          <p:nvPr/>
        </p:nvPicPr>
        <p:blipFill>
          <a:blip r:embed="rId3"/>
          <a:stretch>
            <a:fillRect/>
          </a:stretch>
        </p:blipFill>
        <p:spPr>
          <a:xfrm>
            <a:off x="7899025" y="18811243"/>
            <a:ext cx="1355101" cy="1355101"/>
          </a:xfrm>
          <a:prstGeom prst="rect">
            <a:avLst/>
          </a:prstGeom>
        </p:spPr>
      </p:pic>
      <p:pic>
        <p:nvPicPr>
          <p:cNvPr id="327" name="Google Shape;292;p13">
            <a:extLst>
              <a:ext uri="{FF2B5EF4-FFF2-40B4-BE49-F238E27FC236}">
                <a16:creationId xmlns:a16="http://schemas.microsoft.com/office/drawing/2014/main" id="{B80DEDED-7067-5B49-A02A-0F5FC9FD8BAF}"/>
              </a:ext>
            </a:extLst>
          </p:cNvPr>
          <p:cNvPicPr preferRelativeResize="0"/>
          <p:nvPr/>
        </p:nvPicPr>
        <p:blipFill rotWithShape="1">
          <a:blip r:embed="rId4">
            <a:alphaModFix/>
          </a:blip>
          <a:srcRect l="12088" r="4063"/>
          <a:stretch/>
        </p:blipFill>
        <p:spPr>
          <a:xfrm>
            <a:off x="11322795" y="35536093"/>
            <a:ext cx="4939182" cy="3542995"/>
          </a:xfrm>
          <a:prstGeom prst="rect">
            <a:avLst/>
          </a:prstGeom>
          <a:noFill/>
          <a:ln>
            <a:noFill/>
          </a:ln>
        </p:spPr>
      </p:pic>
      <p:sp>
        <p:nvSpPr>
          <p:cNvPr id="5" name="Rectangle 4">
            <a:extLst>
              <a:ext uri="{FF2B5EF4-FFF2-40B4-BE49-F238E27FC236}">
                <a16:creationId xmlns:a16="http://schemas.microsoft.com/office/drawing/2014/main" id="{DBCDDC3F-91ED-5546-8E7B-4E5DDDD661D6}"/>
              </a:ext>
            </a:extLst>
          </p:cNvPr>
          <p:cNvSpPr/>
          <p:nvPr/>
        </p:nvSpPr>
        <p:spPr>
          <a:xfrm>
            <a:off x="235974" y="228600"/>
            <a:ext cx="30588155" cy="3951514"/>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E54B579-5905-114A-A1EA-C89D1395C05A}"/>
              </a:ext>
            </a:extLst>
          </p:cNvPr>
          <p:cNvSpPr txBox="1"/>
          <p:nvPr/>
        </p:nvSpPr>
        <p:spPr>
          <a:xfrm>
            <a:off x="235975" y="712696"/>
            <a:ext cx="30588154" cy="1754326"/>
          </a:xfrm>
          <a:prstGeom prst="rect">
            <a:avLst/>
          </a:prstGeom>
          <a:noFill/>
        </p:spPr>
        <p:txBody>
          <a:bodyPr wrap="square" rtlCol="0">
            <a:spAutoFit/>
          </a:bodyPr>
          <a:lstStyle/>
          <a:p>
            <a:pPr algn="ctr"/>
            <a:r>
              <a:rPr lang="en-US" sz="5400" b="1" dirty="0">
                <a:solidFill>
                  <a:schemeClr val="bg1"/>
                </a:solidFill>
                <a:latin typeface="Arial" panose="020B0604020202020204" pitchFamily="34" charset="0"/>
                <a:ea typeface="Arial" charset="0"/>
                <a:cs typeface="Arial" panose="020B0604020202020204" pitchFamily="34" charset="0"/>
              </a:rPr>
              <a:t>The Genomics Education Partnership: </a:t>
            </a:r>
          </a:p>
          <a:p>
            <a:pPr algn="ctr"/>
            <a:r>
              <a:rPr lang="en-US" sz="5400" b="1" dirty="0">
                <a:solidFill>
                  <a:schemeClr val="bg1"/>
                </a:solidFill>
                <a:latin typeface="Arial" panose="020B0604020202020204" pitchFamily="34" charset="0"/>
                <a:ea typeface="Arial" charset="0"/>
                <a:cs typeface="Arial" panose="020B0604020202020204" pitchFamily="34" charset="0"/>
              </a:rPr>
              <a:t>Introducing Undergraduates to Research by Engaging Them in Genome Annotation</a:t>
            </a:r>
          </a:p>
        </p:txBody>
      </p:sp>
      <p:sp>
        <p:nvSpPr>
          <p:cNvPr id="6" name="TextBox 5">
            <a:extLst>
              <a:ext uri="{FF2B5EF4-FFF2-40B4-BE49-F238E27FC236}">
                <a16:creationId xmlns:a16="http://schemas.microsoft.com/office/drawing/2014/main" id="{B0B268FE-5E10-944D-97E4-1F4AC87F3C26}"/>
              </a:ext>
            </a:extLst>
          </p:cNvPr>
          <p:cNvSpPr txBox="1"/>
          <p:nvPr/>
        </p:nvSpPr>
        <p:spPr>
          <a:xfrm>
            <a:off x="265471" y="2667901"/>
            <a:ext cx="30588155" cy="553998"/>
          </a:xfrm>
          <a:prstGeom prst="rect">
            <a:avLst/>
          </a:prstGeom>
          <a:noFill/>
        </p:spPr>
        <p:txBody>
          <a:bodyPr wrap="square" rtlCol="0">
            <a:spAutoFit/>
          </a:bodyPr>
          <a:lstStyle/>
          <a:p>
            <a:pPr algn="ctr"/>
            <a:r>
              <a:rPr lang="en-US" sz="3000" dirty="0">
                <a:solidFill>
                  <a:schemeClr val="bg1"/>
                </a:solidFill>
                <a:latin typeface="Arial" panose="020B0604020202020204" pitchFamily="34" charset="0"/>
                <a:ea typeface="Arial" charset="0"/>
                <a:cs typeface="Arial" panose="020B0604020202020204" pitchFamily="34" charset="0"/>
              </a:rPr>
              <a:t>Sarah C. R. Elgin</a:t>
            </a:r>
            <a:r>
              <a:rPr lang="en-US" sz="3000" baseline="30000" dirty="0">
                <a:solidFill>
                  <a:schemeClr val="bg1"/>
                </a:solidFill>
                <a:latin typeface="Arial" panose="020B0604020202020204" pitchFamily="34" charset="0"/>
                <a:ea typeface="Arial" charset="0"/>
                <a:cs typeface="Arial" panose="020B0604020202020204" pitchFamily="34" charset="0"/>
              </a:rPr>
              <a:t>1</a:t>
            </a:r>
            <a:r>
              <a:rPr lang="en-US" sz="3000" dirty="0">
                <a:solidFill>
                  <a:schemeClr val="bg1"/>
                </a:solidFill>
                <a:latin typeface="Arial" panose="020B0604020202020204" pitchFamily="34" charset="0"/>
                <a:ea typeface="Arial" charset="0"/>
                <a:cs typeface="Arial" panose="020B0604020202020204" pitchFamily="34" charset="0"/>
              </a:rPr>
              <a:t>,</a:t>
            </a:r>
            <a:r>
              <a:rPr lang="en-US" sz="3000" baseline="30000" dirty="0">
                <a:solidFill>
                  <a:schemeClr val="bg1"/>
                </a:solidFill>
                <a:latin typeface="Arial" panose="020B0604020202020204" pitchFamily="34" charset="0"/>
                <a:ea typeface="Arial" charset="0"/>
                <a:cs typeface="Arial" panose="020B0604020202020204" pitchFamily="34" charset="0"/>
              </a:rPr>
              <a:t> </a:t>
            </a:r>
            <a:r>
              <a:rPr lang="en-US" sz="3000" dirty="0">
                <a:solidFill>
                  <a:schemeClr val="bg1"/>
                </a:solidFill>
                <a:latin typeface="Arial" panose="020B0604020202020204" pitchFamily="34" charset="0"/>
                <a:ea typeface="Arial" charset="0"/>
                <a:cs typeface="Arial" panose="020B0604020202020204" pitchFamily="34" charset="0"/>
              </a:rPr>
              <a:t>Wilson Leung</a:t>
            </a:r>
            <a:r>
              <a:rPr lang="en-US" sz="3000" baseline="30000" dirty="0">
                <a:solidFill>
                  <a:schemeClr val="bg1"/>
                </a:solidFill>
                <a:latin typeface="Arial" panose="020B0604020202020204" pitchFamily="34" charset="0"/>
                <a:ea typeface="Arial" charset="0"/>
                <a:cs typeface="Arial" panose="020B0604020202020204" pitchFamily="34" charset="0"/>
              </a:rPr>
              <a:t>1</a:t>
            </a:r>
            <a:r>
              <a:rPr lang="en-US" sz="3000" dirty="0">
                <a:solidFill>
                  <a:schemeClr val="bg1"/>
                </a:solidFill>
                <a:latin typeface="Arial" panose="020B0604020202020204" pitchFamily="34" charset="0"/>
                <a:ea typeface="Arial" charset="0"/>
                <a:cs typeface="Arial" panose="020B0604020202020204" pitchFamily="34" charset="0"/>
              </a:rPr>
              <a:t>, Anne G. Rosenwald</a:t>
            </a:r>
            <a:r>
              <a:rPr lang="en-US" sz="3000" baseline="30000" dirty="0">
                <a:solidFill>
                  <a:schemeClr val="bg1"/>
                </a:solidFill>
                <a:latin typeface="Arial" panose="020B0604020202020204" pitchFamily="34" charset="0"/>
                <a:ea typeface="Arial" charset="0"/>
                <a:cs typeface="Arial" panose="020B0604020202020204" pitchFamily="34" charset="0"/>
              </a:rPr>
              <a:t>2</a:t>
            </a:r>
            <a:r>
              <a:rPr lang="en-US" sz="3000" dirty="0">
                <a:solidFill>
                  <a:schemeClr val="bg1"/>
                </a:solidFill>
                <a:latin typeface="Arial" panose="020B0604020202020204" pitchFamily="34" charset="0"/>
                <a:ea typeface="Arial" charset="0"/>
                <a:cs typeface="Arial" panose="020B0604020202020204" pitchFamily="34" charset="0"/>
              </a:rPr>
              <a:t>, David Lopatto</a:t>
            </a:r>
            <a:r>
              <a:rPr lang="en-US" sz="3000" baseline="30000" dirty="0">
                <a:solidFill>
                  <a:schemeClr val="bg1"/>
                </a:solidFill>
                <a:latin typeface="Arial" panose="020B0604020202020204" pitchFamily="34" charset="0"/>
                <a:ea typeface="Arial" charset="0"/>
                <a:cs typeface="Arial" panose="020B0604020202020204" pitchFamily="34" charset="0"/>
              </a:rPr>
              <a:t>3</a:t>
            </a:r>
            <a:r>
              <a:rPr lang="en-US" sz="3000" dirty="0">
                <a:solidFill>
                  <a:schemeClr val="bg1"/>
                </a:solidFill>
                <a:latin typeface="Arial" panose="020B0604020202020204" pitchFamily="34" charset="0"/>
                <a:ea typeface="Arial" charset="0"/>
                <a:cs typeface="Arial" panose="020B0604020202020204" pitchFamily="34" charset="0"/>
              </a:rPr>
              <a:t>, Charles R. Hauser</a:t>
            </a:r>
            <a:r>
              <a:rPr lang="en-US" sz="3000" baseline="30000" dirty="0">
                <a:solidFill>
                  <a:schemeClr val="bg1"/>
                </a:solidFill>
                <a:latin typeface="Arial" panose="020B0604020202020204" pitchFamily="34" charset="0"/>
                <a:ea typeface="Arial" charset="0"/>
                <a:cs typeface="Arial" panose="020B0604020202020204" pitchFamily="34" charset="0"/>
              </a:rPr>
              <a:t>4</a:t>
            </a:r>
            <a:r>
              <a:rPr lang="en-US" sz="3000" dirty="0">
                <a:solidFill>
                  <a:schemeClr val="bg1"/>
                </a:solidFill>
                <a:latin typeface="Arial" panose="020B0604020202020204" pitchFamily="34" charset="0"/>
                <a:ea typeface="Arial" charset="0"/>
                <a:cs typeface="Arial" panose="020B0604020202020204" pitchFamily="34" charset="0"/>
              </a:rPr>
              <a:t>, Catherine Reinke</a:t>
            </a:r>
            <a:r>
              <a:rPr lang="en-US" sz="3000" baseline="30000" dirty="0">
                <a:solidFill>
                  <a:schemeClr val="bg1"/>
                </a:solidFill>
                <a:latin typeface="Arial" panose="020B0604020202020204" pitchFamily="34" charset="0"/>
                <a:ea typeface="Arial" charset="0"/>
                <a:cs typeface="Arial" panose="020B0604020202020204" pitchFamily="34" charset="0"/>
              </a:rPr>
              <a:t>5</a:t>
            </a:r>
            <a:r>
              <a:rPr lang="en-US" sz="3000" dirty="0">
                <a:solidFill>
                  <a:schemeClr val="bg1"/>
                </a:solidFill>
                <a:latin typeface="Arial" panose="020B0604020202020204" pitchFamily="34" charset="0"/>
                <a:ea typeface="Arial" charset="0"/>
                <a:cs typeface="Arial" panose="020B0604020202020204" pitchFamily="34" charset="0"/>
              </a:rPr>
              <a:t>, Laura K. Reed</a:t>
            </a:r>
            <a:r>
              <a:rPr lang="en-US" sz="3000" baseline="30000" dirty="0">
                <a:solidFill>
                  <a:schemeClr val="bg1"/>
                </a:solidFill>
                <a:latin typeface="Arial" panose="020B0604020202020204" pitchFamily="34" charset="0"/>
                <a:ea typeface="Arial" charset="0"/>
                <a:cs typeface="Arial" panose="020B0604020202020204" pitchFamily="34" charset="0"/>
              </a:rPr>
              <a:t>6</a:t>
            </a:r>
            <a:r>
              <a:rPr lang="en-US" sz="3000" dirty="0">
                <a:solidFill>
                  <a:schemeClr val="bg1"/>
                </a:solidFill>
                <a:latin typeface="Arial" panose="020B0604020202020204" pitchFamily="34" charset="0"/>
                <a:ea typeface="Arial" charset="0"/>
                <a:cs typeface="Arial" panose="020B0604020202020204" pitchFamily="34" charset="0"/>
              </a:rPr>
              <a:t>, and the Genomics Education Partnership</a:t>
            </a:r>
          </a:p>
        </p:txBody>
      </p:sp>
      <p:sp>
        <p:nvSpPr>
          <p:cNvPr id="7" name="TextBox 6">
            <a:extLst>
              <a:ext uri="{FF2B5EF4-FFF2-40B4-BE49-F238E27FC236}">
                <a16:creationId xmlns:a16="http://schemas.microsoft.com/office/drawing/2014/main" id="{4B2DAF4E-9EEF-454D-80F0-FB2E73234A94}"/>
              </a:ext>
            </a:extLst>
          </p:cNvPr>
          <p:cNvSpPr txBox="1"/>
          <p:nvPr/>
        </p:nvSpPr>
        <p:spPr>
          <a:xfrm>
            <a:off x="235975" y="3411393"/>
            <a:ext cx="30588154" cy="523220"/>
          </a:xfrm>
          <a:prstGeom prst="rect">
            <a:avLst/>
          </a:prstGeom>
          <a:noFill/>
        </p:spPr>
        <p:txBody>
          <a:bodyPr wrap="square" rtlCol="0">
            <a:spAutoFit/>
          </a:bodyPr>
          <a:lstStyle/>
          <a:p>
            <a:pPr algn="ctr"/>
            <a:r>
              <a:rPr lang="en-US" sz="2800" baseline="30000" dirty="0">
                <a:solidFill>
                  <a:schemeClr val="bg1"/>
                </a:solidFill>
                <a:latin typeface="Arial" panose="020B0604020202020204" pitchFamily="34" charset="0"/>
                <a:ea typeface="Arial" charset="0"/>
                <a:cs typeface="Arial" panose="020B0604020202020204" pitchFamily="34" charset="0"/>
              </a:rPr>
              <a:t>1</a:t>
            </a:r>
            <a:r>
              <a:rPr lang="en-US" sz="2800" dirty="0">
                <a:solidFill>
                  <a:schemeClr val="bg1"/>
                </a:solidFill>
                <a:latin typeface="Arial" panose="020B0604020202020204" pitchFamily="34" charset="0"/>
                <a:ea typeface="Arial" charset="0"/>
                <a:cs typeface="Arial" panose="020B0604020202020204" pitchFamily="34" charset="0"/>
              </a:rPr>
              <a:t>Washington University in St. Louis, MO; </a:t>
            </a:r>
            <a:r>
              <a:rPr lang="en-US" sz="2800" baseline="30000" dirty="0">
                <a:solidFill>
                  <a:schemeClr val="bg1"/>
                </a:solidFill>
                <a:latin typeface="Arial" panose="020B0604020202020204" pitchFamily="34" charset="0"/>
                <a:ea typeface="Arial" charset="0"/>
                <a:cs typeface="Arial" panose="020B0604020202020204" pitchFamily="34" charset="0"/>
              </a:rPr>
              <a:t>2</a:t>
            </a:r>
            <a:r>
              <a:rPr lang="en-US" sz="2800" dirty="0">
                <a:solidFill>
                  <a:schemeClr val="bg1"/>
                </a:solidFill>
                <a:latin typeface="Arial" panose="020B0604020202020204" pitchFamily="34" charset="0"/>
                <a:ea typeface="Arial" charset="0"/>
                <a:cs typeface="Arial" panose="020B0604020202020204" pitchFamily="34" charset="0"/>
              </a:rPr>
              <a:t>Georgetown University, Washington DC; </a:t>
            </a:r>
            <a:r>
              <a:rPr lang="en-US" sz="2800" baseline="30000" dirty="0">
                <a:solidFill>
                  <a:schemeClr val="bg1"/>
                </a:solidFill>
                <a:latin typeface="Arial" panose="020B0604020202020204" pitchFamily="34" charset="0"/>
                <a:ea typeface="Arial" charset="0"/>
                <a:cs typeface="Arial" panose="020B0604020202020204" pitchFamily="34" charset="0"/>
              </a:rPr>
              <a:t>3</a:t>
            </a:r>
            <a:r>
              <a:rPr lang="en-US" sz="2800" dirty="0">
                <a:solidFill>
                  <a:schemeClr val="bg1"/>
                </a:solidFill>
                <a:latin typeface="Arial" panose="020B0604020202020204" pitchFamily="34" charset="0"/>
                <a:ea typeface="Arial" charset="0"/>
                <a:cs typeface="Arial" panose="020B0604020202020204" pitchFamily="34" charset="0"/>
              </a:rPr>
              <a:t>Grinnell College, IA; </a:t>
            </a:r>
            <a:r>
              <a:rPr lang="en-US" sz="2800" baseline="30000" dirty="0">
                <a:solidFill>
                  <a:schemeClr val="bg1"/>
                </a:solidFill>
                <a:latin typeface="Arial" panose="020B0604020202020204" pitchFamily="34" charset="0"/>
                <a:ea typeface="Arial" charset="0"/>
                <a:cs typeface="Arial" panose="020B0604020202020204" pitchFamily="34" charset="0"/>
              </a:rPr>
              <a:t>4</a:t>
            </a:r>
            <a:r>
              <a:rPr lang="en-US" sz="2800" dirty="0">
                <a:solidFill>
                  <a:schemeClr val="bg1"/>
                </a:solidFill>
                <a:latin typeface="Arial" panose="020B0604020202020204" pitchFamily="34" charset="0"/>
                <a:ea typeface="Arial" charset="0"/>
                <a:cs typeface="Arial" panose="020B0604020202020204" pitchFamily="34" charset="0"/>
              </a:rPr>
              <a:t>St. Edward’s University, TX; </a:t>
            </a:r>
            <a:r>
              <a:rPr lang="en-US" sz="2800" baseline="30000" dirty="0">
                <a:solidFill>
                  <a:schemeClr val="bg1"/>
                </a:solidFill>
                <a:latin typeface="Arial" panose="020B0604020202020204" pitchFamily="34" charset="0"/>
                <a:ea typeface="Arial" charset="0"/>
                <a:cs typeface="Arial" panose="020B0604020202020204" pitchFamily="34" charset="0"/>
              </a:rPr>
              <a:t>5</a:t>
            </a:r>
            <a:r>
              <a:rPr lang="en-US" sz="2800" dirty="0">
                <a:solidFill>
                  <a:schemeClr val="bg1"/>
                </a:solidFill>
                <a:latin typeface="Arial" panose="020B0604020202020204" pitchFamily="34" charset="0"/>
                <a:ea typeface="Arial" charset="0"/>
                <a:cs typeface="Arial" panose="020B0604020202020204" pitchFamily="34" charset="0"/>
              </a:rPr>
              <a:t>Linfield College, OR; </a:t>
            </a:r>
            <a:r>
              <a:rPr lang="en-US" sz="2800" baseline="30000" dirty="0">
                <a:solidFill>
                  <a:schemeClr val="bg1"/>
                </a:solidFill>
                <a:latin typeface="Arial" panose="020B0604020202020204" pitchFamily="34" charset="0"/>
                <a:ea typeface="Arial" charset="0"/>
                <a:cs typeface="Arial" panose="020B0604020202020204" pitchFamily="34" charset="0"/>
              </a:rPr>
              <a:t>6</a:t>
            </a:r>
            <a:r>
              <a:rPr lang="en-US" sz="2800" dirty="0">
                <a:solidFill>
                  <a:schemeClr val="bg1"/>
                </a:solidFill>
                <a:latin typeface="Arial" panose="020B0604020202020204" pitchFamily="34" charset="0"/>
                <a:ea typeface="Arial" charset="0"/>
                <a:cs typeface="Arial" panose="020B0604020202020204" pitchFamily="34" charset="0"/>
              </a:rPr>
              <a:t>The University of Alabama, AL</a:t>
            </a:r>
          </a:p>
        </p:txBody>
      </p:sp>
      <p:sp>
        <p:nvSpPr>
          <p:cNvPr id="8" name="Rectangle 7">
            <a:extLst>
              <a:ext uri="{FF2B5EF4-FFF2-40B4-BE49-F238E27FC236}">
                <a16:creationId xmlns:a16="http://schemas.microsoft.com/office/drawing/2014/main" id="{858FEB80-3F54-EF4F-AB9D-A5753DA81D22}"/>
              </a:ext>
            </a:extLst>
          </p:cNvPr>
          <p:cNvSpPr/>
          <p:nvPr/>
        </p:nvSpPr>
        <p:spPr>
          <a:xfrm>
            <a:off x="246888" y="5233814"/>
            <a:ext cx="10058400" cy="6113029"/>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ECC9FB5-67B3-D647-B267-42E84F0EBE9B}"/>
              </a:ext>
            </a:extLst>
          </p:cNvPr>
          <p:cNvSpPr txBox="1"/>
          <p:nvPr/>
        </p:nvSpPr>
        <p:spPr>
          <a:xfrm>
            <a:off x="309144" y="5346705"/>
            <a:ext cx="9926777" cy="6001643"/>
          </a:xfrm>
          <a:prstGeom prst="rect">
            <a:avLst/>
          </a:prstGeom>
          <a:noFill/>
          <a:ln w="57150">
            <a:noFill/>
          </a:ln>
        </p:spPr>
        <p:txBody>
          <a:bodyPr wrap="square" lIns="137160" tIns="91440" rIns="137160" bIns="91440" rtlCol="0">
            <a:spAutoFit/>
          </a:bodyPr>
          <a:lstStyle/>
          <a:p>
            <a:pPr algn="just"/>
            <a:r>
              <a:rPr lang="en-US" sz="1800" dirty="0">
                <a:latin typeface="Arial" panose="020B0604020202020204" pitchFamily="34" charset="0"/>
                <a:cs typeface="Arial" panose="020B0604020202020204" pitchFamily="34" charset="0"/>
              </a:rPr>
              <a:t>Since 2006, the Genomics Education Partnership (GEP; </a:t>
            </a:r>
            <a:r>
              <a:rPr lang="en-US" sz="1800" u="sng" dirty="0">
                <a:latin typeface="Arial" panose="020B0604020202020204" pitchFamily="34" charset="0"/>
                <a:cs typeface="Arial" panose="020B0604020202020204" pitchFamily="34" charset="0"/>
                <a:hlinkClick r:id="rId5"/>
              </a:rPr>
              <a:t>http://gep.wustl.edu</a:t>
            </a:r>
            <a:r>
              <a:rPr lang="en-US" sz="1800" dirty="0">
                <a:latin typeface="Arial" panose="020B0604020202020204" pitchFamily="34" charset="0"/>
                <a:cs typeface="Arial" panose="020B0604020202020204" pitchFamily="34" charset="0"/>
              </a:rPr>
              <a:t>) has helped faculty bring genomics research experiences into the undergraduate curriculum, introducing thousands of students to eukaryotic gene annotation, comparative genomics, and the evolution of contrasting genome domains.  Our 100+ participating institutions include community colleges, primarily undergraduate institutions, and research-intensive PhD-granting institutions. Genomics research requires relatively little infrastructure and can utilize publicly accessible data, keeping costs low. With no safety issues, it lends itself to peer instruction, multiplying faculty effort.  Student mistakes are inexpensive in both time and dollars, allowing students to fail in their original analysis, explore, reevaluate, adjust, recover, and succeed. This iterative “formative frustration” process allows students to gain deeper insights into their research problem. Our research format encourages the use of active learning strategies and promotes dialogue about science, both of which contribute to positive student outcomes. Students are generally successful in generating defendable gene models, leading to co-authorship on scientific publications, but those with positive attitudes toward science benefit the most. To support additional collaborative annotation projects, GEP has partnered with Galaxy to develop G-</a:t>
            </a:r>
            <a:r>
              <a:rPr lang="en-US" sz="1800" dirty="0" err="1">
                <a:latin typeface="Arial" panose="020B0604020202020204" pitchFamily="34" charset="0"/>
                <a:cs typeface="Arial" panose="020B0604020202020204" pitchFamily="34" charset="0"/>
              </a:rPr>
              <a:t>OnRamp</a:t>
            </a:r>
            <a:r>
              <a:rPr lang="en-US" sz="1800" dirty="0">
                <a:latin typeface="Arial" panose="020B0604020202020204" pitchFamily="34" charset="0"/>
                <a:cs typeface="Arial" panose="020B0604020202020204" pitchFamily="34" charset="0"/>
              </a:rPr>
              <a:t>, a web-based platform for constructing genome browsers from new genome assemblies; we are looking for new “science partners” who have interesting projects for collaboration.  We provide fully-supported training for new GEP faculty members  through online mentoring and in-person workshops. The next in-person workshop is June 10-13, 2020, at Washington University in St. Louis. Those interested in joining the GEP can contact us at </a:t>
            </a:r>
            <a:r>
              <a:rPr lang="en-US" sz="1800" u="sng" dirty="0">
                <a:latin typeface="Arial" panose="020B0604020202020204" pitchFamily="34" charset="0"/>
                <a:cs typeface="Arial" panose="020B0604020202020204" pitchFamily="34" charset="0"/>
                <a:hlinkClick r:id="rId6"/>
              </a:rPr>
              <a:t>http://gep.wustl.edu/contact_us</a:t>
            </a:r>
            <a:r>
              <a:rPr lang="en-US" sz="1800" dirty="0">
                <a:latin typeface="Arial" panose="020B0604020202020204" pitchFamily="34" charset="0"/>
                <a:cs typeface="Arial" panose="020B0604020202020204" pitchFamily="34" charset="0"/>
              </a:rPr>
              <a:t>. Support: NSF IUSE-1915544, NIH IPERT-1R25GM130517.</a:t>
            </a:r>
          </a:p>
        </p:txBody>
      </p:sp>
      <p:sp>
        <p:nvSpPr>
          <p:cNvPr id="11" name="Rectangle 10">
            <a:extLst>
              <a:ext uri="{FF2B5EF4-FFF2-40B4-BE49-F238E27FC236}">
                <a16:creationId xmlns:a16="http://schemas.microsoft.com/office/drawing/2014/main" id="{49D166B7-2A9D-2347-805B-714BC06553B6}"/>
              </a:ext>
            </a:extLst>
          </p:cNvPr>
          <p:cNvSpPr/>
          <p:nvPr/>
        </p:nvSpPr>
        <p:spPr>
          <a:xfrm>
            <a:off x="246888" y="4407408"/>
            <a:ext cx="10058400" cy="822960"/>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CDED142-A4C0-734C-9076-5B1E47CAB946}"/>
              </a:ext>
            </a:extLst>
          </p:cNvPr>
          <p:cNvSpPr/>
          <p:nvPr/>
        </p:nvSpPr>
        <p:spPr>
          <a:xfrm>
            <a:off x="10515600" y="4407408"/>
            <a:ext cx="10058400" cy="1325880"/>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1308DEA-951D-4B4C-B42A-865CFF39C3E2}"/>
              </a:ext>
            </a:extLst>
          </p:cNvPr>
          <p:cNvSpPr/>
          <p:nvPr/>
        </p:nvSpPr>
        <p:spPr>
          <a:xfrm>
            <a:off x="246888" y="13098883"/>
            <a:ext cx="10058400" cy="7647009"/>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E25AC4E-26C1-0744-A698-706165C0AA5D}"/>
              </a:ext>
            </a:extLst>
          </p:cNvPr>
          <p:cNvSpPr/>
          <p:nvPr/>
        </p:nvSpPr>
        <p:spPr>
          <a:xfrm>
            <a:off x="246888" y="11625255"/>
            <a:ext cx="10058400" cy="1446549"/>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3C6FD3A2-179E-F14F-84BB-A79E202C8A4B}"/>
              </a:ext>
            </a:extLst>
          </p:cNvPr>
          <p:cNvSpPr txBox="1"/>
          <p:nvPr/>
        </p:nvSpPr>
        <p:spPr>
          <a:xfrm>
            <a:off x="380231" y="13280293"/>
            <a:ext cx="5195548" cy="584775"/>
          </a:xfrm>
          <a:prstGeom prst="rect">
            <a:avLst/>
          </a:prstGeom>
          <a:noFill/>
        </p:spPr>
        <p:txBody>
          <a:bodyPr wrap="square" rtlCol="0">
            <a:spAutoFit/>
          </a:bodyPr>
          <a:lstStyle/>
          <a:p>
            <a:r>
              <a:rPr lang="en-US" sz="3200" b="1" dirty="0">
                <a:solidFill>
                  <a:schemeClr val="accent5">
                    <a:lumMod val="50000"/>
                  </a:schemeClr>
                </a:solidFill>
                <a:latin typeface="Arial" panose="020B0604020202020204" pitchFamily="34" charset="0"/>
                <a:ea typeface="Arial" charset="0"/>
                <a:cs typeface="Arial" panose="020B0604020202020204" pitchFamily="34" charset="0"/>
              </a:rPr>
              <a:t>GEP goals:</a:t>
            </a:r>
          </a:p>
        </p:txBody>
      </p:sp>
      <p:sp>
        <p:nvSpPr>
          <p:cNvPr id="136" name="TextBox 135">
            <a:extLst>
              <a:ext uri="{FF2B5EF4-FFF2-40B4-BE49-F238E27FC236}">
                <a16:creationId xmlns:a16="http://schemas.microsoft.com/office/drawing/2014/main" id="{729265CE-6B94-CE4B-8957-2FA8384B3A43}"/>
              </a:ext>
            </a:extLst>
          </p:cNvPr>
          <p:cNvSpPr txBox="1"/>
          <p:nvPr/>
        </p:nvSpPr>
        <p:spPr>
          <a:xfrm>
            <a:off x="422625" y="13893483"/>
            <a:ext cx="6159129" cy="1579920"/>
          </a:xfrm>
          <a:prstGeom prst="rect">
            <a:avLst/>
          </a:prstGeom>
          <a:noFill/>
        </p:spPr>
        <p:txBody>
          <a:bodyPr wrap="square" rtlCol="0">
            <a:spAutoFit/>
          </a:bodyPr>
          <a:lstStyle/>
          <a:p>
            <a:pPr marL="342900" indent="-342900">
              <a:spcAft>
                <a:spcPts val="2000"/>
              </a:spcAft>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Incorporate </a:t>
            </a:r>
            <a:r>
              <a:rPr lang="en-US" sz="2000" b="1" dirty="0">
                <a:solidFill>
                  <a:schemeClr val="accent2">
                    <a:lumMod val="75000"/>
                  </a:schemeClr>
                </a:solidFill>
                <a:latin typeface="Arial" panose="020B0604020202020204" pitchFamily="34" charset="0"/>
                <a:ea typeface="Arial" charset="0"/>
                <a:cs typeface="Arial" panose="020B0604020202020204" pitchFamily="34" charset="0"/>
              </a:rPr>
              <a:t>genomics and bioinformatics</a:t>
            </a:r>
            <a:r>
              <a:rPr lang="en-US" sz="2000" dirty="0">
                <a:latin typeface="Arial" panose="020B0604020202020204" pitchFamily="34" charset="0"/>
                <a:ea typeface="Arial" charset="0"/>
                <a:cs typeface="Arial" panose="020B0604020202020204" pitchFamily="34" charset="0"/>
              </a:rPr>
              <a:t> into the undergraduate curriculum</a:t>
            </a:r>
          </a:p>
          <a:p>
            <a:pPr marL="342900" indent="-342900">
              <a:spcAft>
                <a:spcPts val="2000"/>
              </a:spcAft>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Enable undergraduates to participate in </a:t>
            </a:r>
            <a:r>
              <a:rPr lang="en-US" sz="2000" b="1" dirty="0">
                <a:solidFill>
                  <a:schemeClr val="accent2">
                    <a:lumMod val="75000"/>
                  </a:schemeClr>
                </a:solidFill>
                <a:latin typeface="Arial" panose="020B0604020202020204" pitchFamily="34" charset="0"/>
                <a:ea typeface="Arial" charset="0"/>
                <a:cs typeface="Arial" panose="020B0604020202020204" pitchFamily="34" charset="0"/>
              </a:rPr>
              <a:t>genomics research</a:t>
            </a:r>
            <a:r>
              <a:rPr lang="en-US" sz="2000" dirty="0">
                <a:latin typeface="Arial" panose="020B0604020202020204" pitchFamily="34" charset="0"/>
                <a:ea typeface="Arial" charset="0"/>
                <a:cs typeface="Arial" panose="020B0604020202020204" pitchFamily="34" charset="0"/>
              </a:rPr>
              <a:t> during the academic year</a:t>
            </a:r>
          </a:p>
        </p:txBody>
      </p:sp>
      <p:sp>
        <p:nvSpPr>
          <p:cNvPr id="137" name="TextBox 136">
            <a:extLst>
              <a:ext uri="{FF2B5EF4-FFF2-40B4-BE49-F238E27FC236}">
                <a16:creationId xmlns:a16="http://schemas.microsoft.com/office/drawing/2014/main" id="{FACC4224-704C-2B4E-935F-A82A712A12D4}"/>
              </a:ext>
            </a:extLst>
          </p:cNvPr>
          <p:cNvSpPr txBox="1"/>
          <p:nvPr/>
        </p:nvSpPr>
        <p:spPr>
          <a:xfrm>
            <a:off x="330013" y="15807528"/>
            <a:ext cx="6604326" cy="584775"/>
          </a:xfrm>
          <a:prstGeom prst="rect">
            <a:avLst/>
          </a:prstGeom>
          <a:noFill/>
        </p:spPr>
        <p:txBody>
          <a:bodyPr wrap="square" rtlCol="0">
            <a:spAutoFit/>
          </a:bodyPr>
          <a:lstStyle/>
          <a:p>
            <a:pPr algn="ctr"/>
            <a:r>
              <a:rPr lang="en-US" sz="3200" b="1" dirty="0">
                <a:solidFill>
                  <a:schemeClr val="accent5">
                    <a:lumMod val="50000"/>
                  </a:schemeClr>
                </a:solidFill>
                <a:latin typeface="Arial" panose="020B0604020202020204" pitchFamily="34" charset="0"/>
                <a:ea typeface="Arial" charset="0"/>
                <a:cs typeface="Arial" panose="020B0604020202020204" pitchFamily="34" charset="0"/>
              </a:rPr>
              <a:t>Current GEP members</a:t>
            </a:r>
          </a:p>
        </p:txBody>
      </p:sp>
      <p:sp>
        <p:nvSpPr>
          <p:cNvPr id="139" name="TextBox 138">
            <a:extLst>
              <a:ext uri="{FF2B5EF4-FFF2-40B4-BE49-F238E27FC236}">
                <a16:creationId xmlns:a16="http://schemas.microsoft.com/office/drawing/2014/main" id="{42E0ECA4-C5EE-D14D-809E-3D139527387B}"/>
              </a:ext>
            </a:extLst>
          </p:cNvPr>
          <p:cNvSpPr txBox="1"/>
          <p:nvPr/>
        </p:nvSpPr>
        <p:spPr>
          <a:xfrm>
            <a:off x="6934339" y="15225971"/>
            <a:ext cx="3130536" cy="514421"/>
          </a:xfrm>
          <a:prstGeom prst="rect">
            <a:avLst/>
          </a:prstGeom>
          <a:noFill/>
        </p:spPr>
        <p:txBody>
          <a:bodyPr wrap="square" lIns="82725" tIns="41363" rIns="82725" bIns="41363" rtlCol="0">
            <a:spAutoFit/>
          </a:bodyPr>
          <a:lstStyle/>
          <a:p>
            <a:r>
              <a:rPr lang="en-US" sz="1400" dirty="0">
                <a:solidFill>
                  <a:prstClr val="black"/>
                </a:solidFill>
                <a:latin typeface="Arial" panose="020B0604020202020204" pitchFamily="34" charset="0"/>
                <a:ea typeface="Arial" charset="0"/>
                <a:cs typeface="Arial" panose="020B0604020202020204" pitchFamily="34" charset="0"/>
              </a:rPr>
              <a:t>Photo by Michael Rubin </a:t>
            </a:r>
          </a:p>
          <a:p>
            <a:r>
              <a:rPr lang="en-US" sz="1400" dirty="0">
                <a:solidFill>
                  <a:prstClr val="black"/>
                </a:solidFill>
                <a:latin typeface="Arial" panose="020B0604020202020204" pitchFamily="34" charset="0"/>
                <a:ea typeface="Arial" charset="0"/>
                <a:cs typeface="Arial" panose="020B0604020202020204" pitchFamily="34" charset="0"/>
              </a:rPr>
              <a:t>(University of Puerto Rico – </a:t>
            </a:r>
            <a:r>
              <a:rPr lang="en-US" sz="1400" dirty="0" err="1">
                <a:solidFill>
                  <a:prstClr val="black"/>
                </a:solidFill>
                <a:latin typeface="Arial" panose="020B0604020202020204" pitchFamily="34" charset="0"/>
                <a:ea typeface="Arial" charset="0"/>
                <a:cs typeface="Arial" panose="020B0604020202020204" pitchFamily="34" charset="0"/>
              </a:rPr>
              <a:t>Cayey</a:t>
            </a:r>
            <a:r>
              <a:rPr lang="en-US" sz="1400" dirty="0">
                <a:solidFill>
                  <a:prstClr val="black"/>
                </a:solidFill>
                <a:latin typeface="Arial" panose="020B0604020202020204" pitchFamily="34" charset="0"/>
                <a:ea typeface="Arial" charset="0"/>
                <a:cs typeface="Arial" panose="020B0604020202020204" pitchFamily="34" charset="0"/>
              </a:rPr>
              <a:t>)</a:t>
            </a:r>
          </a:p>
        </p:txBody>
      </p:sp>
      <p:sp>
        <p:nvSpPr>
          <p:cNvPr id="141" name="TextBox 140">
            <a:extLst>
              <a:ext uri="{FF2B5EF4-FFF2-40B4-BE49-F238E27FC236}">
                <a16:creationId xmlns:a16="http://schemas.microsoft.com/office/drawing/2014/main" id="{67AC0A23-7E2F-8943-9BC6-18085235B1FC}"/>
              </a:ext>
            </a:extLst>
          </p:cNvPr>
          <p:cNvSpPr txBox="1"/>
          <p:nvPr/>
        </p:nvSpPr>
        <p:spPr>
          <a:xfrm>
            <a:off x="7046738" y="16309805"/>
            <a:ext cx="3147431" cy="2503249"/>
          </a:xfrm>
          <a:prstGeom prst="rect">
            <a:avLst/>
          </a:prstGeom>
          <a:noFill/>
        </p:spPr>
        <p:txBody>
          <a:bodyPr wrap="square" rtlCol="0">
            <a:spAutoFit/>
          </a:bodyPr>
          <a:lstStyle/>
          <a:p>
            <a:pPr marL="342900" indent="-342900">
              <a:spcAft>
                <a:spcPts val="2000"/>
              </a:spcAft>
              <a:buClr>
                <a:schemeClr val="tx1"/>
              </a:buClr>
              <a:buFont typeface="Arial" panose="020B0604020202020204" pitchFamily="34" charset="0"/>
              <a:buChar char="•"/>
            </a:pPr>
            <a:r>
              <a:rPr lang="en-US" sz="2000" b="1" dirty="0">
                <a:solidFill>
                  <a:schemeClr val="accent2">
                    <a:lumMod val="75000"/>
                  </a:schemeClr>
                </a:solidFill>
                <a:latin typeface="Arial" panose="020B0604020202020204" pitchFamily="34" charset="0"/>
                <a:ea typeface="Arial" charset="0"/>
                <a:cs typeface="Arial" panose="020B0604020202020204" pitchFamily="34" charset="0"/>
              </a:rPr>
              <a:t>&gt;100</a:t>
            </a:r>
            <a:r>
              <a:rPr lang="en-US" sz="2000" b="1" dirty="0">
                <a:latin typeface="Arial" panose="020B0604020202020204" pitchFamily="34" charset="0"/>
                <a:ea typeface="Arial" charset="0"/>
                <a:cs typeface="Arial" panose="020B0604020202020204" pitchFamily="34" charset="0"/>
              </a:rPr>
              <a:t> </a:t>
            </a:r>
            <a:r>
              <a:rPr lang="en-US" sz="2000" dirty="0">
                <a:latin typeface="Arial" panose="020B0604020202020204" pitchFamily="34" charset="0"/>
                <a:ea typeface="Arial" charset="0"/>
                <a:cs typeface="Arial" panose="020B0604020202020204" pitchFamily="34" charset="0"/>
              </a:rPr>
              <a:t>faculty members from </a:t>
            </a:r>
            <a:r>
              <a:rPr lang="en-US" sz="2000" b="1" dirty="0">
                <a:solidFill>
                  <a:schemeClr val="accent2">
                    <a:lumMod val="75000"/>
                  </a:schemeClr>
                </a:solidFill>
                <a:latin typeface="Arial" panose="020B0604020202020204" pitchFamily="34" charset="0"/>
                <a:ea typeface="Arial" charset="0"/>
                <a:cs typeface="Arial" panose="020B0604020202020204" pitchFamily="34" charset="0"/>
              </a:rPr>
              <a:t>&gt;100</a:t>
            </a:r>
            <a:r>
              <a:rPr lang="en-US" sz="2000" b="1" dirty="0">
                <a:latin typeface="Arial" panose="020B0604020202020204" pitchFamily="34" charset="0"/>
                <a:ea typeface="Arial" charset="0"/>
                <a:cs typeface="Arial" panose="020B0604020202020204" pitchFamily="34" charset="0"/>
              </a:rPr>
              <a:t> </a:t>
            </a:r>
            <a:r>
              <a:rPr lang="en-US" sz="2000" dirty="0">
                <a:latin typeface="Arial" panose="020B0604020202020204" pitchFamily="34" charset="0"/>
                <a:ea typeface="Arial" charset="0"/>
                <a:cs typeface="Arial" panose="020B0604020202020204" pitchFamily="34" charset="0"/>
              </a:rPr>
              <a:t>affiliated schools, organized in </a:t>
            </a:r>
            <a:br>
              <a:rPr lang="en-US" sz="2000" dirty="0">
                <a:latin typeface="Arial" panose="020B0604020202020204" pitchFamily="34" charset="0"/>
                <a:ea typeface="Arial" charset="0"/>
                <a:cs typeface="Arial" panose="020B0604020202020204" pitchFamily="34" charset="0"/>
              </a:rPr>
            </a:br>
            <a:r>
              <a:rPr lang="en-US" sz="2000" dirty="0">
                <a:latin typeface="Arial" panose="020B0604020202020204" pitchFamily="34" charset="0"/>
                <a:ea typeface="Arial" charset="0"/>
                <a:cs typeface="Arial" panose="020B0604020202020204" pitchFamily="34" charset="0"/>
              </a:rPr>
              <a:t>15 regional nodes          </a:t>
            </a:r>
          </a:p>
          <a:p>
            <a:pPr marL="342900" indent="-342900">
              <a:spcAft>
                <a:spcPts val="2000"/>
              </a:spcAft>
              <a:buClr>
                <a:schemeClr val="tx1"/>
              </a:buClr>
              <a:buFont typeface="Arial" panose="020B0604020202020204" pitchFamily="34" charset="0"/>
              <a:buChar char="•"/>
            </a:pPr>
            <a:r>
              <a:rPr lang="en-US" sz="2000" b="1" dirty="0">
                <a:solidFill>
                  <a:schemeClr val="accent2">
                    <a:lumMod val="75000"/>
                  </a:schemeClr>
                </a:solidFill>
                <a:latin typeface="Arial" panose="020B0604020202020204" pitchFamily="34" charset="0"/>
                <a:ea typeface="Arial" charset="0"/>
                <a:cs typeface="Arial" panose="020B0604020202020204" pitchFamily="34" charset="0"/>
              </a:rPr>
              <a:t>&gt;1300 </a:t>
            </a:r>
            <a:r>
              <a:rPr lang="en-US" sz="2000" dirty="0">
                <a:latin typeface="Arial" panose="020B0604020202020204" pitchFamily="34" charset="0"/>
                <a:ea typeface="Arial" charset="0"/>
                <a:cs typeface="Arial" panose="020B0604020202020204" pitchFamily="34" charset="0"/>
              </a:rPr>
              <a:t>undergraduate students participate annually</a:t>
            </a:r>
          </a:p>
        </p:txBody>
      </p:sp>
      <p:pic>
        <p:nvPicPr>
          <p:cNvPr id="142" name="Picture 141" descr="P1060042.JPG">
            <a:extLst>
              <a:ext uri="{FF2B5EF4-FFF2-40B4-BE49-F238E27FC236}">
                <a16:creationId xmlns:a16="http://schemas.microsoft.com/office/drawing/2014/main" id="{DDA2AA3E-38E4-244B-A2EB-1DAFF2833FF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flipH="1">
            <a:off x="6995023" y="13220253"/>
            <a:ext cx="3069852" cy="2017331"/>
          </a:xfrm>
          <a:prstGeom prst="rect">
            <a:avLst/>
          </a:prstGeom>
          <a:solidFill>
            <a:sysClr val="window" lastClr="FFFFFF"/>
          </a:solidFill>
        </p:spPr>
      </p:pic>
      <p:sp>
        <p:nvSpPr>
          <p:cNvPr id="166" name="Rectangle 165">
            <a:extLst>
              <a:ext uri="{FF2B5EF4-FFF2-40B4-BE49-F238E27FC236}">
                <a16:creationId xmlns:a16="http://schemas.microsoft.com/office/drawing/2014/main" id="{5C558BE5-49D8-594F-85E3-3D45B97CF4C2}"/>
              </a:ext>
            </a:extLst>
          </p:cNvPr>
          <p:cNvSpPr/>
          <p:nvPr/>
        </p:nvSpPr>
        <p:spPr>
          <a:xfrm>
            <a:off x="246888" y="22463252"/>
            <a:ext cx="10058400" cy="770125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7" name="Rectangle 166">
            <a:extLst>
              <a:ext uri="{FF2B5EF4-FFF2-40B4-BE49-F238E27FC236}">
                <a16:creationId xmlns:a16="http://schemas.microsoft.com/office/drawing/2014/main" id="{796E1EF4-C1CC-6F44-83AC-06A8FB675353}"/>
              </a:ext>
            </a:extLst>
          </p:cNvPr>
          <p:cNvSpPr/>
          <p:nvPr/>
        </p:nvSpPr>
        <p:spPr>
          <a:xfrm>
            <a:off x="246888" y="20989624"/>
            <a:ext cx="10058400" cy="1446549"/>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Google Shape;90;p13">
            <a:extLst>
              <a:ext uri="{FF2B5EF4-FFF2-40B4-BE49-F238E27FC236}">
                <a16:creationId xmlns:a16="http://schemas.microsoft.com/office/drawing/2014/main" id="{FAD11EE8-905F-DD42-9CE1-35895F7DF49B}"/>
              </a:ext>
            </a:extLst>
          </p:cNvPr>
          <p:cNvSpPr txBox="1"/>
          <p:nvPr/>
        </p:nvSpPr>
        <p:spPr>
          <a:xfrm>
            <a:off x="330013" y="22625034"/>
            <a:ext cx="9905908" cy="557669"/>
          </a:xfrm>
          <a:prstGeom prst="rect">
            <a:avLst/>
          </a:prstGeom>
          <a:noFill/>
          <a:ln>
            <a:noFill/>
          </a:ln>
        </p:spPr>
        <p:txBody>
          <a:bodyPr spcFirstLastPara="1" wrap="square" lIns="182875" tIns="45700" rIns="18287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i="0" u="none" strike="noStrike" cap="none" dirty="0">
                <a:solidFill>
                  <a:schemeClr val="accent5">
                    <a:lumMod val="50000"/>
                  </a:schemeClr>
                </a:solidFill>
                <a:latin typeface="Arial" panose="020B0604020202020204" pitchFamily="34" charset="0"/>
                <a:ea typeface="Arial"/>
                <a:cs typeface="Arial" panose="020B0604020202020204" pitchFamily="34" charset="0"/>
                <a:sym typeface="Arial"/>
              </a:rPr>
              <a:t>GEP characteristics </a:t>
            </a:r>
            <a:r>
              <a:rPr lang="en-US" sz="2400" b="1" i="0" u="none" strike="noStrike" cap="none" dirty="0">
                <a:solidFill>
                  <a:schemeClr val="accent5">
                    <a:lumMod val="50000"/>
                  </a:schemeClr>
                </a:solidFill>
                <a:latin typeface="Arial" panose="020B0604020202020204" pitchFamily="34" charset="0"/>
                <a:ea typeface="Arial"/>
                <a:cs typeface="Arial" panose="020B0604020202020204" pitchFamily="34" charset="0"/>
                <a:sym typeface="Arial"/>
              </a:rPr>
              <a:t>(n=124, 81% responding; 2017)</a:t>
            </a:r>
            <a:endParaRPr sz="2400" dirty="0">
              <a:solidFill>
                <a:schemeClr val="accent5">
                  <a:lumMod val="50000"/>
                </a:schemeClr>
              </a:solidFill>
              <a:latin typeface="Arial" panose="020B0604020202020204" pitchFamily="34" charset="0"/>
              <a:cs typeface="Arial" panose="020B0604020202020204" pitchFamily="34" charset="0"/>
            </a:endParaRPr>
          </a:p>
        </p:txBody>
      </p:sp>
      <p:sp>
        <p:nvSpPr>
          <p:cNvPr id="22" name="Google Shape;91;p13">
            <a:extLst>
              <a:ext uri="{FF2B5EF4-FFF2-40B4-BE49-F238E27FC236}">
                <a16:creationId xmlns:a16="http://schemas.microsoft.com/office/drawing/2014/main" id="{EB3CF328-C7DE-704E-AD88-9FF6A28CDAC1}"/>
              </a:ext>
            </a:extLst>
          </p:cNvPr>
          <p:cNvSpPr txBox="1"/>
          <p:nvPr/>
        </p:nvSpPr>
        <p:spPr>
          <a:xfrm>
            <a:off x="208596" y="27730129"/>
            <a:ext cx="3125266" cy="42820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Minority-serving:</a:t>
            </a:r>
            <a:endParaRPr sz="2000" dirty="0">
              <a:latin typeface="Arial" panose="020B0604020202020204" pitchFamily="34" charset="0"/>
              <a:cs typeface="Arial" panose="020B0604020202020204" pitchFamily="34" charset="0"/>
            </a:endParaRPr>
          </a:p>
        </p:txBody>
      </p:sp>
      <p:sp>
        <p:nvSpPr>
          <p:cNvPr id="23" name="Google Shape;92;p13">
            <a:extLst>
              <a:ext uri="{FF2B5EF4-FFF2-40B4-BE49-F238E27FC236}">
                <a16:creationId xmlns:a16="http://schemas.microsoft.com/office/drawing/2014/main" id="{93927289-010D-AD4E-ACA9-9AB74AD62F44}"/>
              </a:ext>
            </a:extLst>
          </p:cNvPr>
          <p:cNvSpPr txBox="1"/>
          <p:nvPr/>
        </p:nvSpPr>
        <p:spPr>
          <a:xfrm>
            <a:off x="208596" y="28101682"/>
            <a:ext cx="3125266" cy="42820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HBCU:</a:t>
            </a:r>
            <a:endParaRPr sz="2000" dirty="0">
              <a:latin typeface="Arial" panose="020B0604020202020204" pitchFamily="34" charset="0"/>
              <a:cs typeface="Arial" panose="020B0604020202020204" pitchFamily="34" charset="0"/>
            </a:endParaRPr>
          </a:p>
        </p:txBody>
      </p:sp>
      <p:sp>
        <p:nvSpPr>
          <p:cNvPr id="24" name="Google Shape;93;p13">
            <a:extLst>
              <a:ext uri="{FF2B5EF4-FFF2-40B4-BE49-F238E27FC236}">
                <a16:creationId xmlns:a16="http://schemas.microsoft.com/office/drawing/2014/main" id="{6A95D277-A16A-954E-8BE2-BC6103C5F941}"/>
              </a:ext>
            </a:extLst>
          </p:cNvPr>
          <p:cNvSpPr txBox="1"/>
          <p:nvPr/>
        </p:nvSpPr>
        <p:spPr>
          <a:xfrm>
            <a:off x="208596" y="28410497"/>
            <a:ext cx="3125266" cy="42820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First Generation (&gt;30%):</a:t>
            </a:r>
            <a:endParaRPr sz="2000" dirty="0">
              <a:latin typeface="Arial" panose="020B0604020202020204" pitchFamily="34" charset="0"/>
              <a:cs typeface="Arial" panose="020B0604020202020204" pitchFamily="34" charset="0"/>
            </a:endParaRPr>
          </a:p>
        </p:txBody>
      </p:sp>
      <p:sp>
        <p:nvSpPr>
          <p:cNvPr id="25" name="Google Shape;94;p13">
            <a:extLst>
              <a:ext uri="{FF2B5EF4-FFF2-40B4-BE49-F238E27FC236}">
                <a16:creationId xmlns:a16="http://schemas.microsoft.com/office/drawing/2014/main" id="{581949BD-A3B4-414F-A743-BB66B6F662A6}"/>
              </a:ext>
            </a:extLst>
          </p:cNvPr>
          <p:cNvSpPr txBox="1"/>
          <p:nvPr/>
        </p:nvSpPr>
        <p:spPr>
          <a:xfrm>
            <a:off x="208596" y="28763079"/>
            <a:ext cx="3125266" cy="42820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2000" b="0" i="0" u="none" strike="noStrike" cap="none">
                <a:solidFill>
                  <a:srgbClr val="000000"/>
                </a:solidFill>
                <a:latin typeface="Arial" panose="020B0604020202020204" pitchFamily="34" charset="0"/>
                <a:ea typeface="Arial"/>
                <a:cs typeface="Arial" panose="020B0604020202020204" pitchFamily="34" charset="0"/>
                <a:sym typeface="Arial"/>
              </a:rPr>
              <a:t>Non-traditional (&gt;30%): </a:t>
            </a:r>
            <a:endParaRPr sz="2000">
              <a:latin typeface="Arial" panose="020B0604020202020204" pitchFamily="34" charset="0"/>
              <a:cs typeface="Arial" panose="020B0604020202020204" pitchFamily="34" charset="0"/>
            </a:endParaRPr>
          </a:p>
        </p:txBody>
      </p:sp>
      <p:sp>
        <p:nvSpPr>
          <p:cNvPr id="26" name="Google Shape;95;p13">
            <a:extLst>
              <a:ext uri="{FF2B5EF4-FFF2-40B4-BE49-F238E27FC236}">
                <a16:creationId xmlns:a16="http://schemas.microsoft.com/office/drawing/2014/main" id="{5E956E7B-2367-8647-80DE-F31A9CC86A48}"/>
              </a:ext>
            </a:extLst>
          </p:cNvPr>
          <p:cNvSpPr txBox="1"/>
          <p:nvPr/>
        </p:nvSpPr>
        <p:spPr>
          <a:xfrm>
            <a:off x="208596" y="29069829"/>
            <a:ext cx="3125266" cy="42820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Commuter (&gt;80%):</a:t>
            </a:r>
            <a:endParaRPr sz="2000" dirty="0">
              <a:latin typeface="Arial" panose="020B0604020202020204" pitchFamily="34" charset="0"/>
              <a:cs typeface="Arial" panose="020B0604020202020204" pitchFamily="34" charset="0"/>
            </a:endParaRPr>
          </a:p>
        </p:txBody>
      </p:sp>
      <p:sp>
        <p:nvSpPr>
          <p:cNvPr id="27" name="Google Shape;96;p13">
            <a:extLst>
              <a:ext uri="{FF2B5EF4-FFF2-40B4-BE49-F238E27FC236}">
                <a16:creationId xmlns:a16="http://schemas.microsoft.com/office/drawing/2014/main" id="{1893BBBD-D20C-6244-ABA0-D7755E304609}"/>
              </a:ext>
            </a:extLst>
          </p:cNvPr>
          <p:cNvSpPr txBox="1"/>
          <p:nvPr/>
        </p:nvSpPr>
        <p:spPr>
          <a:xfrm>
            <a:off x="208596" y="29421570"/>
            <a:ext cx="3125266" cy="428206"/>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Residential (&gt;80%):</a:t>
            </a:r>
            <a:endParaRPr sz="2000" dirty="0">
              <a:latin typeface="Arial" panose="020B0604020202020204" pitchFamily="34" charset="0"/>
              <a:cs typeface="Arial" panose="020B0604020202020204" pitchFamily="34" charset="0"/>
            </a:endParaRPr>
          </a:p>
        </p:txBody>
      </p:sp>
      <p:sp>
        <p:nvSpPr>
          <p:cNvPr id="28" name="Google Shape;97;p13">
            <a:extLst>
              <a:ext uri="{FF2B5EF4-FFF2-40B4-BE49-F238E27FC236}">
                <a16:creationId xmlns:a16="http://schemas.microsoft.com/office/drawing/2014/main" id="{88BEDFFF-8DFC-6E44-87C6-E70113B76DC4}"/>
              </a:ext>
            </a:extLst>
          </p:cNvPr>
          <p:cNvSpPr/>
          <p:nvPr/>
        </p:nvSpPr>
        <p:spPr>
          <a:xfrm>
            <a:off x="3323960" y="27843172"/>
            <a:ext cx="845229" cy="274320"/>
          </a:xfrm>
          <a:prstGeom prst="rect">
            <a:avLst/>
          </a:prstGeom>
          <a:solidFill>
            <a:srgbClr val="4372C4"/>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29" name="Google Shape;98;p13">
            <a:extLst>
              <a:ext uri="{FF2B5EF4-FFF2-40B4-BE49-F238E27FC236}">
                <a16:creationId xmlns:a16="http://schemas.microsoft.com/office/drawing/2014/main" id="{771E8863-EF84-8548-80C2-9FAAB280512C}"/>
              </a:ext>
            </a:extLst>
          </p:cNvPr>
          <p:cNvSpPr/>
          <p:nvPr/>
        </p:nvSpPr>
        <p:spPr>
          <a:xfrm>
            <a:off x="4169189" y="27843172"/>
            <a:ext cx="1716685" cy="274320"/>
          </a:xfrm>
          <a:prstGeom prst="rect">
            <a:avLst/>
          </a:prstGeom>
          <a:solidFill>
            <a:srgbClr val="EE7D3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30" name="Google Shape;99;p13">
            <a:extLst>
              <a:ext uri="{FF2B5EF4-FFF2-40B4-BE49-F238E27FC236}">
                <a16:creationId xmlns:a16="http://schemas.microsoft.com/office/drawing/2014/main" id="{D5BD7DA5-CD69-1143-8A16-0DB2CF403B79}"/>
              </a:ext>
            </a:extLst>
          </p:cNvPr>
          <p:cNvSpPr/>
          <p:nvPr/>
        </p:nvSpPr>
        <p:spPr>
          <a:xfrm>
            <a:off x="3323960" y="28172305"/>
            <a:ext cx="132957" cy="274320"/>
          </a:xfrm>
          <a:prstGeom prst="rect">
            <a:avLst/>
          </a:prstGeom>
          <a:solidFill>
            <a:srgbClr val="4372C4"/>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31" name="Google Shape;100;p13">
            <a:extLst>
              <a:ext uri="{FF2B5EF4-FFF2-40B4-BE49-F238E27FC236}">
                <a16:creationId xmlns:a16="http://schemas.microsoft.com/office/drawing/2014/main" id="{2122A51F-A74F-A746-8337-595526306D0F}"/>
              </a:ext>
            </a:extLst>
          </p:cNvPr>
          <p:cNvSpPr/>
          <p:nvPr/>
        </p:nvSpPr>
        <p:spPr>
          <a:xfrm>
            <a:off x="3463093" y="28172305"/>
            <a:ext cx="2422782" cy="274320"/>
          </a:xfrm>
          <a:prstGeom prst="rect">
            <a:avLst/>
          </a:prstGeom>
          <a:solidFill>
            <a:srgbClr val="EE7D3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32" name="Google Shape;101;p13">
            <a:extLst>
              <a:ext uri="{FF2B5EF4-FFF2-40B4-BE49-F238E27FC236}">
                <a16:creationId xmlns:a16="http://schemas.microsoft.com/office/drawing/2014/main" id="{710D98A6-C2DF-3241-885C-3F95F3B197A5}"/>
              </a:ext>
            </a:extLst>
          </p:cNvPr>
          <p:cNvSpPr txBox="1"/>
          <p:nvPr/>
        </p:nvSpPr>
        <p:spPr>
          <a:xfrm>
            <a:off x="3320227" y="27823554"/>
            <a:ext cx="844890"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a:solidFill>
                  <a:srgbClr val="F2F2F2"/>
                </a:solidFill>
                <a:latin typeface="Arial" panose="020B0604020202020204" pitchFamily="34" charset="0"/>
                <a:ea typeface="Arial"/>
                <a:cs typeface="Arial" panose="020B0604020202020204" pitchFamily="34" charset="0"/>
                <a:sym typeface="Arial"/>
              </a:rPr>
              <a:t>33</a:t>
            </a:r>
            <a:endParaRPr sz="1600">
              <a:latin typeface="Arial" panose="020B0604020202020204" pitchFamily="34" charset="0"/>
              <a:cs typeface="Arial" panose="020B0604020202020204" pitchFamily="34" charset="0"/>
            </a:endParaRPr>
          </a:p>
        </p:txBody>
      </p:sp>
      <p:sp>
        <p:nvSpPr>
          <p:cNvPr id="33" name="Google Shape;102;p13">
            <a:extLst>
              <a:ext uri="{FF2B5EF4-FFF2-40B4-BE49-F238E27FC236}">
                <a16:creationId xmlns:a16="http://schemas.microsoft.com/office/drawing/2014/main" id="{68A844EB-B6FA-FE42-86AB-1586C21437A4}"/>
              </a:ext>
            </a:extLst>
          </p:cNvPr>
          <p:cNvSpPr txBox="1"/>
          <p:nvPr/>
        </p:nvSpPr>
        <p:spPr>
          <a:xfrm>
            <a:off x="4158508" y="27823554"/>
            <a:ext cx="1731106"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a:solidFill>
                  <a:srgbClr val="F2F2F2"/>
                </a:solidFill>
                <a:latin typeface="Arial" panose="020B0604020202020204" pitchFamily="34" charset="0"/>
                <a:ea typeface="Arial"/>
                <a:cs typeface="Arial" panose="020B0604020202020204" pitchFamily="34" charset="0"/>
                <a:sym typeface="Arial"/>
              </a:rPr>
              <a:t>67</a:t>
            </a:r>
            <a:endParaRPr sz="1600">
              <a:latin typeface="Arial" panose="020B0604020202020204" pitchFamily="34" charset="0"/>
              <a:cs typeface="Arial" panose="020B0604020202020204" pitchFamily="34" charset="0"/>
            </a:endParaRPr>
          </a:p>
        </p:txBody>
      </p:sp>
      <p:sp>
        <p:nvSpPr>
          <p:cNvPr id="34" name="Google Shape;103;p13">
            <a:extLst>
              <a:ext uri="{FF2B5EF4-FFF2-40B4-BE49-F238E27FC236}">
                <a16:creationId xmlns:a16="http://schemas.microsoft.com/office/drawing/2014/main" id="{2E1F31E8-6631-1744-926A-7C283D64DDFE}"/>
              </a:ext>
            </a:extLst>
          </p:cNvPr>
          <p:cNvSpPr txBox="1"/>
          <p:nvPr/>
        </p:nvSpPr>
        <p:spPr>
          <a:xfrm>
            <a:off x="3150346" y="28159722"/>
            <a:ext cx="485240"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a:solidFill>
                  <a:srgbClr val="F2F2F2"/>
                </a:solidFill>
                <a:latin typeface="Arial" panose="020B0604020202020204" pitchFamily="34" charset="0"/>
                <a:ea typeface="Arial"/>
                <a:cs typeface="Arial" panose="020B0604020202020204" pitchFamily="34" charset="0"/>
                <a:sym typeface="Arial"/>
              </a:rPr>
              <a:t>6</a:t>
            </a:r>
            <a:endParaRPr sz="1600">
              <a:latin typeface="Arial" panose="020B0604020202020204" pitchFamily="34" charset="0"/>
              <a:cs typeface="Arial" panose="020B0604020202020204" pitchFamily="34" charset="0"/>
            </a:endParaRPr>
          </a:p>
        </p:txBody>
      </p:sp>
      <p:sp>
        <p:nvSpPr>
          <p:cNvPr id="35" name="Google Shape;104;p13">
            <a:extLst>
              <a:ext uri="{FF2B5EF4-FFF2-40B4-BE49-F238E27FC236}">
                <a16:creationId xmlns:a16="http://schemas.microsoft.com/office/drawing/2014/main" id="{8A03D2FB-D4F2-1F47-AB05-7B3BE5D93111}"/>
              </a:ext>
            </a:extLst>
          </p:cNvPr>
          <p:cNvSpPr txBox="1"/>
          <p:nvPr/>
        </p:nvSpPr>
        <p:spPr>
          <a:xfrm>
            <a:off x="3452413" y="28162153"/>
            <a:ext cx="2437201"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a:solidFill>
                  <a:srgbClr val="F2F2F2"/>
                </a:solidFill>
                <a:latin typeface="Arial" panose="020B0604020202020204" pitchFamily="34" charset="0"/>
                <a:ea typeface="Arial"/>
                <a:cs typeface="Arial" panose="020B0604020202020204" pitchFamily="34" charset="0"/>
                <a:sym typeface="Arial"/>
              </a:rPr>
              <a:t>94</a:t>
            </a:r>
            <a:endParaRPr sz="1600">
              <a:latin typeface="Arial" panose="020B0604020202020204" pitchFamily="34" charset="0"/>
              <a:cs typeface="Arial" panose="020B0604020202020204" pitchFamily="34" charset="0"/>
            </a:endParaRPr>
          </a:p>
        </p:txBody>
      </p:sp>
      <p:sp>
        <p:nvSpPr>
          <p:cNvPr id="36" name="Google Shape;105;p13">
            <a:extLst>
              <a:ext uri="{FF2B5EF4-FFF2-40B4-BE49-F238E27FC236}">
                <a16:creationId xmlns:a16="http://schemas.microsoft.com/office/drawing/2014/main" id="{80EC0694-263C-F64B-84FF-2408730B0408}"/>
              </a:ext>
            </a:extLst>
          </p:cNvPr>
          <p:cNvSpPr/>
          <p:nvPr/>
        </p:nvSpPr>
        <p:spPr>
          <a:xfrm>
            <a:off x="3323960" y="28501263"/>
            <a:ext cx="1119894" cy="274320"/>
          </a:xfrm>
          <a:prstGeom prst="rect">
            <a:avLst/>
          </a:prstGeom>
          <a:solidFill>
            <a:srgbClr val="4372C4"/>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37" name="Google Shape;106;p13">
            <a:extLst>
              <a:ext uri="{FF2B5EF4-FFF2-40B4-BE49-F238E27FC236}">
                <a16:creationId xmlns:a16="http://schemas.microsoft.com/office/drawing/2014/main" id="{FA0A7199-021B-E14E-904D-D0ABB6E5522A}"/>
              </a:ext>
            </a:extLst>
          </p:cNvPr>
          <p:cNvSpPr/>
          <p:nvPr/>
        </p:nvSpPr>
        <p:spPr>
          <a:xfrm>
            <a:off x="4443855" y="28501263"/>
            <a:ext cx="1442020" cy="274320"/>
          </a:xfrm>
          <a:prstGeom prst="rect">
            <a:avLst/>
          </a:prstGeom>
          <a:solidFill>
            <a:srgbClr val="EE7D3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38" name="Google Shape;107;p13">
            <a:extLst>
              <a:ext uri="{FF2B5EF4-FFF2-40B4-BE49-F238E27FC236}">
                <a16:creationId xmlns:a16="http://schemas.microsoft.com/office/drawing/2014/main" id="{896FC71D-97A5-2147-BEF8-FB48D8825120}"/>
              </a:ext>
            </a:extLst>
          </p:cNvPr>
          <p:cNvSpPr txBox="1"/>
          <p:nvPr/>
        </p:nvSpPr>
        <p:spPr>
          <a:xfrm>
            <a:off x="3313279" y="28475799"/>
            <a:ext cx="113057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a:solidFill>
                  <a:srgbClr val="F2F2F2"/>
                </a:solidFill>
                <a:latin typeface="Arial" panose="020B0604020202020204" pitchFamily="34" charset="0"/>
                <a:ea typeface="Arial"/>
                <a:cs typeface="Arial" panose="020B0604020202020204" pitchFamily="34" charset="0"/>
                <a:sym typeface="Arial"/>
              </a:rPr>
              <a:t>44</a:t>
            </a:r>
            <a:endParaRPr sz="1600">
              <a:latin typeface="Arial" panose="020B0604020202020204" pitchFamily="34" charset="0"/>
              <a:cs typeface="Arial" panose="020B0604020202020204" pitchFamily="34" charset="0"/>
            </a:endParaRPr>
          </a:p>
        </p:txBody>
      </p:sp>
      <p:sp>
        <p:nvSpPr>
          <p:cNvPr id="39" name="Google Shape;108;p13">
            <a:extLst>
              <a:ext uri="{FF2B5EF4-FFF2-40B4-BE49-F238E27FC236}">
                <a16:creationId xmlns:a16="http://schemas.microsoft.com/office/drawing/2014/main" id="{D08A2CD3-9A49-164F-A331-5DB6D074A4CC}"/>
              </a:ext>
            </a:extLst>
          </p:cNvPr>
          <p:cNvSpPr txBox="1"/>
          <p:nvPr/>
        </p:nvSpPr>
        <p:spPr>
          <a:xfrm>
            <a:off x="4443855" y="28477721"/>
            <a:ext cx="1445759"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a:solidFill>
                  <a:srgbClr val="F2F2F2"/>
                </a:solidFill>
                <a:latin typeface="Arial" panose="020B0604020202020204" pitchFamily="34" charset="0"/>
                <a:ea typeface="Arial"/>
                <a:cs typeface="Arial" panose="020B0604020202020204" pitchFamily="34" charset="0"/>
                <a:sym typeface="Arial"/>
              </a:rPr>
              <a:t>56</a:t>
            </a:r>
            <a:endParaRPr sz="1600">
              <a:latin typeface="Arial" panose="020B0604020202020204" pitchFamily="34" charset="0"/>
              <a:cs typeface="Arial" panose="020B0604020202020204" pitchFamily="34" charset="0"/>
            </a:endParaRPr>
          </a:p>
        </p:txBody>
      </p:sp>
      <p:sp>
        <p:nvSpPr>
          <p:cNvPr id="40" name="Google Shape;109;p13">
            <a:extLst>
              <a:ext uri="{FF2B5EF4-FFF2-40B4-BE49-F238E27FC236}">
                <a16:creationId xmlns:a16="http://schemas.microsoft.com/office/drawing/2014/main" id="{3E361C92-98B6-6243-A39E-1607FCE9BE7E}"/>
              </a:ext>
            </a:extLst>
          </p:cNvPr>
          <p:cNvSpPr/>
          <p:nvPr/>
        </p:nvSpPr>
        <p:spPr>
          <a:xfrm>
            <a:off x="3323961" y="28828016"/>
            <a:ext cx="472798" cy="274320"/>
          </a:xfrm>
          <a:prstGeom prst="rect">
            <a:avLst/>
          </a:prstGeom>
          <a:solidFill>
            <a:srgbClr val="4372C4"/>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2F2F2"/>
              </a:solidFill>
              <a:latin typeface="Arial" panose="020B0604020202020204" pitchFamily="34" charset="0"/>
              <a:ea typeface="Calibri"/>
              <a:cs typeface="Arial" panose="020B0604020202020204" pitchFamily="34" charset="0"/>
              <a:sym typeface="Calibri"/>
            </a:endParaRPr>
          </a:p>
        </p:txBody>
      </p:sp>
      <p:sp>
        <p:nvSpPr>
          <p:cNvPr id="41" name="Google Shape;110;p13">
            <a:extLst>
              <a:ext uri="{FF2B5EF4-FFF2-40B4-BE49-F238E27FC236}">
                <a16:creationId xmlns:a16="http://schemas.microsoft.com/office/drawing/2014/main" id="{15738C66-2F44-0E44-BB43-5088F912661F}"/>
              </a:ext>
            </a:extLst>
          </p:cNvPr>
          <p:cNvSpPr/>
          <p:nvPr/>
        </p:nvSpPr>
        <p:spPr>
          <a:xfrm>
            <a:off x="3796759" y="28828016"/>
            <a:ext cx="2089115" cy="274320"/>
          </a:xfrm>
          <a:prstGeom prst="rect">
            <a:avLst/>
          </a:prstGeom>
          <a:solidFill>
            <a:srgbClr val="EE7D3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2F2F2"/>
              </a:solidFill>
              <a:latin typeface="Arial" panose="020B0604020202020204" pitchFamily="34" charset="0"/>
              <a:ea typeface="Calibri"/>
              <a:cs typeface="Arial" panose="020B0604020202020204" pitchFamily="34" charset="0"/>
              <a:sym typeface="Calibri"/>
            </a:endParaRPr>
          </a:p>
        </p:txBody>
      </p:sp>
      <p:sp>
        <p:nvSpPr>
          <p:cNvPr id="42" name="Google Shape;111;p13">
            <a:extLst>
              <a:ext uri="{FF2B5EF4-FFF2-40B4-BE49-F238E27FC236}">
                <a16:creationId xmlns:a16="http://schemas.microsoft.com/office/drawing/2014/main" id="{EEE907C5-95B1-384E-9EEF-06A229EB8B7A}"/>
              </a:ext>
            </a:extLst>
          </p:cNvPr>
          <p:cNvSpPr txBox="1"/>
          <p:nvPr/>
        </p:nvSpPr>
        <p:spPr>
          <a:xfrm>
            <a:off x="3284341" y="28808374"/>
            <a:ext cx="55638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a:solidFill>
                  <a:srgbClr val="F2F2F2"/>
                </a:solidFill>
                <a:latin typeface="Arial" panose="020B0604020202020204" pitchFamily="34" charset="0"/>
                <a:ea typeface="Arial"/>
                <a:cs typeface="Arial" panose="020B0604020202020204" pitchFamily="34" charset="0"/>
                <a:sym typeface="Arial"/>
              </a:rPr>
              <a:t>19</a:t>
            </a:r>
            <a:endParaRPr sz="1600">
              <a:latin typeface="Arial" panose="020B0604020202020204" pitchFamily="34" charset="0"/>
              <a:cs typeface="Arial" panose="020B0604020202020204" pitchFamily="34" charset="0"/>
            </a:endParaRPr>
          </a:p>
        </p:txBody>
      </p:sp>
      <p:sp>
        <p:nvSpPr>
          <p:cNvPr id="43" name="Google Shape;112;p13">
            <a:extLst>
              <a:ext uri="{FF2B5EF4-FFF2-40B4-BE49-F238E27FC236}">
                <a16:creationId xmlns:a16="http://schemas.microsoft.com/office/drawing/2014/main" id="{42AD37EA-ACB0-6745-94CD-8F3AA2E82E55}"/>
              </a:ext>
            </a:extLst>
          </p:cNvPr>
          <p:cNvSpPr txBox="1"/>
          <p:nvPr/>
        </p:nvSpPr>
        <p:spPr>
          <a:xfrm>
            <a:off x="3796758" y="28808374"/>
            <a:ext cx="2092856"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a:solidFill>
                  <a:srgbClr val="F2F2F2"/>
                </a:solidFill>
                <a:latin typeface="Arial" panose="020B0604020202020204" pitchFamily="34" charset="0"/>
                <a:ea typeface="Arial"/>
                <a:cs typeface="Arial" panose="020B0604020202020204" pitchFamily="34" charset="0"/>
                <a:sym typeface="Arial"/>
              </a:rPr>
              <a:t>81</a:t>
            </a:r>
            <a:endParaRPr sz="1600">
              <a:latin typeface="Arial" panose="020B0604020202020204" pitchFamily="34" charset="0"/>
              <a:cs typeface="Arial" panose="020B0604020202020204" pitchFamily="34" charset="0"/>
            </a:endParaRPr>
          </a:p>
        </p:txBody>
      </p:sp>
      <p:sp>
        <p:nvSpPr>
          <p:cNvPr id="44" name="Google Shape;113;p13">
            <a:extLst>
              <a:ext uri="{FF2B5EF4-FFF2-40B4-BE49-F238E27FC236}">
                <a16:creationId xmlns:a16="http://schemas.microsoft.com/office/drawing/2014/main" id="{20BB4E9D-358A-BF4F-999E-4C2E0619E491}"/>
              </a:ext>
            </a:extLst>
          </p:cNvPr>
          <p:cNvSpPr/>
          <p:nvPr/>
        </p:nvSpPr>
        <p:spPr>
          <a:xfrm>
            <a:off x="3323960" y="29157389"/>
            <a:ext cx="510042" cy="274320"/>
          </a:xfrm>
          <a:prstGeom prst="rect">
            <a:avLst/>
          </a:prstGeom>
          <a:solidFill>
            <a:srgbClr val="4372C4"/>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2F2F2"/>
              </a:solidFill>
              <a:latin typeface="Arial" panose="020B0604020202020204" pitchFamily="34" charset="0"/>
              <a:ea typeface="Calibri"/>
              <a:cs typeface="Arial" panose="020B0604020202020204" pitchFamily="34" charset="0"/>
              <a:sym typeface="Calibri"/>
            </a:endParaRPr>
          </a:p>
        </p:txBody>
      </p:sp>
      <p:sp>
        <p:nvSpPr>
          <p:cNvPr id="45" name="Google Shape;114;p13">
            <a:extLst>
              <a:ext uri="{FF2B5EF4-FFF2-40B4-BE49-F238E27FC236}">
                <a16:creationId xmlns:a16="http://schemas.microsoft.com/office/drawing/2014/main" id="{8985E23D-0727-884B-B350-5158804C64BD}"/>
              </a:ext>
            </a:extLst>
          </p:cNvPr>
          <p:cNvSpPr/>
          <p:nvPr/>
        </p:nvSpPr>
        <p:spPr>
          <a:xfrm>
            <a:off x="3834002" y="29157389"/>
            <a:ext cx="2051872" cy="274320"/>
          </a:xfrm>
          <a:prstGeom prst="rect">
            <a:avLst/>
          </a:prstGeom>
          <a:solidFill>
            <a:srgbClr val="EE7D3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2F2F2"/>
              </a:solidFill>
              <a:latin typeface="Arial" panose="020B0604020202020204" pitchFamily="34" charset="0"/>
              <a:ea typeface="Calibri"/>
              <a:cs typeface="Arial" panose="020B0604020202020204" pitchFamily="34" charset="0"/>
              <a:sym typeface="Calibri"/>
            </a:endParaRPr>
          </a:p>
        </p:txBody>
      </p:sp>
      <p:sp>
        <p:nvSpPr>
          <p:cNvPr id="46" name="Google Shape;115;p13">
            <a:extLst>
              <a:ext uri="{FF2B5EF4-FFF2-40B4-BE49-F238E27FC236}">
                <a16:creationId xmlns:a16="http://schemas.microsoft.com/office/drawing/2014/main" id="{5FABB65C-D42E-6642-ABBD-B3066D079BA6}"/>
              </a:ext>
            </a:extLst>
          </p:cNvPr>
          <p:cNvSpPr txBox="1"/>
          <p:nvPr/>
        </p:nvSpPr>
        <p:spPr>
          <a:xfrm>
            <a:off x="3285656" y="29134088"/>
            <a:ext cx="548344"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a:solidFill>
                  <a:srgbClr val="F2F2F2"/>
                </a:solidFill>
                <a:latin typeface="Arial" panose="020B0604020202020204" pitchFamily="34" charset="0"/>
                <a:ea typeface="Arial"/>
                <a:cs typeface="Arial" panose="020B0604020202020204" pitchFamily="34" charset="0"/>
                <a:sym typeface="Arial"/>
              </a:rPr>
              <a:t>20</a:t>
            </a:r>
            <a:endParaRPr sz="1600">
              <a:latin typeface="Arial" panose="020B0604020202020204" pitchFamily="34" charset="0"/>
              <a:cs typeface="Arial" panose="020B0604020202020204" pitchFamily="34" charset="0"/>
            </a:endParaRPr>
          </a:p>
        </p:txBody>
      </p:sp>
      <p:sp>
        <p:nvSpPr>
          <p:cNvPr id="47" name="Google Shape;116;p13">
            <a:extLst>
              <a:ext uri="{FF2B5EF4-FFF2-40B4-BE49-F238E27FC236}">
                <a16:creationId xmlns:a16="http://schemas.microsoft.com/office/drawing/2014/main" id="{F8345550-0AAA-9F45-B282-6C567EA0D15B}"/>
              </a:ext>
            </a:extLst>
          </p:cNvPr>
          <p:cNvSpPr txBox="1"/>
          <p:nvPr/>
        </p:nvSpPr>
        <p:spPr>
          <a:xfrm>
            <a:off x="3834001" y="29134088"/>
            <a:ext cx="2055613"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a:solidFill>
                  <a:srgbClr val="F2F2F2"/>
                </a:solidFill>
                <a:latin typeface="Arial" panose="020B0604020202020204" pitchFamily="34" charset="0"/>
                <a:ea typeface="Arial"/>
                <a:cs typeface="Arial" panose="020B0604020202020204" pitchFamily="34" charset="0"/>
                <a:sym typeface="Arial"/>
              </a:rPr>
              <a:t>80</a:t>
            </a:r>
            <a:endParaRPr sz="1600">
              <a:latin typeface="Arial" panose="020B0604020202020204" pitchFamily="34" charset="0"/>
              <a:cs typeface="Arial" panose="020B0604020202020204" pitchFamily="34" charset="0"/>
            </a:endParaRPr>
          </a:p>
        </p:txBody>
      </p:sp>
      <p:sp>
        <p:nvSpPr>
          <p:cNvPr id="48" name="Google Shape;117;p13">
            <a:extLst>
              <a:ext uri="{FF2B5EF4-FFF2-40B4-BE49-F238E27FC236}">
                <a16:creationId xmlns:a16="http://schemas.microsoft.com/office/drawing/2014/main" id="{B45BF610-E487-9945-A4AD-EBF4533DDE3F}"/>
              </a:ext>
            </a:extLst>
          </p:cNvPr>
          <p:cNvSpPr/>
          <p:nvPr/>
        </p:nvSpPr>
        <p:spPr>
          <a:xfrm>
            <a:off x="3323960" y="29487258"/>
            <a:ext cx="1008310" cy="274320"/>
          </a:xfrm>
          <a:prstGeom prst="rect">
            <a:avLst/>
          </a:prstGeom>
          <a:solidFill>
            <a:srgbClr val="4372C4"/>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2F2F2"/>
              </a:solidFill>
              <a:latin typeface="Arial" panose="020B0604020202020204" pitchFamily="34" charset="0"/>
              <a:ea typeface="Calibri"/>
              <a:cs typeface="Arial" panose="020B0604020202020204" pitchFamily="34" charset="0"/>
              <a:sym typeface="Calibri"/>
            </a:endParaRPr>
          </a:p>
        </p:txBody>
      </p:sp>
      <p:sp>
        <p:nvSpPr>
          <p:cNvPr id="49" name="Google Shape;118;p13">
            <a:extLst>
              <a:ext uri="{FF2B5EF4-FFF2-40B4-BE49-F238E27FC236}">
                <a16:creationId xmlns:a16="http://schemas.microsoft.com/office/drawing/2014/main" id="{5B541BE2-2F51-2E41-81FC-E579AC52D018}"/>
              </a:ext>
            </a:extLst>
          </p:cNvPr>
          <p:cNvSpPr/>
          <p:nvPr/>
        </p:nvSpPr>
        <p:spPr>
          <a:xfrm>
            <a:off x="4332270" y="29487390"/>
            <a:ext cx="1553605" cy="274320"/>
          </a:xfrm>
          <a:prstGeom prst="rect">
            <a:avLst/>
          </a:prstGeom>
          <a:solidFill>
            <a:srgbClr val="EE7D3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2F2F2"/>
              </a:solidFill>
              <a:latin typeface="Arial" panose="020B0604020202020204" pitchFamily="34" charset="0"/>
              <a:ea typeface="Calibri"/>
              <a:cs typeface="Arial" panose="020B0604020202020204" pitchFamily="34" charset="0"/>
              <a:sym typeface="Calibri"/>
            </a:endParaRPr>
          </a:p>
        </p:txBody>
      </p:sp>
      <p:sp>
        <p:nvSpPr>
          <p:cNvPr id="50" name="Google Shape;119;p13">
            <a:extLst>
              <a:ext uri="{FF2B5EF4-FFF2-40B4-BE49-F238E27FC236}">
                <a16:creationId xmlns:a16="http://schemas.microsoft.com/office/drawing/2014/main" id="{3BE0E993-2179-4B42-8F45-03AD9E58A7BE}"/>
              </a:ext>
            </a:extLst>
          </p:cNvPr>
          <p:cNvSpPr txBox="1"/>
          <p:nvPr/>
        </p:nvSpPr>
        <p:spPr>
          <a:xfrm>
            <a:off x="3323960" y="29457598"/>
            <a:ext cx="1008310"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a:solidFill>
                  <a:srgbClr val="F2F2F2"/>
                </a:solidFill>
                <a:latin typeface="Arial" panose="020B0604020202020204" pitchFamily="34" charset="0"/>
                <a:ea typeface="Arial"/>
                <a:cs typeface="Arial" panose="020B0604020202020204" pitchFamily="34" charset="0"/>
                <a:sym typeface="Arial"/>
              </a:rPr>
              <a:t>40</a:t>
            </a:r>
            <a:endParaRPr sz="1600">
              <a:latin typeface="Arial" panose="020B0604020202020204" pitchFamily="34" charset="0"/>
              <a:cs typeface="Arial" panose="020B0604020202020204" pitchFamily="34" charset="0"/>
            </a:endParaRPr>
          </a:p>
        </p:txBody>
      </p:sp>
      <p:sp>
        <p:nvSpPr>
          <p:cNvPr id="51" name="Google Shape;120;p13">
            <a:extLst>
              <a:ext uri="{FF2B5EF4-FFF2-40B4-BE49-F238E27FC236}">
                <a16:creationId xmlns:a16="http://schemas.microsoft.com/office/drawing/2014/main" id="{9139BA68-B152-C148-A91F-638B0BBEFA2B}"/>
              </a:ext>
            </a:extLst>
          </p:cNvPr>
          <p:cNvSpPr txBox="1"/>
          <p:nvPr/>
        </p:nvSpPr>
        <p:spPr>
          <a:xfrm>
            <a:off x="4332269" y="29457598"/>
            <a:ext cx="155360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2F2F2"/>
              </a:buClr>
              <a:buSzPts val="1400"/>
              <a:buFont typeface="Arial"/>
              <a:buNone/>
            </a:pPr>
            <a:r>
              <a:rPr lang="en-US" sz="1600" b="0" i="0" u="none" strike="noStrike" cap="none" dirty="0">
                <a:solidFill>
                  <a:srgbClr val="F2F2F2"/>
                </a:solidFill>
                <a:latin typeface="Arial" panose="020B0604020202020204" pitchFamily="34" charset="0"/>
                <a:ea typeface="Arial"/>
                <a:cs typeface="Arial" panose="020B0604020202020204" pitchFamily="34" charset="0"/>
                <a:sym typeface="Arial"/>
              </a:rPr>
              <a:t>60</a:t>
            </a:r>
            <a:endParaRPr sz="1600" dirty="0">
              <a:latin typeface="Arial" panose="020B0604020202020204" pitchFamily="34" charset="0"/>
              <a:cs typeface="Arial" panose="020B0604020202020204" pitchFamily="34" charset="0"/>
            </a:endParaRPr>
          </a:p>
        </p:txBody>
      </p:sp>
      <p:sp>
        <p:nvSpPr>
          <p:cNvPr id="52" name="Google Shape;121;p13">
            <a:extLst>
              <a:ext uri="{FF2B5EF4-FFF2-40B4-BE49-F238E27FC236}">
                <a16:creationId xmlns:a16="http://schemas.microsoft.com/office/drawing/2014/main" id="{7325707C-E1A2-DF4A-A0C8-754CF20FBDEE}"/>
              </a:ext>
            </a:extLst>
          </p:cNvPr>
          <p:cNvSpPr/>
          <p:nvPr/>
        </p:nvSpPr>
        <p:spPr>
          <a:xfrm>
            <a:off x="6006999" y="28552434"/>
            <a:ext cx="182880" cy="182880"/>
          </a:xfrm>
          <a:prstGeom prst="rect">
            <a:avLst/>
          </a:prstGeom>
          <a:solidFill>
            <a:srgbClr val="4372C4"/>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53" name="Google Shape;122;p13">
            <a:extLst>
              <a:ext uri="{FF2B5EF4-FFF2-40B4-BE49-F238E27FC236}">
                <a16:creationId xmlns:a16="http://schemas.microsoft.com/office/drawing/2014/main" id="{EEFAB2C2-435A-264E-9DD1-BCCE84B584C0}"/>
              </a:ext>
            </a:extLst>
          </p:cNvPr>
          <p:cNvSpPr/>
          <p:nvPr/>
        </p:nvSpPr>
        <p:spPr>
          <a:xfrm>
            <a:off x="6010785" y="28917630"/>
            <a:ext cx="182880" cy="182880"/>
          </a:xfrm>
          <a:prstGeom prst="rect">
            <a:avLst/>
          </a:prstGeom>
          <a:solidFill>
            <a:srgbClr val="EE7D31"/>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54" name="Google Shape;123;p13">
            <a:extLst>
              <a:ext uri="{FF2B5EF4-FFF2-40B4-BE49-F238E27FC236}">
                <a16:creationId xmlns:a16="http://schemas.microsoft.com/office/drawing/2014/main" id="{40C28F5B-1BBB-BB41-AC13-83482AD61D8D}"/>
              </a:ext>
            </a:extLst>
          </p:cNvPr>
          <p:cNvSpPr txBox="1"/>
          <p:nvPr/>
        </p:nvSpPr>
        <p:spPr>
          <a:xfrm>
            <a:off x="6164032" y="28445740"/>
            <a:ext cx="610487" cy="3959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Yes</a:t>
            </a:r>
            <a:endParaRPr sz="2000" dirty="0">
              <a:latin typeface="Arial" panose="020B0604020202020204" pitchFamily="34" charset="0"/>
              <a:cs typeface="Arial" panose="020B0604020202020204" pitchFamily="34" charset="0"/>
            </a:endParaRPr>
          </a:p>
        </p:txBody>
      </p:sp>
      <p:sp>
        <p:nvSpPr>
          <p:cNvPr id="55" name="Google Shape;124;p13">
            <a:extLst>
              <a:ext uri="{FF2B5EF4-FFF2-40B4-BE49-F238E27FC236}">
                <a16:creationId xmlns:a16="http://schemas.microsoft.com/office/drawing/2014/main" id="{E087DAF5-8494-A446-87BB-184F2D7C0318}"/>
              </a:ext>
            </a:extLst>
          </p:cNvPr>
          <p:cNvSpPr txBox="1"/>
          <p:nvPr/>
        </p:nvSpPr>
        <p:spPr>
          <a:xfrm>
            <a:off x="6164666" y="28819404"/>
            <a:ext cx="602496" cy="3527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No</a:t>
            </a:r>
            <a:endParaRPr sz="2000" dirty="0">
              <a:latin typeface="Arial" panose="020B0604020202020204" pitchFamily="34" charset="0"/>
              <a:cs typeface="Arial" panose="020B0604020202020204" pitchFamily="34" charset="0"/>
            </a:endParaRPr>
          </a:p>
        </p:txBody>
      </p:sp>
      <p:sp>
        <p:nvSpPr>
          <p:cNvPr id="56" name="Google Shape;125;p13">
            <a:extLst>
              <a:ext uri="{FF2B5EF4-FFF2-40B4-BE49-F238E27FC236}">
                <a16:creationId xmlns:a16="http://schemas.microsoft.com/office/drawing/2014/main" id="{233C0898-772E-E949-A3A6-9FA6E0323F2C}"/>
              </a:ext>
            </a:extLst>
          </p:cNvPr>
          <p:cNvSpPr txBox="1"/>
          <p:nvPr/>
        </p:nvSpPr>
        <p:spPr>
          <a:xfrm>
            <a:off x="310341" y="26336672"/>
            <a:ext cx="3022315" cy="411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Institution type:</a:t>
            </a:r>
            <a:endParaRPr sz="2000" dirty="0">
              <a:latin typeface="Arial" panose="020B0604020202020204" pitchFamily="34" charset="0"/>
              <a:cs typeface="Arial" panose="020B0604020202020204" pitchFamily="34" charset="0"/>
            </a:endParaRPr>
          </a:p>
        </p:txBody>
      </p:sp>
      <p:sp>
        <p:nvSpPr>
          <p:cNvPr id="57" name="Google Shape;126;p13">
            <a:extLst>
              <a:ext uri="{FF2B5EF4-FFF2-40B4-BE49-F238E27FC236}">
                <a16:creationId xmlns:a16="http://schemas.microsoft.com/office/drawing/2014/main" id="{532E74E2-1993-8940-A05B-CE75AB191524}"/>
              </a:ext>
            </a:extLst>
          </p:cNvPr>
          <p:cNvSpPr/>
          <p:nvPr/>
        </p:nvSpPr>
        <p:spPr>
          <a:xfrm>
            <a:off x="3355244" y="26398428"/>
            <a:ext cx="217132" cy="27432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58" name="Google Shape;127;p13">
            <a:extLst>
              <a:ext uri="{FF2B5EF4-FFF2-40B4-BE49-F238E27FC236}">
                <a16:creationId xmlns:a16="http://schemas.microsoft.com/office/drawing/2014/main" id="{B3748CA0-AE5B-684A-8270-483492621BDE}"/>
              </a:ext>
            </a:extLst>
          </p:cNvPr>
          <p:cNvSpPr/>
          <p:nvPr/>
        </p:nvSpPr>
        <p:spPr>
          <a:xfrm>
            <a:off x="3572377" y="26398428"/>
            <a:ext cx="2426444" cy="27432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59" name="Google Shape;128;p13">
            <a:extLst>
              <a:ext uri="{FF2B5EF4-FFF2-40B4-BE49-F238E27FC236}">
                <a16:creationId xmlns:a16="http://schemas.microsoft.com/office/drawing/2014/main" id="{A69D36F9-DFCB-3448-B49A-5AE28D996809}"/>
              </a:ext>
            </a:extLst>
          </p:cNvPr>
          <p:cNvSpPr/>
          <p:nvPr/>
        </p:nvSpPr>
        <p:spPr>
          <a:xfrm>
            <a:off x="5998822" y="26398428"/>
            <a:ext cx="384117" cy="27432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60" name="Google Shape;129;p13">
            <a:extLst>
              <a:ext uri="{FF2B5EF4-FFF2-40B4-BE49-F238E27FC236}">
                <a16:creationId xmlns:a16="http://schemas.microsoft.com/office/drawing/2014/main" id="{60079DE0-B0C2-844E-8BD3-116108902812}"/>
              </a:ext>
            </a:extLst>
          </p:cNvPr>
          <p:cNvSpPr/>
          <p:nvPr/>
        </p:nvSpPr>
        <p:spPr>
          <a:xfrm>
            <a:off x="6383087" y="26398428"/>
            <a:ext cx="45719" cy="27432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61" name="Google Shape;130;p13">
            <a:extLst>
              <a:ext uri="{FF2B5EF4-FFF2-40B4-BE49-F238E27FC236}">
                <a16:creationId xmlns:a16="http://schemas.microsoft.com/office/drawing/2014/main" id="{3531B003-15CC-5648-81D1-4A6C512FF531}"/>
              </a:ext>
            </a:extLst>
          </p:cNvPr>
          <p:cNvSpPr txBox="1"/>
          <p:nvPr/>
        </p:nvSpPr>
        <p:spPr>
          <a:xfrm>
            <a:off x="3221275" y="26336672"/>
            <a:ext cx="49322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7</a:t>
            </a:r>
            <a:endParaRPr sz="1800" dirty="0">
              <a:latin typeface="Arial" panose="020B0604020202020204" pitchFamily="34" charset="0"/>
              <a:cs typeface="Arial" panose="020B0604020202020204" pitchFamily="34" charset="0"/>
            </a:endParaRPr>
          </a:p>
        </p:txBody>
      </p:sp>
      <p:sp>
        <p:nvSpPr>
          <p:cNvPr id="62" name="Google Shape;131;p13">
            <a:extLst>
              <a:ext uri="{FF2B5EF4-FFF2-40B4-BE49-F238E27FC236}">
                <a16:creationId xmlns:a16="http://schemas.microsoft.com/office/drawing/2014/main" id="{C7C7BE23-3836-5D4A-AE00-C50172498CF1}"/>
              </a:ext>
            </a:extLst>
          </p:cNvPr>
          <p:cNvSpPr txBox="1"/>
          <p:nvPr/>
        </p:nvSpPr>
        <p:spPr>
          <a:xfrm>
            <a:off x="3584670" y="26339158"/>
            <a:ext cx="2426445"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79</a:t>
            </a:r>
            <a:endParaRPr sz="1800" dirty="0">
              <a:latin typeface="Arial" panose="020B0604020202020204" pitchFamily="34" charset="0"/>
              <a:cs typeface="Arial" panose="020B0604020202020204" pitchFamily="34" charset="0"/>
            </a:endParaRPr>
          </a:p>
        </p:txBody>
      </p:sp>
      <p:sp>
        <p:nvSpPr>
          <p:cNvPr id="63" name="Google Shape;132;p13">
            <a:extLst>
              <a:ext uri="{FF2B5EF4-FFF2-40B4-BE49-F238E27FC236}">
                <a16:creationId xmlns:a16="http://schemas.microsoft.com/office/drawing/2014/main" id="{3D55C822-0F08-0445-A798-A7B4AFCED1CA}"/>
              </a:ext>
            </a:extLst>
          </p:cNvPr>
          <p:cNvSpPr txBox="1"/>
          <p:nvPr/>
        </p:nvSpPr>
        <p:spPr>
          <a:xfrm>
            <a:off x="5829634" y="26349890"/>
            <a:ext cx="715978"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a:solidFill>
                  <a:srgbClr val="000000"/>
                </a:solidFill>
                <a:latin typeface="Arial" panose="020B0604020202020204" pitchFamily="34" charset="0"/>
                <a:ea typeface="Arial"/>
                <a:cs typeface="Arial" panose="020B0604020202020204" pitchFamily="34" charset="0"/>
                <a:sym typeface="Arial"/>
              </a:rPr>
              <a:t>13</a:t>
            </a:r>
            <a:endParaRPr sz="1800">
              <a:latin typeface="Arial" panose="020B0604020202020204" pitchFamily="34" charset="0"/>
              <a:cs typeface="Arial" panose="020B0604020202020204" pitchFamily="34" charset="0"/>
            </a:endParaRPr>
          </a:p>
        </p:txBody>
      </p:sp>
      <p:sp>
        <p:nvSpPr>
          <p:cNvPr id="64" name="Google Shape;133;p13">
            <a:extLst>
              <a:ext uri="{FF2B5EF4-FFF2-40B4-BE49-F238E27FC236}">
                <a16:creationId xmlns:a16="http://schemas.microsoft.com/office/drawing/2014/main" id="{43E142B8-5DE1-FC4D-831D-51F2FF473463}"/>
              </a:ext>
            </a:extLst>
          </p:cNvPr>
          <p:cNvSpPr txBox="1"/>
          <p:nvPr/>
        </p:nvSpPr>
        <p:spPr>
          <a:xfrm>
            <a:off x="6357082" y="26340873"/>
            <a:ext cx="501813"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1</a:t>
            </a:r>
            <a:endParaRPr sz="1800" dirty="0">
              <a:latin typeface="Arial" panose="020B0604020202020204" pitchFamily="34" charset="0"/>
              <a:cs typeface="Arial" panose="020B0604020202020204" pitchFamily="34" charset="0"/>
            </a:endParaRPr>
          </a:p>
        </p:txBody>
      </p:sp>
      <p:sp>
        <p:nvSpPr>
          <p:cNvPr id="65" name="Google Shape;134;p13">
            <a:extLst>
              <a:ext uri="{FF2B5EF4-FFF2-40B4-BE49-F238E27FC236}">
                <a16:creationId xmlns:a16="http://schemas.microsoft.com/office/drawing/2014/main" id="{54DF8AEF-E541-C349-BDA6-76B5F7EAC495}"/>
              </a:ext>
            </a:extLst>
          </p:cNvPr>
          <p:cNvSpPr txBox="1"/>
          <p:nvPr/>
        </p:nvSpPr>
        <p:spPr>
          <a:xfrm>
            <a:off x="3476140" y="25990919"/>
            <a:ext cx="663987" cy="3210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2yr</a:t>
            </a:r>
            <a:endParaRPr sz="1800" dirty="0">
              <a:latin typeface="Arial" panose="020B0604020202020204" pitchFamily="34" charset="0"/>
              <a:cs typeface="Arial" panose="020B0604020202020204" pitchFamily="34" charset="0"/>
            </a:endParaRPr>
          </a:p>
        </p:txBody>
      </p:sp>
      <p:sp>
        <p:nvSpPr>
          <p:cNvPr id="66" name="Google Shape;135;p13">
            <a:extLst>
              <a:ext uri="{FF2B5EF4-FFF2-40B4-BE49-F238E27FC236}">
                <a16:creationId xmlns:a16="http://schemas.microsoft.com/office/drawing/2014/main" id="{54E9507B-A22A-284D-99A3-119024EE8848}"/>
              </a:ext>
            </a:extLst>
          </p:cNvPr>
          <p:cNvSpPr txBox="1"/>
          <p:nvPr/>
        </p:nvSpPr>
        <p:spPr>
          <a:xfrm>
            <a:off x="4174700" y="25990919"/>
            <a:ext cx="1036247" cy="3863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4yr PUI</a:t>
            </a:r>
            <a:endParaRPr sz="1800" dirty="0">
              <a:latin typeface="Arial" panose="020B0604020202020204" pitchFamily="34" charset="0"/>
              <a:cs typeface="Arial" panose="020B0604020202020204" pitchFamily="34" charset="0"/>
            </a:endParaRPr>
          </a:p>
        </p:txBody>
      </p:sp>
      <p:sp>
        <p:nvSpPr>
          <p:cNvPr id="67" name="Google Shape;136;p13">
            <a:extLst>
              <a:ext uri="{FF2B5EF4-FFF2-40B4-BE49-F238E27FC236}">
                <a16:creationId xmlns:a16="http://schemas.microsoft.com/office/drawing/2014/main" id="{A22AC30B-C041-E340-AEC5-0D0A3F9FA9EE}"/>
              </a:ext>
            </a:extLst>
          </p:cNvPr>
          <p:cNvSpPr txBox="1"/>
          <p:nvPr/>
        </p:nvSpPr>
        <p:spPr>
          <a:xfrm>
            <a:off x="5338970" y="25990919"/>
            <a:ext cx="778256" cy="3771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R01</a:t>
            </a:r>
            <a:endParaRPr sz="1800" dirty="0">
              <a:latin typeface="Arial" panose="020B0604020202020204" pitchFamily="34" charset="0"/>
              <a:cs typeface="Arial" panose="020B0604020202020204" pitchFamily="34" charset="0"/>
            </a:endParaRPr>
          </a:p>
        </p:txBody>
      </p:sp>
      <p:sp>
        <p:nvSpPr>
          <p:cNvPr id="68" name="Google Shape;137;p13">
            <a:extLst>
              <a:ext uri="{FF2B5EF4-FFF2-40B4-BE49-F238E27FC236}">
                <a16:creationId xmlns:a16="http://schemas.microsoft.com/office/drawing/2014/main" id="{211D0EE6-CA91-764D-A1D1-25748D9731D5}"/>
              </a:ext>
            </a:extLst>
          </p:cNvPr>
          <p:cNvSpPr txBox="1"/>
          <p:nvPr/>
        </p:nvSpPr>
        <p:spPr>
          <a:xfrm>
            <a:off x="6145715" y="25990919"/>
            <a:ext cx="778256" cy="3696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NA</a:t>
            </a:r>
            <a:endParaRPr sz="1800" dirty="0">
              <a:latin typeface="Arial" panose="020B0604020202020204" pitchFamily="34" charset="0"/>
              <a:cs typeface="Arial" panose="020B0604020202020204" pitchFamily="34" charset="0"/>
            </a:endParaRPr>
          </a:p>
        </p:txBody>
      </p:sp>
      <p:sp>
        <p:nvSpPr>
          <p:cNvPr id="69" name="Google Shape;138;p13">
            <a:extLst>
              <a:ext uri="{FF2B5EF4-FFF2-40B4-BE49-F238E27FC236}">
                <a16:creationId xmlns:a16="http://schemas.microsoft.com/office/drawing/2014/main" id="{AFEB164D-A52A-9F42-B13A-8BBED0FA4407}"/>
              </a:ext>
            </a:extLst>
          </p:cNvPr>
          <p:cNvSpPr/>
          <p:nvPr/>
        </p:nvSpPr>
        <p:spPr>
          <a:xfrm>
            <a:off x="3338218" y="26088794"/>
            <a:ext cx="182880" cy="18288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70" name="Google Shape;139;p13">
            <a:extLst>
              <a:ext uri="{FF2B5EF4-FFF2-40B4-BE49-F238E27FC236}">
                <a16:creationId xmlns:a16="http://schemas.microsoft.com/office/drawing/2014/main" id="{75F2A2E3-81FC-9E43-B063-8E8D3D172512}"/>
              </a:ext>
            </a:extLst>
          </p:cNvPr>
          <p:cNvSpPr/>
          <p:nvPr/>
        </p:nvSpPr>
        <p:spPr>
          <a:xfrm>
            <a:off x="4025603" y="26088794"/>
            <a:ext cx="182880" cy="18288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71" name="Google Shape;140;p13">
            <a:extLst>
              <a:ext uri="{FF2B5EF4-FFF2-40B4-BE49-F238E27FC236}">
                <a16:creationId xmlns:a16="http://schemas.microsoft.com/office/drawing/2014/main" id="{7350E70C-5558-7C46-AD50-390DED5EBB86}"/>
              </a:ext>
            </a:extLst>
          </p:cNvPr>
          <p:cNvSpPr/>
          <p:nvPr/>
        </p:nvSpPr>
        <p:spPr>
          <a:xfrm>
            <a:off x="5194563" y="26088794"/>
            <a:ext cx="182880" cy="18288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72" name="Google Shape;141;p13">
            <a:extLst>
              <a:ext uri="{FF2B5EF4-FFF2-40B4-BE49-F238E27FC236}">
                <a16:creationId xmlns:a16="http://schemas.microsoft.com/office/drawing/2014/main" id="{1B022363-FCE2-FC41-898C-D0DE3C683289}"/>
              </a:ext>
            </a:extLst>
          </p:cNvPr>
          <p:cNvSpPr/>
          <p:nvPr/>
        </p:nvSpPr>
        <p:spPr>
          <a:xfrm>
            <a:off x="5991311" y="26088794"/>
            <a:ext cx="182880" cy="18288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74" name="Google Shape;143;p13">
            <a:extLst>
              <a:ext uri="{FF2B5EF4-FFF2-40B4-BE49-F238E27FC236}">
                <a16:creationId xmlns:a16="http://schemas.microsoft.com/office/drawing/2014/main" id="{52E4C84C-6CC2-FB4A-B52B-EF91E2CBFEC3}"/>
              </a:ext>
            </a:extLst>
          </p:cNvPr>
          <p:cNvSpPr txBox="1"/>
          <p:nvPr/>
        </p:nvSpPr>
        <p:spPr>
          <a:xfrm>
            <a:off x="312445" y="27211979"/>
            <a:ext cx="3018109" cy="41133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Undergrad. Enrollment:</a:t>
            </a:r>
            <a:endParaRPr sz="2000" dirty="0">
              <a:latin typeface="Arial" panose="020B0604020202020204" pitchFamily="34" charset="0"/>
              <a:cs typeface="Arial" panose="020B0604020202020204" pitchFamily="34" charset="0"/>
            </a:endParaRPr>
          </a:p>
        </p:txBody>
      </p:sp>
      <p:sp>
        <p:nvSpPr>
          <p:cNvPr id="75" name="Google Shape;144;p13">
            <a:extLst>
              <a:ext uri="{FF2B5EF4-FFF2-40B4-BE49-F238E27FC236}">
                <a16:creationId xmlns:a16="http://schemas.microsoft.com/office/drawing/2014/main" id="{CEF3BE20-E9D2-B143-A475-160B1450F5D4}"/>
              </a:ext>
            </a:extLst>
          </p:cNvPr>
          <p:cNvSpPr/>
          <p:nvPr/>
        </p:nvSpPr>
        <p:spPr>
          <a:xfrm>
            <a:off x="3349224" y="27261250"/>
            <a:ext cx="973493" cy="27432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76" name="Google Shape;145;p13">
            <a:extLst>
              <a:ext uri="{FF2B5EF4-FFF2-40B4-BE49-F238E27FC236}">
                <a16:creationId xmlns:a16="http://schemas.microsoft.com/office/drawing/2014/main" id="{09E7B6CB-96AB-6642-8FE3-5435F448A3FB}"/>
              </a:ext>
            </a:extLst>
          </p:cNvPr>
          <p:cNvSpPr/>
          <p:nvPr/>
        </p:nvSpPr>
        <p:spPr>
          <a:xfrm>
            <a:off x="4322866" y="27261250"/>
            <a:ext cx="1809863" cy="27432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77" name="Google Shape;146;p13">
            <a:extLst>
              <a:ext uri="{FF2B5EF4-FFF2-40B4-BE49-F238E27FC236}">
                <a16:creationId xmlns:a16="http://schemas.microsoft.com/office/drawing/2014/main" id="{BF3B5909-ABD8-B047-BABB-28C8458ECCEF}"/>
              </a:ext>
            </a:extLst>
          </p:cNvPr>
          <p:cNvSpPr/>
          <p:nvPr/>
        </p:nvSpPr>
        <p:spPr>
          <a:xfrm>
            <a:off x="6132877" y="27261250"/>
            <a:ext cx="237655" cy="27432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78" name="Google Shape;147;p13">
            <a:extLst>
              <a:ext uri="{FF2B5EF4-FFF2-40B4-BE49-F238E27FC236}">
                <a16:creationId xmlns:a16="http://schemas.microsoft.com/office/drawing/2014/main" id="{BE4929F3-C6FF-FC45-9314-3AE6CC37F043}"/>
              </a:ext>
            </a:extLst>
          </p:cNvPr>
          <p:cNvSpPr/>
          <p:nvPr/>
        </p:nvSpPr>
        <p:spPr>
          <a:xfrm>
            <a:off x="6383331" y="27261250"/>
            <a:ext cx="45719" cy="27432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79" name="Google Shape;148;p13">
            <a:extLst>
              <a:ext uri="{FF2B5EF4-FFF2-40B4-BE49-F238E27FC236}">
                <a16:creationId xmlns:a16="http://schemas.microsoft.com/office/drawing/2014/main" id="{753A1121-35A7-9C46-9784-C170A1BE9EC2}"/>
              </a:ext>
            </a:extLst>
          </p:cNvPr>
          <p:cNvSpPr txBox="1"/>
          <p:nvPr/>
        </p:nvSpPr>
        <p:spPr>
          <a:xfrm>
            <a:off x="3347263" y="27219941"/>
            <a:ext cx="973160"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31</a:t>
            </a:r>
            <a:endParaRPr sz="1800" dirty="0">
              <a:latin typeface="Arial" panose="020B0604020202020204" pitchFamily="34" charset="0"/>
              <a:cs typeface="Arial" panose="020B0604020202020204" pitchFamily="34" charset="0"/>
            </a:endParaRPr>
          </a:p>
        </p:txBody>
      </p:sp>
      <p:sp>
        <p:nvSpPr>
          <p:cNvPr id="80" name="Google Shape;149;p13">
            <a:extLst>
              <a:ext uri="{FF2B5EF4-FFF2-40B4-BE49-F238E27FC236}">
                <a16:creationId xmlns:a16="http://schemas.microsoft.com/office/drawing/2014/main" id="{BED727B9-1834-2B4C-8560-1CFD11346BB1}"/>
              </a:ext>
            </a:extLst>
          </p:cNvPr>
          <p:cNvSpPr txBox="1"/>
          <p:nvPr/>
        </p:nvSpPr>
        <p:spPr>
          <a:xfrm>
            <a:off x="4327397" y="27219941"/>
            <a:ext cx="1805332"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59</a:t>
            </a:r>
            <a:endParaRPr sz="1800" dirty="0">
              <a:latin typeface="Arial" panose="020B0604020202020204" pitchFamily="34" charset="0"/>
              <a:cs typeface="Arial" panose="020B0604020202020204" pitchFamily="34" charset="0"/>
            </a:endParaRPr>
          </a:p>
        </p:txBody>
      </p:sp>
      <p:sp>
        <p:nvSpPr>
          <p:cNvPr id="81" name="Google Shape;150;p13">
            <a:extLst>
              <a:ext uri="{FF2B5EF4-FFF2-40B4-BE49-F238E27FC236}">
                <a16:creationId xmlns:a16="http://schemas.microsoft.com/office/drawing/2014/main" id="{2312755D-799D-E940-8C32-6C3B77121E9A}"/>
              </a:ext>
            </a:extLst>
          </p:cNvPr>
          <p:cNvSpPr txBox="1"/>
          <p:nvPr/>
        </p:nvSpPr>
        <p:spPr>
          <a:xfrm>
            <a:off x="6002665" y="27219941"/>
            <a:ext cx="534497"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9</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82" name="Google Shape;151;p13">
            <a:extLst>
              <a:ext uri="{FF2B5EF4-FFF2-40B4-BE49-F238E27FC236}">
                <a16:creationId xmlns:a16="http://schemas.microsoft.com/office/drawing/2014/main" id="{47ACA583-715C-524F-A648-066A1D319380}"/>
              </a:ext>
            </a:extLst>
          </p:cNvPr>
          <p:cNvSpPr txBox="1"/>
          <p:nvPr/>
        </p:nvSpPr>
        <p:spPr>
          <a:xfrm>
            <a:off x="6348112" y="27219941"/>
            <a:ext cx="501813"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1</a:t>
            </a:r>
            <a:endParaRPr sz="1800" dirty="0">
              <a:latin typeface="Arial" panose="020B0604020202020204" pitchFamily="34" charset="0"/>
              <a:cs typeface="Arial" panose="020B0604020202020204" pitchFamily="34" charset="0"/>
            </a:endParaRPr>
          </a:p>
        </p:txBody>
      </p:sp>
      <p:sp>
        <p:nvSpPr>
          <p:cNvPr id="83" name="Google Shape;152;p13">
            <a:extLst>
              <a:ext uri="{FF2B5EF4-FFF2-40B4-BE49-F238E27FC236}">
                <a16:creationId xmlns:a16="http://schemas.microsoft.com/office/drawing/2014/main" id="{ECFF01EF-FEC1-9F46-834D-52F6AD881EBC}"/>
              </a:ext>
            </a:extLst>
          </p:cNvPr>
          <p:cNvSpPr txBox="1"/>
          <p:nvPr/>
        </p:nvSpPr>
        <p:spPr>
          <a:xfrm>
            <a:off x="3478129" y="26888612"/>
            <a:ext cx="669705" cy="29948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&lt;2k</a:t>
            </a:r>
            <a:endParaRPr sz="1800" dirty="0">
              <a:latin typeface="Arial" panose="020B0604020202020204" pitchFamily="34" charset="0"/>
              <a:cs typeface="Arial" panose="020B0604020202020204" pitchFamily="34" charset="0"/>
            </a:endParaRPr>
          </a:p>
        </p:txBody>
      </p:sp>
      <p:sp>
        <p:nvSpPr>
          <p:cNvPr id="84" name="Google Shape;153;p13">
            <a:extLst>
              <a:ext uri="{FF2B5EF4-FFF2-40B4-BE49-F238E27FC236}">
                <a16:creationId xmlns:a16="http://schemas.microsoft.com/office/drawing/2014/main" id="{5255B270-2EDB-E54B-8646-A3B0F16426C1}"/>
              </a:ext>
            </a:extLst>
          </p:cNvPr>
          <p:cNvSpPr txBox="1"/>
          <p:nvPr/>
        </p:nvSpPr>
        <p:spPr>
          <a:xfrm>
            <a:off x="4221491" y="26888612"/>
            <a:ext cx="973160" cy="305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2–15k</a:t>
            </a:r>
            <a:endParaRPr sz="1800" dirty="0">
              <a:latin typeface="Arial" panose="020B0604020202020204" pitchFamily="34" charset="0"/>
              <a:cs typeface="Arial" panose="020B0604020202020204" pitchFamily="34" charset="0"/>
            </a:endParaRPr>
          </a:p>
        </p:txBody>
      </p:sp>
      <p:sp>
        <p:nvSpPr>
          <p:cNvPr id="85" name="Google Shape;154;p13">
            <a:extLst>
              <a:ext uri="{FF2B5EF4-FFF2-40B4-BE49-F238E27FC236}">
                <a16:creationId xmlns:a16="http://schemas.microsoft.com/office/drawing/2014/main" id="{0ACCBC83-4855-614F-AA0F-8435293B2B03}"/>
              </a:ext>
            </a:extLst>
          </p:cNvPr>
          <p:cNvSpPr txBox="1"/>
          <p:nvPr/>
        </p:nvSpPr>
        <p:spPr>
          <a:xfrm>
            <a:off x="5253155" y="26888612"/>
            <a:ext cx="784948" cy="2880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&gt;15k</a:t>
            </a:r>
            <a:endParaRPr sz="1800" dirty="0">
              <a:latin typeface="Arial" panose="020B0604020202020204" pitchFamily="34" charset="0"/>
              <a:cs typeface="Arial" panose="020B0604020202020204" pitchFamily="34" charset="0"/>
            </a:endParaRPr>
          </a:p>
        </p:txBody>
      </p:sp>
      <p:sp>
        <p:nvSpPr>
          <p:cNvPr id="86" name="Google Shape;155;p13">
            <a:extLst>
              <a:ext uri="{FF2B5EF4-FFF2-40B4-BE49-F238E27FC236}">
                <a16:creationId xmlns:a16="http://schemas.microsoft.com/office/drawing/2014/main" id="{9AE3D3C3-DE08-FB4D-8A1B-B79850C77D9B}"/>
              </a:ext>
            </a:extLst>
          </p:cNvPr>
          <p:cNvSpPr txBox="1"/>
          <p:nvPr/>
        </p:nvSpPr>
        <p:spPr>
          <a:xfrm>
            <a:off x="6140000" y="26888612"/>
            <a:ext cx="682531" cy="305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panose="020B0604020202020204" pitchFamily="34" charset="0"/>
                <a:ea typeface="Arial"/>
                <a:cs typeface="Arial" panose="020B0604020202020204" pitchFamily="34" charset="0"/>
                <a:sym typeface="Arial"/>
              </a:rPr>
              <a:t>NA</a:t>
            </a:r>
            <a:endParaRPr sz="1800">
              <a:latin typeface="Arial" panose="020B0604020202020204" pitchFamily="34" charset="0"/>
              <a:cs typeface="Arial" panose="020B0604020202020204" pitchFamily="34" charset="0"/>
            </a:endParaRPr>
          </a:p>
        </p:txBody>
      </p:sp>
      <p:sp>
        <p:nvSpPr>
          <p:cNvPr id="87" name="Google Shape;156;p13">
            <a:extLst>
              <a:ext uri="{FF2B5EF4-FFF2-40B4-BE49-F238E27FC236}">
                <a16:creationId xmlns:a16="http://schemas.microsoft.com/office/drawing/2014/main" id="{1DC9C9E2-9616-784D-809A-361291B482B8}"/>
              </a:ext>
            </a:extLst>
          </p:cNvPr>
          <p:cNvSpPr/>
          <p:nvPr/>
        </p:nvSpPr>
        <p:spPr>
          <a:xfrm>
            <a:off x="3340969" y="26984531"/>
            <a:ext cx="182880" cy="18288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88" name="Google Shape;157;p13">
            <a:extLst>
              <a:ext uri="{FF2B5EF4-FFF2-40B4-BE49-F238E27FC236}">
                <a16:creationId xmlns:a16="http://schemas.microsoft.com/office/drawing/2014/main" id="{33CE6E8C-F6AE-7644-9F0B-87E9222D97F6}"/>
              </a:ext>
            </a:extLst>
          </p:cNvPr>
          <p:cNvSpPr/>
          <p:nvPr/>
        </p:nvSpPr>
        <p:spPr>
          <a:xfrm>
            <a:off x="4060636" y="26984531"/>
            <a:ext cx="182880" cy="18288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89" name="Google Shape;158;p13">
            <a:extLst>
              <a:ext uri="{FF2B5EF4-FFF2-40B4-BE49-F238E27FC236}">
                <a16:creationId xmlns:a16="http://schemas.microsoft.com/office/drawing/2014/main" id="{C2B8B877-C775-9742-A0C9-195E38231F65}"/>
              </a:ext>
            </a:extLst>
          </p:cNvPr>
          <p:cNvSpPr/>
          <p:nvPr/>
        </p:nvSpPr>
        <p:spPr>
          <a:xfrm>
            <a:off x="5106568" y="26984531"/>
            <a:ext cx="182880" cy="18288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90" name="Google Shape;159;p13">
            <a:extLst>
              <a:ext uri="{FF2B5EF4-FFF2-40B4-BE49-F238E27FC236}">
                <a16:creationId xmlns:a16="http://schemas.microsoft.com/office/drawing/2014/main" id="{85464148-C6EB-5F4A-A4BF-6CDCBD27BD0F}"/>
              </a:ext>
            </a:extLst>
          </p:cNvPr>
          <p:cNvSpPr/>
          <p:nvPr/>
        </p:nvSpPr>
        <p:spPr>
          <a:xfrm>
            <a:off x="6003697" y="26984531"/>
            <a:ext cx="182880" cy="18288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93" name="Google Shape;163;p13">
            <a:extLst>
              <a:ext uri="{FF2B5EF4-FFF2-40B4-BE49-F238E27FC236}">
                <a16:creationId xmlns:a16="http://schemas.microsoft.com/office/drawing/2014/main" id="{321877B0-9B84-FB4E-94D0-1CC5F233E92D}"/>
              </a:ext>
            </a:extLst>
          </p:cNvPr>
          <p:cNvSpPr/>
          <p:nvPr/>
        </p:nvSpPr>
        <p:spPr>
          <a:xfrm>
            <a:off x="3358111" y="24329030"/>
            <a:ext cx="331677" cy="27432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94" name="Google Shape;164;p13">
            <a:extLst>
              <a:ext uri="{FF2B5EF4-FFF2-40B4-BE49-F238E27FC236}">
                <a16:creationId xmlns:a16="http://schemas.microsoft.com/office/drawing/2014/main" id="{E4BD1EF3-BA28-C74F-8113-33692D075D73}"/>
              </a:ext>
            </a:extLst>
          </p:cNvPr>
          <p:cNvSpPr/>
          <p:nvPr/>
        </p:nvSpPr>
        <p:spPr>
          <a:xfrm>
            <a:off x="3698090" y="24329030"/>
            <a:ext cx="2311164" cy="27432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95" name="Google Shape;165;p13">
            <a:extLst>
              <a:ext uri="{FF2B5EF4-FFF2-40B4-BE49-F238E27FC236}">
                <a16:creationId xmlns:a16="http://schemas.microsoft.com/office/drawing/2014/main" id="{0E9C1734-A20C-3343-A04B-D239653D50CB}"/>
              </a:ext>
            </a:extLst>
          </p:cNvPr>
          <p:cNvSpPr/>
          <p:nvPr/>
        </p:nvSpPr>
        <p:spPr>
          <a:xfrm>
            <a:off x="6009254" y="24329030"/>
            <a:ext cx="186929" cy="27432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96" name="Google Shape;166;p13">
            <a:extLst>
              <a:ext uri="{FF2B5EF4-FFF2-40B4-BE49-F238E27FC236}">
                <a16:creationId xmlns:a16="http://schemas.microsoft.com/office/drawing/2014/main" id="{25E974CD-DF26-2943-B5AA-E127D2A5384B}"/>
              </a:ext>
            </a:extLst>
          </p:cNvPr>
          <p:cNvSpPr/>
          <p:nvPr/>
        </p:nvSpPr>
        <p:spPr>
          <a:xfrm>
            <a:off x="6196183" y="24329030"/>
            <a:ext cx="122731" cy="274320"/>
          </a:xfrm>
          <a:prstGeom prst="rect">
            <a:avLst/>
          </a:prstGeom>
          <a:solidFill>
            <a:srgbClr val="8DA9DB"/>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97" name="Google Shape;167;p13">
            <a:extLst>
              <a:ext uri="{FF2B5EF4-FFF2-40B4-BE49-F238E27FC236}">
                <a16:creationId xmlns:a16="http://schemas.microsoft.com/office/drawing/2014/main" id="{95344B93-6F8C-7545-9423-A7656CF17A75}"/>
              </a:ext>
            </a:extLst>
          </p:cNvPr>
          <p:cNvSpPr/>
          <p:nvPr/>
        </p:nvSpPr>
        <p:spPr>
          <a:xfrm>
            <a:off x="6318914" y="24329030"/>
            <a:ext cx="128886" cy="27432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98" name="Google Shape;168;p13">
            <a:extLst>
              <a:ext uri="{FF2B5EF4-FFF2-40B4-BE49-F238E27FC236}">
                <a16:creationId xmlns:a16="http://schemas.microsoft.com/office/drawing/2014/main" id="{2E8225D7-0998-D742-A4D6-66805489A63C}"/>
              </a:ext>
            </a:extLst>
          </p:cNvPr>
          <p:cNvSpPr txBox="1"/>
          <p:nvPr/>
        </p:nvSpPr>
        <p:spPr>
          <a:xfrm>
            <a:off x="3295975" y="24283310"/>
            <a:ext cx="656700" cy="3776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10</a:t>
            </a:r>
            <a:endParaRPr sz="1800" dirty="0">
              <a:latin typeface="Arial" panose="020B0604020202020204" pitchFamily="34" charset="0"/>
              <a:cs typeface="Arial" panose="020B0604020202020204" pitchFamily="34" charset="0"/>
            </a:endParaRPr>
          </a:p>
        </p:txBody>
      </p:sp>
      <p:sp>
        <p:nvSpPr>
          <p:cNvPr id="99" name="Google Shape;169;p13">
            <a:extLst>
              <a:ext uri="{FF2B5EF4-FFF2-40B4-BE49-F238E27FC236}">
                <a16:creationId xmlns:a16="http://schemas.microsoft.com/office/drawing/2014/main" id="{396E7C34-4C86-5A44-9C93-3D04DF4038C9}"/>
              </a:ext>
            </a:extLst>
          </p:cNvPr>
          <p:cNvSpPr txBox="1"/>
          <p:nvPr/>
        </p:nvSpPr>
        <p:spPr>
          <a:xfrm>
            <a:off x="3698091" y="24283310"/>
            <a:ext cx="2311163" cy="33855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76</a:t>
            </a:r>
            <a:endParaRPr sz="1800" dirty="0">
              <a:latin typeface="Arial" panose="020B0604020202020204" pitchFamily="34" charset="0"/>
              <a:cs typeface="Arial" panose="020B0604020202020204" pitchFamily="34" charset="0"/>
            </a:endParaRPr>
          </a:p>
        </p:txBody>
      </p:sp>
      <p:sp>
        <p:nvSpPr>
          <p:cNvPr id="100" name="Google Shape;170;p13">
            <a:extLst>
              <a:ext uri="{FF2B5EF4-FFF2-40B4-BE49-F238E27FC236}">
                <a16:creationId xmlns:a16="http://schemas.microsoft.com/office/drawing/2014/main" id="{C1530F3B-2032-CB4D-BE0A-D10092F856A1}"/>
              </a:ext>
            </a:extLst>
          </p:cNvPr>
          <p:cNvSpPr txBox="1"/>
          <p:nvPr/>
        </p:nvSpPr>
        <p:spPr>
          <a:xfrm>
            <a:off x="5947461" y="24283310"/>
            <a:ext cx="497443"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6</a:t>
            </a:r>
            <a:endParaRPr sz="1800" dirty="0">
              <a:latin typeface="Arial" panose="020B0604020202020204" pitchFamily="34" charset="0"/>
              <a:cs typeface="Arial" panose="020B0604020202020204" pitchFamily="34" charset="0"/>
            </a:endParaRPr>
          </a:p>
        </p:txBody>
      </p:sp>
      <p:sp>
        <p:nvSpPr>
          <p:cNvPr id="101" name="Google Shape;171;p13">
            <a:extLst>
              <a:ext uri="{FF2B5EF4-FFF2-40B4-BE49-F238E27FC236}">
                <a16:creationId xmlns:a16="http://schemas.microsoft.com/office/drawing/2014/main" id="{8B508011-A63E-7247-92E2-885436829722}"/>
              </a:ext>
            </a:extLst>
          </p:cNvPr>
          <p:cNvSpPr txBox="1"/>
          <p:nvPr/>
        </p:nvSpPr>
        <p:spPr>
          <a:xfrm>
            <a:off x="6095137" y="24022235"/>
            <a:ext cx="494421"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a:solidFill>
                  <a:srgbClr val="000000"/>
                </a:solidFill>
                <a:latin typeface="Arial" panose="020B0604020202020204" pitchFamily="34" charset="0"/>
                <a:ea typeface="Arial"/>
                <a:cs typeface="Arial" panose="020B0604020202020204" pitchFamily="34" charset="0"/>
                <a:sym typeface="Arial"/>
              </a:rPr>
              <a:t>4</a:t>
            </a:r>
            <a:endParaRPr sz="1800">
              <a:latin typeface="Arial" panose="020B0604020202020204" pitchFamily="34" charset="0"/>
              <a:cs typeface="Arial" panose="020B0604020202020204" pitchFamily="34" charset="0"/>
            </a:endParaRPr>
          </a:p>
        </p:txBody>
      </p:sp>
      <p:sp>
        <p:nvSpPr>
          <p:cNvPr id="102" name="Google Shape;172;p13">
            <a:extLst>
              <a:ext uri="{FF2B5EF4-FFF2-40B4-BE49-F238E27FC236}">
                <a16:creationId xmlns:a16="http://schemas.microsoft.com/office/drawing/2014/main" id="{839E2DC0-8DF0-2C4A-BDAD-5A4968CB74EB}"/>
              </a:ext>
            </a:extLst>
          </p:cNvPr>
          <p:cNvSpPr txBox="1"/>
          <p:nvPr/>
        </p:nvSpPr>
        <p:spPr>
          <a:xfrm>
            <a:off x="6405203" y="24283310"/>
            <a:ext cx="453692"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rPr>
              <a:t>4</a:t>
            </a:r>
            <a:endParaRPr sz="1800" dirty="0">
              <a:latin typeface="Arial" panose="020B0604020202020204" pitchFamily="34" charset="0"/>
              <a:cs typeface="Arial" panose="020B0604020202020204" pitchFamily="34" charset="0"/>
            </a:endParaRPr>
          </a:p>
        </p:txBody>
      </p:sp>
      <p:sp>
        <p:nvSpPr>
          <p:cNvPr id="103" name="Google Shape;173;p13">
            <a:extLst>
              <a:ext uri="{FF2B5EF4-FFF2-40B4-BE49-F238E27FC236}">
                <a16:creationId xmlns:a16="http://schemas.microsoft.com/office/drawing/2014/main" id="{CD363241-192F-7A49-ACCA-3E30343E2C8E}"/>
              </a:ext>
            </a:extLst>
          </p:cNvPr>
          <p:cNvSpPr txBox="1"/>
          <p:nvPr/>
        </p:nvSpPr>
        <p:spPr>
          <a:xfrm>
            <a:off x="661777" y="23826110"/>
            <a:ext cx="1557975" cy="376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err="1">
                <a:solidFill>
                  <a:srgbClr val="000000"/>
                </a:solidFill>
                <a:latin typeface="Arial" panose="020B0604020202020204" pitchFamily="34" charset="0"/>
                <a:ea typeface="Arial"/>
                <a:cs typeface="Arial" panose="020B0604020202020204" pitchFamily="34" charset="0"/>
                <a:sym typeface="Arial"/>
              </a:rPr>
              <a:t>Biochem</a:t>
            </a: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a:t>
            </a:r>
            <a:endParaRPr sz="2000" dirty="0">
              <a:latin typeface="Arial" panose="020B0604020202020204" pitchFamily="34" charset="0"/>
              <a:cs typeface="Arial" panose="020B0604020202020204" pitchFamily="34" charset="0"/>
            </a:endParaRPr>
          </a:p>
        </p:txBody>
      </p:sp>
      <p:sp>
        <p:nvSpPr>
          <p:cNvPr id="104" name="Google Shape;174;p13">
            <a:extLst>
              <a:ext uri="{FF2B5EF4-FFF2-40B4-BE49-F238E27FC236}">
                <a16:creationId xmlns:a16="http://schemas.microsoft.com/office/drawing/2014/main" id="{E0D303E4-4339-D040-ADAD-039F22A6D92A}"/>
              </a:ext>
            </a:extLst>
          </p:cNvPr>
          <p:cNvSpPr txBox="1"/>
          <p:nvPr/>
        </p:nvSpPr>
        <p:spPr>
          <a:xfrm>
            <a:off x="2178475" y="23826110"/>
            <a:ext cx="1371311" cy="3724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Genetics</a:t>
            </a:r>
            <a:endParaRPr sz="2000" dirty="0">
              <a:latin typeface="Arial" panose="020B0604020202020204" pitchFamily="34" charset="0"/>
              <a:cs typeface="Arial" panose="020B0604020202020204" pitchFamily="34" charset="0"/>
            </a:endParaRPr>
          </a:p>
        </p:txBody>
      </p:sp>
      <p:sp>
        <p:nvSpPr>
          <p:cNvPr id="105" name="Google Shape;175;p13">
            <a:extLst>
              <a:ext uri="{FF2B5EF4-FFF2-40B4-BE49-F238E27FC236}">
                <a16:creationId xmlns:a16="http://schemas.microsoft.com/office/drawing/2014/main" id="{3D89CA66-C53A-0643-B780-860506DE0876}"/>
              </a:ext>
            </a:extLst>
          </p:cNvPr>
          <p:cNvSpPr txBox="1"/>
          <p:nvPr/>
        </p:nvSpPr>
        <p:spPr>
          <a:xfrm>
            <a:off x="661777" y="24254483"/>
            <a:ext cx="1727557" cy="411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err="1">
                <a:solidFill>
                  <a:srgbClr val="000000"/>
                </a:solidFill>
                <a:latin typeface="Arial" panose="020B0604020202020204" pitchFamily="34" charset="0"/>
                <a:ea typeface="Arial"/>
                <a:cs typeface="Arial" panose="020B0604020202020204" pitchFamily="34" charset="0"/>
                <a:sym typeface="Arial"/>
              </a:rPr>
              <a:t>Evol</a:t>
            </a: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 Bio.</a:t>
            </a:r>
            <a:endParaRPr sz="2000" dirty="0">
              <a:latin typeface="Arial" panose="020B0604020202020204" pitchFamily="34" charset="0"/>
              <a:cs typeface="Arial" panose="020B0604020202020204" pitchFamily="34" charset="0"/>
            </a:endParaRPr>
          </a:p>
        </p:txBody>
      </p:sp>
      <p:sp>
        <p:nvSpPr>
          <p:cNvPr id="106" name="Google Shape;176;p13">
            <a:extLst>
              <a:ext uri="{FF2B5EF4-FFF2-40B4-BE49-F238E27FC236}">
                <a16:creationId xmlns:a16="http://schemas.microsoft.com/office/drawing/2014/main" id="{8E81E534-B10F-7948-90ED-C5DC1B0F9B1D}"/>
              </a:ext>
            </a:extLst>
          </p:cNvPr>
          <p:cNvSpPr txBox="1"/>
          <p:nvPr/>
        </p:nvSpPr>
        <p:spPr>
          <a:xfrm>
            <a:off x="2198746" y="24255878"/>
            <a:ext cx="1131849" cy="314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Other</a:t>
            </a:r>
            <a:endParaRPr sz="2000" dirty="0">
              <a:latin typeface="Arial" panose="020B0604020202020204" pitchFamily="34" charset="0"/>
              <a:cs typeface="Arial" panose="020B0604020202020204" pitchFamily="34" charset="0"/>
            </a:endParaRPr>
          </a:p>
        </p:txBody>
      </p:sp>
      <p:sp>
        <p:nvSpPr>
          <p:cNvPr id="107" name="Google Shape;177;p13">
            <a:extLst>
              <a:ext uri="{FF2B5EF4-FFF2-40B4-BE49-F238E27FC236}">
                <a16:creationId xmlns:a16="http://schemas.microsoft.com/office/drawing/2014/main" id="{3ED75DE6-A288-6244-BBC3-03CED2F62DC4}"/>
              </a:ext>
            </a:extLst>
          </p:cNvPr>
          <p:cNvSpPr/>
          <p:nvPr/>
        </p:nvSpPr>
        <p:spPr>
          <a:xfrm>
            <a:off x="442321" y="23932618"/>
            <a:ext cx="228600" cy="228600"/>
          </a:xfrm>
          <a:prstGeom prst="rect">
            <a:avLst/>
          </a:prstGeom>
          <a:solidFill>
            <a:srgbClr val="A8D08C"/>
          </a:solidFill>
          <a:ln w="12700" cap="flat" cmpd="sng">
            <a:solidFill>
              <a:srgbClr val="5481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108" name="Google Shape;178;p13">
            <a:extLst>
              <a:ext uri="{FF2B5EF4-FFF2-40B4-BE49-F238E27FC236}">
                <a16:creationId xmlns:a16="http://schemas.microsoft.com/office/drawing/2014/main" id="{BB390241-F92D-6A45-9E26-728EE886E7BD}"/>
              </a:ext>
            </a:extLst>
          </p:cNvPr>
          <p:cNvSpPr/>
          <p:nvPr/>
        </p:nvSpPr>
        <p:spPr>
          <a:xfrm>
            <a:off x="1969369" y="23935838"/>
            <a:ext cx="228600" cy="228600"/>
          </a:xfrm>
          <a:prstGeom prst="rect">
            <a:avLst/>
          </a:prstGeom>
          <a:solidFill>
            <a:srgbClr val="CEA4D0"/>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109" name="Google Shape;179;p13">
            <a:extLst>
              <a:ext uri="{FF2B5EF4-FFF2-40B4-BE49-F238E27FC236}">
                <a16:creationId xmlns:a16="http://schemas.microsoft.com/office/drawing/2014/main" id="{1593031C-6194-9340-9A75-FB8F43A23C54}"/>
              </a:ext>
            </a:extLst>
          </p:cNvPr>
          <p:cNvSpPr/>
          <p:nvPr/>
        </p:nvSpPr>
        <p:spPr>
          <a:xfrm>
            <a:off x="442321" y="24336822"/>
            <a:ext cx="228600" cy="228600"/>
          </a:xfrm>
          <a:prstGeom prst="rect">
            <a:avLst/>
          </a:prstGeom>
          <a:solidFill>
            <a:srgbClr val="FFD966"/>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110" name="Google Shape;180;p13">
            <a:extLst>
              <a:ext uri="{FF2B5EF4-FFF2-40B4-BE49-F238E27FC236}">
                <a16:creationId xmlns:a16="http://schemas.microsoft.com/office/drawing/2014/main" id="{8E84377F-62C9-EB43-A791-6C22A2529C75}"/>
              </a:ext>
            </a:extLst>
          </p:cNvPr>
          <p:cNvSpPr/>
          <p:nvPr/>
        </p:nvSpPr>
        <p:spPr>
          <a:xfrm>
            <a:off x="1969369" y="24338174"/>
            <a:ext cx="228600" cy="228600"/>
          </a:xfrm>
          <a:prstGeom prst="rect">
            <a:avLst/>
          </a:prstGeom>
          <a:solidFill>
            <a:srgbClr val="D0CECE"/>
          </a:solidFill>
          <a:ln w="127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111" name="Google Shape;181;p13">
            <a:extLst>
              <a:ext uri="{FF2B5EF4-FFF2-40B4-BE49-F238E27FC236}">
                <a16:creationId xmlns:a16="http://schemas.microsoft.com/office/drawing/2014/main" id="{B08EFA99-44BE-B748-B6CC-19254B8A25C6}"/>
              </a:ext>
            </a:extLst>
          </p:cNvPr>
          <p:cNvSpPr txBox="1"/>
          <p:nvPr/>
        </p:nvSpPr>
        <p:spPr>
          <a:xfrm>
            <a:off x="661777" y="24641410"/>
            <a:ext cx="2042016" cy="3369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Bioinformatics</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112" name="Google Shape;182;p13">
            <a:extLst>
              <a:ext uri="{FF2B5EF4-FFF2-40B4-BE49-F238E27FC236}">
                <a16:creationId xmlns:a16="http://schemas.microsoft.com/office/drawing/2014/main" id="{65A89550-2A0C-1042-BD21-CA32CD588F59}"/>
              </a:ext>
            </a:extLst>
          </p:cNvPr>
          <p:cNvSpPr/>
          <p:nvPr/>
        </p:nvSpPr>
        <p:spPr>
          <a:xfrm>
            <a:off x="442321" y="24701355"/>
            <a:ext cx="228600" cy="228600"/>
          </a:xfrm>
          <a:prstGeom prst="rect">
            <a:avLst/>
          </a:prstGeom>
          <a:solidFill>
            <a:srgbClr val="8DA9DB"/>
          </a:solidFill>
          <a:ln w="12700"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20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114" name="Google Shape;184;p13">
            <a:extLst>
              <a:ext uri="{FF2B5EF4-FFF2-40B4-BE49-F238E27FC236}">
                <a16:creationId xmlns:a16="http://schemas.microsoft.com/office/drawing/2014/main" id="{C396B607-A6BC-5A4B-B118-C8A00A846164}"/>
              </a:ext>
            </a:extLst>
          </p:cNvPr>
          <p:cNvSpPr txBox="1"/>
          <p:nvPr/>
        </p:nvSpPr>
        <p:spPr>
          <a:xfrm>
            <a:off x="301409" y="25563163"/>
            <a:ext cx="6415869" cy="467258"/>
          </a:xfrm>
          <a:prstGeom prst="rect">
            <a:avLst/>
          </a:prstGeom>
          <a:noFill/>
          <a:ln>
            <a:noFill/>
          </a:ln>
        </p:spPr>
        <p:txBody>
          <a:bodyPr spcFirstLastPara="1" wrap="square" lIns="182875" tIns="45700" rIns="182875" bIns="45700" anchor="t" anchorCtr="0">
            <a:noAutofit/>
          </a:bodyPr>
          <a:lstStyle/>
          <a:p>
            <a:pPr marL="0" marR="0" lvl="0" indent="0" rtl="0">
              <a:lnSpc>
                <a:spcPct val="100000"/>
              </a:lnSpc>
              <a:spcBef>
                <a:spcPts val="0"/>
              </a:spcBef>
              <a:spcAft>
                <a:spcPts val="0"/>
              </a:spcAft>
              <a:buClr>
                <a:srgbClr val="000000"/>
              </a:buClr>
              <a:buSzPts val="1600"/>
              <a:buFont typeface="Arial"/>
              <a:buNone/>
            </a:pPr>
            <a:r>
              <a:rPr lang="en-US" sz="2000" b="1" i="0" u="none" strike="noStrike" cap="none" dirty="0">
                <a:solidFill>
                  <a:schemeClr val="accent5">
                    <a:lumMod val="50000"/>
                  </a:schemeClr>
                </a:solidFill>
                <a:latin typeface="Arial" panose="020B0604020202020204" pitchFamily="34" charset="0"/>
                <a:ea typeface="Arial"/>
                <a:cs typeface="Arial" panose="020B0604020202020204" pitchFamily="34" charset="0"/>
                <a:sym typeface="Arial"/>
              </a:rPr>
              <a:t>Institutional characteristics (%)</a:t>
            </a:r>
            <a:endParaRPr sz="2000" dirty="0">
              <a:solidFill>
                <a:schemeClr val="accent5">
                  <a:lumMod val="50000"/>
                </a:schemeClr>
              </a:solidFill>
              <a:latin typeface="Arial" panose="020B0604020202020204" pitchFamily="34" charset="0"/>
              <a:cs typeface="Arial" panose="020B0604020202020204" pitchFamily="34" charset="0"/>
            </a:endParaRPr>
          </a:p>
        </p:txBody>
      </p:sp>
      <p:sp>
        <p:nvSpPr>
          <p:cNvPr id="115" name="Google Shape;185;p13">
            <a:extLst>
              <a:ext uri="{FF2B5EF4-FFF2-40B4-BE49-F238E27FC236}">
                <a16:creationId xmlns:a16="http://schemas.microsoft.com/office/drawing/2014/main" id="{30B6BCC0-DA02-614D-B0E6-C33DB49BA8DE}"/>
              </a:ext>
            </a:extLst>
          </p:cNvPr>
          <p:cNvSpPr txBox="1"/>
          <p:nvPr/>
        </p:nvSpPr>
        <p:spPr>
          <a:xfrm>
            <a:off x="290433" y="23337967"/>
            <a:ext cx="6633537" cy="416153"/>
          </a:xfrm>
          <a:prstGeom prst="rect">
            <a:avLst/>
          </a:prstGeom>
          <a:noFill/>
          <a:ln>
            <a:noFill/>
          </a:ln>
        </p:spPr>
        <p:txBody>
          <a:bodyPr spcFirstLastPara="1" wrap="square" lIns="182875" tIns="45700" rIns="182875" bIns="45700" anchor="t" anchorCtr="0">
            <a:noAutofit/>
          </a:bodyPr>
          <a:lstStyle/>
          <a:p>
            <a:pPr marL="0" marR="0" lvl="0" indent="0" rtl="0">
              <a:lnSpc>
                <a:spcPct val="100000"/>
              </a:lnSpc>
              <a:spcBef>
                <a:spcPts val="0"/>
              </a:spcBef>
              <a:spcAft>
                <a:spcPts val="0"/>
              </a:spcAft>
              <a:buClr>
                <a:srgbClr val="000000"/>
              </a:buClr>
              <a:buSzPts val="1600"/>
              <a:buFont typeface="Arial"/>
              <a:buNone/>
            </a:pPr>
            <a:r>
              <a:rPr lang="en-US" sz="2000" b="1" i="0" u="none" strike="noStrike" cap="none" dirty="0">
                <a:solidFill>
                  <a:schemeClr val="accent5">
                    <a:lumMod val="50000"/>
                  </a:schemeClr>
                </a:solidFill>
                <a:latin typeface="Arial" panose="020B0604020202020204" pitchFamily="34" charset="0"/>
                <a:ea typeface="Arial"/>
                <a:cs typeface="Arial" panose="020B0604020202020204" pitchFamily="34" charset="0"/>
                <a:sym typeface="Arial"/>
              </a:rPr>
              <a:t>Participating faculty — primary </a:t>
            </a:r>
            <a:r>
              <a:rPr lang="en-US" sz="2000" b="1" dirty="0">
                <a:solidFill>
                  <a:schemeClr val="accent5">
                    <a:lumMod val="50000"/>
                  </a:schemeClr>
                </a:solidFill>
                <a:latin typeface="Arial" panose="020B0604020202020204" pitchFamily="34" charset="0"/>
                <a:ea typeface="Arial"/>
                <a:cs typeface="Arial" panose="020B0604020202020204" pitchFamily="34" charset="0"/>
                <a:sym typeface="Arial"/>
              </a:rPr>
              <a:t>d</a:t>
            </a:r>
            <a:r>
              <a:rPr lang="en-US" sz="2000" b="1" i="0" u="none" strike="noStrike" cap="none" dirty="0">
                <a:solidFill>
                  <a:schemeClr val="accent5">
                    <a:lumMod val="50000"/>
                  </a:schemeClr>
                </a:solidFill>
                <a:latin typeface="Arial" panose="020B0604020202020204" pitchFamily="34" charset="0"/>
                <a:ea typeface="Arial"/>
                <a:cs typeface="Arial" panose="020B0604020202020204" pitchFamily="34" charset="0"/>
                <a:sym typeface="Arial"/>
              </a:rPr>
              <a:t>iscipline (%)</a:t>
            </a:r>
            <a:endParaRPr sz="2000" dirty="0">
              <a:solidFill>
                <a:schemeClr val="accent5">
                  <a:lumMod val="50000"/>
                </a:schemeClr>
              </a:solidFill>
              <a:latin typeface="Arial" panose="020B0604020202020204" pitchFamily="34" charset="0"/>
              <a:cs typeface="Arial" panose="020B0604020202020204" pitchFamily="34" charset="0"/>
            </a:endParaRPr>
          </a:p>
        </p:txBody>
      </p:sp>
      <p:sp>
        <p:nvSpPr>
          <p:cNvPr id="169" name="Rectangle 168">
            <a:extLst>
              <a:ext uri="{FF2B5EF4-FFF2-40B4-BE49-F238E27FC236}">
                <a16:creationId xmlns:a16="http://schemas.microsoft.com/office/drawing/2014/main" id="{3B778B9D-9451-0B4F-B260-2B369533FBC2}"/>
              </a:ext>
            </a:extLst>
          </p:cNvPr>
          <p:cNvSpPr/>
          <p:nvPr/>
        </p:nvSpPr>
        <p:spPr>
          <a:xfrm>
            <a:off x="246888" y="32036385"/>
            <a:ext cx="10058400" cy="7957919"/>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0" name="Rectangle 169">
            <a:extLst>
              <a:ext uri="{FF2B5EF4-FFF2-40B4-BE49-F238E27FC236}">
                <a16:creationId xmlns:a16="http://schemas.microsoft.com/office/drawing/2014/main" id="{32D35051-2E98-3842-8B1B-CE6584E0CE93}"/>
              </a:ext>
            </a:extLst>
          </p:cNvPr>
          <p:cNvSpPr/>
          <p:nvPr/>
        </p:nvSpPr>
        <p:spPr>
          <a:xfrm>
            <a:off x="246888" y="30564403"/>
            <a:ext cx="10058400" cy="1446549"/>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9" name="Rounded Rectangle 268">
            <a:extLst>
              <a:ext uri="{FF2B5EF4-FFF2-40B4-BE49-F238E27FC236}">
                <a16:creationId xmlns:a16="http://schemas.microsoft.com/office/drawing/2014/main" id="{C478C072-C49B-5647-9DBE-1C80725860EE}"/>
              </a:ext>
            </a:extLst>
          </p:cNvPr>
          <p:cNvSpPr/>
          <p:nvPr/>
        </p:nvSpPr>
        <p:spPr>
          <a:xfrm>
            <a:off x="398276" y="33840784"/>
            <a:ext cx="4568156" cy="1051560"/>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defTabSz="4075572"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Module 1:</a:t>
            </a:r>
          </a:p>
          <a:p>
            <a:pPr marL="0" marR="0" lvl="0" indent="0" defTabSz="4075572"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Introduction to the Genome Browser: What is a Gene?</a:t>
            </a:r>
          </a:p>
        </p:txBody>
      </p:sp>
      <p:sp>
        <p:nvSpPr>
          <p:cNvPr id="270" name="TextBox 269">
            <a:extLst>
              <a:ext uri="{FF2B5EF4-FFF2-40B4-BE49-F238E27FC236}">
                <a16:creationId xmlns:a16="http://schemas.microsoft.com/office/drawing/2014/main" id="{4CE54F6C-7FE9-E344-A383-3A7989533A51}"/>
              </a:ext>
            </a:extLst>
          </p:cNvPr>
          <p:cNvSpPr txBox="1"/>
          <p:nvPr/>
        </p:nvSpPr>
        <p:spPr>
          <a:xfrm>
            <a:off x="309631" y="32283147"/>
            <a:ext cx="9984739" cy="1267014"/>
          </a:xfrm>
          <a:prstGeom prst="rect">
            <a:avLst/>
          </a:prstGeom>
          <a:noFill/>
        </p:spPr>
        <p:txBody>
          <a:bodyPr wrap="square" lIns="182880" rIns="182880" rtlCol="0">
            <a:spAutoFit/>
          </a:bodyPr>
          <a:lstStyle/>
          <a:p>
            <a:pPr defTabSz="4075572">
              <a:spcAft>
                <a:spcPts val="1000"/>
              </a:spcAft>
            </a:pPr>
            <a:r>
              <a:rPr lang="en-US" sz="2400" dirty="0">
                <a:solidFill>
                  <a:prstClr val="black"/>
                </a:solidFill>
                <a:latin typeface="Arial" panose="020B0604020202020204" pitchFamily="34" charset="0"/>
                <a:ea typeface="Arial" charset="0"/>
                <a:cs typeface="Arial" panose="020B0604020202020204" pitchFamily="34" charset="0"/>
              </a:rPr>
              <a:t>Use the UCSC Genome Browser to teach beginning students </a:t>
            </a:r>
            <a:r>
              <a:rPr lang="en-US" sz="2400" b="1" dirty="0">
                <a:solidFill>
                  <a:schemeClr val="accent2">
                    <a:lumMod val="75000"/>
                  </a:schemeClr>
                </a:solidFill>
                <a:latin typeface="Arial" panose="020B0604020202020204" pitchFamily="34" charset="0"/>
                <a:ea typeface="Arial" charset="0"/>
                <a:cs typeface="Arial" panose="020B0604020202020204" pitchFamily="34" charset="0"/>
              </a:rPr>
              <a:t>eukaryotic gene structure</a:t>
            </a:r>
            <a:r>
              <a:rPr lang="en-US" sz="2400" dirty="0">
                <a:solidFill>
                  <a:prstClr val="black"/>
                </a:solidFill>
                <a:latin typeface="Arial" panose="020B0604020202020204" pitchFamily="34" charset="0"/>
                <a:ea typeface="Arial" charset="0"/>
                <a:cs typeface="Arial" panose="020B0604020202020204" pitchFamily="34" charset="0"/>
              </a:rPr>
              <a:t>:</a:t>
            </a:r>
          </a:p>
          <a:p>
            <a:pPr>
              <a:spcAft>
                <a:spcPts val="1000"/>
              </a:spcAft>
            </a:pPr>
            <a:r>
              <a:rPr lang="en-US" sz="2000" dirty="0" err="1">
                <a:solidFill>
                  <a:prstClr val="black"/>
                </a:solidFill>
                <a:latin typeface="Arial" panose="020B0604020202020204" pitchFamily="34" charset="0"/>
                <a:ea typeface="Arial" charset="0"/>
                <a:cs typeface="Arial" panose="020B0604020202020204" pitchFamily="34" charset="0"/>
              </a:rPr>
              <a:t>Laakso</a:t>
            </a:r>
            <a:r>
              <a:rPr lang="en-US" sz="2000" dirty="0">
                <a:solidFill>
                  <a:prstClr val="black"/>
                </a:solidFill>
                <a:latin typeface="Arial" panose="020B0604020202020204" pitchFamily="34" charset="0"/>
                <a:ea typeface="Arial" charset="0"/>
                <a:cs typeface="Arial" panose="020B0604020202020204" pitchFamily="34" charset="0"/>
              </a:rPr>
              <a:t> </a:t>
            </a:r>
            <a:r>
              <a:rPr lang="en-US" sz="2000" i="1" dirty="0">
                <a:solidFill>
                  <a:prstClr val="black"/>
                </a:solidFill>
                <a:latin typeface="Arial" panose="020B0604020202020204" pitchFamily="34" charset="0"/>
                <a:ea typeface="Arial" charset="0"/>
                <a:cs typeface="Arial" panose="020B0604020202020204" pitchFamily="34" charset="0"/>
              </a:rPr>
              <a:t>et al. </a:t>
            </a:r>
            <a:r>
              <a:rPr lang="en-US" sz="2000" dirty="0">
                <a:solidFill>
                  <a:prstClr val="black"/>
                </a:solidFill>
                <a:latin typeface="Arial" panose="020B0604020202020204" pitchFamily="34" charset="0"/>
                <a:ea typeface="Arial" charset="0"/>
                <a:cs typeface="Arial" panose="020B0604020202020204" pitchFamily="34" charset="0"/>
              </a:rPr>
              <a:t>(2017) CourseSource. </a:t>
            </a:r>
            <a:r>
              <a:rPr lang="en-US" sz="2000" dirty="0">
                <a:latin typeface="Arial" charset="0"/>
                <a:ea typeface="Arial" charset="0"/>
                <a:cs typeface="Arial" charset="0"/>
                <a:hlinkClick r:id="rId8"/>
              </a:rPr>
              <a:t>https://doi.org/10.24918/cs.2017.13</a:t>
            </a:r>
            <a:endParaRPr lang="en-US" sz="2000" i="1" dirty="0">
              <a:solidFill>
                <a:prstClr val="black"/>
              </a:solidFill>
              <a:latin typeface="Arial" panose="020B0604020202020204" pitchFamily="34" charset="0"/>
              <a:ea typeface="Arial" charset="0"/>
              <a:cs typeface="Arial" panose="020B0604020202020204" pitchFamily="34" charset="0"/>
            </a:endParaRPr>
          </a:p>
        </p:txBody>
      </p:sp>
      <p:sp>
        <p:nvSpPr>
          <p:cNvPr id="271" name="Rounded Rectangle 270">
            <a:extLst>
              <a:ext uri="{FF2B5EF4-FFF2-40B4-BE49-F238E27FC236}">
                <a16:creationId xmlns:a16="http://schemas.microsoft.com/office/drawing/2014/main" id="{B2ADD32C-AC03-D84E-8016-329575E850A8}"/>
              </a:ext>
            </a:extLst>
          </p:cNvPr>
          <p:cNvSpPr/>
          <p:nvPr/>
        </p:nvSpPr>
        <p:spPr>
          <a:xfrm>
            <a:off x="402336" y="35057714"/>
            <a:ext cx="4568156" cy="1051560"/>
          </a:xfrm>
          <a:prstGeom prst="round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defTabSz="4075572"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Modules 2 &amp; 3:</a:t>
            </a:r>
          </a:p>
          <a:p>
            <a:pPr marL="0" marR="0" lvl="0" indent="0" defTabSz="4075572"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Transcription</a:t>
            </a:r>
          </a:p>
        </p:txBody>
      </p:sp>
      <p:sp>
        <p:nvSpPr>
          <p:cNvPr id="272" name="Rounded Rectangle 271">
            <a:extLst>
              <a:ext uri="{FF2B5EF4-FFF2-40B4-BE49-F238E27FC236}">
                <a16:creationId xmlns:a16="http://schemas.microsoft.com/office/drawing/2014/main" id="{49177D70-890A-7140-8952-3E001F3C2518}"/>
              </a:ext>
            </a:extLst>
          </p:cNvPr>
          <p:cNvSpPr/>
          <p:nvPr/>
        </p:nvSpPr>
        <p:spPr>
          <a:xfrm>
            <a:off x="402336" y="36262154"/>
            <a:ext cx="4568156" cy="1051560"/>
          </a:xfrm>
          <a:prstGeom prst="round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defTabSz="4075572"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Module 4:</a:t>
            </a:r>
          </a:p>
          <a:p>
            <a:pPr marL="0" marR="0" lvl="0" indent="0" defTabSz="4075572"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Removal of Intron from pre-mRNA by Splicing</a:t>
            </a:r>
          </a:p>
        </p:txBody>
      </p:sp>
      <p:sp>
        <p:nvSpPr>
          <p:cNvPr id="273" name="Rounded Rectangle 272">
            <a:extLst>
              <a:ext uri="{FF2B5EF4-FFF2-40B4-BE49-F238E27FC236}">
                <a16:creationId xmlns:a16="http://schemas.microsoft.com/office/drawing/2014/main" id="{9759D553-EA75-7B41-9AF5-A58136844318}"/>
              </a:ext>
            </a:extLst>
          </p:cNvPr>
          <p:cNvSpPr/>
          <p:nvPr/>
        </p:nvSpPr>
        <p:spPr>
          <a:xfrm>
            <a:off x="402336" y="37468419"/>
            <a:ext cx="4568156" cy="1051560"/>
          </a:xfrm>
          <a:prstGeom prst="round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defTabSz="4075572"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Module 5:</a:t>
            </a:r>
          </a:p>
          <a:p>
            <a:pPr marL="0" marR="0" lvl="0" indent="0" defTabSz="4075572"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Translation: The Need for an Open Reading Frame</a:t>
            </a:r>
          </a:p>
        </p:txBody>
      </p:sp>
      <p:sp>
        <p:nvSpPr>
          <p:cNvPr id="274" name="Rounded Rectangle 273">
            <a:extLst>
              <a:ext uri="{FF2B5EF4-FFF2-40B4-BE49-F238E27FC236}">
                <a16:creationId xmlns:a16="http://schemas.microsoft.com/office/drawing/2014/main" id="{1478EE47-41B4-034D-A31F-C2B7BDC49887}"/>
              </a:ext>
            </a:extLst>
          </p:cNvPr>
          <p:cNvSpPr/>
          <p:nvPr/>
        </p:nvSpPr>
        <p:spPr>
          <a:xfrm>
            <a:off x="402336" y="38653679"/>
            <a:ext cx="4568156" cy="1051560"/>
          </a:xfrm>
          <a:prstGeom prst="round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marL="0" marR="0" lvl="0" indent="0" defTabSz="4075572"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Module 6:</a:t>
            </a:r>
          </a:p>
          <a:p>
            <a:pPr marL="0" marR="0" lvl="0" indent="0" defTabSz="4075572"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Alternative Splicing</a:t>
            </a:r>
          </a:p>
        </p:txBody>
      </p:sp>
      <p:sp>
        <p:nvSpPr>
          <p:cNvPr id="276" name="Rectangle 275">
            <a:extLst>
              <a:ext uri="{FF2B5EF4-FFF2-40B4-BE49-F238E27FC236}">
                <a16:creationId xmlns:a16="http://schemas.microsoft.com/office/drawing/2014/main" id="{893502B7-5377-414F-B5CC-4B69D4917FBA}"/>
              </a:ext>
            </a:extLst>
          </p:cNvPr>
          <p:cNvSpPr/>
          <p:nvPr/>
        </p:nvSpPr>
        <p:spPr>
          <a:xfrm>
            <a:off x="5068389" y="33842195"/>
            <a:ext cx="5120640" cy="5863044"/>
          </a:xfrm>
          <a:prstGeom prst="rect">
            <a:avLst/>
          </a:prstGeom>
          <a:noFill/>
          <a:ln w="12700" cap="flat" cmpd="sng" algn="ctr">
            <a:solidFill>
              <a:sysClr val="window" lastClr="FFFFFF">
                <a:lumMod val="85000"/>
              </a:sysClr>
            </a:solidFill>
            <a:prstDash val="solid"/>
            <a:miter lim="800000"/>
          </a:ln>
          <a:effectLst/>
        </p:spPr>
        <p:txBody>
          <a:bodyPr rtlCol="0" anchor="ctr"/>
          <a:lstStyle/>
          <a:p>
            <a:pPr marL="0" marR="0" lvl="0" indent="0" algn="ctr" defTabSz="4075572" eaLnBrk="1" fontAlgn="auto" latinLnBrk="0" hangingPunct="1">
              <a:lnSpc>
                <a:spcPct val="100000"/>
              </a:lnSpc>
              <a:spcBef>
                <a:spcPts val="0"/>
              </a:spcBef>
              <a:spcAft>
                <a:spcPts val="0"/>
              </a:spcAft>
              <a:buClrTx/>
              <a:buSzTx/>
              <a:buFontTx/>
              <a:buNone/>
              <a:tabLst/>
              <a:defRPr/>
            </a:pPr>
            <a:endParaRPr kumimoji="0" lang="en-US" sz="8023" b="0" i="0" u="none" strike="noStrike" kern="0" cap="none" spc="0" normalizeH="0" baseline="0" noProof="0" dirty="0">
              <a:ln>
                <a:noFill/>
              </a:ln>
              <a:solidFill>
                <a:prstClr val="white"/>
              </a:solidFill>
              <a:effectLst/>
              <a:uLnTx/>
              <a:uFillTx/>
              <a:latin typeface="Arial" panose="020B0604020202020204" pitchFamily="34" charset="0"/>
              <a:ea typeface=""/>
              <a:cs typeface="Arial" panose="020B0604020202020204" pitchFamily="34" charset="0"/>
            </a:endParaRPr>
          </a:p>
        </p:txBody>
      </p:sp>
      <p:sp>
        <p:nvSpPr>
          <p:cNvPr id="278" name="TextBox 277">
            <a:extLst>
              <a:ext uri="{FF2B5EF4-FFF2-40B4-BE49-F238E27FC236}">
                <a16:creationId xmlns:a16="http://schemas.microsoft.com/office/drawing/2014/main" id="{C56B972A-291D-C04C-B0D3-184817AC3922}"/>
              </a:ext>
            </a:extLst>
          </p:cNvPr>
          <p:cNvSpPr txBox="1"/>
          <p:nvPr/>
        </p:nvSpPr>
        <p:spPr>
          <a:xfrm>
            <a:off x="4805691" y="33919715"/>
            <a:ext cx="5689202" cy="461665"/>
          </a:xfrm>
          <a:prstGeom prst="rect">
            <a:avLst/>
          </a:prstGeom>
          <a:noFill/>
        </p:spPr>
        <p:txBody>
          <a:bodyPr wrap="square" lIns="182880" rIns="182880" rtlCol="0">
            <a:spAutoFit/>
          </a:bodyPr>
          <a:lstStyle/>
          <a:p>
            <a:pPr algn="ctr" defTabSz="4075572"/>
            <a:r>
              <a:rPr lang="en-US" sz="2400" b="1" dirty="0">
                <a:solidFill>
                  <a:schemeClr val="accent5">
                    <a:lumMod val="50000"/>
                  </a:schemeClr>
                </a:solidFill>
                <a:latin typeface="Arial" panose="020B0604020202020204" pitchFamily="34" charset="0"/>
                <a:ea typeface="Arial" charset="0"/>
                <a:cs typeface="Arial" panose="020B0604020202020204" pitchFamily="34" charset="0"/>
              </a:rPr>
              <a:t>Curriculum for advanced students</a:t>
            </a:r>
          </a:p>
        </p:txBody>
      </p:sp>
      <p:sp>
        <p:nvSpPr>
          <p:cNvPr id="279" name="TextBox 278">
            <a:extLst>
              <a:ext uri="{FF2B5EF4-FFF2-40B4-BE49-F238E27FC236}">
                <a16:creationId xmlns:a16="http://schemas.microsoft.com/office/drawing/2014/main" id="{BD10B793-A014-7C4F-B030-646A4FDB31FE}"/>
              </a:ext>
            </a:extLst>
          </p:cNvPr>
          <p:cNvSpPr txBox="1"/>
          <p:nvPr/>
        </p:nvSpPr>
        <p:spPr>
          <a:xfrm>
            <a:off x="5023405" y="34502200"/>
            <a:ext cx="5273714" cy="3939540"/>
          </a:xfrm>
          <a:prstGeom prst="rect">
            <a:avLst/>
          </a:prstGeom>
          <a:noFill/>
        </p:spPr>
        <p:txBody>
          <a:bodyPr wrap="square" lIns="182880" rIns="182880" rtlCol="0">
            <a:spAutoFit/>
          </a:bodyPr>
          <a:lstStyle/>
          <a:p>
            <a:pPr marL="457200" indent="-457200" defTabSz="4075572">
              <a:spcAft>
                <a:spcPts val="1000"/>
              </a:spcAft>
              <a:buFont typeface="+mj-lt"/>
              <a:buAutoNum type="arabicPeriod"/>
            </a:pPr>
            <a:r>
              <a:rPr lang="en-US" sz="2000" b="1" dirty="0">
                <a:solidFill>
                  <a:prstClr val="black"/>
                </a:solidFill>
                <a:latin typeface="Arial" panose="020B0604020202020204" pitchFamily="34" charset="0"/>
                <a:ea typeface="Arial" charset="0"/>
                <a:cs typeface="Arial" panose="020B0604020202020204" pitchFamily="34" charset="0"/>
              </a:rPr>
              <a:t>Hidden Markov Models</a:t>
            </a:r>
          </a:p>
          <a:p>
            <a:pPr marL="595313" lvl="1" indent="-285750">
              <a:spcAft>
                <a:spcPts val="1000"/>
              </a:spcAft>
              <a:buFont typeface="Arial" charset="0"/>
              <a:buChar char="•"/>
            </a:pPr>
            <a:r>
              <a:rPr lang="en-US" sz="2000" dirty="0">
                <a:solidFill>
                  <a:prstClr val="black"/>
                </a:solidFill>
                <a:latin typeface="Arial" panose="020B0604020202020204" pitchFamily="34" charset="0"/>
                <a:ea typeface="Arial" charset="0"/>
                <a:cs typeface="Arial" panose="020B0604020202020204" pitchFamily="34" charset="0"/>
              </a:rPr>
              <a:t>Weisstein </a:t>
            </a:r>
            <a:r>
              <a:rPr lang="en-US" sz="2000" i="1" dirty="0">
                <a:solidFill>
                  <a:prstClr val="black"/>
                </a:solidFill>
                <a:latin typeface="Arial" panose="020B0604020202020204" pitchFamily="34" charset="0"/>
                <a:ea typeface="Arial" charset="0"/>
                <a:cs typeface="Arial" panose="020B0604020202020204" pitchFamily="34" charset="0"/>
              </a:rPr>
              <a:t>et al</a:t>
            </a:r>
            <a:r>
              <a:rPr lang="en-US" sz="2000" dirty="0">
                <a:solidFill>
                  <a:prstClr val="black"/>
                </a:solidFill>
                <a:latin typeface="Arial" panose="020B0604020202020204" pitchFamily="34" charset="0"/>
                <a:ea typeface="Arial" charset="0"/>
                <a:cs typeface="Arial" panose="020B0604020202020204" pitchFamily="34" charset="0"/>
              </a:rPr>
              <a:t>. (2016) CourseSource. </a:t>
            </a:r>
            <a:r>
              <a:rPr lang="en-US" sz="2000" dirty="0">
                <a:latin typeface="Arial" panose="020B0604020202020204" pitchFamily="34" charset="0"/>
                <a:ea typeface="Arial" charset="0"/>
                <a:cs typeface="Arial" panose="020B0604020202020204" pitchFamily="34" charset="0"/>
                <a:hlinkClick r:id="rId9"/>
              </a:rPr>
              <a:t>https://doi.org/10.24918/cs.2016.8</a:t>
            </a:r>
            <a:r>
              <a:rPr lang="en-US" sz="2000" dirty="0">
                <a:solidFill>
                  <a:prstClr val="black"/>
                </a:solidFill>
                <a:latin typeface="Arial" panose="020B0604020202020204" pitchFamily="34" charset="0"/>
                <a:ea typeface="Arial" charset="0"/>
                <a:cs typeface="Arial" panose="020B0604020202020204" pitchFamily="34" charset="0"/>
              </a:rPr>
              <a:t> </a:t>
            </a:r>
          </a:p>
          <a:p>
            <a:pPr marL="595313" lvl="1" indent="-285750" defTabSz="4075572">
              <a:spcAft>
                <a:spcPts val="1000"/>
              </a:spcAft>
              <a:buFont typeface="Arial" charset="0"/>
              <a:buChar char="•"/>
            </a:pPr>
            <a:r>
              <a:rPr lang="en-US" sz="2000" dirty="0">
                <a:solidFill>
                  <a:prstClr val="black"/>
                </a:solidFill>
                <a:latin typeface="Arial" panose="020B0604020202020204" pitchFamily="34" charset="0"/>
                <a:ea typeface="Arial" charset="0"/>
                <a:cs typeface="Arial" panose="020B0604020202020204" pitchFamily="34" charset="0"/>
              </a:rPr>
              <a:t>Use Excel to experiment with different transition and emission parameters</a:t>
            </a:r>
          </a:p>
          <a:p>
            <a:pPr marL="457200" indent="-457200" defTabSz="4075572">
              <a:spcBef>
                <a:spcPts val="1000"/>
              </a:spcBef>
              <a:spcAft>
                <a:spcPts val="1000"/>
              </a:spcAft>
              <a:buFont typeface="+mj-lt"/>
              <a:buAutoNum type="arabicPeriod"/>
            </a:pPr>
            <a:r>
              <a:rPr lang="en-US" sz="2000" b="1" dirty="0">
                <a:solidFill>
                  <a:prstClr val="black"/>
                </a:solidFill>
                <a:latin typeface="Arial" panose="020B0604020202020204" pitchFamily="34" charset="0"/>
                <a:ea typeface="Arial" charset="0"/>
                <a:cs typeface="Arial" panose="020B0604020202020204" pitchFamily="34" charset="0"/>
              </a:rPr>
              <a:t>Dynamic Programming</a:t>
            </a:r>
          </a:p>
          <a:p>
            <a:pPr marL="595313" lvl="1" indent="-285750" defTabSz="4075572">
              <a:spcAft>
                <a:spcPts val="1000"/>
              </a:spcAft>
              <a:buFont typeface="Arial" charset="0"/>
              <a:buChar char="•"/>
            </a:pPr>
            <a:r>
              <a:rPr lang="en-US" sz="2000" dirty="0">
                <a:solidFill>
                  <a:prstClr val="black"/>
                </a:solidFill>
                <a:latin typeface="Arial" panose="020B0604020202020204" pitchFamily="34" charset="0"/>
                <a:ea typeface="Arial" charset="0"/>
                <a:cs typeface="Arial" panose="020B0604020202020204" pitchFamily="34" charset="0"/>
              </a:rPr>
              <a:t>Explore differences among global, semiglobal, and local alignments</a:t>
            </a:r>
          </a:p>
          <a:p>
            <a:pPr marL="595313" lvl="1" indent="-285750" defTabSz="4075572">
              <a:spcAft>
                <a:spcPts val="1000"/>
              </a:spcAft>
              <a:buFont typeface="Arial" charset="0"/>
              <a:buChar char="•"/>
            </a:pPr>
            <a:r>
              <a:rPr lang="en-US" sz="2000" dirty="0">
                <a:solidFill>
                  <a:prstClr val="black"/>
                </a:solidFill>
                <a:latin typeface="Arial" panose="020B0604020202020204" pitchFamily="34" charset="0"/>
                <a:ea typeface="Arial" charset="0"/>
                <a:cs typeface="Arial" panose="020B0604020202020204" pitchFamily="34" charset="0"/>
              </a:rPr>
              <a:t>Explore impact of scoring systems on the resulting sequence alignments</a:t>
            </a:r>
          </a:p>
        </p:txBody>
      </p:sp>
      <p:sp>
        <p:nvSpPr>
          <p:cNvPr id="280" name="TextBox 279">
            <a:extLst>
              <a:ext uri="{FF2B5EF4-FFF2-40B4-BE49-F238E27FC236}">
                <a16:creationId xmlns:a16="http://schemas.microsoft.com/office/drawing/2014/main" id="{8FC47410-191A-D34E-8A29-CA8B4CA98177}"/>
              </a:ext>
            </a:extLst>
          </p:cNvPr>
          <p:cNvSpPr txBox="1"/>
          <p:nvPr/>
        </p:nvSpPr>
        <p:spPr>
          <a:xfrm>
            <a:off x="5338970" y="38608579"/>
            <a:ext cx="3821807" cy="1015663"/>
          </a:xfrm>
          <a:prstGeom prst="rect">
            <a:avLst/>
          </a:prstGeom>
          <a:noFill/>
        </p:spPr>
        <p:txBody>
          <a:bodyPr wrap="square" lIns="182880" rIns="182880" rtlCol="0">
            <a:spAutoFit/>
          </a:bodyPr>
          <a:lstStyle/>
          <a:p>
            <a:pPr defTabSz="4075572"/>
            <a:r>
              <a:rPr lang="en-US" sz="2000" dirty="0">
                <a:solidFill>
                  <a:prstClr val="black"/>
                </a:solidFill>
                <a:latin typeface="Arial" panose="020B0604020202020204" pitchFamily="34" charset="0"/>
                <a:ea typeface="Arial" charset="0"/>
                <a:cs typeface="Arial" panose="020B0604020202020204" pitchFamily="34" charset="0"/>
              </a:rPr>
              <a:t>Both curriculum are available on the “</a:t>
            </a:r>
            <a:r>
              <a:rPr lang="en-US" sz="2000" b="1" dirty="0">
                <a:solidFill>
                  <a:prstClr val="black"/>
                </a:solidFill>
                <a:latin typeface="Arial" panose="020B0604020202020204" pitchFamily="34" charset="0"/>
                <a:ea typeface="Arial" charset="0"/>
                <a:cs typeface="Arial" panose="020B0604020202020204" pitchFamily="34" charset="0"/>
              </a:rPr>
              <a:t>Beyond Annotation</a:t>
            </a:r>
            <a:r>
              <a:rPr lang="en-US" sz="2000" dirty="0">
                <a:solidFill>
                  <a:prstClr val="black"/>
                </a:solidFill>
                <a:latin typeface="Arial" panose="020B0604020202020204" pitchFamily="34" charset="0"/>
                <a:ea typeface="Arial" charset="0"/>
                <a:cs typeface="Arial" panose="020B0604020202020204" pitchFamily="34" charset="0"/>
              </a:rPr>
              <a:t>” section of the GEP web site: </a:t>
            </a:r>
          </a:p>
        </p:txBody>
      </p:sp>
      <p:pic>
        <p:nvPicPr>
          <p:cNvPr id="281" name="Picture 280">
            <a:extLst>
              <a:ext uri="{FF2B5EF4-FFF2-40B4-BE49-F238E27FC236}">
                <a16:creationId xmlns:a16="http://schemas.microsoft.com/office/drawing/2014/main" id="{8C07C09E-903B-F243-8C50-85771B1881E7}"/>
              </a:ext>
            </a:extLst>
          </p:cNvPr>
          <p:cNvPicPr>
            <a:picLocks noChangeAspect="1"/>
          </p:cNvPicPr>
          <p:nvPr/>
        </p:nvPicPr>
        <p:blipFill rotWithShape="1">
          <a:blip r:embed="rId10">
            <a:extLst>
              <a:ext uri="{28A0092B-C50C-407E-A947-70E740481C1C}">
                <a14:useLocalDpi xmlns:a14="http://schemas.microsoft.com/office/drawing/2010/main" val="0"/>
              </a:ext>
            </a:extLst>
          </a:blip>
          <a:srcRect b="6664"/>
          <a:stretch/>
        </p:blipFill>
        <p:spPr>
          <a:xfrm>
            <a:off x="8978634" y="38572162"/>
            <a:ext cx="1086241" cy="1013854"/>
          </a:xfrm>
          <a:prstGeom prst="rect">
            <a:avLst/>
          </a:prstGeom>
        </p:spPr>
      </p:pic>
      <p:sp>
        <p:nvSpPr>
          <p:cNvPr id="282" name="Google Shape;299;p13">
            <a:extLst>
              <a:ext uri="{FF2B5EF4-FFF2-40B4-BE49-F238E27FC236}">
                <a16:creationId xmlns:a16="http://schemas.microsoft.com/office/drawing/2014/main" id="{A34322A2-9FE7-464C-BC02-D1E46DD75A71}"/>
              </a:ext>
            </a:extLst>
          </p:cNvPr>
          <p:cNvSpPr/>
          <p:nvPr/>
        </p:nvSpPr>
        <p:spPr>
          <a:xfrm>
            <a:off x="332456" y="23360997"/>
            <a:ext cx="6391656" cy="1741670"/>
          </a:xfrm>
          <a:prstGeom prst="rect">
            <a:avLst/>
          </a:prstGeom>
          <a:noFill/>
          <a:ln w="9525" cap="flat" cmpd="sng">
            <a:solidFill>
              <a:schemeClr val="bg1">
                <a:lumMod val="8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sp>
        <p:nvSpPr>
          <p:cNvPr id="284" name="TextBox 283">
            <a:extLst>
              <a:ext uri="{FF2B5EF4-FFF2-40B4-BE49-F238E27FC236}">
                <a16:creationId xmlns:a16="http://schemas.microsoft.com/office/drawing/2014/main" id="{8957257C-D75F-7D42-8F39-C5C1DC46F38A}"/>
              </a:ext>
            </a:extLst>
          </p:cNvPr>
          <p:cNvSpPr txBox="1"/>
          <p:nvPr/>
        </p:nvSpPr>
        <p:spPr>
          <a:xfrm>
            <a:off x="7143721" y="20116051"/>
            <a:ext cx="3332811" cy="461665"/>
          </a:xfrm>
          <a:prstGeom prst="rect">
            <a:avLst/>
          </a:prstGeom>
          <a:noFill/>
        </p:spPr>
        <p:txBody>
          <a:bodyPr wrap="square" rtlCol="0">
            <a:spAutoFit/>
          </a:bodyPr>
          <a:lstStyle/>
          <a:p>
            <a:pPr>
              <a:spcAft>
                <a:spcPts val="1200"/>
              </a:spcAft>
              <a:buClr>
                <a:schemeClr val="tx1"/>
              </a:buClr>
            </a:pPr>
            <a:r>
              <a:rPr lang="en-US" sz="2400" dirty="0">
                <a:latin typeface="Arial" panose="020B0604020202020204" pitchFamily="34" charset="0"/>
                <a:ea typeface="Arial" charset="0"/>
                <a:cs typeface="Arial" panose="020B0604020202020204" pitchFamily="34" charset="0"/>
                <a:hlinkClick r:id="rId5"/>
              </a:rPr>
              <a:t>http://</a:t>
            </a:r>
            <a:r>
              <a:rPr lang="en-US" sz="2400" dirty="0" err="1">
                <a:latin typeface="Arial" panose="020B0604020202020204" pitchFamily="34" charset="0"/>
                <a:ea typeface="Arial" charset="0"/>
                <a:cs typeface="Arial" panose="020B0604020202020204" pitchFamily="34" charset="0"/>
                <a:hlinkClick r:id="rId5"/>
              </a:rPr>
              <a:t>gep.wustl.edu</a:t>
            </a:r>
            <a:endParaRPr lang="en-US" sz="2400" dirty="0">
              <a:latin typeface="Arial" panose="020B0604020202020204" pitchFamily="34" charset="0"/>
              <a:ea typeface="Arial" charset="0"/>
              <a:cs typeface="Arial" panose="020B0604020202020204" pitchFamily="34" charset="0"/>
            </a:endParaRPr>
          </a:p>
        </p:txBody>
      </p:sp>
      <p:sp>
        <p:nvSpPr>
          <p:cNvPr id="287" name="Google Shape;299;p13">
            <a:extLst>
              <a:ext uri="{FF2B5EF4-FFF2-40B4-BE49-F238E27FC236}">
                <a16:creationId xmlns:a16="http://schemas.microsoft.com/office/drawing/2014/main" id="{207A07ED-9609-554F-B2AC-20BE511946EE}"/>
              </a:ext>
            </a:extLst>
          </p:cNvPr>
          <p:cNvSpPr/>
          <p:nvPr/>
        </p:nvSpPr>
        <p:spPr>
          <a:xfrm>
            <a:off x="330013" y="25481893"/>
            <a:ext cx="6387265" cy="4498928"/>
          </a:xfrm>
          <a:prstGeom prst="rect">
            <a:avLst/>
          </a:prstGeom>
          <a:noFill/>
          <a:ln w="9525" cap="flat" cmpd="sng">
            <a:solidFill>
              <a:schemeClr val="bg1">
                <a:lumMod val="8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000" b="0" i="0" u="none" strike="noStrike" cap="none">
              <a:solidFill>
                <a:srgbClr val="FFFFFF"/>
              </a:solidFill>
              <a:latin typeface="Arial" panose="020B0604020202020204" pitchFamily="34" charset="0"/>
              <a:ea typeface="Arial"/>
              <a:cs typeface="Arial" panose="020B0604020202020204" pitchFamily="34" charset="0"/>
              <a:sym typeface="Arial"/>
            </a:endParaRPr>
          </a:p>
        </p:txBody>
      </p:sp>
      <p:sp>
        <p:nvSpPr>
          <p:cNvPr id="288" name="TextBox 287">
            <a:extLst>
              <a:ext uri="{FF2B5EF4-FFF2-40B4-BE49-F238E27FC236}">
                <a16:creationId xmlns:a16="http://schemas.microsoft.com/office/drawing/2014/main" id="{97CF24FE-36BB-2849-B1E1-7B7807FA0B84}"/>
              </a:ext>
            </a:extLst>
          </p:cNvPr>
          <p:cNvSpPr txBox="1"/>
          <p:nvPr/>
        </p:nvSpPr>
        <p:spPr>
          <a:xfrm>
            <a:off x="6782620" y="26142603"/>
            <a:ext cx="3570246" cy="3118803"/>
          </a:xfrm>
          <a:prstGeom prst="rect">
            <a:avLst/>
          </a:prstGeom>
          <a:noFill/>
        </p:spPr>
        <p:txBody>
          <a:bodyPr wrap="square" rtlCol="0">
            <a:spAutoFit/>
          </a:bodyPr>
          <a:lstStyle/>
          <a:p>
            <a:pPr marL="342900" indent="-342900">
              <a:spcAft>
                <a:spcPts val="2000"/>
              </a:spcAft>
              <a:buClr>
                <a:schemeClr val="tx1"/>
              </a:buClr>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Most GEP faculty teach at Primarily Undergraduate Institutions (</a:t>
            </a:r>
            <a:r>
              <a:rPr lang="en-US" sz="2000" b="1" dirty="0">
                <a:solidFill>
                  <a:schemeClr val="accent2">
                    <a:lumMod val="75000"/>
                  </a:schemeClr>
                </a:solidFill>
                <a:latin typeface="Arial" panose="020B0604020202020204" pitchFamily="34" charset="0"/>
                <a:ea typeface="Arial" charset="0"/>
                <a:cs typeface="Arial" panose="020B0604020202020204" pitchFamily="34" charset="0"/>
              </a:rPr>
              <a:t>PUIs</a:t>
            </a:r>
            <a:r>
              <a:rPr lang="en-US" sz="2000" dirty="0">
                <a:latin typeface="Arial" panose="020B0604020202020204" pitchFamily="34" charset="0"/>
                <a:ea typeface="Arial" charset="0"/>
                <a:cs typeface="Arial" panose="020B0604020202020204" pitchFamily="34" charset="0"/>
              </a:rPr>
              <a:t>)</a:t>
            </a:r>
          </a:p>
          <a:p>
            <a:pPr marL="342900" indent="-342900">
              <a:spcAft>
                <a:spcPts val="2000"/>
              </a:spcAft>
              <a:buClr>
                <a:schemeClr val="tx1"/>
              </a:buClr>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Approximately half of the GEP faculty reported that their departments had no bioinformatics courses or modules prior to their  joining the GEP</a:t>
            </a:r>
          </a:p>
        </p:txBody>
      </p:sp>
      <p:sp>
        <p:nvSpPr>
          <p:cNvPr id="291" name="TextBox 290">
            <a:extLst>
              <a:ext uri="{FF2B5EF4-FFF2-40B4-BE49-F238E27FC236}">
                <a16:creationId xmlns:a16="http://schemas.microsoft.com/office/drawing/2014/main" id="{97581CF8-4427-DB41-9815-76CAFCA0D38C}"/>
              </a:ext>
            </a:extLst>
          </p:cNvPr>
          <p:cNvSpPr txBox="1"/>
          <p:nvPr/>
        </p:nvSpPr>
        <p:spPr>
          <a:xfrm>
            <a:off x="6778062" y="23902638"/>
            <a:ext cx="3566160" cy="1015663"/>
          </a:xfrm>
          <a:prstGeom prst="rect">
            <a:avLst/>
          </a:prstGeom>
          <a:noFill/>
        </p:spPr>
        <p:txBody>
          <a:bodyPr wrap="square" rtlCol="0">
            <a:spAutoFit/>
          </a:bodyPr>
          <a:lstStyle/>
          <a:p>
            <a:pPr marL="342900" indent="-342900">
              <a:spcAft>
                <a:spcPts val="2000"/>
              </a:spcAft>
              <a:buClr>
                <a:schemeClr val="tx1"/>
              </a:buClr>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Most GEP faculty teach </a:t>
            </a:r>
            <a:r>
              <a:rPr lang="en-US" sz="2000" b="1" dirty="0">
                <a:solidFill>
                  <a:schemeClr val="accent2">
                    <a:lumMod val="75000"/>
                  </a:schemeClr>
                </a:solidFill>
                <a:latin typeface="Arial" panose="020B0604020202020204" pitchFamily="34" charset="0"/>
                <a:ea typeface="Arial" charset="0"/>
                <a:cs typeface="Arial" panose="020B0604020202020204" pitchFamily="34" charset="0"/>
              </a:rPr>
              <a:t>genetics</a:t>
            </a:r>
            <a:r>
              <a:rPr lang="en-US" sz="2000" dirty="0">
                <a:latin typeface="Arial" panose="020B0604020202020204" pitchFamily="34" charset="0"/>
                <a:ea typeface="Arial" charset="0"/>
                <a:cs typeface="Arial" panose="020B0604020202020204" pitchFamily="34" charset="0"/>
              </a:rPr>
              <a:t> at their institutions</a:t>
            </a:r>
          </a:p>
        </p:txBody>
      </p:sp>
      <p:pic>
        <p:nvPicPr>
          <p:cNvPr id="293" name="Picture 292">
            <a:extLst>
              <a:ext uri="{FF2B5EF4-FFF2-40B4-BE49-F238E27FC236}">
                <a16:creationId xmlns:a16="http://schemas.microsoft.com/office/drawing/2014/main" id="{C0E630EE-CABF-EE46-974B-7A6F6085765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16149" y="32284771"/>
            <a:ext cx="1270322" cy="1270322"/>
          </a:xfrm>
          <a:prstGeom prst="rect">
            <a:avLst/>
          </a:prstGeom>
        </p:spPr>
      </p:pic>
      <p:sp>
        <p:nvSpPr>
          <p:cNvPr id="328" name="Google Shape;293;p13">
            <a:extLst>
              <a:ext uri="{FF2B5EF4-FFF2-40B4-BE49-F238E27FC236}">
                <a16:creationId xmlns:a16="http://schemas.microsoft.com/office/drawing/2014/main" id="{64BBEDD3-169F-0144-879F-3B28AB1063E5}"/>
              </a:ext>
            </a:extLst>
          </p:cNvPr>
          <p:cNvSpPr txBox="1"/>
          <p:nvPr/>
        </p:nvSpPr>
        <p:spPr>
          <a:xfrm>
            <a:off x="11250372" y="38995008"/>
            <a:ext cx="1714670" cy="62508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latin typeface="Arial" panose="020B0604020202020204" pitchFamily="34" charset="0"/>
                <a:ea typeface="Arial"/>
                <a:cs typeface="Arial" panose="020B0604020202020204" pitchFamily="34" charset="0"/>
                <a:sym typeface="Arial"/>
              </a:rPr>
              <a:t>Class setback:</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latin typeface="Arial" panose="020B0604020202020204" pitchFamily="34" charset="0"/>
                <a:ea typeface="Arial"/>
                <a:cs typeface="Arial" panose="020B0604020202020204" pitchFamily="34" charset="0"/>
                <a:sym typeface="Arial"/>
              </a:rPr>
              <a:t>Attitude</a:t>
            </a:r>
            <a:endParaRPr dirty="0">
              <a:latin typeface="Arial" panose="020B0604020202020204" pitchFamily="34" charset="0"/>
              <a:cs typeface="Arial" panose="020B0604020202020204" pitchFamily="34" charset="0"/>
            </a:endParaRPr>
          </a:p>
        </p:txBody>
      </p:sp>
      <p:sp>
        <p:nvSpPr>
          <p:cNvPr id="329" name="Google Shape;294;p13">
            <a:extLst>
              <a:ext uri="{FF2B5EF4-FFF2-40B4-BE49-F238E27FC236}">
                <a16:creationId xmlns:a16="http://schemas.microsoft.com/office/drawing/2014/main" id="{ACF74C9D-422C-154E-AE5B-8810DCCAEF97}"/>
              </a:ext>
            </a:extLst>
          </p:cNvPr>
          <p:cNvSpPr txBox="1"/>
          <p:nvPr/>
        </p:nvSpPr>
        <p:spPr>
          <a:xfrm>
            <a:off x="13053200" y="38995008"/>
            <a:ext cx="1716381" cy="62508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latin typeface="Arial" panose="020B0604020202020204" pitchFamily="34" charset="0"/>
                <a:ea typeface="Arial"/>
                <a:cs typeface="Arial" panose="020B0604020202020204" pitchFamily="34" charset="0"/>
                <a:sym typeface="Arial"/>
              </a:rPr>
              <a:t>Class setback:</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latin typeface="Arial" panose="020B0604020202020204" pitchFamily="34" charset="0"/>
                <a:ea typeface="Arial"/>
                <a:cs typeface="Arial" panose="020B0604020202020204" pitchFamily="34" charset="0"/>
                <a:sym typeface="Arial"/>
              </a:rPr>
              <a:t>Learning</a:t>
            </a:r>
            <a:endParaRPr dirty="0">
              <a:latin typeface="Arial" panose="020B0604020202020204" pitchFamily="34" charset="0"/>
              <a:cs typeface="Arial" panose="020B0604020202020204" pitchFamily="34" charset="0"/>
            </a:endParaRPr>
          </a:p>
        </p:txBody>
      </p:sp>
      <p:sp>
        <p:nvSpPr>
          <p:cNvPr id="330" name="Google Shape;295;p13">
            <a:extLst>
              <a:ext uri="{FF2B5EF4-FFF2-40B4-BE49-F238E27FC236}">
                <a16:creationId xmlns:a16="http://schemas.microsoft.com/office/drawing/2014/main" id="{5E29A66F-C668-9D4F-B246-DE01134EA6C4}"/>
              </a:ext>
            </a:extLst>
          </p:cNvPr>
          <p:cNvSpPr txBox="1"/>
          <p:nvPr/>
        </p:nvSpPr>
        <p:spPr>
          <a:xfrm>
            <a:off x="14517791" y="38995008"/>
            <a:ext cx="2072321" cy="62508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latin typeface="Arial" panose="020B0604020202020204" pitchFamily="34" charset="0"/>
                <a:ea typeface="Arial"/>
                <a:cs typeface="Arial" panose="020B0604020202020204" pitchFamily="34" charset="0"/>
                <a:sym typeface="Arial"/>
              </a:rPr>
              <a:t>Student setback:</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latin typeface="Arial" panose="020B0604020202020204" pitchFamily="34" charset="0"/>
                <a:ea typeface="Arial"/>
                <a:cs typeface="Arial" panose="020B0604020202020204" pitchFamily="34" charset="0"/>
                <a:sym typeface="Arial"/>
              </a:rPr>
              <a:t>Learning</a:t>
            </a:r>
            <a:endParaRPr dirty="0">
              <a:latin typeface="Arial" panose="020B0604020202020204" pitchFamily="34" charset="0"/>
              <a:cs typeface="Arial" panose="020B0604020202020204" pitchFamily="34" charset="0"/>
            </a:endParaRPr>
          </a:p>
        </p:txBody>
      </p:sp>
      <p:sp>
        <p:nvSpPr>
          <p:cNvPr id="326" name="Rectangle 325">
            <a:extLst>
              <a:ext uri="{FF2B5EF4-FFF2-40B4-BE49-F238E27FC236}">
                <a16:creationId xmlns:a16="http://schemas.microsoft.com/office/drawing/2014/main" id="{567D7FC9-11E0-7847-B8F9-3CF415BCBDBA}"/>
              </a:ext>
            </a:extLst>
          </p:cNvPr>
          <p:cNvSpPr>
            <a:spLocks noChangeAspect="1"/>
          </p:cNvSpPr>
          <p:nvPr/>
        </p:nvSpPr>
        <p:spPr>
          <a:xfrm>
            <a:off x="11493650" y="35972719"/>
            <a:ext cx="3303350" cy="4001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5" name="Google Shape;271;p13">
            <a:extLst>
              <a:ext uri="{FF2B5EF4-FFF2-40B4-BE49-F238E27FC236}">
                <a16:creationId xmlns:a16="http://schemas.microsoft.com/office/drawing/2014/main" id="{7632B3AD-BC36-4A48-8C4E-B6A2CBDC8DFF}"/>
              </a:ext>
            </a:extLst>
          </p:cNvPr>
          <p:cNvSpPr txBox="1"/>
          <p:nvPr/>
        </p:nvSpPr>
        <p:spPr>
          <a:xfrm rot="5400000">
            <a:off x="18990853" y="8146265"/>
            <a:ext cx="2484120" cy="294947"/>
          </a:xfrm>
          <a:prstGeom prst="rect">
            <a:avLst/>
          </a:prstGeom>
          <a:noFill/>
          <a:ln>
            <a:noFill/>
          </a:ln>
        </p:spPr>
        <p:txBody>
          <a:bodyPr spcFirstLastPara="1" wrap="square" lIns="182875" tIns="45700" rIns="18287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Evidence tracks</a:t>
            </a:r>
            <a:endParaRPr sz="2000" dirty="0">
              <a:latin typeface="Arial" panose="020B0604020202020204" pitchFamily="34" charset="0"/>
              <a:cs typeface="Arial" panose="020B0604020202020204" pitchFamily="34" charset="0"/>
            </a:endParaRPr>
          </a:p>
        </p:txBody>
      </p:sp>
      <p:cxnSp>
        <p:nvCxnSpPr>
          <p:cNvPr id="366" name="Google Shape;272;p13">
            <a:extLst>
              <a:ext uri="{FF2B5EF4-FFF2-40B4-BE49-F238E27FC236}">
                <a16:creationId xmlns:a16="http://schemas.microsoft.com/office/drawing/2014/main" id="{83B03441-4834-5B45-B5CE-833EE7FEE9EA}"/>
              </a:ext>
            </a:extLst>
          </p:cNvPr>
          <p:cNvCxnSpPr>
            <a:cxnSpLocks/>
          </p:cNvCxnSpPr>
          <p:nvPr/>
        </p:nvCxnSpPr>
        <p:spPr>
          <a:xfrm flipV="1">
            <a:off x="20161719" y="6520739"/>
            <a:ext cx="0" cy="777240"/>
          </a:xfrm>
          <a:prstGeom prst="straightConnector1">
            <a:avLst/>
          </a:prstGeom>
          <a:noFill/>
          <a:ln w="57150" cap="flat" cmpd="sng">
            <a:solidFill>
              <a:schemeClr val="accent5">
                <a:lumMod val="50000"/>
              </a:schemeClr>
            </a:solidFill>
            <a:prstDash val="solid"/>
            <a:miter lim="800000"/>
            <a:headEnd type="none" w="sm" len="sm"/>
            <a:tailEnd type="triangle" w="med" len="med"/>
          </a:ln>
        </p:spPr>
      </p:cxnSp>
      <p:cxnSp>
        <p:nvCxnSpPr>
          <p:cNvPr id="367" name="Google Shape;273;p13">
            <a:extLst>
              <a:ext uri="{FF2B5EF4-FFF2-40B4-BE49-F238E27FC236}">
                <a16:creationId xmlns:a16="http://schemas.microsoft.com/office/drawing/2014/main" id="{7ADF18D4-FC0A-6F46-8878-30F24AB46B9A}"/>
              </a:ext>
            </a:extLst>
          </p:cNvPr>
          <p:cNvCxnSpPr>
            <a:cxnSpLocks/>
          </p:cNvCxnSpPr>
          <p:nvPr/>
        </p:nvCxnSpPr>
        <p:spPr>
          <a:xfrm>
            <a:off x="20171188" y="9322794"/>
            <a:ext cx="0" cy="777240"/>
          </a:xfrm>
          <a:prstGeom prst="straightConnector1">
            <a:avLst/>
          </a:prstGeom>
          <a:noFill/>
          <a:ln w="57150" cap="flat" cmpd="sng">
            <a:solidFill>
              <a:schemeClr val="accent5">
                <a:lumMod val="50000"/>
              </a:schemeClr>
            </a:solidFill>
            <a:prstDash val="solid"/>
            <a:miter lim="800000"/>
            <a:headEnd type="none" w="sm" len="sm"/>
            <a:tailEnd type="triangle" w="med" len="med"/>
          </a:ln>
        </p:spPr>
      </p:cxnSp>
      <p:sp>
        <p:nvSpPr>
          <p:cNvPr id="368" name="Google Shape;274;p13">
            <a:extLst>
              <a:ext uri="{FF2B5EF4-FFF2-40B4-BE49-F238E27FC236}">
                <a16:creationId xmlns:a16="http://schemas.microsoft.com/office/drawing/2014/main" id="{685ADB35-CCEA-AC4B-8229-501F50B2B87B}"/>
              </a:ext>
            </a:extLst>
          </p:cNvPr>
          <p:cNvSpPr txBox="1"/>
          <p:nvPr/>
        </p:nvSpPr>
        <p:spPr>
          <a:xfrm>
            <a:off x="15194820" y="5865340"/>
            <a:ext cx="3505200" cy="330777"/>
          </a:xfrm>
          <a:prstGeom prst="rect">
            <a:avLst/>
          </a:prstGeom>
          <a:noFill/>
          <a:ln>
            <a:noFill/>
          </a:ln>
        </p:spPr>
        <p:txBody>
          <a:bodyPr spcFirstLastPara="1" wrap="square" lIns="182875" tIns="45700" rIns="182875" bIns="45700" anchor="t" anchorCtr="0">
            <a:noAutofit/>
          </a:bodyPr>
          <a:lstStyle/>
          <a:p>
            <a:pPr marL="0" marR="0" lvl="0" indent="0" algn="ctr" rtl="0">
              <a:lnSpc>
                <a:spcPct val="100000"/>
              </a:lnSpc>
              <a:spcBef>
                <a:spcPts val="0"/>
              </a:spcBef>
              <a:spcAft>
                <a:spcPts val="0"/>
              </a:spcAft>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Improved sequence</a:t>
            </a:r>
            <a:endParaRPr sz="2000" dirty="0">
              <a:latin typeface="Arial" panose="020B0604020202020204" pitchFamily="34" charset="0"/>
              <a:cs typeface="Arial" panose="020B0604020202020204" pitchFamily="34" charset="0"/>
            </a:endParaRPr>
          </a:p>
        </p:txBody>
      </p:sp>
      <p:cxnSp>
        <p:nvCxnSpPr>
          <p:cNvPr id="369" name="Google Shape;275;p13">
            <a:extLst>
              <a:ext uri="{FF2B5EF4-FFF2-40B4-BE49-F238E27FC236}">
                <a16:creationId xmlns:a16="http://schemas.microsoft.com/office/drawing/2014/main" id="{EF9098AC-0537-EA4D-A1F6-141D8AB944F8}"/>
              </a:ext>
            </a:extLst>
          </p:cNvPr>
          <p:cNvCxnSpPr/>
          <p:nvPr/>
        </p:nvCxnSpPr>
        <p:spPr>
          <a:xfrm>
            <a:off x="18682913" y="6085962"/>
            <a:ext cx="1280160" cy="0"/>
          </a:xfrm>
          <a:prstGeom prst="straightConnector1">
            <a:avLst/>
          </a:prstGeom>
          <a:noFill/>
          <a:ln w="57150" cap="flat" cmpd="sng">
            <a:solidFill>
              <a:schemeClr val="accent5">
                <a:lumMod val="50000"/>
              </a:schemeClr>
            </a:solidFill>
            <a:prstDash val="solid"/>
            <a:miter lim="800000"/>
            <a:headEnd type="none" w="sm" len="sm"/>
            <a:tailEnd type="triangle" w="med" len="med"/>
          </a:ln>
        </p:spPr>
      </p:cxnSp>
      <p:cxnSp>
        <p:nvCxnSpPr>
          <p:cNvPr id="370" name="Google Shape;276;p13">
            <a:extLst>
              <a:ext uri="{FF2B5EF4-FFF2-40B4-BE49-F238E27FC236}">
                <a16:creationId xmlns:a16="http://schemas.microsoft.com/office/drawing/2014/main" id="{ABB8E14E-884E-0845-AF75-64A255A28FF8}"/>
              </a:ext>
            </a:extLst>
          </p:cNvPr>
          <p:cNvCxnSpPr>
            <a:cxnSpLocks/>
          </p:cNvCxnSpPr>
          <p:nvPr/>
        </p:nvCxnSpPr>
        <p:spPr>
          <a:xfrm flipH="1">
            <a:off x="13912306" y="6085962"/>
            <a:ext cx="1277629" cy="0"/>
          </a:xfrm>
          <a:prstGeom prst="straightConnector1">
            <a:avLst/>
          </a:prstGeom>
          <a:noFill/>
          <a:ln w="57150" cap="flat" cmpd="sng">
            <a:solidFill>
              <a:schemeClr val="accent5">
                <a:lumMod val="50000"/>
              </a:schemeClr>
            </a:solidFill>
            <a:prstDash val="solid"/>
            <a:miter lim="800000"/>
            <a:headEnd type="none" w="sm" len="sm"/>
            <a:tailEnd type="triangle" w="med" len="med"/>
          </a:ln>
        </p:spPr>
      </p:cxnSp>
      <p:sp>
        <p:nvSpPr>
          <p:cNvPr id="374" name="Google Shape;280;p13">
            <a:extLst>
              <a:ext uri="{FF2B5EF4-FFF2-40B4-BE49-F238E27FC236}">
                <a16:creationId xmlns:a16="http://schemas.microsoft.com/office/drawing/2014/main" id="{80FB0467-1BF2-4B43-912D-FCA203DFBFF9}"/>
              </a:ext>
            </a:extLst>
          </p:cNvPr>
          <p:cNvSpPr txBox="1"/>
          <p:nvPr/>
        </p:nvSpPr>
        <p:spPr>
          <a:xfrm>
            <a:off x="10635520" y="6819618"/>
            <a:ext cx="2569464" cy="469687"/>
          </a:xfrm>
          <a:prstGeom prst="rect">
            <a:avLst/>
          </a:prstGeom>
          <a:noFill/>
          <a:ln>
            <a:noFill/>
          </a:ln>
        </p:spPr>
        <p:txBody>
          <a:bodyPr spcFirstLastPara="1" wrap="square" lIns="182875" tIns="45700" rIns="182875" bIns="45700" anchor="t" anchorCtr="0">
            <a:noAutofit/>
          </a:bodyPr>
          <a:lstStyle/>
          <a:p>
            <a:pPr marL="0" marR="0" lvl="0" indent="0" algn="r" rtl="0">
              <a:lnSpc>
                <a:spcPct val="100000"/>
              </a:lnSpc>
              <a:spcBef>
                <a:spcPts val="0"/>
              </a:spcBef>
              <a:spcAft>
                <a:spcPts val="0"/>
              </a:spcAft>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Sequence similarity</a:t>
            </a:r>
            <a:endParaRPr sz="2000" dirty="0">
              <a:latin typeface="Arial" panose="020B0604020202020204" pitchFamily="34" charset="0"/>
              <a:cs typeface="Arial" panose="020B0604020202020204" pitchFamily="34" charset="0"/>
            </a:endParaRPr>
          </a:p>
        </p:txBody>
      </p:sp>
      <p:sp>
        <p:nvSpPr>
          <p:cNvPr id="375" name="Google Shape;281;p13">
            <a:extLst>
              <a:ext uri="{FF2B5EF4-FFF2-40B4-BE49-F238E27FC236}">
                <a16:creationId xmlns:a16="http://schemas.microsoft.com/office/drawing/2014/main" id="{6752CC6F-8A57-8042-B653-CD90EDEF654F}"/>
              </a:ext>
            </a:extLst>
          </p:cNvPr>
          <p:cNvSpPr txBox="1"/>
          <p:nvPr/>
        </p:nvSpPr>
        <p:spPr>
          <a:xfrm>
            <a:off x="10635520" y="7733450"/>
            <a:ext cx="2569464" cy="488102"/>
          </a:xfrm>
          <a:prstGeom prst="rect">
            <a:avLst/>
          </a:prstGeom>
          <a:noFill/>
          <a:ln>
            <a:noFill/>
          </a:ln>
        </p:spPr>
        <p:txBody>
          <a:bodyPr spcFirstLastPara="1" wrap="square" lIns="182875" tIns="45700" rIns="182875" bIns="45700" anchor="t" anchorCtr="0">
            <a:noAutofit/>
          </a:bodyPr>
          <a:lstStyle/>
          <a:p>
            <a:pPr marL="0" marR="0" lvl="0" indent="0" algn="r" rtl="0">
              <a:lnSpc>
                <a:spcPct val="100000"/>
              </a:lnSpc>
              <a:spcBef>
                <a:spcPts val="0"/>
              </a:spcBef>
              <a:spcAft>
                <a:spcPts val="0"/>
              </a:spcAft>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Gene predictions</a:t>
            </a:r>
            <a:endParaRPr sz="2000" dirty="0">
              <a:latin typeface="Arial" panose="020B0604020202020204" pitchFamily="34" charset="0"/>
              <a:cs typeface="Arial" panose="020B0604020202020204" pitchFamily="34" charset="0"/>
            </a:endParaRPr>
          </a:p>
        </p:txBody>
      </p:sp>
      <p:sp>
        <p:nvSpPr>
          <p:cNvPr id="376" name="Google Shape;282;p13">
            <a:extLst>
              <a:ext uri="{FF2B5EF4-FFF2-40B4-BE49-F238E27FC236}">
                <a16:creationId xmlns:a16="http://schemas.microsoft.com/office/drawing/2014/main" id="{894220D8-A667-F144-884C-78A055E29691}"/>
              </a:ext>
            </a:extLst>
          </p:cNvPr>
          <p:cNvSpPr txBox="1"/>
          <p:nvPr/>
        </p:nvSpPr>
        <p:spPr>
          <a:xfrm>
            <a:off x="10635520" y="8831564"/>
            <a:ext cx="2569464" cy="1009526"/>
          </a:xfrm>
          <a:prstGeom prst="rect">
            <a:avLst/>
          </a:prstGeom>
          <a:noFill/>
          <a:ln>
            <a:noFill/>
          </a:ln>
        </p:spPr>
        <p:txBody>
          <a:bodyPr spcFirstLastPara="1" wrap="square" lIns="182875" tIns="45700" rIns="182875" bIns="45700" anchor="t" anchorCtr="0">
            <a:noAutofit/>
          </a:bodyPr>
          <a:lstStyle/>
          <a:p>
            <a:pPr marL="0" marR="0" lvl="0" indent="0" algn="r" rtl="0">
              <a:lnSpc>
                <a:spcPct val="100000"/>
              </a:lnSpc>
              <a:spcBef>
                <a:spcPts val="0"/>
              </a:spcBef>
              <a:spcAft>
                <a:spcPts val="0"/>
              </a:spcAft>
              <a:buNone/>
            </a:pP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RNA-</a:t>
            </a:r>
            <a:r>
              <a:rPr lang="en-US" sz="2000" b="0" i="0" u="none" strike="noStrike" cap="none" dirty="0" err="1">
                <a:solidFill>
                  <a:srgbClr val="000000"/>
                </a:solidFill>
                <a:latin typeface="Arial" panose="020B0604020202020204" pitchFamily="34" charset="0"/>
                <a:ea typeface="Arial"/>
                <a:cs typeface="Arial" panose="020B0604020202020204" pitchFamily="34" charset="0"/>
                <a:sym typeface="Arial"/>
              </a:rPr>
              <a:t>seq</a:t>
            </a: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a:t>
            </a:r>
          </a:p>
          <a:p>
            <a:pPr marL="0" marR="0" lvl="0" indent="0" algn="r" rtl="0">
              <a:lnSpc>
                <a:spcPct val="100000"/>
              </a:lnSpc>
              <a:spcBef>
                <a:spcPts val="0"/>
              </a:spcBef>
              <a:spcAft>
                <a:spcPts val="0"/>
              </a:spcAft>
              <a:buNone/>
            </a:pPr>
            <a:r>
              <a:rPr lang="en-US" sz="2000" b="0" i="0" u="none" strike="noStrike" cap="none" dirty="0" err="1">
                <a:solidFill>
                  <a:srgbClr val="000000"/>
                </a:solidFill>
                <a:latin typeface="Arial" panose="020B0604020202020204" pitchFamily="34" charset="0"/>
                <a:ea typeface="Arial"/>
                <a:cs typeface="Arial" panose="020B0604020202020204" pitchFamily="34" charset="0"/>
                <a:sym typeface="Arial"/>
              </a:rPr>
              <a:t>Tophat</a:t>
            </a:r>
            <a:r>
              <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rPr>
              <a:t>,</a:t>
            </a:r>
          </a:p>
          <a:p>
            <a:pPr marL="0" marR="0" lvl="0" indent="0" algn="r" rtl="0">
              <a:lnSpc>
                <a:spcPct val="100000"/>
              </a:lnSpc>
              <a:spcBef>
                <a:spcPts val="0"/>
              </a:spcBef>
              <a:spcAft>
                <a:spcPts val="0"/>
              </a:spcAft>
              <a:buNone/>
            </a:pPr>
            <a:r>
              <a:rPr lang="en-US" sz="2000" dirty="0">
                <a:solidFill>
                  <a:srgbClr val="000000"/>
                </a:solidFill>
                <a:latin typeface="Arial" panose="020B0604020202020204" pitchFamily="34" charset="0"/>
                <a:ea typeface="Arial"/>
                <a:cs typeface="Arial" panose="020B0604020202020204" pitchFamily="34" charset="0"/>
                <a:sym typeface="Arial"/>
              </a:rPr>
              <a:t>Cufflinks</a:t>
            </a:r>
            <a:endParaRPr lang="en-US"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434" name="Rectangle 433">
            <a:extLst>
              <a:ext uri="{FF2B5EF4-FFF2-40B4-BE49-F238E27FC236}">
                <a16:creationId xmlns:a16="http://schemas.microsoft.com/office/drawing/2014/main" id="{B3F516F9-C77D-0D45-B772-8232512DCE75}"/>
              </a:ext>
            </a:extLst>
          </p:cNvPr>
          <p:cNvSpPr/>
          <p:nvPr/>
        </p:nvSpPr>
        <p:spPr bwMode="auto">
          <a:xfrm>
            <a:off x="18320146" y="23119558"/>
            <a:ext cx="1911173" cy="1360447"/>
          </a:xfrm>
          <a:prstGeom prst="rect">
            <a:avLst/>
          </a:prstGeom>
          <a:solidFill>
            <a:sysClr val="window" lastClr="FFFFFF">
              <a:lumMod val="95000"/>
            </a:sysClr>
          </a:solidFill>
          <a:ln w="6350" cap="flat" cmpd="sng" algn="ctr">
            <a:solidFill>
              <a:sysClr val="windowText" lastClr="000000">
                <a:lumMod val="50000"/>
                <a:lumOff val="50000"/>
              </a:sysClr>
            </a:solidFill>
            <a:prstDash val="solid"/>
            <a:miter lim="800000"/>
          </a:ln>
          <a:effectLst/>
        </p:spPr>
        <p:txBody>
          <a:bodyPr anchor="ctr"/>
          <a:lstStyle/>
          <a:p>
            <a:pPr algn="ctr" defTabSz="2911181">
              <a:defRPr/>
            </a:pPr>
            <a:endParaRPr lang="en-US" sz="5731" kern="0" dirty="0">
              <a:solidFill>
                <a:prstClr val="white"/>
              </a:solidFill>
              <a:latin typeface="Arial" panose="020B0604020202020204" pitchFamily="34" charset="0"/>
              <a:ea typeface="Arial" charset="0"/>
              <a:cs typeface="Arial" panose="020B0604020202020204" pitchFamily="34" charset="0"/>
            </a:endParaRPr>
          </a:p>
        </p:txBody>
      </p:sp>
      <p:sp>
        <p:nvSpPr>
          <p:cNvPr id="435" name="TextBox 434">
            <a:extLst>
              <a:ext uri="{FF2B5EF4-FFF2-40B4-BE49-F238E27FC236}">
                <a16:creationId xmlns:a16="http://schemas.microsoft.com/office/drawing/2014/main" id="{D91B3DD2-43DE-0A4A-80C6-251417C2F9D1}"/>
              </a:ext>
            </a:extLst>
          </p:cNvPr>
          <p:cNvSpPr txBox="1"/>
          <p:nvPr/>
        </p:nvSpPr>
        <p:spPr>
          <a:xfrm>
            <a:off x="18644342" y="23186455"/>
            <a:ext cx="173736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Q1 (10 </a:t>
            </a:r>
            <a:r>
              <a:rPr lang="en-US" sz="2000" dirty="0" err="1">
                <a:latin typeface="Arial" panose="020B0604020202020204" pitchFamily="34" charset="0"/>
                <a:cs typeface="Arial" panose="020B0604020202020204" pitchFamily="34" charset="0"/>
              </a:rPr>
              <a:t>hr</a:t>
            </a:r>
            <a:r>
              <a:rPr lang="en-US" sz="2000" dirty="0">
                <a:latin typeface="Arial" panose="020B0604020202020204" pitchFamily="34" charset="0"/>
                <a:cs typeface="Arial" panose="020B0604020202020204" pitchFamily="34" charset="0"/>
              </a:rPr>
              <a:t>)</a:t>
            </a:r>
          </a:p>
        </p:txBody>
      </p:sp>
      <p:sp>
        <p:nvSpPr>
          <p:cNvPr id="436" name="TextBox 435">
            <a:extLst>
              <a:ext uri="{FF2B5EF4-FFF2-40B4-BE49-F238E27FC236}">
                <a16:creationId xmlns:a16="http://schemas.microsoft.com/office/drawing/2014/main" id="{3DAB84F7-1E65-4E42-865F-E6E2B4A29B27}"/>
              </a:ext>
            </a:extLst>
          </p:cNvPr>
          <p:cNvSpPr txBox="1"/>
          <p:nvPr/>
        </p:nvSpPr>
        <p:spPr>
          <a:xfrm>
            <a:off x="18644342" y="23604379"/>
            <a:ext cx="173736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Q4 (~45 </a:t>
            </a:r>
            <a:r>
              <a:rPr lang="en-US" sz="2000" dirty="0" err="1">
                <a:latin typeface="Arial" panose="020B0604020202020204" pitchFamily="34" charset="0"/>
                <a:cs typeface="Arial" panose="020B0604020202020204" pitchFamily="34" charset="0"/>
              </a:rPr>
              <a:t>hr</a:t>
            </a:r>
            <a:r>
              <a:rPr lang="en-US" sz="2000" dirty="0">
                <a:latin typeface="Arial" panose="020B0604020202020204" pitchFamily="34" charset="0"/>
                <a:cs typeface="Arial" panose="020B0604020202020204" pitchFamily="34" charset="0"/>
              </a:rPr>
              <a:t>)</a:t>
            </a:r>
          </a:p>
        </p:txBody>
      </p:sp>
      <p:sp>
        <p:nvSpPr>
          <p:cNvPr id="437" name="Rectangle 436">
            <a:extLst>
              <a:ext uri="{FF2B5EF4-FFF2-40B4-BE49-F238E27FC236}">
                <a16:creationId xmlns:a16="http://schemas.microsoft.com/office/drawing/2014/main" id="{9D9C9CD4-A658-304E-BEC0-7EE70969BFF6}"/>
              </a:ext>
            </a:extLst>
          </p:cNvPr>
          <p:cNvSpPr/>
          <p:nvPr/>
        </p:nvSpPr>
        <p:spPr>
          <a:xfrm>
            <a:off x="18468311" y="23278364"/>
            <a:ext cx="182880" cy="182880"/>
          </a:xfrm>
          <a:prstGeom prst="rect">
            <a:avLst/>
          </a:prstGeom>
          <a:solidFill>
            <a:srgbClr val="6095C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8" name="Rectangle 437">
            <a:extLst>
              <a:ext uri="{FF2B5EF4-FFF2-40B4-BE49-F238E27FC236}">
                <a16:creationId xmlns:a16="http://schemas.microsoft.com/office/drawing/2014/main" id="{AA66FEA0-9C1C-5C4D-BAEE-2990DF972EBF}"/>
              </a:ext>
            </a:extLst>
          </p:cNvPr>
          <p:cNvSpPr/>
          <p:nvPr/>
        </p:nvSpPr>
        <p:spPr>
          <a:xfrm>
            <a:off x="18468311" y="23708167"/>
            <a:ext cx="182880" cy="182880"/>
          </a:xfrm>
          <a:prstGeom prst="rect">
            <a:avLst/>
          </a:prstGeom>
          <a:solidFill>
            <a:srgbClr val="CD666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9" name="Rectangle 438">
            <a:extLst>
              <a:ext uri="{FF2B5EF4-FFF2-40B4-BE49-F238E27FC236}">
                <a16:creationId xmlns:a16="http://schemas.microsoft.com/office/drawing/2014/main" id="{CD3C74C2-2975-8042-B6B4-3DB0A96D4544}"/>
              </a:ext>
            </a:extLst>
          </p:cNvPr>
          <p:cNvSpPr/>
          <p:nvPr/>
        </p:nvSpPr>
        <p:spPr>
          <a:xfrm>
            <a:off x="18468311" y="24150714"/>
            <a:ext cx="182880" cy="182880"/>
          </a:xfrm>
          <a:prstGeom prst="rect">
            <a:avLst/>
          </a:prstGeom>
          <a:solidFill>
            <a:srgbClr val="AAC66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0" name="TextBox 439">
            <a:extLst>
              <a:ext uri="{FF2B5EF4-FFF2-40B4-BE49-F238E27FC236}">
                <a16:creationId xmlns:a16="http://schemas.microsoft.com/office/drawing/2014/main" id="{48F7DF49-F8F9-7E42-BEF1-FAD3663C777E}"/>
              </a:ext>
            </a:extLst>
          </p:cNvPr>
          <p:cNvSpPr txBox="1"/>
          <p:nvPr/>
        </p:nvSpPr>
        <p:spPr>
          <a:xfrm>
            <a:off x="18644342" y="24046918"/>
            <a:ext cx="173736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SURE</a:t>
            </a:r>
          </a:p>
        </p:txBody>
      </p:sp>
      <p:graphicFrame>
        <p:nvGraphicFramePr>
          <p:cNvPr id="463" name="Table 462">
            <a:extLst>
              <a:ext uri="{FF2B5EF4-FFF2-40B4-BE49-F238E27FC236}">
                <a16:creationId xmlns:a16="http://schemas.microsoft.com/office/drawing/2014/main" id="{793BB5D0-1555-BB40-86C4-A0F2621DA217}"/>
              </a:ext>
            </a:extLst>
          </p:cNvPr>
          <p:cNvGraphicFramePr>
            <a:graphicFrameLocks noGrp="1"/>
          </p:cNvGraphicFramePr>
          <p:nvPr>
            <p:extLst>
              <p:ext uri="{D42A27DB-BD31-4B8C-83A1-F6EECF244321}">
                <p14:modId xmlns:p14="http://schemas.microsoft.com/office/powerpoint/2010/main" val="1162550414"/>
              </p:ext>
            </p:extLst>
          </p:nvPr>
        </p:nvGraphicFramePr>
        <p:xfrm>
          <a:off x="16644467" y="36705505"/>
          <a:ext cx="3701485" cy="2219960"/>
        </p:xfrm>
        <a:graphic>
          <a:graphicData uri="http://schemas.openxmlformats.org/drawingml/2006/table">
            <a:tbl>
              <a:tblPr firstRow="1" bandRow="1">
                <a:tableStyleId>{FABFCF23-3B69-468F-B69F-88F6DE6A72F2}</a:tableStyleId>
              </a:tblPr>
              <a:tblGrid>
                <a:gridCol w="2161435">
                  <a:extLst>
                    <a:ext uri="{9D8B030D-6E8A-4147-A177-3AD203B41FA5}">
                      <a16:colId xmlns:a16="http://schemas.microsoft.com/office/drawing/2014/main" val="2113665359"/>
                    </a:ext>
                  </a:extLst>
                </a:gridCol>
                <a:gridCol w="1540050">
                  <a:extLst>
                    <a:ext uri="{9D8B030D-6E8A-4147-A177-3AD203B41FA5}">
                      <a16:colId xmlns:a16="http://schemas.microsoft.com/office/drawing/2014/main" val="3428093840"/>
                    </a:ext>
                  </a:extLst>
                </a:gridCol>
              </a:tblGrid>
              <a:tr h="0">
                <a:tc>
                  <a:txBody>
                    <a:bodyPr/>
                    <a:lstStyle/>
                    <a:p>
                      <a:endParaRPr lang="en-US" sz="1800" dirty="0">
                        <a:latin typeface="Arial" panose="020B0604020202020204" pitchFamily="34" charset="0"/>
                        <a:cs typeface="Arial" panose="020B0604020202020204" pitchFamily="34" charset="0"/>
                      </a:endParaRPr>
                    </a:p>
                  </a:txBody>
                  <a:tcPr/>
                </a:tc>
                <a:tc>
                  <a:txBody>
                    <a:bodyPr/>
                    <a:lstStyle/>
                    <a:p>
                      <a:pPr algn="ctr"/>
                      <a:r>
                        <a:rPr lang="en-US" sz="1800" dirty="0"/>
                        <a:t> % very likely</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45094613"/>
                  </a:ext>
                </a:extLst>
              </a:tr>
              <a:tr h="370840">
                <a:tc>
                  <a:txBody>
                    <a:bodyPr/>
                    <a:lstStyle/>
                    <a:p>
                      <a:pPr marL="0" marR="0" lvl="0" indent="0" algn="l" rtl="0">
                        <a:lnSpc>
                          <a:spcPct val="100000"/>
                        </a:lnSpc>
                        <a:spcBef>
                          <a:spcPts val="0"/>
                        </a:spcBef>
                        <a:spcAft>
                          <a:spcPts val="0"/>
                        </a:spcAft>
                        <a:buNone/>
                      </a:pPr>
                      <a:r>
                        <a:rPr lang="en-US" sz="1800" u="none" strike="noStrike" cap="none" dirty="0">
                          <a:sym typeface="Arial"/>
                        </a:rPr>
                        <a:t>Wet lab coursework</a:t>
                      </a:r>
                      <a:endParaRPr lang="en-US" sz="18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a:tc>
                <a:tc>
                  <a:txBody>
                    <a:bodyPr/>
                    <a:lstStyle/>
                    <a:p>
                      <a:pPr algn="r"/>
                      <a:r>
                        <a:rPr lang="en-US" sz="1800" dirty="0"/>
                        <a:t>27.9%</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0845032"/>
                  </a:ext>
                </a:extLst>
              </a:tr>
              <a:tr h="370840">
                <a:tc>
                  <a:txBody>
                    <a:bodyPr/>
                    <a:lstStyle/>
                    <a:p>
                      <a:pPr marL="0" marR="0" lvl="0" indent="0" algn="l" rtl="0">
                        <a:lnSpc>
                          <a:spcPct val="100000"/>
                        </a:lnSpc>
                        <a:spcBef>
                          <a:spcPts val="0"/>
                        </a:spcBef>
                        <a:spcAft>
                          <a:spcPts val="0"/>
                        </a:spcAft>
                        <a:buNone/>
                      </a:pPr>
                      <a:r>
                        <a:rPr lang="en-US" sz="1800" u="none" strike="noStrike" cap="none" dirty="0">
                          <a:sym typeface="Arial"/>
                        </a:rPr>
                        <a:t>Field coursework</a:t>
                      </a:r>
                      <a:endPar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a:txBody>
                  <a:tcPr/>
                </a:tc>
                <a:tc>
                  <a:txBody>
                    <a:bodyPr/>
                    <a:lstStyle/>
                    <a:p>
                      <a:pPr algn="r"/>
                      <a:r>
                        <a:rPr lang="en-US" sz="1800" dirty="0"/>
                        <a:t>11.5%</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98044362"/>
                  </a:ext>
                </a:extLst>
              </a:tr>
              <a:tr h="370840">
                <a:tc>
                  <a:txBody>
                    <a:bodyPr/>
                    <a:lstStyle/>
                    <a:p>
                      <a:pPr marL="0" marR="0" lvl="0" indent="0" algn="l" rtl="0">
                        <a:lnSpc>
                          <a:spcPct val="100000"/>
                        </a:lnSpc>
                        <a:spcBef>
                          <a:spcPts val="0"/>
                        </a:spcBef>
                        <a:spcAft>
                          <a:spcPts val="0"/>
                        </a:spcAft>
                        <a:buNone/>
                      </a:pPr>
                      <a:r>
                        <a:rPr lang="en-US" sz="1800" u="none" strike="noStrike" cap="none" dirty="0">
                          <a:sym typeface="Arial"/>
                        </a:rPr>
                        <a:t>Wet lab research</a:t>
                      </a:r>
                      <a:endParaRPr lang="en-US"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a:txBody>
                  <a:tcPr/>
                </a:tc>
                <a:tc>
                  <a:txBody>
                    <a:bodyPr/>
                    <a:lstStyle/>
                    <a:p>
                      <a:pPr algn="r"/>
                      <a:r>
                        <a:rPr lang="en-US" sz="1800" dirty="0"/>
                        <a:t>36.5%</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947784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u="none" strike="noStrike" cap="none" dirty="0">
                          <a:sym typeface="Arial"/>
                        </a:rPr>
                        <a:t>Field research</a:t>
                      </a:r>
                      <a:endParaRPr lang="en-US" sz="1800" b="0" i="0" u="none" strike="noStrike" cap="none" dirty="0">
                        <a:solidFill>
                          <a:schemeClr val="dk1"/>
                        </a:solidFill>
                        <a:latin typeface="Arial" panose="020B0604020202020204" pitchFamily="34" charset="0"/>
                        <a:ea typeface="+mn-ea"/>
                        <a:cs typeface="Arial" panose="020B0604020202020204" pitchFamily="34" charset="0"/>
                        <a:sym typeface="Arial"/>
                      </a:endParaRPr>
                    </a:p>
                  </a:txBody>
                  <a:tcPr/>
                </a:tc>
                <a:tc>
                  <a:txBody>
                    <a:bodyPr/>
                    <a:lstStyle/>
                    <a:p>
                      <a:pPr algn="r"/>
                      <a:r>
                        <a:rPr lang="en-US" sz="1800" dirty="0"/>
                        <a:t>10.6%</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5583459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u="none" strike="noStrike" cap="none" dirty="0">
                          <a:sym typeface="Arial"/>
                        </a:rPr>
                        <a:t>GEP research </a:t>
                      </a:r>
                      <a:endParaRPr lang="en-US" sz="1800" dirty="0">
                        <a:latin typeface="Arial" panose="020B0604020202020204" pitchFamily="34" charset="0"/>
                        <a:cs typeface="Arial" panose="020B0604020202020204" pitchFamily="34" charset="0"/>
                      </a:endParaRPr>
                    </a:p>
                  </a:txBody>
                  <a:tcPr/>
                </a:tc>
                <a:tc>
                  <a:txBody>
                    <a:bodyPr/>
                    <a:lstStyle/>
                    <a:p>
                      <a:pPr algn="r"/>
                      <a:r>
                        <a:rPr lang="en-US" sz="1800" dirty="0"/>
                        <a:t>67.3%</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5636912"/>
                  </a:ext>
                </a:extLst>
              </a:tr>
            </a:tbl>
          </a:graphicData>
        </a:graphic>
      </p:graphicFrame>
      <p:sp>
        <p:nvSpPr>
          <p:cNvPr id="466" name="TextBox 465">
            <a:extLst>
              <a:ext uri="{FF2B5EF4-FFF2-40B4-BE49-F238E27FC236}">
                <a16:creationId xmlns:a16="http://schemas.microsoft.com/office/drawing/2014/main" id="{37555DEB-C726-084A-8D86-DB90E1F00CB6}"/>
              </a:ext>
            </a:extLst>
          </p:cNvPr>
          <p:cNvSpPr txBox="1"/>
          <p:nvPr/>
        </p:nvSpPr>
        <p:spPr>
          <a:xfrm rot="16200000">
            <a:off x="9176694" y="37184374"/>
            <a:ext cx="3162300" cy="37075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Number of Comments</a:t>
            </a:r>
          </a:p>
        </p:txBody>
      </p:sp>
      <p:sp>
        <p:nvSpPr>
          <p:cNvPr id="468" name="Rectangle 467">
            <a:extLst>
              <a:ext uri="{FF2B5EF4-FFF2-40B4-BE49-F238E27FC236}">
                <a16:creationId xmlns:a16="http://schemas.microsoft.com/office/drawing/2014/main" id="{A76389C9-A7B1-2E46-B2B3-BF9FE370245C}"/>
              </a:ext>
            </a:extLst>
          </p:cNvPr>
          <p:cNvSpPr/>
          <p:nvPr/>
        </p:nvSpPr>
        <p:spPr>
          <a:xfrm>
            <a:off x="10515600" y="14136692"/>
            <a:ext cx="10058399" cy="5950127"/>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0" name="Rectangle 469">
            <a:extLst>
              <a:ext uri="{FF2B5EF4-FFF2-40B4-BE49-F238E27FC236}">
                <a16:creationId xmlns:a16="http://schemas.microsoft.com/office/drawing/2014/main" id="{A2A08EC6-9696-C44B-BBEE-9E3234F4A8F1}"/>
              </a:ext>
            </a:extLst>
          </p:cNvPr>
          <p:cNvSpPr/>
          <p:nvPr/>
        </p:nvSpPr>
        <p:spPr>
          <a:xfrm>
            <a:off x="10515600" y="12675432"/>
            <a:ext cx="10058399" cy="1408946"/>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2" name="Rectangle 471">
            <a:extLst>
              <a:ext uri="{FF2B5EF4-FFF2-40B4-BE49-F238E27FC236}">
                <a16:creationId xmlns:a16="http://schemas.microsoft.com/office/drawing/2014/main" id="{12F19678-0D1D-6942-9A31-E71391D0F7CD}"/>
              </a:ext>
            </a:extLst>
          </p:cNvPr>
          <p:cNvSpPr/>
          <p:nvPr/>
        </p:nvSpPr>
        <p:spPr>
          <a:xfrm>
            <a:off x="10515600" y="5731815"/>
            <a:ext cx="10058400" cy="675228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4" name="Rectangle 473">
            <a:extLst>
              <a:ext uri="{FF2B5EF4-FFF2-40B4-BE49-F238E27FC236}">
                <a16:creationId xmlns:a16="http://schemas.microsoft.com/office/drawing/2014/main" id="{CDF8C614-49C4-414B-8269-A8484C75D889}"/>
              </a:ext>
            </a:extLst>
          </p:cNvPr>
          <p:cNvSpPr/>
          <p:nvPr/>
        </p:nvSpPr>
        <p:spPr>
          <a:xfrm>
            <a:off x="20784312" y="4407408"/>
            <a:ext cx="10058400" cy="1325880"/>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6" name="Rectangle 475">
            <a:extLst>
              <a:ext uri="{FF2B5EF4-FFF2-40B4-BE49-F238E27FC236}">
                <a16:creationId xmlns:a16="http://schemas.microsoft.com/office/drawing/2014/main" id="{38C6FC7D-B05B-8440-83F1-E63842D6D421}"/>
              </a:ext>
            </a:extLst>
          </p:cNvPr>
          <p:cNvSpPr/>
          <p:nvPr/>
        </p:nvSpPr>
        <p:spPr>
          <a:xfrm>
            <a:off x="20784312" y="5715927"/>
            <a:ext cx="10058400" cy="728887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5" name="Rectangle 304">
            <a:extLst>
              <a:ext uri="{FF2B5EF4-FFF2-40B4-BE49-F238E27FC236}">
                <a16:creationId xmlns:a16="http://schemas.microsoft.com/office/drawing/2014/main" id="{88D1E5A0-F7E4-CC4C-8DE3-0C2746D0C9D7}"/>
              </a:ext>
            </a:extLst>
          </p:cNvPr>
          <p:cNvSpPr/>
          <p:nvPr/>
        </p:nvSpPr>
        <p:spPr>
          <a:xfrm>
            <a:off x="10515600" y="20345401"/>
            <a:ext cx="10058399" cy="13293968"/>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06" name="Rectangle 305">
            <a:extLst>
              <a:ext uri="{FF2B5EF4-FFF2-40B4-BE49-F238E27FC236}">
                <a16:creationId xmlns:a16="http://schemas.microsoft.com/office/drawing/2014/main" id="{869D1CDF-CE78-AF4D-BAFB-2070B094B237}"/>
              </a:ext>
            </a:extLst>
          </p:cNvPr>
          <p:cNvSpPr/>
          <p:nvPr/>
        </p:nvSpPr>
        <p:spPr>
          <a:xfrm>
            <a:off x="10515600" y="20346883"/>
            <a:ext cx="10058399" cy="1325880"/>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3" name="Picture 2" descr="Screen Shot 2013-10-14 at 10.26.00 PM.png">
            <a:extLst>
              <a:ext uri="{FF2B5EF4-FFF2-40B4-BE49-F238E27FC236}">
                <a16:creationId xmlns:a16="http://schemas.microsoft.com/office/drawing/2014/main" id="{F29C12BF-7371-5346-B829-929F9111A94F}"/>
              </a:ext>
            </a:extLst>
          </p:cNvPr>
          <p:cNvPicPr>
            <a:picLocks noChangeAspect="1"/>
          </p:cNvPicPr>
          <p:nvPr/>
        </p:nvPicPr>
        <p:blipFill rotWithShape="1">
          <a:blip r:embed="rId12">
            <a:extLst>
              <a:ext uri="{28A0092B-C50C-407E-A947-70E740481C1C}">
                <a14:useLocalDpi xmlns:a14="http://schemas.microsoft.com/office/drawing/2010/main" val="0"/>
              </a:ext>
            </a:extLst>
          </a:blip>
          <a:srcRect l="8564" t="1415" b="7364"/>
          <a:stretch/>
        </p:blipFill>
        <p:spPr bwMode="auto">
          <a:xfrm>
            <a:off x="11331909" y="22498343"/>
            <a:ext cx="6762207" cy="2964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4" name="Rectangle 333">
            <a:extLst>
              <a:ext uri="{FF2B5EF4-FFF2-40B4-BE49-F238E27FC236}">
                <a16:creationId xmlns:a16="http://schemas.microsoft.com/office/drawing/2014/main" id="{4F08F2F0-8E0D-7749-8046-C11424F2DE84}"/>
              </a:ext>
            </a:extLst>
          </p:cNvPr>
          <p:cNvSpPr/>
          <p:nvPr/>
        </p:nvSpPr>
        <p:spPr>
          <a:xfrm>
            <a:off x="15977561" y="22619310"/>
            <a:ext cx="1225369" cy="6427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2" name="TextBox 431">
            <a:extLst>
              <a:ext uri="{FF2B5EF4-FFF2-40B4-BE49-F238E27FC236}">
                <a16:creationId xmlns:a16="http://schemas.microsoft.com/office/drawing/2014/main" id="{BA51060C-DBAD-B34D-8949-EDE67B502B0D}"/>
              </a:ext>
            </a:extLst>
          </p:cNvPr>
          <p:cNvSpPr txBox="1"/>
          <p:nvPr/>
        </p:nvSpPr>
        <p:spPr>
          <a:xfrm>
            <a:off x="11416015" y="22544453"/>
            <a:ext cx="2793815" cy="369332"/>
          </a:xfrm>
          <a:prstGeom prst="rect">
            <a:avLst/>
          </a:prstGeom>
          <a:solidFill>
            <a:schemeClr val="accent4">
              <a:lumMod val="20000"/>
              <a:lumOff val="80000"/>
            </a:schemeClr>
          </a:solidFill>
          <a:ln>
            <a:solidFill>
              <a:schemeClr val="accent4">
                <a:lumMod val="50000"/>
              </a:schemeClr>
            </a:solidFill>
          </a:ln>
        </p:spPr>
        <p:txBody>
          <a:bodyPr wrap="square" rtlCol="0">
            <a:spAutoFit/>
          </a:bodyPr>
          <a:lstStyle/>
          <a:p>
            <a:r>
              <a:rPr lang="en-US" sz="1800" dirty="0">
                <a:latin typeface="Arial" panose="020B0604020202020204" pitchFamily="34" charset="0"/>
                <a:cs typeface="Arial" panose="020B0604020202020204" pitchFamily="34" charset="0"/>
              </a:rPr>
              <a:t>Skill in interpreting results</a:t>
            </a:r>
          </a:p>
        </p:txBody>
      </p:sp>
      <p:sp>
        <p:nvSpPr>
          <p:cNvPr id="433" name="TextBox 432">
            <a:extLst>
              <a:ext uri="{FF2B5EF4-FFF2-40B4-BE49-F238E27FC236}">
                <a16:creationId xmlns:a16="http://schemas.microsoft.com/office/drawing/2014/main" id="{02172F86-40B4-DD4B-8411-797696030B08}"/>
              </a:ext>
            </a:extLst>
          </p:cNvPr>
          <p:cNvSpPr txBox="1"/>
          <p:nvPr/>
        </p:nvSpPr>
        <p:spPr>
          <a:xfrm>
            <a:off x="14643902" y="22562844"/>
            <a:ext cx="2435254" cy="369332"/>
          </a:xfrm>
          <a:prstGeom prst="rect">
            <a:avLst/>
          </a:prstGeom>
          <a:solidFill>
            <a:schemeClr val="accent4">
              <a:lumMod val="20000"/>
              <a:lumOff val="80000"/>
            </a:schemeClr>
          </a:solidFill>
          <a:ln>
            <a:solidFill>
              <a:schemeClr val="accent4">
                <a:lumMod val="50000"/>
              </a:schemeClr>
            </a:solidFill>
          </a:ln>
        </p:spPr>
        <p:txBody>
          <a:bodyPr wrap="square" rtlCol="0">
            <a:spAutoFit/>
          </a:bodyPr>
          <a:lstStyle/>
          <a:p>
            <a:r>
              <a:rPr lang="en-US" sz="1800" dirty="0">
                <a:latin typeface="Arial" panose="020B0604020202020204" pitchFamily="34" charset="0"/>
                <a:cs typeface="Arial" panose="020B0604020202020204" pitchFamily="34" charset="0"/>
              </a:rPr>
              <a:t>Ability to analyze data</a:t>
            </a:r>
          </a:p>
        </p:txBody>
      </p:sp>
      <p:cxnSp>
        <p:nvCxnSpPr>
          <p:cNvPr id="441" name="Straight Arrow Connector 440">
            <a:extLst>
              <a:ext uri="{FF2B5EF4-FFF2-40B4-BE49-F238E27FC236}">
                <a16:creationId xmlns:a16="http://schemas.microsoft.com/office/drawing/2014/main" id="{6D708FED-A50B-E246-9B3D-4EBDDED1D8AE}"/>
              </a:ext>
            </a:extLst>
          </p:cNvPr>
          <p:cNvCxnSpPr>
            <a:cxnSpLocks/>
          </p:cNvCxnSpPr>
          <p:nvPr/>
        </p:nvCxnSpPr>
        <p:spPr>
          <a:xfrm flipV="1">
            <a:off x="14598940" y="22920385"/>
            <a:ext cx="358662" cy="251837"/>
          </a:xfrm>
          <a:prstGeom prst="straightConnector1">
            <a:avLst/>
          </a:prstGeom>
          <a:ln w="57150">
            <a:solidFill>
              <a:srgbClr val="7030A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57" name="TextBox 456">
            <a:extLst>
              <a:ext uri="{FF2B5EF4-FFF2-40B4-BE49-F238E27FC236}">
                <a16:creationId xmlns:a16="http://schemas.microsoft.com/office/drawing/2014/main" id="{3B3EB618-306E-A94B-9BA0-06F53832A4FD}"/>
              </a:ext>
            </a:extLst>
          </p:cNvPr>
          <p:cNvSpPr txBox="1"/>
          <p:nvPr/>
        </p:nvSpPr>
        <p:spPr>
          <a:xfrm rot="16200000">
            <a:off x="9443954" y="23773510"/>
            <a:ext cx="2823883"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Means</a:t>
            </a:r>
          </a:p>
        </p:txBody>
      </p:sp>
      <p:sp>
        <p:nvSpPr>
          <p:cNvPr id="2" name="TextBox 1">
            <a:extLst>
              <a:ext uri="{FF2B5EF4-FFF2-40B4-BE49-F238E27FC236}">
                <a16:creationId xmlns:a16="http://schemas.microsoft.com/office/drawing/2014/main" id="{5BB7274A-1C1A-DC48-92F5-4BE4DFAE643E}"/>
              </a:ext>
            </a:extLst>
          </p:cNvPr>
          <p:cNvSpPr txBox="1"/>
          <p:nvPr/>
        </p:nvSpPr>
        <p:spPr>
          <a:xfrm>
            <a:off x="10931173" y="25216909"/>
            <a:ext cx="478704" cy="352583"/>
          </a:xfrm>
          <a:prstGeom prst="rect">
            <a:avLst/>
          </a:prstGeom>
          <a:noFill/>
        </p:spPr>
        <p:txBody>
          <a:bodyPr wrap="square" rtlCol="0">
            <a:spAutoFit/>
          </a:bodyPr>
          <a:lstStyle/>
          <a:p>
            <a:pPr algn="r"/>
            <a:r>
              <a:rPr lang="en-US" sz="1800" dirty="0">
                <a:latin typeface="Arial" panose="020B0604020202020204" pitchFamily="34" charset="0"/>
                <a:ea typeface="Arial" charset="0"/>
                <a:cs typeface="Arial" panose="020B0604020202020204" pitchFamily="34" charset="0"/>
              </a:rPr>
              <a:t>2</a:t>
            </a:r>
          </a:p>
        </p:txBody>
      </p:sp>
      <p:sp>
        <p:nvSpPr>
          <p:cNvPr id="311" name="TextBox 310">
            <a:extLst>
              <a:ext uri="{FF2B5EF4-FFF2-40B4-BE49-F238E27FC236}">
                <a16:creationId xmlns:a16="http://schemas.microsoft.com/office/drawing/2014/main" id="{8A80C73C-DB38-9549-B9BF-4208F161A163}"/>
              </a:ext>
            </a:extLst>
          </p:cNvPr>
          <p:cNvSpPr txBox="1"/>
          <p:nvPr/>
        </p:nvSpPr>
        <p:spPr>
          <a:xfrm>
            <a:off x="10931173" y="24272131"/>
            <a:ext cx="478704" cy="352583"/>
          </a:xfrm>
          <a:prstGeom prst="rect">
            <a:avLst/>
          </a:prstGeom>
          <a:noFill/>
        </p:spPr>
        <p:txBody>
          <a:bodyPr wrap="square" rtlCol="0">
            <a:spAutoFit/>
          </a:bodyPr>
          <a:lstStyle/>
          <a:p>
            <a:pPr algn="r"/>
            <a:r>
              <a:rPr lang="en-US" sz="1800" dirty="0">
                <a:latin typeface="Arial" panose="020B0604020202020204" pitchFamily="34" charset="0"/>
                <a:ea typeface="Arial" charset="0"/>
                <a:cs typeface="Arial" panose="020B0604020202020204" pitchFamily="34" charset="0"/>
              </a:rPr>
              <a:t>3</a:t>
            </a:r>
          </a:p>
        </p:txBody>
      </p:sp>
      <p:sp>
        <p:nvSpPr>
          <p:cNvPr id="312" name="TextBox 311">
            <a:extLst>
              <a:ext uri="{FF2B5EF4-FFF2-40B4-BE49-F238E27FC236}">
                <a16:creationId xmlns:a16="http://schemas.microsoft.com/office/drawing/2014/main" id="{7C52947E-C0DF-C44D-A43F-0F079F94E8EC}"/>
              </a:ext>
            </a:extLst>
          </p:cNvPr>
          <p:cNvSpPr txBox="1"/>
          <p:nvPr/>
        </p:nvSpPr>
        <p:spPr>
          <a:xfrm>
            <a:off x="10931173" y="23315871"/>
            <a:ext cx="478704" cy="352583"/>
          </a:xfrm>
          <a:prstGeom prst="rect">
            <a:avLst/>
          </a:prstGeom>
          <a:noFill/>
        </p:spPr>
        <p:txBody>
          <a:bodyPr wrap="square" rtlCol="0">
            <a:spAutoFit/>
          </a:bodyPr>
          <a:lstStyle/>
          <a:p>
            <a:pPr algn="r"/>
            <a:r>
              <a:rPr lang="en-US" sz="1800" dirty="0">
                <a:latin typeface="Arial" panose="020B0604020202020204" pitchFamily="34" charset="0"/>
                <a:ea typeface="Arial" charset="0"/>
                <a:cs typeface="Arial" panose="020B0604020202020204" pitchFamily="34" charset="0"/>
              </a:rPr>
              <a:t>4</a:t>
            </a:r>
          </a:p>
        </p:txBody>
      </p:sp>
      <p:sp>
        <p:nvSpPr>
          <p:cNvPr id="313" name="TextBox 312">
            <a:extLst>
              <a:ext uri="{FF2B5EF4-FFF2-40B4-BE49-F238E27FC236}">
                <a16:creationId xmlns:a16="http://schemas.microsoft.com/office/drawing/2014/main" id="{18822F9A-F7B7-844C-956F-BAFC3E57EC63}"/>
              </a:ext>
            </a:extLst>
          </p:cNvPr>
          <p:cNvSpPr txBox="1"/>
          <p:nvPr/>
        </p:nvSpPr>
        <p:spPr>
          <a:xfrm>
            <a:off x="10931173" y="22373798"/>
            <a:ext cx="478704" cy="352583"/>
          </a:xfrm>
          <a:prstGeom prst="rect">
            <a:avLst/>
          </a:prstGeom>
          <a:noFill/>
        </p:spPr>
        <p:txBody>
          <a:bodyPr wrap="square" rtlCol="0">
            <a:spAutoFit/>
          </a:bodyPr>
          <a:lstStyle/>
          <a:p>
            <a:pPr algn="r"/>
            <a:r>
              <a:rPr lang="en-US" sz="1800" dirty="0">
                <a:latin typeface="Arial" panose="020B0604020202020204" pitchFamily="34" charset="0"/>
                <a:ea typeface="Arial" charset="0"/>
                <a:cs typeface="Arial" panose="020B0604020202020204" pitchFamily="34" charset="0"/>
              </a:rPr>
              <a:t>5</a:t>
            </a:r>
          </a:p>
        </p:txBody>
      </p:sp>
      <p:grpSp>
        <p:nvGrpSpPr>
          <p:cNvPr id="126" name="Group 125">
            <a:extLst>
              <a:ext uri="{FF2B5EF4-FFF2-40B4-BE49-F238E27FC236}">
                <a16:creationId xmlns:a16="http://schemas.microsoft.com/office/drawing/2014/main" id="{F27E7F30-E368-EC49-91DC-7EF62153987C}"/>
              </a:ext>
            </a:extLst>
          </p:cNvPr>
          <p:cNvGrpSpPr/>
          <p:nvPr/>
        </p:nvGrpSpPr>
        <p:grpSpPr>
          <a:xfrm>
            <a:off x="11364194" y="25381484"/>
            <a:ext cx="6663290" cy="338554"/>
            <a:chOff x="11441846" y="25381484"/>
            <a:chExt cx="6663290" cy="338554"/>
          </a:xfrm>
        </p:grpSpPr>
        <p:sp>
          <p:nvSpPr>
            <p:cNvPr id="310" name="TextBox 309">
              <a:extLst>
                <a:ext uri="{FF2B5EF4-FFF2-40B4-BE49-F238E27FC236}">
                  <a16:creationId xmlns:a16="http://schemas.microsoft.com/office/drawing/2014/main" id="{62F3E54C-F898-E845-9088-6F7FADF3D518}"/>
                </a:ext>
              </a:extLst>
            </p:cNvPr>
            <p:cNvSpPr txBox="1"/>
            <p:nvPr/>
          </p:nvSpPr>
          <p:spPr>
            <a:xfrm>
              <a:off x="11441846" y="25381484"/>
              <a:ext cx="38146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a:t>
              </a:r>
            </a:p>
          </p:txBody>
        </p:sp>
        <p:sp>
          <p:nvSpPr>
            <p:cNvPr id="314" name="TextBox 313">
              <a:extLst>
                <a:ext uri="{FF2B5EF4-FFF2-40B4-BE49-F238E27FC236}">
                  <a16:creationId xmlns:a16="http://schemas.microsoft.com/office/drawing/2014/main" id="{AEF4284E-AD4D-2F45-953E-C3D699D4DC8E}"/>
                </a:ext>
              </a:extLst>
            </p:cNvPr>
            <p:cNvSpPr txBox="1"/>
            <p:nvPr/>
          </p:nvSpPr>
          <p:spPr>
            <a:xfrm>
              <a:off x="11812875" y="25381484"/>
              <a:ext cx="35067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2</a:t>
              </a:r>
            </a:p>
          </p:txBody>
        </p:sp>
        <p:sp>
          <p:nvSpPr>
            <p:cNvPr id="315" name="TextBox 314">
              <a:extLst>
                <a:ext uri="{FF2B5EF4-FFF2-40B4-BE49-F238E27FC236}">
                  <a16:creationId xmlns:a16="http://schemas.microsoft.com/office/drawing/2014/main" id="{4FC8D700-E417-F942-95DB-5C4B64CDACC0}"/>
                </a:ext>
              </a:extLst>
            </p:cNvPr>
            <p:cNvSpPr txBox="1"/>
            <p:nvPr/>
          </p:nvSpPr>
          <p:spPr>
            <a:xfrm>
              <a:off x="12078168" y="25381484"/>
              <a:ext cx="38146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3</a:t>
              </a:r>
            </a:p>
          </p:txBody>
        </p:sp>
        <p:sp>
          <p:nvSpPr>
            <p:cNvPr id="316" name="TextBox 315">
              <a:extLst>
                <a:ext uri="{FF2B5EF4-FFF2-40B4-BE49-F238E27FC236}">
                  <a16:creationId xmlns:a16="http://schemas.microsoft.com/office/drawing/2014/main" id="{A9214C76-7649-4F41-A86F-EF0B0DCD623F}"/>
                </a:ext>
              </a:extLst>
            </p:cNvPr>
            <p:cNvSpPr txBox="1"/>
            <p:nvPr/>
          </p:nvSpPr>
          <p:spPr>
            <a:xfrm>
              <a:off x="12300872"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4</a:t>
              </a:r>
            </a:p>
          </p:txBody>
        </p:sp>
        <p:sp>
          <p:nvSpPr>
            <p:cNvPr id="317" name="TextBox 316">
              <a:extLst>
                <a:ext uri="{FF2B5EF4-FFF2-40B4-BE49-F238E27FC236}">
                  <a16:creationId xmlns:a16="http://schemas.microsoft.com/office/drawing/2014/main" id="{8800ECAB-C405-684B-B938-75B59721D5C4}"/>
                </a:ext>
              </a:extLst>
            </p:cNvPr>
            <p:cNvSpPr txBox="1"/>
            <p:nvPr/>
          </p:nvSpPr>
          <p:spPr>
            <a:xfrm>
              <a:off x="12737710" y="25381484"/>
              <a:ext cx="38146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5</a:t>
              </a:r>
            </a:p>
          </p:txBody>
        </p:sp>
        <p:sp>
          <p:nvSpPr>
            <p:cNvPr id="318" name="TextBox 317">
              <a:extLst>
                <a:ext uri="{FF2B5EF4-FFF2-40B4-BE49-F238E27FC236}">
                  <a16:creationId xmlns:a16="http://schemas.microsoft.com/office/drawing/2014/main" id="{0F19C533-60D8-AD44-BCC5-1EEFF3D7F318}"/>
                </a:ext>
              </a:extLst>
            </p:cNvPr>
            <p:cNvSpPr txBox="1"/>
            <p:nvPr/>
          </p:nvSpPr>
          <p:spPr>
            <a:xfrm>
              <a:off x="12967180"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6</a:t>
              </a:r>
            </a:p>
          </p:txBody>
        </p:sp>
        <p:sp>
          <p:nvSpPr>
            <p:cNvPr id="319" name="TextBox 318">
              <a:extLst>
                <a:ext uri="{FF2B5EF4-FFF2-40B4-BE49-F238E27FC236}">
                  <a16:creationId xmlns:a16="http://schemas.microsoft.com/office/drawing/2014/main" id="{28CA18C0-F010-A34C-BFF2-895D55BED999}"/>
                </a:ext>
              </a:extLst>
            </p:cNvPr>
            <p:cNvSpPr txBox="1"/>
            <p:nvPr/>
          </p:nvSpPr>
          <p:spPr>
            <a:xfrm>
              <a:off x="13353732" y="25381484"/>
              <a:ext cx="38146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7</a:t>
              </a:r>
            </a:p>
          </p:txBody>
        </p:sp>
        <p:sp>
          <p:nvSpPr>
            <p:cNvPr id="320" name="TextBox 319">
              <a:extLst>
                <a:ext uri="{FF2B5EF4-FFF2-40B4-BE49-F238E27FC236}">
                  <a16:creationId xmlns:a16="http://schemas.microsoft.com/office/drawing/2014/main" id="{4B5A2019-831B-E045-B75A-41276557F7BB}"/>
                </a:ext>
              </a:extLst>
            </p:cNvPr>
            <p:cNvSpPr txBox="1"/>
            <p:nvPr/>
          </p:nvSpPr>
          <p:spPr>
            <a:xfrm>
              <a:off x="13617035"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8</a:t>
              </a:r>
            </a:p>
          </p:txBody>
        </p:sp>
        <p:sp>
          <p:nvSpPr>
            <p:cNvPr id="321" name="TextBox 320">
              <a:extLst>
                <a:ext uri="{FF2B5EF4-FFF2-40B4-BE49-F238E27FC236}">
                  <a16:creationId xmlns:a16="http://schemas.microsoft.com/office/drawing/2014/main" id="{1AA9589C-9E96-9A4A-979B-8B6D82150AB0}"/>
                </a:ext>
              </a:extLst>
            </p:cNvPr>
            <p:cNvSpPr txBox="1"/>
            <p:nvPr/>
          </p:nvSpPr>
          <p:spPr>
            <a:xfrm>
              <a:off x="14047109" y="25381484"/>
              <a:ext cx="38146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9</a:t>
              </a:r>
            </a:p>
          </p:txBody>
        </p:sp>
        <p:sp>
          <p:nvSpPr>
            <p:cNvPr id="322" name="TextBox 321">
              <a:extLst>
                <a:ext uri="{FF2B5EF4-FFF2-40B4-BE49-F238E27FC236}">
                  <a16:creationId xmlns:a16="http://schemas.microsoft.com/office/drawing/2014/main" id="{53DE3281-92A2-A641-8E8A-739D378257E2}"/>
                </a:ext>
              </a:extLst>
            </p:cNvPr>
            <p:cNvSpPr txBox="1"/>
            <p:nvPr/>
          </p:nvSpPr>
          <p:spPr>
            <a:xfrm>
              <a:off x="14303645"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10</a:t>
              </a:r>
            </a:p>
          </p:txBody>
        </p:sp>
        <p:sp>
          <p:nvSpPr>
            <p:cNvPr id="323" name="TextBox 322">
              <a:extLst>
                <a:ext uri="{FF2B5EF4-FFF2-40B4-BE49-F238E27FC236}">
                  <a16:creationId xmlns:a16="http://schemas.microsoft.com/office/drawing/2014/main" id="{6CA7E3BA-793D-8C44-9AC9-E05EE4692826}"/>
                </a:ext>
              </a:extLst>
            </p:cNvPr>
            <p:cNvSpPr txBox="1"/>
            <p:nvPr/>
          </p:nvSpPr>
          <p:spPr>
            <a:xfrm>
              <a:off x="14637591" y="25381484"/>
              <a:ext cx="501742" cy="338554"/>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11</a:t>
              </a:r>
            </a:p>
          </p:txBody>
        </p:sp>
        <p:sp>
          <p:nvSpPr>
            <p:cNvPr id="335" name="TextBox 334">
              <a:extLst>
                <a:ext uri="{FF2B5EF4-FFF2-40B4-BE49-F238E27FC236}">
                  <a16:creationId xmlns:a16="http://schemas.microsoft.com/office/drawing/2014/main" id="{B6112918-8AC4-6443-9A6B-7C9BE898BBA8}"/>
                </a:ext>
              </a:extLst>
            </p:cNvPr>
            <p:cNvSpPr txBox="1"/>
            <p:nvPr/>
          </p:nvSpPr>
          <p:spPr>
            <a:xfrm>
              <a:off x="14973802"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12</a:t>
              </a:r>
            </a:p>
          </p:txBody>
        </p:sp>
        <p:sp>
          <p:nvSpPr>
            <p:cNvPr id="336" name="TextBox 335">
              <a:extLst>
                <a:ext uri="{FF2B5EF4-FFF2-40B4-BE49-F238E27FC236}">
                  <a16:creationId xmlns:a16="http://schemas.microsoft.com/office/drawing/2014/main" id="{1EA3FDAA-457F-B04C-A442-8024D8C78AB7}"/>
                </a:ext>
              </a:extLst>
            </p:cNvPr>
            <p:cNvSpPr txBox="1"/>
            <p:nvPr/>
          </p:nvSpPr>
          <p:spPr>
            <a:xfrm>
              <a:off x="15379035" y="25381484"/>
              <a:ext cx="41983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13</a:t>
              </a:r>
            </a:p>
          </p:txBody>
        </p:sp>
        <p:sp>
          <p:nvSpPr>
            <p:cNvPr id="337" name="TextBox 336">
              <a:extLst>
                <a:ext uri="{FF2B5EF4-FFF2-40B4-BE49-F238E27FC236}">
                  <a16:creationId xmlns:a16="http://schemas.microsoft.com/office/drawing/2014/main" id="{7D7F0AB2-0F51-6E47-B451-699E7EAF90B3}"/>
                </a:ext>
              </a:extLst>
            </p:cNvPr>
            <p:cNvSpPr txBox="1"/>
            <p:nvPr/>
          </p:nvSpPr>
          <p:spPr>
            <a:xfrm>
              <a:off x="15646875"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14</a:t>
              </a:r>
            </a:p>
          </p:txBody>
        </p:sp>
        <p:sp>
          <p:nvSpPr>
            <p:cNvPr id="338" name="TextBox 337">
              <a:extLst>
                <a:ext uri="{FF2B5EF4-FFF2-40B4-BE49-F238E27FC236}">
                  <a16:creationId xmlns:a16="http://schemas.microsoft.com/office/drawing/2014/main" id="{957DE0DB-559C-A244-A66C-316C5560E83E}"/>
                </a:ext>
              </a:extLst>
            </p:cNvPr>
            <p:cNvSpPr txBox="1"/>
            <p:nvPr/>
          </p:nvSpPr>
          <p:spPr>
            <a:xfrm>
              <a:off x="16021895" y="25381484"/>
              <a:ext cx="420072"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15</a:t>
              </a:r>
            </a:p>
          </p:txBody>
        </p:sp>
        <p:sp>
          <p:nvSpPr>
            <p:cNvPr id="339" name="TextBox 338">
              <a:extLst>
                <a:ext uri="{FF2B5EF4-FFF2-40B4-BE49-F238E27FC236}">
                  <a16:creationId xmlns:a16="http://schemas.microsoft.com/office/drawing/2014/main" id="{9ED6E9E0-6286-9E44-BC01-A675682F0C88}"/>
                </a:ext>
              </a:extLst>
            </p:cNvPr>
            <p:cNvSpPr txBox="1"/>
            <p:nvPr/>
          </p:nvSpPr>
          <p:spPr>
            <a:xfrm>
              <a:off x="16296733"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16</a:t>
              </a:r>
            </a:p>
          </p:txBody>
        </p:sp>
        <p:sp>
          <p:nvSpPr>
            <p:cNvPr id="340" name="TextBox 339">
              <a:extLst>
                <a:ext uri="{FF2B5EF4-FFF2-40B4-BE49-F238E27FC236}">
                  <a16:creationId xmlns:a16="http://schemas.microsoft.com/office/drawing/2014/main" id="{53551E29-71D8-0444-B105-BFFD45629590}"/>
                </a:ext>
              </a:extLst>
            </p:cNvPr>
            <p:cNvSpPr txBox="1"/>
            <p:nvPr/>
          </p:nvSpPr>
          <p:spPr>
            <a:xfrm>
              <a:off x="16705354" y="25381484"/>
              <a:ext cx="409688"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17</a:t>
              </a:r>
            </a:p>
          </p:txBody>
        </p:sp>
        <p:sp>
          <p:nvSpPr>
            <p:cNvPr id="341" name="TextBox 340">
              <a:extLst>
                <a:ext uri="{FF2B5EF4-FFF2-40B4-BE49-F238E27FC236}">
                  <a16:creationId xmlns:a16="http://schemas.microsoft.com/office/drawing/2014/main" id="{23984F30-7238-8F48-94FF-0F3D80C2F9CF}"/>
                </a:ext>
              </a:extLst>
            </p:cNvPr>
            <p:cNvSpPr txBox="1"/>
            <p:nvPr/>
          </p:nvSpPr>
          <p:spPr>
            <a:xfrm>
              <a:off x="16963041"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18</a:t>
              </a:r>
            </a:p>
          </p:txBody>
        </p:sp>
        <p:sp>
          <p:nvSpPr>
            <p:cNvPr id="342" name="TextBox 341">
              <a:extLst>
                <a:ext uri="{FF2B5EF4-FFF2-40B4-BE49-F238E27FC236}">
                  <a16:creationId xmlns:a16="http://schemas.microsoft.com/office/drawing/2014/main" id="{3CD76F5A-405B-3847-9B74-6525A13CE917}"/>
                </a:ext>
              </a:extLst>
            </p:cNvPr>
            <p:cNvSpPr txBox="1"/>
            <p:nvPr/>
          </p:nvSpPr>
          <p:spPr>
            <a:xfrm>
              <a:off x="17308992" y="25381484"/>
              <a:ext cx="445231"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19</a:t>
              </a:r>
            </a:p>
          </p:txBody>
        </p:sp>
        <p:sp>
          <p:nvSpPr>
            <p:cNvPr id="343" name="TextBox 342">
              <a:extLst>
                <a:ext uri="{FF2B5EF4-FFF2-40B4-BE49-F238E27FC236}">
                  <a16:creationId xmlns:a16="http://schemas.microsoft.com/office/drawing/2014/main" id="{4C71A93C-DBE4-A54A-BD85-792FAE5DE510}"/>
                </a:ext>
              </a:extLst>
            </p:cNvPr>
            <p:cNvSpPr txBox="1"/>
            <p:nvPr/>
          </p:nvSpPr>
          <p:spPr>
            <a:xfrm>
              <a:off x="17626432"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20</a:t>
              </a:r>
            </a:p>
          </p:txBody>
        </p:sp>
      </p:grpSp>
      <p:cxnSp>
        <p:nvCxnSpPr>
          <p:cNvPr id="456" name="Straight Arrow Connector 455">
            <a:extLst>
              <a:ext uri="{FF2B5EF4-FFF2-40B4-BE49-F238E27FC236}">
                <a16:creationId xmlns:a16="http://schemas.microsoft.com/office/drawing/2014/main" id="{6CDD9186-F554-D847-A43F-032425C71444}"/>
              </a:ext>
            </a:extLst>
          </p:cNvPr>
          <p:cNvCxnSpPr>
            <a:cxnSpLocks/>
          </p:cNvCxnSpPr>
          <p:nvPr/>
        </p:nvCxnSpPr>
        <p:spPr>
          <a:xfrm flipH="1" flipV="1">
            <a:off x="12679464" y="22920385"/>
            <a:ext cx="177230" cy="287579"/>
          </a:xfrm>
          <a:prstGeom prst="straightConnector1">
            <a:avLst/>
          </a:prstGeom>
          <a:ln w="57150">
            <a:solidFill>
              <a:srgbClr val="7030A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 name="Table 2">
            <a:extLst>
              <a:ext uri="{FF2B5EF4-FFF2-40B4-BE49-F238E27FC236}">
                <a16:creationId xmlns:a16="http://schemas.microsoft.com/office/drawing/2014/main" id="{E3DCD38B-E502-AB43-876F-01ECB5AB0D43}"/>
              </a:ext>
            </a:extLst>
          </p:cNvPr>
          <p:cNvGraphicFramePr>
            <a:graphicFrameLocks noGrp="1"/>
          </p:cNvGraphicFramePr>
          <p:nvPr>
            <p:extLst>
              <p:ext uri="{D42A27DB-BD31-4B8C-83A1-F6EECF244321}">
                <p14:modId xmlns:p14="http://schemas.microsoft.com/office/powerpoint/2010/main" val="2980655361"/>
              </p:ext>
            </p:extLst>
          </p:nvPr>
        </p:nvGraphicFramePr>
        <p:xfrm>
          <a:off x="10886270" y="25905457"/>
          <a:ext cx="9626232" cy="2499360"/>
        </p:xfrm>
        <a:graphic>
          <a:graphicData uri="http://schemas.openxmlformats.org/drawingml/2006/table">
            <a:tbl>
              <a:tblPr>
                <a:tableStyleId>{9D7B26C5-4107-4FEC-AEDC-1716B250A1EF}</a:tableStyleId>
              </a:tblPr>
              <a:tblGrid>
                <a:gridCol w="3208744">
                  <a:extLst>
                    <a:ext uri="{9D8B030D-6E8A-4147-A177-3AD203B41FA5}">
                      <a16:colId xmlns:a16="http://schemas.microsoft.com/office/drawing/2014/main" val="3750121969"/>
                    </a:ext>
                  </a:extLst>
                </a:gridCol>
                <a:gridCol w="3208744">
                  <a:extLst>
                    <a:ext uri="{9D8B030D-6E8A-4147-A177-3AD203B41FA5}">
                      <a16:colId xmlns:a16="http://schemas.microsoft.com/office/drawing/2014/main" val="910136905"/>
                    </a:ext>
                  </a:extLst>
                </a:gridCol>
                <a:gridCol w="3208744">
                  <a:extLst>
                    <a:ext uri="{9D8B030D-6E8A-4147-A177-3AD203B41FA5}">
                      <a16:colId xmlns:a16="http://schemas.microsoft.com/office/drawing/2014/main" val="2556226687"/>
                    </a:ext>
                  </a:extLst>
                </a:gridCol>
              </a:tblGrid>
              <a:tr h="623383">
                <a:tc>
                  <a:txBody>
                    <a:bodyPr/>
                    <a:lstStyle/>
                    <a:p>
                      <a:pPr marL="342900" indent="-342900">
                        <a:spcAft>
                          <a:spcPts val="600"/>
                        </a:spcAft>
                        <a:buAutoNum type="arabicPeriod"/>
                      </a:pPr>
                      <a:r>
                        <a:rPr lang="en-US" sz="1600" b="1" dirty="0">
                          <a:latin typeface="Arial" panose="020B0604020202020204" pitchFamily="34" charset="0"/>
                          <a:cs typeface="Arial" panose="020B0604020202020204" pitchFamily="34" charset="0"/>
                        </a:rPr>
                        <a:t>Understanding the research process</a:t>
                      </a:r>
                    </a:p>
                    <a:p>
                      <a:pPr marL="342900" indent="-342900">
                        <a:spcAft>
                          <a:spcPts val="600"/>
                        </a:spcAft>
                        <a:buAutoNum type="arabicPeriod"/>
                      </a:pPr>
                      <a:r>
                        <a:rPr lang="en-US" sz="1600" b="1" dirty="0">
                          <a:latin typeface="Arial" panose="020B0604020202020204" pitchFamily="34" charset="0"/>
                          <a:cs typeface="Arial" panose="020B0604020202020204" pitchFamily="34" charset="0"/>
                        </a:rPr>
                        <a:t>Knowledge construction</a:t>
                      </a:r>
                    </a:p>
                    <a:p>
                      <a:pPr marL="342900" indent="-342900">
                        <a:spcAft>
                          <a:spcPts val="600"/>
                        </a:spcAft>
                        <a:buAutoNum type="arabicPeriod"/>
                      </a:pPr>
                      <a:r>
                        <a:rPr lang="en-US" sz="1600" b="1" dirty="0">
                          <a:latin typeface="Arial" panose="020B0604020202020204" pitchFamily="34" charset="0"/>
                          <a:cs typeface="Arial" panose="020B0604020202020204" pitchFamily="34" charset="0"/>
                        </a:rPr>
                        <a:t>Readiness for research</a:t>
                      </a:r>
                    </a:p>
                    <a:p>
                      <a:pPr marL="342900" marR="0" lvl="0" indent="-342900" algn="l" defTabSz="2331720" rtl="0" eaLnBrk="1" fontAlgn="auto" latinLnBrk="0" hangingPunct="1">
                        <a:lnSpc>
                          <a:spcPct val="100000"/>
                        </a:lnSpc>
                        <a:spcBef>
                          <a:spcPts val="0"/>
                        </a:spcBef>
                        <a:spcAft>
                          <a:spcPts val="600"/>
                        </a:spcAft>
                        <a:buClrTx/>
                        <a:buSzTx/>
                        <a:buFontTx/>
                        <a:buAutoNum type="arabicPeriod"/>
                        <a:tabLst/>
                        <a:defRPr/>
                      </a:pPr>
                      <a:r>
                        <a:rPr lang="en-US" sz="1600" b="1" dirty="0">
                          <a:latin typeface="Arial" panose="020B0604020202020204" pitchFamily="34" charset="0"/>
                          <a:cs typeface="Arial" panose="020B0604020202020204" pitchFamily="34" charset="0"/>
                        </a:rPr>
                        <a:t>Tolerance for obstacles</a:t>
                      </a:r>
                    </a:p>
                    <a:p>
                      <a:pPr marL="342900" indent="-342900">
                        <a:spcAft>
                          <a:spcPts val="600"/>
                        </a:spcAft>
                        <a:buAutoNum type="arabicPeriod"/>
                      </a:pPr>
                      <a:r>
                        <a:rPr lang="en-US" sz="1600" b="1" dirty="0">
                          <a:latin typeface="Arial" panose="020B0604020202020204" pitchFamily="34" charset="0"/>
                          <a:cs typeface="Arial" panose="020B0604020202020204" pitchFamily="34" charset="0"/>
                        </a:rPr>
                        <a:t>Skill interpreting results</a:t>
                      </a:r>
                    </a:p>
                    <a:p>
                      <a:pPr marL="342900" indent="-342900">
                        <a:spcAft>
                          <a:spcPts val="600"/>
                        </a:spcAft>
                        <a:buAutoNum type="arabicPeriod"/>
                      </a:pPr>
                      <a:r>
                        <a:rPr lang="en-US" sz="1600" b="1" dirty="0">
                          <a:latin typeface="Arial" panose="020B0604020202020204" pitchFamily="34" charset="0"/>
                          <a:cs typeface="Arial" panose="020B0604020202020204" pitchFamily="34" charset="0"/>
                        </a:rPr>
                        <a:t>Clarifying career choices</a:t>
                      </a:r>
                    </a:p>
                    <a:p>
                      <a:pPr marL="342900" marR="0" lvl="0" indent="-342900" algn="l" defTabSz="2331720" rtl="0" eaLnBrk="1" fontAlgn="auto" latinLnBrk="0" hangingPunct="1">
                        <a:lnSpc>
                          <a:spcPct val="100000"/>
                        </a:lnSpc>
                        <a:spcBef>
                          <a:spcPts val="0"/>
                        </a:spcBef>
                        <a:spcAft>
                          <a:spcPts val="600"/>
                        </a:spcAft>
                        <a:buClrTx/>
                        <a:buSzTx/>
                        <a:buFontTx/>
                        <a:buAutoNum type="arabicPeriod"/>
                        <a:tabLst/>
                        <a:defRPr/>
                      </a:pPr>
                      <a:r>
                        <a:rPr lang="en-US" sz="1600" b="1" dirty="0">
                          <a:latin typeface="Arial" panose="020B0604020202020204" pitchFamily="34" charset="0"/>
                          <a:cs typeface="Arial" panose="020B0604020202020204" pitchFamily="34" charset="0"/>
                        </a:rPr>
                        <a:t>Integrating theory/practice</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342900" indent="-342900">
                        <a:spcAft>
                          <a:spcPts val="600"/>
                        </a:spcAft>
                        <a:buFont typeface="+mj-lt"/>
                        <a:buAutoNum type="arabicPeriod" startAt="8"/>
                      </a:pPr>
                      <a:r>
                        <a:rPr lang="en-US" sz="1600" b="1" dirty="0">
                          <a:latin typeface="Arial" panose="020B0604020202020204" pitchFamily="34" charset="0"/>
                          <a:cs typeface="Arial" panose="020B0604020202020204" pitchFamily="34" charset="0"/>
                        </a:rPr>
                        <a:t>Tackling real problems</a:t>
                      </a:r>
                    </a:p>
                    <a:p>
                      <a:pPr marL="342900" indent="-342900">
                        <a:spcAft>
                          <a:spcPts val="600"/>
                        </a:spcAft>
                        <a:buFont typeface="+mj-lt"/>
                        <a:buAutoNum type="arabicPeriod" startAt="8"/>
                      </a:pPr>
                      <a:r>
                        <a:rPr lang="en-US" sz="1600" b="1" dirty="0">
                          <a:latin typeface="Arial" panose="020B0604020202020204" pitchFamily="34" charset="0"/>
                          <a:cs typeface="Arial" panose="020B0604020202020204" pitchFamily="34" charset="0"/>
                        </a:rPr>
                        <a:t>Assertions need evidence</a:t>
                      </a:r>
                    </a:p>
                    <a:p>
                      <a:pPr marL="342900" indent="-342900">
                        <a:spcAft>
                          <a:spcPts val="600"/>
                        </a:spcAft>
                        <a:buFont typeface="+mj-lt"/>
                        <a:buAutoNum type="arabicPeriod" startAt="8"/>
                      </a:pPr>
                      <a:r>
                        <a:rPr lang="en-US" sz="1600" b="1" dirty="0">
                          <a:latin typeface="Arial" panose="020B0604020202020204" pitchFamily="34" charset="0"/>
                          <a:cs typeface="Arial" panose="020B0604020202020204" pitchFamily="34" charset="0"/>
                        </a:rPr>
                        <a:t>Ability to analyze data</a:t>
                      </a:r>
                    </a:p>
                    <a:p>
                      <a:pPr marL="342900" indent="-342900">
                        <a:spcAft>
                          <a:spcPts val="600"/>
                        </a:spcAft>
                        <a:buFont typeface="+mj-lt"/>
                        <a:buAutoNum type="arabicPeriod" startAt="8"/>
                      </a:pPr>
                      <a:r>
                        <a:rPr lang="en-US" sz="1600" b="1" dirty="0">
                          <a:latin typeface="Arial" panose="020B0604020202020204" pitchFamily="34" charset="0"/>
                          <a:cs typeface="Arial" panose="020B0604020202020204" pitchFamily="34" charset="0"/>
                        </a:rPr>
                        <a:t>Reading / understanding Primary science literature</a:t>
                      </a:r>
                    </a:p>
                    <a:p>
                      <a:pPr marL="342900" indent="-342900">
                        <a:spcAft>
                          <a:spcPts val="600"/>
                        </a:spcAft>
                        <a:buFont typeface="+mj-lt"/>
                        <a:buAutoNum type="arabicPeriod" startAt="8"/>
                      </a:pPr>
                      <a:r>
                        <a:rPr lang="en-US" sz="1600" b="1" dirty="0">
                          <a:latin typeface="Arial" panose="020B0604020202020204" pitchFamily="34" charset="0"/>
                          <a:cs typeface="Arial" panose="020B0604020202020204" pitchFamily="34" charset="0"/>
                        </a:rPr>
                        <a:t>Understanding science</a:t>
                      </a:r>
                    </a:p>
                    <a:p>
                      <a:pPr marL="342900" indent="-342900">
                        <a:spcAft>
                          <a:spcPts val="600"/>
                        </a:spcAft>
                        <a:buFont typeface="+mj-lt"/>
                        <a:buAutoNum type="arabicPeriod" startAt="8"/>
                      </a:pPr>
                      <a:r>
                        <a:rPr lang="en-US" sz="1600" b="1" dirty="0">
                          <a:latin typeface="Arial" panose="020B0604020202020204" pitchFamily="34" charset="0"/>
                          <a:cs typeface="Arial" panose="020B0604020202020204" pitchFamily="34" charset="0"/>
                        </a:rPr>
                        <a:t>Ethical conduct</a:t>
                      </a:r>
                    </a:p>
                    <a:p>
                      <a:pPr marL="342900" indent="-342900">
                        <a:spcAft>
                          <a:spcPts val="600"/>
                        </a:spcAft>
                        <a:buFont typeface="+mj-lt"/>
                        <a:buAutoNum type="arabicPeriod" startAt="8"/>
                      </a:pPr>
                      <a:r>
                        <a:rPr lang="en-US" sz="1600" b="1" dirty="0">
                          <a:latin typeface="Arial" panose="020B0604020202020204" pitchFamily="34" charset="0"/>
                          <a:cs typeface="Arial" panose="020B0604020202020204" pitchFamily="34" charset="0"/>
                        </a:rPr>
                        <a:t>Lab techniques</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342900" indent="-342900">
                        <a:spcAft>
                          <a:spcPts val="600"/>
                        </a:spcAft>
                        <a:buFont typeface="+mj-lt"/>
                        <a:buAutoNum type="arabicPeriod" startAt="15"/>
                      </a:pPr>
                      <a:r>
                        <a:rPr lang="en-US" sz="1600" b="1" dirty="0">
                          <a:latin typeface="Arial" panose="020B0604020202020204" pitchFamily="34" charset="0"/>
                          <a:cs typeface="Arial" panose="020B0604020202020204" pitchFamily="34" charset="0"/>
                        </a:rPr>
                        <a:t>Skill – oral presentation</a:t>
                      </a:r>
                    </a:p>
                    <a:p>
                      <a:pPr marL="342900" indent="-342900">
                        <a:spcAft>
                          <a:spcPts val="600"/>
                        </a:spcAft>
                        <a:buFont typeface="+mj-lt"/>
                        <a:buAutoNum type="arabicPeriod" startAt="15"/>
                      </a:pPr>
                      <a:r>
                        <a:rPr lang="en-US" sz="1600" b="1" dirty="0">
                          <a:latin typeface="Arial" panose="020B0604020202020204" pitchFamily="34" charset="0"/>
                          <a:cs typeface="Arial" panose="020B0604020202020204" pitchFamily="34" charset="0"/>
                        </a:rPr>
                        <a:t>Skill in scientific writing</a:t>
                      </a:r>
                    </a:p>
                    <a:p>
                      <a:pPr marL="342900" indent="-342900">
                        <a:spcAft>
                          <a:spcPts val="600"/>
                        </a:spcAft>
                        <a:buFont typeface="+mj-lt"/>
                        <a:buAutoNum type="arabicPeriod" startAt="15"/>
                      </a:pPr>
                      <a:r>
                        <a:rPr lang="en-US" sz="1600" b="1" dirty="0">
                          <a:latin typeface="Arial" panose="020B0604020202020204" pitchFamily="34" charset="0"/>
                          <a:cs typeface="Arial" panose="020B0604020202020204" pitchFamily="34" charset="0"/>
                        </a:rPr>
                        <a:t>Understanding how scientists think</a:t>
                      </a:r>
                    </a:p>
                    <a:p>
                      <a:pPr marL="342900" marR="0" lvl="0" indent="-342900" algn="l" defTabSz="2331720" rtl="0" eaLnBrk="1" fontAlgn="auto" latinLnBrk="0" hangingPunct="1">
                        <a:lnSpc>
                          <a:spcPct val="100000"/>
                        </a:lnSpc>
                        <a:spcBef>
                          <a:spcPts val="0"/>
                        </a:spcBef>
                        <a:spcAft>
                          <a:spcPts val="600"/>
                        </a:spcAft>
                        <a:buClrTx/>
                        <a:buSzTx/>
                        <a:buFont typeface="+mj-lt"/>
                        <a:buAutoNum type="arabicPeriod" startAt="15"/>
                        <a:tabLst/>
                        <a:defRPr/>
                      </a:pPr>
                      <a:r>
                        <a:rPr lang="en-US" sz="1600" b="1" dirty="0">
                          <a:latin typeface="Arial" panose="020B0604020202020204" pitchFamily="34" charset="0"/>
                          <a:cs typeface="Arial" panose="020B0604020202020204" pitchFamily="34" charset="0"/>
                        </a:rPr>
                        <a:t>Independence</a:t>
                      </a:r>
                    </a:p>
                    <a:p>
                      <a:pPr marL="342900" indent="-342900">
                        <a:spcAft>
                          <a:spcPts val="600"/>
                        </a:spcAft>
                        <a:buFont typeface="+mj-lt"/>
                        <a:buAutoNum type="arabicPeriod" startAt="15"/>
                      </a:pPr>
                      <a:r>
                        <a:rPr lang="en-US" sz="1600" b="1" dirty="0">
                          <a:latin typeface="Arial" panose="020B0604020202020204" pitchFamily="34" charset="0"/>
                          <a:cs typeface="Arial" panose="020B0604020202020204" pitchFamily="34" charset="0"/>
                        </a:rPr>
                        <a:t>Learning community</a:t>
                      </a:r>
                    </a:p>
                    <a:p>
                      <a:pPr marL="342900" marR="0" lvl="0" indent="-342900" algn="l" defTabSz="2331720" rtl="0" eaLnBrk="1" fontAlgn="auto" latinLnBrk="0" hangingPunct="1">
                        <a:lnSpc>
                          <a:spcPct val="100000"/>
                        </a:lnSpc>
                        <a:spcBef>
                          <a:spcPts val="0"/>
                        </a:spcBef>
                        <a:spcAft>
                          <a:spcPts val="600"/>
                        </a:spcAft>
                        <a:buClrTx/>
                        <a:buSzTx/>
                        <a:buFont typeface="+mj-lt"/>
                        <a:buAutoNum type="arabicPeriod" startAt="15"/>
                        <a:tabLst/>
                        <a:defRPr/>
                      </a:pPr>
                      <a:r>
                        <a:rPr lang="en-US" sz="1600" b="1" dirty="0">
                          <a:latin typeface="Arial" panose="020B0604020202020204" pitchFamily="34" charset="0"/>
                          <a:cs typeface="Arial" panose="020B0604020202020204" pitchFamily="34" charset="0"/>
                        </a:rPr>
                        <a:t>Teaching potential</a:t>
                      </a:r>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6585741"/>
                  </a:ext>
                </a:extLst>
              </a:tr>
            </a:tbl>
          </a:graphicData>
        </a:graphic>
      </p:graphicFrame>
      <p:sp>
        <p:nvSpPr>
          <p:cNvPr id="344" name="TextBox 343">
            <a:extLst>
              <a:ext uri="{FF2B5EF4-FFF2-40B4-BE49-F238E27FC236}">
                <a16:creationId xmlns:a16="http://schemas.microsoft.com/office/drawing/2014/main" id="{2CAF3B12-FFB0-C24D-A51B-4E031A45C1ED}"/>
              </a:ext>
            </a:extLst>
          </p:cNvPr>
          <p:cNvSpPr txBox="1"/>
          <p:nvPr/>
        </p:nvSpPr>
        <p:spPr>
          <a:xfrm>
            <a:off x="10810463" y="21754938"/>
            <a:ext cx="9516136" cy="707886"/>
          </a:xfrm>
          <a:prstGeom prst="rect">
            <a:avLst/>
          </a:prstGeom>
          <a:noFill/>
        </p:spPr>
        <p:txBody>
          <a:bodyPr wrap="square" rtlCol="0">
            <a:spAutoFit/>
          </a:bodyPr>
          <a:lstStyle/>
          <a:p>
            <a:pPr>
              <a:spcAft>
                <a:spcPts val="1000"/>
              </a:spcAft>
              <a:buClr>
                <a:schemeClr val="tx1"/>
              </a:buClr>
            </a:pPr>
            <a:r>
              <a:rPr lang="en-US" sz="2000" dirty="0">
                <a:latin typeface="Arial" panose="020B0604020202020204" pitchFamily="34" charset="0"/>
                <a:ea typeface="Arial" charset="0"/>
                <a:cs typeface="Arial" panose="020B0604020202020204" pitchFamily="34" charset="0"/>
              </a:rPr>
              <a:t>GEP students (Q1 and Q4) show results that are similar or better than summer research students (SURE) given </a:t>
            </a:r>
            <a:r>
              <a:rPr lang="en-US" sz="2000" b="1" dirty="0">
                <a:solidFill>
                  <a:schemeClr val="accent2">
                    <a:lumMod val="75000"/>
                  </a:schemeClr>
                </a:solidFill>
                <a:latin typeface="Arial" panose="020B0604020202020204" pitchFamily="34" charset="0"/>
                <a:ea typeface="Arial" charset="0"/>
                <a:cs typeface="Arial" panose="020B0604020202020204" pitchFamily="34" charset="0"/>
              </a:rPr>
              <a:t>sufficient time </a:t>
            </a:r>
            <a:r>
              <a:rPr lang="en-US" sz="2000" dirty="0">
                <a:latin typeface="Arial" panose="020B0604020202020204" pitchFamily="34" charset="0"/>
                <a:ea typeface="Arial" charset="0"/>
                <a:cs typeface="Arial" panose="020B0604020202020204" pitchFamily="34" charset="0"/>
              </a:rPr>
              <a:t>(total </a:t>
            </a:r>
            <a:r>
              <a:rPr lang="en-US" sz="2000" dirty="0" err="1">
                <a:latin typeface="Arial" panose="020B0604020202020204" pitchFamily="34" charset="0"/>
                <a:ea typeface="Arial" charset="0"/>
                <a:cs typeface="Arial" panose="020B0604020202020204" pitchFamily="34" charset="0"/>
              </a:rPr>
              <a:t>hrs</a:t>
            </a:r>
            <a:r>
              <a:rPr lang="en-US" sz="2000" dirty="0">
                <a:latin typeface="Arial" panose="020B0604020202020204" pitchFamily="34" charset="0"/>
                <a:ea typeface="Arial" charset="0"/>
                <a:cs typeface="Arial" panose="020B0604020202020204" pitchFamily="34" charset="0"/>
              </a:rPr>
              <a:t> lecture/lab/discussion).</a:t>
            </a:r>
            <a:endParaRPr lang="en-US" sz="2000" dirty="0">
              <a:solidFill>
                <a:schemeClr val="accent2">
                  <a:lumMod val="75000"/>
                </a:schemeClr>
              </a:solidFill>
              <a:latin typeface="Arial" panose="020B0604020202020204" pitchFamily="34" charset="0"/>
              <a:ea typeface="Arial" charset="0"/>
              <a:cs typeface="Arial" panose="020B0604020202020204" pitchFamily="34" charset="0"/>
            </a:endParaRPr>
          </a:p>
        </p:txBody>
      </p:sp>
      <p:sp>
        <p:nvSpPr>
          <p:cNvPr id="372" name="Rectangle 371">
            <a:extLst>
              <a:ext uri="{FF2B5EF4-FFF2-40B4-BE49-F238E27FC236}">
                <a16:creationId xmlns:a16="http://schemas.microsoft.com/office/drawing/2014/main" id="{904A8460-33F1-BF44-A8D2-3B746B1F8AC2}"/>
              </a:ext>
            </a:extLst>
          </p:cNvPr>
          <p:cNvSpPr/>
          <p:nvPr/>
        </p:nvSpPr>
        <p:spPr>
          <a:xfrm>
            <a:off x="10515600" y="35280600"/>
            <a:ext cx="10058400" cy="471370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9" name="Rectangle 468">
            <a:extLst>
              <a:ext uri="{FF2B5EF4-FFF2-40B4-BE49-F238E27FC236}">
                <a16:creationId xmlns:a16="http://schemas.microsoft.com/office/drawing/2014/main" id="{137113CE-A65D-144B-A8B7-BC9D379F435A}"/>
              </a:ext>
            </a:extLst>
          </p:cNvPr>
          <p:cNvSpPr/>
          <p:nvPr/>
        </p:nvSpPr>
        <p:spPr>
          <a:xfrm>
            <a:off x="10515600" y="33853183"/>
            <a:ext cx="10058400" cy="1408946"/>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0F36AE9-1687-0143-A913-5146D7E034D5}"/>
              </a:ext>
            </a:extLst>
          </p:cNvPr>
          <p:cNvSpPr txBox="1"/>
          <p:nvPr/>
        </p:nvSpPr>
        <p:spPr>
          <a:xfrm>
            <a:off x="246888" y="4435225"/>
            <a:ext cx="10058400"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Abstract</a:t>
            </a:r>
          </a:p>
        </p:txBody>
      </p:sp>
      <p:sp>
        <p:nvSpPr>
          <p:cNvPr id="19" name="TextBox 18">
            <a:extLst>
              <a:ext uri="{FF2B5EF4-FFF2-40B4-BE49-F238E27FC236}">
                <a16:creationId xmlns:a16="http://schemas.microsoft.com/office/drawing/2014/main" id="{032C13A0-899C-8049-BB68-C4B903FF0DD3}"/>
              </a:ext>
            </a:extLst>
          </p:cNvPr>
          <p:cNvSpPr txBox="1"/>
          <p:nvPr/>
        </p:nvSpPr>
        <p:spPr>
          <a:xfrm>
            <a:off x="246888" y="11649208"/>
            <a:ext cx="10058400" cy="1938992"/>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Genomics Education Partnership (GEP) engages &gt;1300 students annually</a:t>
            </a:r>
          </a:p>
        </p:txBody>
      </p:sp>
      <p:sp>
        <p:nvSpPr>
          <p:cNvPr id="168" name="TextBox 167">
            <a:extLst>
              <a:ext uri="{FF2B5EF4-FFF2-40B4-BE49-F238E27FC236}">
                <a16:creationId xmlns:a16="http://schemas.microsoft.com/office/drawing/2014/main" id="{EDFF275C-F09E-4F47-81EA-246D8A1DE5CD}"/>
              </a:ext>
            </a:extLst>
          </p:cNvPr>
          <p:cNvSpPr txBox="1"/>
          <p:nvPr/>
        </p:nvSpPr>
        <p:spPr>
          <a:xfrm>
            <a:off x="246888" y="21036447"/>
            <a:ext cx="10058400"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GEP faculty and students are from diverse institutions</a:t>
            </a:r>
          </a:p>
        </p:txBody>
      </p:sp>
      <p:sp>
        <p:nvSpPr>
          <p:cNvPr id="171" name="TextBox 170">
            <a:extLst>
              <a:ext uri="{FF2B5EF4-FFF2-40B4-BE49-F238E27FC236}">
                <a16:creationId xmlns:a16="http://schemas.microsoft.com/office/drawing/2014/main" id="{173758C8-AE24-0843-892F-9E77857B8FF9}"/>
              </a:ext>
            </a:extLst>
          </p:cNvPr>
          <p:cNvSpPr txBox="1"/>
          <p:nvPr/>
        </p:nvSpPr>
        <p:spPr>
          <a:xfrm>
            <a:off x="246888" y="30608716"/>
            <a:ext cx="10058400"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GEP has developed curriculum for </a:t>
            </a:r>
          </a:p>
          <a:p>
            <a:pPr algn="ctr"/>
            <a:r>
              <a:rPr lang="en-US" sz="4000" b="1" dirty="0">
                <a:solidFill>
                  <a:schemeClr val="bg1"/>
                </a:solidFill>
                <a:latin typeface="Arial" panose="020B0604020202020204" pitchFamily="34" charset="0"/>
                <a:ea typeface="Arial" charset="0"/>
                <a:cs typeface="Arial" panose="020B0604020202020204" pitchFamily="34" charset="0"/>
              </a:rPr>
              <a:t>beginning and advanced students</a:t>
            </a:r>
          </a:p>
        </p:txBody>
      </p:sp>
      <p:sp>
        <p:nvSpPr>
          <p:cNvPr id="467" name="TextBox 466">
            <a:extLst>
              <a:ext uri="{FF2B5EF4-FFF2-40B4-BE49-F238E27FC236}">
                <a16:creationId xmlns:a16="http://schemas.microsoft.com/office/drawing/2014/main" id="{3B6D0E93-FE90-6A4E-8289-BE886B673BAA}"/>
              </a:ext>
            </a:extLst>
          </p:cNvPr>
          <p:cNvSpPr txBox="1"/>
          <p:nvPr/>
        </p:nvSpPr>
        <p:spPr>
          <a:xfrm>
            <a:off x="10515600" y="4363040"/>
            <a:ext cx="10058400" cy="1325880"/>
          </a:xfrm>
          <a:prstGeom prst="rect">
            <a:avLst/>
          </a:prstGeom>
          <a:noFill/>
        </p:spPr>
        <p:txBody>
          <a:bodyPr wrap="square" rtlCol="0">
            <a:no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GEP students build gene models using evidence tracks on a genome browser</a:t>
            </a:r>
          </a:p>
        </p:txBody>
      </p:sp>
      <p:sp>
        <p:nvSpPr>
          <p:cNvPr id="471" name="TextBox 470">
            <a:extLst>
              <a:ext uri="{FF2B5EF4-FFF2-40B4-BE49-F238E27FC236}">
                <a16:creationId xmlns:a16="http://schemas.microsoft.com/office/drawing/2014/main" id="{75D0A1AF-DC5C-734C-89CE-37EF98A01830}"/>
              </a:ext>
            </a:extLst>
          </p:cNvPr>
          <p:cNvSpPr txBox="1"/>
          <p:nvPr/>
        </p:nvSpPr>
        <p:spPr>
          <a:xfrm>
            <a:off x="10515600" y="12722072"/>
            <a:ext cx="10058400" cy="1325880"/>
          </a:xfrm>
          <a:prstGeom prst="rect">
            <a:avLst/>
          </a:prstGeom>
          <a:noFill/>
        </p:spPr>
        <p:txBody>
          <a:bodyPr wrap="square" rtlCol="0">
            <a:no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 1,204 GEP student co-authors on three papers; new projects on pathways, wasp</a:t>
            </a:r>
          </a:p>
        </p:txBody>
      </p:sp>
      <p:sp>
        <p:nvSpPr>
          <p:cNvPr id="475" name="TextBox 474">
            <a:extLst>
              <a:ext uri="{FF2B5EF4-FFF2-40B4-BE49-F238E27FC236}">
                <a16:creationId xmlns:a16="http://schemas.microsoft.com/office/drawing/2014/main" id="{71CB0952-1133-3645-971A-9B13835D68B0}"/>
              </a:ext>
            </a:extLst>
          </p:cNvPr>
          <p:cNvSpPr txBox="1"/>
          <p:nvPr/>
        </p:nvSpPr>
        <p:spPr>
          <a:xfrm>
            <a:off x="20784313" y="4355297"/>
            <a:ext cx="10058400" cy="1377991"/>
          </a:xfrm>
          <a:prstGeom prst="rect">
            <a:avLst/>
          </a:prstGeom>
          <a:noFill/>
        </p:spPr>
        <p:txBody>
          <a:bodyPr wrap="square" rtlCol="0">
            <a:no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G-OnRamp: create genome browsers for collaborative genome annotation</a:t>
            </a:r>
          </a:p>
        </p:txBody>
      </p:sp>
      <p:sp>
        <p:nvSpPr>
          <p:cNvPr id="307" name="TextBox 306">
            <a:extLst>
              <a:ext uri="{FF2B5EF4-FFF2-40B4-BE49-F238E27FC236}">
                <a16:creationId xmlns:a16="http://schemas.microsoft.com/office/drawing/2014/main" id="{1A080E10-2202-9E4B-8B6D-110FFF8D49F6}"/>
              </a:ext>
            </a:extLst>
          </p:cNvPr>
          <p:cNvSpPr txBox="1"/>
          <p:nvPr/>
        </p:nvSpPr>
        <p:spPr>
          <a:xfrm>
            <a:off x="10515600" y="20327904"/>
            <a:ext cx="10058400" cy="1323439"/>
          </a:xfrm>
          <a:prstGeom prst="rect">
            <a:avLst/>
          </a:prstGeom>
          <a:noFill/>
        </p:spPr>
        <p:txBody>
          <a:bodyPr wrap="square" rtlCol="0">
            <a:no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GEP students report gains similar to summer research students</a:t>
            </a:r>
          </a:p>
        </p:txBody>
      </p:sp>
      <p:sp>
        <p:nvSpPr>
          <p:cNvPr id="308" name="TextBox 307">
            <a:extLst>
              <a:ext uri="{FF2B5EF4-FFF2-40B4-BE49-F238E27FC236}">
                <a16:creationId xmlns:a16="http://schemas.microsoft.com/office/drawing/2014/main" id="{D04EE7DB-06AB-5044-B52A-7D1AE825F249}"/>
              </a:ext>
            </a:extLst>
          </p:cNvPr>
          <p:cNvSpPr txBox="1"/>
          <p:nvPr/>
        </p:nvSpPr>
        <p:spPr>
          <a:xfrm>
            <a:off x="10515600" y="33907522"/>
            <a:ext cx="10058400" cy="1325880"/>
          </a:xfrm>
          <a:prstGeom prst="rect">
            <a:avLst/>
          </a:prstGeom>
          <a:noFill/>
        </p:spPr>
        <p:txBody>
          <a:bodyPr wrap="square" rtlCol="0">
            <a:no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Formative frustration: student setbacks contribute to student learning gains</a:t>
            </a:r>
          </a:p>
        </p:txBody>
      </p:sp>
      <p:sp>
        <p:nvSpPr>
          <p:cNvPr id="478" name="TextBox 477">
            <a:extLst>
              <a:ext uri="{FF2B5EF4-FFF2-40B4-BE49-F238E27FC236}">
                <a16:creationId xmlns:a16="http://schemas.microsoft.com/office/drawing/2014/main" id="{AC0809F2-9D5F-D142-B979-7ED36084CA8F}"/>
              </a:ext>
            </a:extLst>
          </p:cNvPr>
          <p:cNvSpPr txBox="1"/>
          <p:nvPr/>
        </p:nvSpPr>
        <p:spPr>
          <a:xfrm>
            <a:off x="10681309" y="38761754"/>
            <a:ext cx="713232"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0</a:t>
            </a:r>
          </a:p>
        </p:txBody>
      </p:sp>
      <p:sp>
        <p:nvSpPr>
          <p:cNvPr id="480" name="TextBox 479">
            <a:extLst>
              <a:ext uri="{FF2B5EF4-FFF2-40B4-BE49-F238E27FC236}">
                <a16:creationId xmlns:a16="http://schemas.microsoft.com/office/drawing/2014/main" id="{DE76E7A2-64B7-6E48-9C9E-AA64B8E35EBE}"/>
              </a:ext>
            </a:extLst>
          </p:cNvPr>
          <p:cNvSpPr txBox="1"/>
          <p:nvPr/>
        </p:nvSpPr>
        <p:spPr>
          <a:xfrm>
            <a:off x="10681309" y="38285015"/>
            <a:ext cx="713232"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20</a:t>
            </a:r>
          </a:p>
        </p:txBody>
      </p:sp>
      <p:sp>
        <p:nvSpPr>
          <p:cNvPr id="481" name="TextBox 480">
            <a:extLst>
              <a:ext uri="{FF2B5EF4-FFF2-40B4-BE49-F238E27FC236}">
                <a16:creationId xmlns:a16="http://schemas.microsoft.com/office/drawing/2014/main" id="{45FA9D93-68F1-3542-8C5D-74EB581E1C40}"/>
              </a:ext>
            </a:extLst>
          </p:cNvPr>
          <p:cNvSpPr txBox="1"/>
          <p:nvPr/>
        </p:nvSpPr>
        <p:spPr>
          <a:xfrm>
            <a:off x="10681309" y="37765292"/>
            <a:ext cx="713232"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40</a:t>
            </a:r>
          </a:p>
        </p:txBody>
      </p:sp>
      <p:sp>
        <p:nvSpPr>
          <p:cNvPr id="482" name="TextBox 481">
            <a:extLst>
              <a:ext uri="{FF2B5EF4-FFF2-40B4-BE49-F238E27FC236}">
                <a16:creationId xmlns:a16="http://schemas.microsoft.com/office/drawing/2014/main" id="{1869F579-095B-3F4C-B98A-558D4B472CD1}"/>
              </a:ext>
            </a:extLst>
          </p:cNvPr>
          <p:cNvSpPr txBox="1"/>
          <p:nvPr/>
        </p:nvSpPr>
        <p:spPr>
          <a:xfrm>
            <a:off x="10681309" y="37245569"/>
            <a:ext cx="713232"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60</a:t>
            </a:r>
          </a:p>
        </p:txBody>
      </p:sp>
      <p:sp>
        <p:nvSpPr>
          <p:cNvPr id="483" name="TextBox 482">
            <a:extLst>
              <a:ext uri="{FF2B5EF4-FFF2-40B4-BE49-F238E27FC236}">
                <a16:creationId xmlns:a16="http://schemas.microsoft.com/office/drawing/2014/main" id="{F126F1B5-4FD8-4E48-86DF-AC56DE60452C}"/>
              </a:ext>
            </a:extLst>
          </p:cNvPr>
          <p:cNvSpPr txBox="1"/>
          <p:nvPr/>
        </p:nvSpPr>
        <p:spPr>
          <a:xfrm>
            <a:off x="10681309" y="36727800"/>
            <a:ext cx="713232"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80</a:t>
            </a:r>
          </a:p>
        </p:txBody>
      </p:sp>
      <p:sp>
        <p:nvSpPr>
          <p:cNvPr id="484" name="TextBox 483">
            <a:extLst>
              <a:ext uri="{FF2B5EF4-FFF2-40B4-BE49-F238E27FC236}">
                <a16:creationId xmlns:a16="http://schemas.microsoft.com/office/drawing/2014/main" id="{1F6AAD0B-298F-064F-B92D-044399ADB3DF}"/>
              </a:ext>
            </a:extLst>
          </p:cNvPr>
          <p:cNvSpPr txBox="1"/>
          <p:nvPr/>
        </p:nvSpPr>
        <p:spPr>
          <a:xfrm>
            <a:off x="10681309" y="36228592"/>
            <a:ext cx="713232"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100</a:t>
            </a:r>
          </a:p>
        </p:txBody>
      </p:sp>
      <p:sp>
        <p:nvSpPr>
          <p:cNvPr id="485" name="TextBox 484">
            <a:extLst>
              <a:ext uri="{FF2B5EF4-FFF2-40B4-BE49-F238E27FC236}">
                <a16:creationId xmlns:a16="http://schemas.microsoft.com/office/drawing/2014/main" id="{8BAE64F4-EEFF-6342-93DE-F81144EC46F4}"/>
              </a:ext>
            </a:extLst>
          </p:cNvPr>
          <p:cNvSpPr txBox="1"/>
          <p:nvPr/>
        </p:nvSpPr>
        <p:spPr>
          <a:xfrm>
            <a:off x="10681309" y="35688353"/>
            <a:ext cx="713232" cy="369332"/>
          </a:xfrm>
          <a:prstGeom prst="rect">
            <a:avLst/>
          </a:prstGeom>
          <a:noFill/>
        </p:spPr>
        <p:txBody>
          <a:bodyPr wrap="square" rtlCol="0">
            <a:spAutoFit/>
          </a:bodyPr>
          <a:lstStyle/>
          <a:p>
            <a:pPr algn="r"/>
            <a:r>
              <a:rPr lang="en-US" sz="1800" dirty="0">
                <a:latin typeface="Arial" panose="020B0604020202020204" pitchFamily="34" charset="0"/>
                <a:cs typeface="Arial" panose="020B0604020202020204" pitchFamily="34" charset="0"/>
              </a:rPr>
              <a:t>120</a:t>
            </a:r>
          </a:p>
        </p:txBody>
      </p:sp>
      <p:sp>
        <p:nvSpPr>
          <p:cNvPr id="495" name="TextBox 494">
            <a:extLst>
              <a:ext uri="{FF2B5EF4-FFF2-40B4-BE49-F238E27FC236}">
                <a16:creationId xmlns:a16="http://schemas.microsoft.com/office/drawing/2014/main" id="{0E573871-142B-F642-AE2D-35FE976F61EF}"/>
              </a:ext>
            </a:extLst>
          </p:cNvPr>
          <p:cNvSpPr txBox="1"/>
          <p:nvPr/>
        </p:nvSpPr>
        <p:spPr>
          <a:xfrm>
            <a:off x="16347340" y="35536093"/>
            <a:ext cx="4226660" cy="1015663"/>
          </a:xfrm>
          <a:prstGeom prst="rect">
            <a:avLst/>
          </a:prstGeom>
          <a:noFill/>
        </p:spPr>
        <p:txBody>
          <a:bodyPr wrap="square" rtlCol="0">
            <a:spAutoFit/>
          </a:bodyPr>
          <a:lstStyle/>
          <a:p>
            <a:pPr marL="342900" indent="-342900">
              <a:spcAft>
                <a:spcPts val="1000"/>
              </a:spcAft>
              <a:buClr>
                <a:schemeClr val="tx1"/>
              </a:buClr>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GEP faculty are more likely to let their students </a:t>
            </a:r>
            <a:r>
              <a:rPr lang="en-US" sz="2000" b="1" dirty="0">
                <a:solidFill>
                  <a:schemeClr val="accent2">
                    <a:lumMod val="75000"/>
                  </a:schemeClr>
                </a:solidFill>
                <a:latin typeface="Arial" panose="020B0604020202020204" pitchFamily="34" charset="0"/>
                <a:ea typeface="Arial" charset="0"/>
                <a:cs typeface="Arial" panose="020B0604020202020204" pitchFamily="34" charset="0"/>
              </a:rPr>
              <a:t>take risks / fail</a:t>
            </a:r>
            <a:r>
              <a:rPr lang="en-US" sz="2000" dirty="0">
                <a:latin typeface="Arial" panose="020B0604020202020204" pitchFamily="34" charset="0"/>
                <a:ea typeface="Arial" charset="0"/>
                <a:cs typeface="Arial" panose="020B0604020202020204" pitchFamily="34" charset="0"/>
              </a:rPr>
              <a:t> with their genomics projects:</a:t>
            </a:r>
          </a:p>
        </p:txBody>
      </p:sp>
      <p:sp>
        <p:nvSpPr>
          <p:cNvPr id="497" name="Rectangle 496">
            <a:extLst>
              <a:ext uri="{FF2B5EF4-FFF2-40B4-BE49-F238E27FC236}">
                <a16:creationId xmlns:a16="http://schemas.microsoft.com/office/drawing/2014/main" id="{209BEC63-975C-5347-9360-1B96F4667926}"/>
              </a:ext>
            </a:extLst>
          </p:cNvPr>
          <p:cNvSpPr/>
          <p:nvPr/>
        </p:nvSpPr>
        <p:spPr bwMode="auto">
          <a:xfrm>
            <a:off x="11523485" y="35407860"/>
            <a:ext cx="4591072" cy="415636"/>
          </a:xfrm>
          <a:prstGeom prst="rect">
            <a:avLst/>
          </a:prstGeom>
          <a:solidFill>
            <a:sysClr val="window" lastClr="FFFFFF">
              <a:lumMod val="95000"/>
            </a:sysClr>
          </a:solidFill>
          <a:ln w="6350" cap="flat" cmpd="sng" algn="ctr">
            <a:solidFill>
              <a:sysClr val="windowText" lastClr="000000">
                <a:lumMod val="50000"/>
                <a:lumOff val="50000"/>
              </a:sysClr>
            </a:solidFill>
            <a:prstDash val="solid"/>
            <a:miter lim="800000"/>
          </a:ln>
          <a:effectLst/>
        </p:spPr>
        <p:txBody>
          <a:bodyPr anchor="ctr"/>
          <a:lstStyle/>
          <a:p>
            <a:pPr algn="ctr" defTabSz="2911181">
              <a:defRPr/>
            </a:pPr>
            <a:endParaRPr lang="en-US" sz="2000" kern="0" dirty="0">
              <a:solidFill>
                <a:prstClr val="white"/>
              </a:solidFill>
              <a:latin typeface="Arial" panose="020B0604020202020204" pitchFamily="34" charset="0"/>
              <a:ea typeface="Arial" charset="0"/>
              <a:cs typeface="Arial" panose="020B0604020202020204" pitchFamily="34" charset="0"/>
            </a:endParaRPr>
          </a:p>
        </p:txBody>
      </p:sp>
      <p:sp>
        <p:nvSpPr>
          <p:cNvPr id="498" name="Google Shape;296;p13">
            <a:extLst>
              <a:ext uri="{FF2B5EF4-FFF2-40B4-BE49-F238E27FC236}">
                <a16:creationId xmlns:a16="http://schemas.microsoft.com/office/drawing/2014/main" id="{A3FFAB15-74F5-164C-8260-152E9A48BB45}"/>
              </a:ext>
            </a:extLst>
          </p:cNvPr>
          <p:cNvSpPr txBox="1"/>
          <p:nvPr/>
        </p:nvSpPr>
        <p:spPr>
          <a:xfrm>
            <a:off x="11229822" y="39569677"/>
            <a:ext cx="5127796" cy="43740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800" b="1" i="0" u="none" strike="noStrike" cap="none" dirty="0">
                <a:latin typeface="Arial" panose="020B0604020202020204" pitchFamily="34" charset="0"/>
                <a:ea typeface="Arial"/>
                <a:cs typeface="Arial" panose="020B0604020202020204" pitchFamily="34" charset="0"/>
                <a:sym typeface="Arial"/>
              </a:rPr>
              <a:t>Effect on students (reports from GEP faculty)</a:t>
            </a:r>
            <a:endParaRPr sz="1800" b="1" dirty="0">
              <a:latin typeface="Arial" panose="020B0604020202020204" pitchFamily="34" charset="0"/>
              <a:cs typeface="Arial" panose="020B0604020202020204" pitchFamily="34" charset="0"/>
            </a:endParaRPr>
          </a:p>
        </p:txBody>
      </p:sp>
      <p:sp>
        <p:nvSpPr>
          <p:cNvPr id="499" name="TextBox 498">
            <a:extLst>
              <a:ext uri="{FF2B5EF4-FFF2-40B4-BE49-F238E27FC236}">
                <a16:creationId xmlns:a16="http://schemas.microsoft.com/office/drawing/2014/main" id="{A0E88824-936B-8F49-A8FC-B0ECF0711253}"/>
              </a:ext>
            </a:extLst>
          </p:cNvPr>
          <p:cNvSpPr txBox="1"/>
          <p:nvPr/>
        </p:nvSpPr>
        <p:spPr>
          <a:xfrm>
            <a:off x="11827801" y="35413704"/>
            <a:ext cx="1307592" cy="4087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Positive</a:t>
            </a:r>
          </a:p>
        </p:txBody>
      </p:sp>
      <p:sp>
        <p:nvSpPr>
          <p:cNvPr id="500" name="Rectangle 499">
            <a:extLst>
              <a:ext uri="{FF2B5EF4-FFF2-40B4-BE49-F238E27FC236}">
                <a16:creationId xmlns:a16="http://schemas.microsoft.com/office/drawing/2014/main" id="{F51DF4FD-0F4C-5240-BE4C-B1CF51CCD8F3}"/>
              </a:ext>
            </a:extLst>
          </p:cNvPr>
          <p:cNvSpPr>
            <a:spLocks noChangeAspect="1"/>
          </p:cNvSpPr>
          <p:nvPr/>
        </p:nvSpPr>
        <p:spPr>
          <a:xfrm>
            <a:off x="11656300" y="35520956"/>
            <a:ext cx="182880" cy="182880"/>
          </a:xfrm>
          <a:prstGeom prst="rect">
            <a:avLst/>
          </a:prstGeom>
          <a:solidFill>
            <a:srgbClr val="66813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1" name="Rectangle 500">
            <a:extLst>
              <a:ext uri="{FF2B5EF4-FFF2-40B4-BE49-F238E27FC236}">
                <a16:creationId xmlns:a16="http://schemas.microsoft.com/office/drawing/2014/main" id="{224EE863-E623-334C-ABCD-A911C66232C6}"/>
              </a:ext>
            </a:extLst>
          </p:cNvPr>
          <p:cNvSpPr>
            <a:spLocks noChangeAspect="1"/>
          </p:cNvSpPr>
          <p:nvPr/>
        </p:nvSpPr>
        <p:spPr>
          <a:xfrm>
            <a:off x="13051056" y="35520956"/>
            <a:ext cx="182880" cy="182880"/>
          </a:xfrm>
          <a:prstGeom prst="rect">
            <a:avLst/>
          </a:prstGeom>
          <a:solidFill>
            <a:srgbClr val="A1231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2" name="Rectangle 501">
            <a:extLst>
              <a:ext uri="{FF2B5EF4-FFF2-40B4-BE49-F238E27FC236}">
                <a16:creationId xmlns:a16="http://schemas.microsoft.com/office/drawing/2014/main" id="{9B2F15BA-84EC-824F-A59D-6B83B4060E15}"/>
              </a:ext>
            </a:extLst>
          </p:cNvPr>
          <p:cNvSpPr>
            <a:spLocks noChangeAspect="1"/>
          </p:cNvSpPr>
          <p:nvPr/>
        </p:nvSpPr>
        <p:spPr>
          <a:xfrm>
            <a:off x="14590353" y="35520956"/>
            <a:ext cx="182880" cy="182880"/>
          </a:xfrm>
          <a:prstGeom prst="rect">
            <a:avLst/>
          </a:prstGeom>
          <a:solidFill>
            <a:srgbClr val="A5A5A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3" name="TextBox 502">
            <a:extLst>
              <a:ext uri="{FF2B5EF4-FFF2-40B4-BE49-F238E27FC236}">
                <a16:creationId xmlns:a16="http://schemas.microsoft.com/office/drawing/2014/main" id="{60688288-BC63-9648-AEB2-F05E1F4AE613}"/>
              </a:ext>
            </a:extLst>
          </p:cNvPr>
          <p:cNvSpPr txBox="1"/>
          <p:nvPr/>
        </p:nvSpPr>
        <p:spPr>
          <a:xfrm>
            <a:off x="13227728" y="35413704"/>
            <a:ext cx="130759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Negative</a:t>
            </a:r>
          </a:p>
        </p:txBody>
      </p:sp>
      <p:sp>
        <p:nvSpPr>
          <p:cNvPr id="504" name="TextBox 503">
            <a:extLst>
              <a:ext uri="{FF2B5EF4-FFF2-40B4-BE49-F238E27FC236}">
                <a16:creationId xmlns:a16="http://schemas.microsoft.com/office/drawing/2014/main" id="{9DDE8FB8-2BEE-FD46-8B63-4A3BA17A2CDC}"/>
              </a:ext>
            </a:extLst>
          </p:cNvPr>
          <p:cNvSpPr txBox="1"/>
          <p:nvPr/>
        </p:nvSpPr>
        <p:spPr>
          <a:xfrm>
            <a:off x="14794043" y="35413704"/>
            <a:ext cx="130759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No effect</a:t>
            </a:r>
          </a:p>
        </p:txBody>
      </p:sp>
      <p:sp>
        <p:nvSpPr>
          <p:cNvPr id="625" name="TextBox 624">
            <a:extLst>
              <a:ext uri="{FF2B5EF4-FFF2-40B4-BE49-F238E27FC236}">
                <a16:creationId xmlns:a16="http://schemas.microsoft.com/office/drawing/2014/main" id="{FE2E3A7E-E8C7-8F43-B0EC-BEC5368B23D4}"/>
              </a:ext>
            </a:extLst>
          </p:cNvPr>
          <p:cNvSpPr txBox="1"/>
          <p:nvPr/>
        </p:nvSpPr>
        <p:spPr>
          <a:xfrm>
            <a:off x="25373444" y="6440695"/>
            <a:ext cx="5446768" cy="3103414"/>
          </a:xfrm>
          <a:prstGeom prst="rect">
            <a:avLst/>
          </a:prstGeom>
          <a:noFill/>
        </p:spPr>
        <p:txBody>
          <a:bodyPr wrap="square" rtlCol="0">
            <a:spAutoFit/>
          </a:bodyPr>
          <a:lstStyle/>
          <a:p>
            <a:pPr marL="342900" indent="-342900">
              <a:spcAft>
                <a:spcPts val="2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G-OnRamp (</a:t>
            </a:r>
            <a:r>
              <a:rPr lang="en-US" sz="2200" dirty="0">
                <a:latin typeface="Arial" panose="020B0604020202020204" pitchFamily="34" charset="0"/>
                <a:ea typeface="Arial" charset="0"/>
                <a:cs typeface="Arial" panose="020B0604020202020204" pitchFamily="34" charset="0"/>
                <a:hlinkClick r:id="rId13"/>
              </a:rPr>
              <a:t>http://g-onramp.org</a:t>
            </a:r>
            <a:r>
              <a:rPr lang="en-US" sz="2200" dirty="0">
                <a:latin typeface="Arial" panose="020B0604020202020204" pitchFamily="34" charset="0"/>
                <a:ea typeface="Arial" charset="0"/>
                <a:cs typeface="Arial" panose="020B0604020202020204" pitchFamily="34" charset="0"/>
              </a:rPr>
              <a:t>) is a collaboration between GEP and Galaxy</a:t>
            </a:r>
          </a:p>
          <a:p>
            <a:pPr marL="342900" indent="-342900">
              <a:spcAft>
                <a:spcPts val="2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Constructs </a:t>
            </a:r>
            <a:r>
              <a:rPr lang="en-US" sz="2200" b="1" dirty="0">
                <a:solidFill>
                  <a:schemeClr val="accent2">
                    <a:lumMod val="75000"/>
                  </a:schemeClr>
                </a:solidFill>
                <a:latin typeface="Arial" panose="020B0604020202020204" pitchFamily="34" charset="0"/>
                <a:ea typeface="Arial" charset="0"/>
                <a:cs typeface="Arial" panose="020B0604020202020204" pitchFamily="34" charset="0"/>
              </a:rPr>
              <a:t>UCSC Assembly Hubs</a:t>
            </a:r>
            <a:r>
              <a:rPr lang="en-US" sz="2200" dirty="0">
                <a:latin typeface="Arial" panose="020B0604020202020204" pitchFamily="34" charset="0"/>
                <a:ea typeface="Arial" charset="0"/>
                <a:cs typeface="Arial" panose="020B0604020202020204" pitchFamily="34" charset="0"/>
              </a:rPr>
              <a:t> and </a:t>
            </a:r>
            <a:r>
              <a:rPr lang="en-US" sz="2200" b="1" dirty="0">
                <a:solidFill>
                  <a:schemeClr val="accent2">
                    <a:lumMod val="75000"/>
                  </a:schemeClr>
                </a:solidFill>
                <a:latin typeface="Arial" panose="020B0604020202020204" pitchFamily="34" charset="0"/>
                <a:ea typeface="Arial" charset="0"/>
                <a:cs typeface="Arial" panose="020B0604020202020204" pitchFamily="34" charset="0"/>
              </a:rPr>
              <a:t>JBrowse/Apollo</a:t>
            </a:r>
            <a:r>
              <a:rPr lang="en-US" sz="2200" dirty="0">
                <a:latin typeface="Arial" panose="020B0604020202020204" pitchFamily="34" charset="0"/>
                <a:ea typeface="Arial" charset="0"/>
                <a:cs typeface="Arial" panose="020B0604020202020204" pitchFamily="34" charset="0"/>
              </a:rPr>
              <a:t> genome browsers</a:t>
            </a:r>
          </a:p>
          <a:p>
            <a:pPr marL="342900" indent="-342900">
              <a:spcAft>
                <a:spcPts val="1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Produced genome browsers for 18 eukaryotic genomes</a:t>
            </a:r>
          </a:p>
          <a:p>
            <a:pPr marL="687388" lvl="1" indent="-344488">
              <a:spcAft>
                <a:spcPts val="2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Range from 70Mb to 3.9Gb in size</a:t>
            </a:r>
          </a:p>
        </p:txBody>
      </p:sp>
      <p:pic>
        <p:nvPicPr>
          <p:cNvPr id="654" name="Picture 653">
            <a:extLst>
              <a:ext uri="{FF2B5EF4-FFF2-40B4-BE49-F238E27FC236}">
                <a16:creationId xmlns:a16="http://schemas.microsoft.com/office/drawing/2014/main" id="{45FB885B-FE27-7F4B-928A-55E4085E40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0975387" y="7891894"/>
            <a:ext cx="4343400" cy="1557149"/>
          </a:xfrm>
          <a:prstGeom prst="rect">
            <a:avLst/>
          </a:prstGeom>
          <a:solidFill>
            <a:sysClr val="window" lastClr="FFFFFF"/>
          </a:solidFill>
          <a:ln w="38100" cap="sq" cmpd="sng" algn="ctr">
            <a:noFill/>
            <a:prstDash val="solid"/>
            <a:miter lim="800000"/>
          </a:ln>
          <a:effectLst/>
        </p:spPr>
      </p:pic>
      <p:pic>
        <p:nvPicPr>
          <p:cNvPr id="655" name="Picture 654">
            <a:extLst>
              <a:ext uri="{FF2B5EF4-FFF2-40B4-BE49-F238E27FC236}">
                <a16:creationId xmlns:a16="http://schemas.microsoft.com/office/drawing/2014/main" id="{41893CCD-EB2A-6545-94B7-3DF455CD9FD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975387" y="6228224"/>
            <a:ext cx="4343400" cy="1557150"/>
          </a:xfrm>
          <a:prstGeom prst="rect">
            <a:avLst/>
          </a:prstGeom>
          <a:solidFill>
            <a:sysClr val="window" lastClr="FFFFFF"/>
          </a:solidFill>
          <a:ln w="38100" cap="sq" cmpd="sng" algn="ctr">
            <a:noFill/>
            <a:prstDash val="solid"/>
            <a:miter lim="800000"/>
          </a:ln>
          <a:effectLst/>
        </p:spPr>
      </p:pic>
      <p:sp>
        <p:nvSpPr>
          <p:cNvPr id="657" name="TextBox 656">
            <a:extLst>
              <a:ext uri="{FF2B5EF4-FFF2-40B4-BE49-F238E27FC236}">
                <a16:creationId xmlns:a16="http://schemas.microsoft.com/office/drawing/2014/main" id="{935F886F-FB0A-9F42-ADAB-E6F7F285E4D8}"/>
              </a:ext>
            </a:extLst>
          </p:cNvPr>
          <p:cNvSpPr txBox="1"/>
          <p:nvPr/>
        </p:nvSpPr>
        <p:spPr>
          <a:xfrm>
            <a:off x="20922827" y="9620640"/>
            <a:ext cx="9765792" cy="1288474"/>
          </a:xfrm>
          <a:prstGeom prst="rect">
            <a:avLst/>
          </a:prstGeom>
          <a:solidFill>
            <a:srgbClr val="B30000"/>
          </a:solidFill>
          <a:ln w="76200">
            <a:solidFill>
              <a:srgbClr val="7F0000"/>
            </a:solidFill>
          </a:ln>
        </p:spPr>
        <p:txBody>
          <a:bodyPr wrap="square" rtlCol="0" anchor="ctr">
            <a:noAutofit/>
          </a:bodyPr>
          <a:lstStyle/>
          <a:p>
            <a:pPr marL="0" lvl="1" algn="ctr" defTabSz="2370865">
              <a:spcBef>
                <a:spcPts val="471"/>
              </a:spcBef>
            </a:pPr>
            <a:r>
              <a:rPr lang="en-US" sz="3200" b="1" dirty="0">
                <a:solidFill>
                  <a:schemeClr val="bg1"/>
                </a:solidFill>
                <a:latin typeface="Arial" charset="0"/>
                <a:ea typeface="Arial" charset="0"/>
                <a:cs typeface="Arial" charset="0"/>
              </a:rPr>
              <a:t>Poster PO0137 and Session on 1/12 @ 8:30am</a:t>
            </a:r>
          </a:p>
          <a:p>
            <a:pPr marL="0" lvl="1" algn="ctr" defTabSz="2370865">
              <a:spcBef>
                <a:spcPts val="471"/>
              </a:spcBef>
            </a:pPr>
            <a:r>
              <a:rPr lang="en-US" sz="3200" b="1" dirty="0">
                <a:solidFill>
                  <a:schemeClr val="bg1"/>
                </a:solidFill>
                <a:latin typeface="Arial" charset="0"/>
                <a:ea typeface="Arial" charset="0"/>
                <a:cs typeface="Arial" charset="0"/>
              </a:rPr>
              <a:t>(Terrace Room - </a:t>
            </a:r>
            <a:r>
              <a:rPr lang="en-US" sz="3200" b="1" dirty="0" err="1">
                <a:solidFill>
                  <a:schemeClr val="bg1"/>
                </a:solidFill>
                <a:latin typeface="Arial" charset="0"/>
                <a:ea typeface="Arial" charset="0"/>
                <a:cs typeface="Arial" charset="0"/>
              </a:rPr>
              <a:t>Handlery</a:t>
            </a:r>
            <a:r>
              <a:rPr lang="en-US" sz="3200" b="1" dirty="0">
                <a:solidFill>
                  <a:schemeClr val="bg1"/>
                </a:solidFill>
                <a:latin typeface="Arial" charset="0"/>
                <a:ea typeface="Arial" charset="0"/>
                <a:cs typeface="Arial" charset="0"/>
              </a:rPr>
              <a:t> Hotel)</a:t>
            </a:r>
          </a:p>
        </p:txBody>
      </p:sp>
      <p:sp>
        <p:nvSpPr>
          <p:cNvPr id="659" name="Rectangle 658">
            <a:extLst>
              <a:ext uri="{FF2B5EF4-FFF2-40B4-BE49-F238E27FC236}">
                <a16:creationId xmlns:a16="http://schemas.microsoft.com/office/drawing/2014/main" id="{63F0B074-1A20-2A43-834F-2B213FF73E7E}"/>
              </a:ext>
            </a:extLst>
          </p:cNvPr>
          <p:cNvSpPr/>
          <p:nvPr/>
        </p:nvSpPr>
        <p:spPr>
          <a:xfrm>
            <a:off x="20784312" y="19577642"/>
            <a:ext cx="10058400" cy="9976456"/>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08" name="Rectangle 707">
            <a:extLst>
              <a:ext uri="{FF2B5EF4-FFF2-40B4-BE49-F238E27FC236}">
                <a16:creationId xmlns:a16="http://schemas.microsoft.com/office/drawing/2014/main" id="{1196BE3C-5B11-EB4B-9255-76C6224BD587}"/>
              </a:ext>
            </a:extLst>
          </p:cNvPr>
          <p:cNvSpPr/>
          <p:nvPr/>
        </p:nvSpPr>
        <p:spPr>
          <a:xfrm>
            <a:off x="20784312" y="37811610"/>
            <a:ext cx="10058400" cy="630942"/>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09" name="TextBox 708">
            <a:extLst>
              <a:ext uri="{FF2B5EF4-FFF2-40B4-BE49-F238E27FC236}">
                <a16:creationId xmlns:a16="http://schemas.microsoft.com/office/drawing/2014/main" id="{FFAEB799-555E-E74D-BA04-8C6DE2B88B75}"/>
              </a:ext>
            </a:extLst>
          </p:cNvPr>
          <p:cNvSpPr txBox="1"/>
          <p:nvPr/>
        </p:nvSpPr>
        <p:spPr>
          <a:xfrm>
            <a:off x="20784312" y="37794772"/>
            <a:ext cx="10058400"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Acknowledgements</a:t>
            </a:r>
          </a:p>
        </p:txBody>
      </p:sp>
      <p:sp>
        <p:nvSpPr>
          <p:cNvPr id="710" name="Rectangle 709">
            <a:extLst>
              <a:ext uri="{FF2B5EF4-FFF2-40B4-BE49-F238E27FC236}">
                <a16:creationId xmlns:a16="http://schemas.microsoft.com/office/drawing/2014/main" id="{713A678C-AD0A-1B4C-ABB8-B62FA175B72C}"/>
              </a:ext>
            </a:extLst>
          </p:cNvPr>
          <p:cNvSpPr/>
          <p:nvPr/>
        </p:nvSpPr>
        <p:spPr>
          <a:xfrm>
            <a:off x="20784312" y="38500379"/>
            <a:ext cx="10058400" cy="149392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712" name="Picture 711" descr="Official_WUSTL-3line-centered-4c-LG.jpg">
            <a:extLst>
              <a:ext uri="{FF2B5EF4-FFF2-40B4-BE49-F238E27FC236}">
                <a16:creationId xmlns:a16="http://schemas.microsoft.com/office/drawing/2014/main" id="{29A61FEE-D59F-DE46-A8B3-B42E9F25142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425901" y="38711775"/>
            <a:ext cx="1188720" cy="1023646"/>
          </a:xfrm>
          <a:prstGeom prst="rect">
            <a:avLst/>
          </a:prstGeom>
        </p:spPr>
      </p:pic>
      <p:pic>
        <p:nvPicPr>
          <p:cNvPr id="713" name="Picture 712" descr="nsf1.jpg">
            <a:extLst>
              <a:ext uri="{FF2B5EF4-FFF2-40B4-BE49-F238E27FC236}">
                <a16:creationId xmlns:a16="http://schemas.microsoft.com/office/drawing/2014/main" id="{4C9C57CE-9862-BE47-ADCC-8C9C26CB21B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487931" y="38858728"/>
            <a:ext cx="921274" cy="914400"/>
          </a:xfrm>
          <a:prstGeom prst="rect">
            <a:avLst/>
          </a:prstGeom>
        </p:spPr>
      </p:pic>
      <p:pic>
        <p:nvPicPr>
          <p:cNvPr id="113" name="Picture 112">
            <a:extLst>
              <a:ext uri="{FF2B5EF4-FFF2-40B4-BE49-F238E27FC236}">
                <a16:creationId xmlns:a16="http://schemas.microsoft.com/office/drawing/2014/main" id="{A891E93D-0E52-2E48-AF3E-CCE964CF96A3}"/>
              </a:ext>
            </a:extLst>
          </p:cNvPr>
          <p:cNvPicPr>
            <a:picLocks noChangeAspect="1"/>
          </p:cNvPicPr>
          <p:nvPr/>
        </p:nvPicPr>
        <p:blipFill>
          <a:blip r:embed="rId18"/>
          <a:stretch>
            <a:fillRect/>
          </a:stretch>
        </p:blipFill>
        <p:spPr>
          <a:xfrm>
            <a:off x="27694143" y="39146977"/>
            <a:ext cx="1600200" cy="400050"/>
          </a:xfrm>
          <a:prstGeom prst="rect">
            <a:avLst/>
          </a:prstGeom>
        </p:spPr>
      </p:pic>
      <p:sp>
        <p:nvSpPr>
          <p:cNvPr id="722" name="Rectangle 721">
            <a:extLst>
              <a:ext uri="{FF2B5EF4-FFF2-40B4-BE49-F238E27FC236}">
                <a16:creationId xmlns:a16="http://schemas.microsoft.com/office/drawing/2014/main" id="{EEEDB12E-4291-1044-BC6F-EA8F7CF7D788}"/>
              </a:ext>
            </a:extLst>
          </p:cNvPr>
          <p:cNvSpPr/>
          <p:nvPr/>
        </p:nvSpPr>
        <p:spPr>
          <a:xfrm>
            <a:off x="20784313" y="18253870"/>
            <a:ext cx="10058399" cy="1325880"/>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23" name="TextBox 722">
            <a:extLst>
              <a:ext uri="{FF2B5EF4-FFF2-40B4-BE49-F238E27FC236}">
                <a16:creationId xmlns:a16="http://schemas.microsoft.com/office/drawing/2014/main" id="{FAD638D4-1730-7046-AB76-328935076E3B}"/>
              </a:ext>
            </a:extLst>
          </p:cNvPr>
          <p:cNvSpPr txBox="1"/>
          <p:nvPr/>
        </p:nvSpPr>
        <p:spPr>
          <a:xfrm>
            <a:off x="20784312" y="18254031"/>
            <a:ext cx="10058400" cy="1301838"/>
          </a:xfrm>
          <a:prstGeom prst="rect">
            <a:avLst/>
          </a:prstGeom>
          <a:noFill/>
        </p:spPr>
        <p:txBody>
          <a:bodyPr wrap="square" rtlCol="0">
            <a:no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Online mentoring of new GEP faculty members through QUBES</a:t>
            </a:r>
          </a:p>
        </p:txBody>
      </p:sp>
      <p:sp>
        <p:nvSpPr>
          <p:cNvPr id="724" name="TextBox 723">
            <a:extLst>
              <a:ext uri="{FF2B5EF4-FFF2-40B4-BE49-F238E27FC236}">
                <a16:creationId xmlns:a16="http://schemas.microsoft.com/office/drawing/2014/main" id="{57CBE13C-BD14-354C-9BB6-752E17C22DCC}"/>
              </a:ext>
            </a:extLst>
          </p:cNvPr>
          <p:cNvSpPr txBox="1"/>
          <p:nvPr/>
        </p:nvSpPr>
        <p:spPr>
          <a:xfrm>
            <a:off x="20901543" y="19725181"/>
            <a:ext cx="7565707" cy="3570208"/>
          </a:xfrm>
          <a:prstGeom prst="rect">
            <a:avLst/>
          </a:prstGeom>
          <a:noFill/>
        </p:spPr>
        <p:txBody>
          <a:bodyPr wrap="square" rtlCol="0">
            <a:spAutoFit/>
          </a:bodyPr>
          <a:lstStyle/>
          <a:p>
            <a:pPr marL="342900" indent="-342900">
              <a:spcAft>
                <a:spcPts val="2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We use the Quantitative Undergraduate Biology Education and Synthesis (</a:t>
            </a:r>
            <a:r>
              <a:rPr lang="en-US" sz="2200" b="1" dirty="0">
                <a:solidFill>
                  <a:schemeClr val="accent2">
                    <a:lumMod val="75000"/>
                  </a:schemeClr>
                </a:solidFill>
                <a:latin typeface="Arial" panose="020B0604020202020204" pitchFamily="34" charset="0"/>
                <a:ea typeface="Arial" charset="0"/>
                <a:cs typeface="Arial" panose="020B0604020202020204" pitchFamily="34" charset="0"/>
              </a:rPr>
              <a:t>QUBES</a:t>
            </a:r>
            <a:r>
              <a:rPr lang="en-US" sz="2200" dirty="0">
                <a:latin typeface="Arial" panose="020B0604020202020204" pitchFamily="34" charset="0"/>
                <a:ea typeface="Arial" charset="0"/>
                <a:cs typeface="Arial" panose="020B0604020202020204" pitchFamily="34" charset="0"/>
              </a:rPr>
              <a:t>) platform to provide online mentoring of new GEP members</a:t>
            </a:r>
          </a:p>
          <a:p>
            <a:pPr marL="342900" indent="-342900">
              <a:spcAft>
                <a:spcPts val="2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Current GEP members serve as mentors for new GEP faculty as part of a QUBES Faculty Mentoring Network (</a:t>
            </a:r>
            <a:r>
              <a:rPr lang="en-US" sz="2200" b="1" dirty="0">
                <a:solidFill>
                  <a:schemeClr val="accent2">
                    <a:lumMod val="75000"/>
                  </a:schemeClr>
                </a:solidFill>
                <a:latin typeface="Arial" panose="020B0604020202020204" pitchFamily="34" charset="0"/>
                <a:ea typeface="Arial" charset="0"/>
                <a:cs typeface="Arial" panose="020B0604020202020204" pitchFamily="34" charset="0"/>
              </a:rPr>
              <a:t>FMN</a:t>
            </a:r>
            <a:r>
              <a:rPr lang="en-US" sz="2200" dirty="0">
                <a:latin typeface="Arial" panose="020B0604020202020204" pitchFamily="34" charset="0"/>
                <a:ea typeface="Arial" charset="0"/>
                <a:cs typeface="Arial" panose="020B0604020202020204" pitchFamily="34" charset="0"/>
              </a:rPr>
              <a:t>)</a:t>
            </a:r>
          </a:p>
          <a:p>
            <a:pPr marL="342900" indent="-342900">
              <a:spcAft>
                <a:spcPts val="2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Programs in fall semester, spring semester and summer</a:t>
            </a:r>
          </a:p>
          <a:p>
            <a:pPr marL="646113" lvl="1" indent="-290513">
              <a:spcAft>
                <a:spcPts val="1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Semester-long or short, intensive training schedules</a:t>
            </a:r>
          </a:p>
        </p:txBody>
      </p:sp>
      <p:pic>
        <p:nvPicPr>
          <p:cNvPr id="123" name="Picture 122">
            <a:extLst>
              <a:ext uri="{FF2B5EF4-FFF2-40B4-BE49-F238E27FC236}">
                <a16:creationId xmlns:a16="http://schemas.microsoft.com/office/drawing/2014/main" id="{8F39AC75-735F-8543-B951-986C05E7C9D4}"/>
              </a:ext>
            </a:extLst>
          </p:cNvPr>
          <p:cNvPicPr>
            <a:picLocks noChangeAspect="1"/>
          </p:cNvPicPr>
          <p:nvPr/>
        </p:nvPicPr>
        <p:blipFill rotWithShape="1">
          <a:blip r:embed="rId19"/>
          <a:srcRect l="9087" r="3061"/>
          <a:stretch/>
        </p:blipFill>
        <p:spPr>
          <a:xfrm>
            <a:off x="28397477" y="19706717"/>
            <a:ext cx="2278578" cy="915982"/>
          </a:xfrm>
          <a:prstGeom prst="rect">
            <a:avLst/>
          </a:prstGeom>
        </p:spPr>
      </p:pic>
      <p:pic>
        <p:nvPicPr>
          <p:cNvPr id="125" name="Picture 124">
            <a:extLst>
              <a:ext uri="{FF2B5EF4-FFF2-40B4-BE49-F238E27FC236}">
                <a16:creationId xmlns:a16="http://schemas.microsoft.com/office/drawing/2014/main" id="{B86BBC55-196B-0C48-9C1F-7611FCD8B97B}"/>
              </a:ext>
            </a:extLst>
          </p:cNvPr>
          <p:cNvPicPr>
            <a:picLocks noChangeAspect="1"/>
          </p:cNvPicPr>
          <p:nvPr/>
        </p:nvPicPr>
        <p:blipFill>
          <a:blip r:embed="rId20"/>
          <a:stretch>
            <a:fillRect/>
          </a:stretch>
        </p:blipFill>
        <p:spPr>
          <a:xfrm>
            <a:off x="29140483" y="20613133"/>
            <a:ext cx="1526328" cy="1526328"/>
          </a:xfrm>
          <a:prstGeom prst="rect">
            <a:avLst/>
          </a:prstGeom>
        </p:spPr>
      </p:pic>
      <p:sp>
        <p:nvSpPr>
          <p:cNvPr id="727" name="Google Shape;366;p13">
            <a:extLst>
              <a:ext uri="{FF2B5EF4-FFF2-40B4-BE49-F238E27FC236}">
                <a16:creationId xmlns:a16="http://schemas.microsoft.com/office/drawing/2014/main" id="{5DAB7213-A84A-C24C-A90B-1A5E5C9590BF}"/>
              </a:ext>
            </a:extLst>
          </p:cNvPr>
          <p:cNvSpPr/>
          <p:nvPr/>
        </p:nvSpPr>
        <p:spPr>
          <a:xfrm>
            <a:off x="20948904" y="27609056"/>
            <a:ext cx="9764971" cy="1833922"/>
          </a:xfrm>
          <a:prstGeom prst="rect">
            <a:avLst/>
          </a:prstGeom>
          <a:solidFill>
            <a:srgbClr val="FFF2CC"/>
          </a:solidFill>
          <a:ln w="76200" cap="flat" cmpd="sng">
            <a:solidFill>
              <a:srgbClr val="FF8900"/>
            </a:solidFill>
            <a:prstDash val="solid"/>
            <a:miter lim="800000"/>
            <a:headEnd type="none" w="sm" len="sm"/>
            <a:tailEnd type="none" w="sm" len="sm"/>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2400"/>
            </a:pPr>
            <a:endParaRPr lang="en-US" sz="2400" b="0" i="0" u="none" strike="noStrike" cap="none" dirty="0">
              <a:solidFill>
                <a:srgbClr val="000000"/>
              </a:solidFill>
              <a:latin typeface="Arial"/>
              <a:ea typeface="Arial"/>
              <a:cs typeface="Arial"/>
              <a:sym typeface="Arial"/>
            </a:endParaRPr>
          </a:p>
        </p:txBody>
      </p:sp>
      <p:sp>
        <p:nvSpPr>
          <p:cNvPr id="728" name="Google Shape;367;p13">
            <a:extLst>
              <a:ext uri="{FF2B5EF4-FFF2-40B4-BE49-F238E27FC236}">
                <a16:creationId xmlns:a16="http://schemas.microsoft.com/office/drawing/2014/main" id="{1C2CC9BC-4DAD-DE46-B920-ECB04428E554}"/>
              </a:ext>
            </a:extLst>
          </p:cNvPr>
          <p:cNvSpPr txBox="1"/>
          <p:nvPr/>
        </p:nvSpPr>
        <p:spPr>
          <a:xfrm>
            <a:off x="21001188" y="27591012"/>
            <a:ext cx="9699812"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rgbClr val="000000"/>
                </a:solidFill>
                <a:latin typeface="Arial"/>
                <a:ea typeface="Arial"/>
                <a:cs typeface="Arial"/>
                <a:sym typeface="Arial"/>
              </a:rPr>
              <a:t>G</a:t>
            </a:r>
            <a:r>
              <a:rPr lang="en-US" sz="3200" b="1" i="0" u="none" strike="noStrike" cap="none" dirty="0">
                <a:solidFill>
                  <a:srgbClr val="000000"/>
                </a:solidFill>
                <a:latin typeface="Arial"/>
                <a:ea typeface="Arial"/>
                <a:cs typeface="Arial"/>
                <a:sym typeface="Arial"/>
              </a:rPr>
              <a:t>EP is recruiting new members</a:t>
            </a:r>
            <a:endParaRPr sz="3200" b="1" i="0" u="none" strike="noStrike" cap="none" dirty="0">
              <a:solidFill>
                <a:srgbClr val="000000"/>
              </a:solidFill>
              <a:latin typeface="Arial"/>
              <a:ea typeface="Arial"/>
              <a:cs typeface="Arial"/>
              <a:sym typeface="Arial"/>
            </a:endParaRPr>
          </a:p>
        </p:txBody>
      </p:sp>
      <p:sp>
        <p:nvSpPr>
          <p:cNvPr id="730" name="TextBox 729">
            <a:extLst>
              <a:ext uri="{FF2B5EF4-FFF2-40B4-BE49-F238E27FC236}">
                <a16:creationId xmlns:a16="http://schemas.microsoft.com/office/drawing/2014/main" id="{4F77C954-C016-4344-8B26-DAFB107EAC6C}"/>
              </a:ext>
            </a:extLst>
          </p:cNvPr>
          <p:cNvSpPr txBox="1"/>
          <p:nvPr/>
        </p:nvSpPr>
        <p:spPr>
          <a:xfrm>
            <a:off x="21050092" y="28070394"/>
            <a:ext cx="9650907" cy="830997"/>
          </a:xfrm>
          <a:prstGeom prst="rect">
            <a:avLst/>
          </a:prstGeom>
          <a:noFill/>
        </p:spPr>
        <p:txBody>
          <a:bodyPr wrap="square" rtlCol="0">
            <a:spAutoFit/>
          </a:bodyPr>
          <a:lstStyle/>
          <a:p>
            <a:pPr marL="342900" lvl="0" indent="-342900">
              <a:buSzPts val="2400"/>
              <a:buFont typeface="Arial"/>
              <a:buChar char="•"/>
            </a:pPr>
            <a:r>
              <a:rPr lang="en-US" sz="2400" dirty="0"/>
              <a:t>Want to incorporate genomics into your curriculum?</a:t>
            </a:r>
          </a:p>
          <a:p>
            <a:pPr marL="342900" indent="-342900">
              <a:buSzPts val="2400"/>
              <a:buFont typeface="Arial"/>
              <a:buChar char="•"/>
            </a:pPr>
            <a:r>
              <a:rPr lang="en-US" sz="2400" dirty="0"/>
              <a:t>Want to learn more about the mentoring program for new GEP faculty?</a:t>
            </a:r>
          </a:p>
        </p:txBody>
      </p:sp>
      <p:sp>
        <p:nvSpPr>
          <p:cNvPr id="731" name="Rectangle 730">
            <a:extLst>
              <a:ext uri="{FF2B5EF4-FFF2-40B4-BE49-F238E27FC236}">
                <a16:creationId xmlns:a16="http://schemas.microsoft.com/office/drawing/2014/main" id="{0189F298-1CD0-BC49-8681-DFAD4B267F1C}"/>
              </a:ext>
            </a:extLst>
          </p:cNvPr>
          <p:cNvSpPr/>
          <p:nvPr/>
        </p:nvSpPr>
        <p:spPr>
          <a:xfrm>
            <a:off x="20784312" y="31050467"/>
            <a:ext cx="10058400" cy="6560704"/>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p:txBody>
      </p:sp>
      <p:sp>
        <p:nvSpPr>
          <p:cNvPr id="732" name="Rectangle 731">
            <a:extLst>
              <a:ext uri="{FF2B5EF4-FFF2-40B4-BE49-F238E27FC236}">
                <a16:creationId xmlns:a16="http://schemas.microsoft.com/office/drawing/2014/main" id="{973A6058-1340-1349-B0C8-73DC6F2A3CF3}"/>
              </a:ext>
            </a:extLst>
          </p:cNvPr>
          <p:cNvSpPr/>
          <p:nvPr/>
        </p:nvSpPr>
        <p:spPr>
          <a:xfrm>
            <a:off x="20784312" y="29724587"/>
            <a:ext cx="10058400" cy="1325880"/>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33" name="TextBox 732">
            <a:extLst>
              <a:ext uri="{FF2B5EF4-FFF2-40B4-BE49-F238E27FC236}">
                <a16:creationId xmlns:a16="http://schemas.microsoft.com/office/drawing/2014/main" id="{FD51BC12-83F9-CF46-81C7-09C28A86E7A4}"/>
              </a:ext>
            </a:extLst>
          </p:cNvPr>
          <p:cNvSpPr txBox="1"/>
          <p:nvPr/>
        </p:nvSpPr>
        <p:spPr>
          <a:xfrm>
            <a:off x="20784312" y="29649206"/>
            <a:ext cx="10058400" cy="1938992"/>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Partner with other genomics education networks to tackle common challenges</a:t>
            </a:r>
          </a:p>
        </p:txBody>
      </p:sp>
      <p:sp>
        <p:nvSpPr>
          <p:cNvPr id="742" name="TextBox 741">
            <a:extLst>
              <a:ext uri="{FF2B5EF4-FFF2-40B4-BE49-F238E27FC236}">
                <a16:creationId xmlns:a16="http://schemas.microsoft.com/office/drawing/2014/main" id="{7C075028-85FF-FC40-8BF3-B689F747294E}"/>
              </a:ext>
            </a:extLst>
          </p:cNvPr>
          <p:cNvSpPr txBox="1"/>
          <p:nvPr/>
        </p:nvSpPr>
        <p:spPr>
          <a:xfrm>
            <a:off x="28987467" y="21974379"/>
            <a:ext cx="1772120" cy="707886"/>
          </a:xfrm>
          <a:prstGeom prst="rect">
            <a:avLst/>
          </a:prstGeom>
          <a:noFill/>
        </p:spPr>
        <p:txBody>
          <a:bodyPr wrap="square" rtlCol="0">
            <a:spAutoFit/>
          </a:bodyPr>
          <a:lstStyle/>
          <a:p>
            <a:pPr algn="ctr">
              <a:spcAft>
                <a:spcPts val="1200"/>
              </a:spcAft>
              <a:buClr>
                <a:schemeClr val="tx1"/>
              </a:buClr>
            </a:pPr>
            <a:r>
              <a:rPr lang="en-US" sz="2000" dirty="0">
                <a:latin typeface="Arial" panose="020B0604020202020204" pitchFamily="34" charset="0"/>
                <a:ea typeface="Arial" charset="0"/>
                <a:cs typeface="Arial" panose="020B0604020202020204" pitchFamily="34" charset="0"/>
              </a:rPr>
              <a:t>GEP QUBES FMN</a:t>
            </a:r>
          </a:p>
        </p:txBody>
      </p:sp>
      <p:pic>
        <p:nvPicPr>
          <p:cNvPr id="132" name="Picture 131">
            <a:extLst>
              <a:ext uri="{FF2B5EF4-FFF2-40B4-BE49-F238E27FC236}">
                <a16:creationId xmlns:a16="http://schemas.microsoft.com/office/drawing/2014/main" id="{C591A639-5BAF-9A44-9685-EEE3287508D5}"/>
              </a:ext>
            </a:extLst>
          </p:cNvPr>
          <p:cNvPicPr>
            <a:picLocks noChangeAspect="1"/>
          </p:cNvPicPr>
          <p:nvPr/>
        </p:nvPicPr>
        <p:blipFill>
          <a:blip r:embed="rId21"/>
          <a:stretch>
            <a:fillRect/>
          </a:stretch>
        </p:blipFill>
        <p:spPr>
          <a:xfrm>
            <a:off x="21189724" y="25112340"/>
            <a:ext cx="2800576" cy="1588067"/>
          </a:xfrm>
          <a:prstGeom prst="rect">
            <a:avLst/>
          </a:prstGeom>
        </p:spPr>
      </p:pic>
      <p:sp>
        <p:nvSpPr>
          <p:cNvPr id="746" name="TextBox 745">
            <a:extLst>
              <a:ext uri="{FF2B5EF4-FFF2-40B4-BE49-F238E27FC236}">
                <a16:creationId xmlns:a16="http://schemas.microsoft.com/office/drawing/2014/main" id="{93DF970D-7533-804C-8BCE-26195BBB0F6D}"/>
              </a:ext>
            </a:extLst>
          </p:cNvPr>
          <p:cNvSpPr txBox="1"/>
          <p:nvPr/>
        </p:nvSpPr>
        <p:spPr>
          <a:xfrm>
            <a:off x="20944113" y="26733281"/>
            <a:ext cx="3294743" cy="707886"/>
          </a:xfrm>
          <a:prstGeom prst="rect">
            <a:avLst/>
          </a:prstGeom>
          <a:noFill/>
        </p:spPr>
        <p:txBody>
          <a:bodyPr wrap="square" rtlCol="0">
            <a:spAutoFit/>
          </a:bodyPr>
          <a:lstStyle/>
          <a:p>
            <a:pPr algn="ctr">
              <a:spcAft>
                <a:spcPts val="1200"/>
              </a:spcAft>
              <a:buClr>
                <a:schemeClr val="tx1"/>
              </a:buClr>
            </a:pPr>
            <a:r>
              <a:rPr lang="en-US" sz="2000" dirty="0">
                <a:latin typeface="Arial" panose="020B0604020202020204" pitchFamily="34" charset="0"/>
                <a:ea typeface="Arial" charset="0"/>
                <a:cs typeface="Arial" panose="020B0604020202020204" pitchFamily="34" charset="0"/>
              </a:rPr>
              <a:t>Watch the introduction to the genome browser</a:t>
            </a:r>
          </a:p>
        </p:txBody>
      </p:sp>
      <p:pic>
        <p:nvPicPr>
          <p:cNvPr id="747" name="Picture 746">
            <a:extLst>
              <a:ext uri="{FF2B5EF4-FFF2-40B4-BE49-F238E27FC236}">
                <a16:creationId xmlns:a16="http://schemas.microsoft.com/office/drawing/2014/main" id="{72EB455F-F20E-5B48-AFC4-22C206A68B9F}"/>
              </a:ext>
            </a:extLst>
          </p:cNvPr>
          <p:cNvPicPr>
            <a:picLocks noChangeAspect="1"/>
          </p:cNvPicPr>
          <p:nvPr/>
        </p:nvPicPr>
        <p:blipFill rotWithShape="1">
          <a:blip r:embed="rId22"/>
          <a:srcRect r="16484" b="67231"/>
          <a:stretch/>
        </p:blipFill>
        <p:spPr>
          <a:xfrm>
            <a:off x="24448830" y="25128582"/>
            <a:ext cx="3650825" cy="894410"/>
          </a:xfrm>
          <a:prstGeom prst="rect">
            <a:avLst/>
          </a:prstGeom>
        </p:spPr>
      </p:pic>
      <p:sp>
        <p:nvSpPr>
          <p:cNvPr id="748" name="TextBox 747">
            <a:extLst>
              <a:ext uri="{FF2B5EF4-FFF2-40B4-BE49-F238E27FC236}">
                <a16:creationId xmlns:a16="http://schemas.microsoft.com/office/drawing/2014/main" id="{EFAF9CCA-B56A-A341-BC5F-F5B97108DB65}"/>
              </a:ext>
            </a:extLst>
          </p:cNvPr>
          <p:cNvSpPr txBox="1"/>
          <p:nvPr/>
        </p:nvSpPr>
        <p:spPr>
          <a:xfrm>
            <a:off x="24413028" y="26344175"/>
            <a:ext cx="3644900" cy="707886"/>
          </a:xfrm>
          <a:prstGeom prst="rect">
            <a:avLst/>
          </a:prstGeom>
          <a:noFill/>
        </p:spPr>
        <p:txBody>
          <a:bodyPr wrap="square" rtlCol="0">
            <a:spAutoFit/>
          </a:bodyPr>
          <a:lstStyle/>
          <a:p>
            <a:pPr algn="ctr">
              <a:spcAft>
                <a:spcPts val="1200"/>
              </a:spcAft>
              <a:buClr>
                <a:schemeClr val="tx1"/>
              </a:buClr>
            </a:pPr>
            <a:r>
              <a:rPr lang="en-US" sz="2000" dirty="0">
                <a:latin typeface="Arial" panose="020B0604020202020204" pitchFamily="34" charset="0"/>
                <a:ea typeface="Arial" charset="0"/>
                <a:cs typeface="Arial" panose="020B0604020202020204" pitchFamily="34" charset="0"/>
              </a:rPr>
              <a:t>Complete the NCBI BLAST walkthroughs and exercises</a:t>
            </a:r>
          </a:p>
        </p:txBody>
      </p:sp>
      <p:sp>
        <p:nvSpPr>
          <p:cNvPr id="749" name="Google Shape;185;p13">
            <a:extLst>
              <a:ext uri="{FF2B5EF4-FFF2-40B4-BE49-F238E27FC236}">
                <a16:creationId xmlns:a16="http://schemas.microsoft.com/office/drawing/2014/main" id="{279F9F28-1668-1D4B-B8D1-61824F65AC3F}"/>
              </a:ext>
            </a:extLst>
          </p:cNvPr>
          <p:cNvSpPr txBox="1"/>
          <p:nvPr/>
        </p:nvSpPr>
        <p:spPr>
          <a:xfrm>
            <a:off x="20890396" y="24671249"/>
            <a:ext cx="3403600" cy="416153"/>
          </a:xfrm>
          <a:prstGeom prst="rect">
            <a:avLst/>
          </a:prstGeom>
          <a:noFill/>
          <a:ln>
            <a:noFill/>
          </a:ln>
        </p:spPr>
        <p:txBody>
          <a:bodyPr spcFirstLastPara="1" wrap="square" lIns="182875" tIns="45700" rIns="18287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chemeClr val="accent5">
                    <a:lumMod val="50000"/>
                  </a:schemeClr>
                </a:solidFill>
                <a:latin typeface="Arial" panose="020B0604020202020204" pitchFamily="34" charset="0"/>
                <a:ea typeface="Arial"/>
                <a:cs typeface="Arial" panose="020B0604020202020204" pitchFamily="34" charset="0"/>
                <a:sym typeface="Arial"/>
              </a:rPr>
              <a:t>Teaching Resources</a:t>
            </a:r>
            <a:endParaRPr sz="2400" dirty="0">
              <a:solidFill>
                <a:schemeClr val="accent5">
                  <a:lumMod val="50000"/>
                </a:schemeClr>
              </a:solidFill>
              <a:latin typeface="Arial" panose="020B0604020202020204" pitchFamily="34" charset="0"/>
              <a:cs typeface="Arial" panose="020B0604020202020204" pitchFamily="34" charset="0"/>
            </a:endParaRPr>
          </a:p>
        </p:txBody>
      </p:sp>
      <p:sp>
        <p:nvSpPr>
          <p:cNvPr id="750" name="Rectangle 749">
            <a:extLst>
              <a:ext uri="{FF2B5EF4-FFF2-40B4-BE49-F238E27FC236}">
                <a16:creationId xmlns:a16="http://schemas.microsoft.com/office/drawing/2014/main" id="{C7A14531-7F2F-E14D-AEC8-1C64A9A34F84}"/>
              </a:ext>
            </a:extLst>
          </p:cNvPr>
          <p:cNvSpPr/>
          <p:nvPr/>
        </p:nvSpPr>
        <p:spPr>
          <a:xfrm>
            <a:off x="20929600" y="24560353"/>
            <a:ext cx="3309257" cy="293065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Google Shape;185;p13">
            <a:extLst>
              <a:ext uri="{FF2B5EF4-FFF2-40B4-BE49-F238E27FC236}">
                <a16:creationId xmlns:a16="http://schemas.microsoft.com/office/drawing/2014/main" id="{25D30FF7-C271-2C4D-8091-B50B5265485F}"/>
              </a:ext>
            </a:extLst>
          </p:cNvPr>
          <p:cNvSpPr txBox="1"/>
          <p:nvPr/>
        </p:nvSpPr>
        <p:spPr>
          <a:xfrm>
            <a:off x="24238226" y="24632339"/>
            <a:ext cx="4094922" cy="416153"/>
          </a:xfrm>
          <a:prstGeom prst="rect">
            <a:avLst/>
          </a:prstGeom>
          <a:noFill/>
          <a:ln>
            <a:noFill/>
          </a:ln>
        </p:spPr>
        <p:txBody>
          <a:bodyPr spcFirstLastPara="1" wrap="square" lIns="182875" tIns="45700" rIns="18287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chemeClr val="accent5">
                    <a:lumMod val="50000"/>
                  </a:schemeClr>
                </a:solidFill>
                <a:latin typeface="Arial" panose="020B0604020202020204" pitchFamily="34" charset="0"/>
                <a:ea typeface="Arial"/>
                <a:cs typeface="Arial" panose="020B0604020202020204" pitchFamily="34" charset="0"/>
                <a:sym typeface="Arial"/>
              </a:rPr>
              <a:t>Activities / Assignments</a:t>
            </a:r>
            <a:endParaRPr sz="2400" dirty="0">
              <a:solidFill>
                <a:schemeClr val="accent5">
                  <a:lumMod val="50000"/>
                </a:schemeClr>
              </a:solidFill>
              <a:latin typeface="Arial" panose="020B0604020202020204" pitchFamily="34" charset="0"/>
              <a:cs typeface="Arial" panose="020B0604020202020204" pitchFamily="34" charset="0"/>
            </a:endParaRPr>
          </a:p>
        </p:txBody>
      </p:sp>
      <p:sp>
        <p:nvSpPr>
          <p:cNvPr id="752" name="Rectangle 751">
            <a:extLst>
              <a:ext uri="{FF2B5EF4-FFF2-40B4-BE49-F238E27FC236}">
                <a16:creationId xmlns:a16="http://schemas.microsoft.com/office/drawing/2014/main" id="{CF0C602F-8AF6-8140-BE30-B0D18589F4D3}"/>
              </a:ext>
            </a:extLst>
          </p:cNvPr>
          <p:cNvSpPr/>
          <p:nvPr/>
        </p:nvSpPr>
        <p:spPr>
          <a:xfrm>
            <a:off x="24397252" y="24579809"/>
            <a:ext cx="3758079" cy="291120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Google Shape;185;p13">
            <a:extLst>
              <a:ext uri="{FF2B5EF4-FFF2-40B4-BE49-F238E27FC236}">
                <a16:creationId xmlns:a16="http://schemas.microsoft.com/office/drawing/2014/main" id="{ED2FCCE4-B4D9-0845-B924-6615ABCA9996}"/>
              </a:ext>
            </a:extLst>
          </p:cNvPr>
          <p:cNvSpPr txBox="1"/>
          <p:nvPr/>
        </p:nvSpPr>
        <p:spPr>
          <a:xfrm>
            <a:off x="28317371" y="24593429"/>
            <a:ext cx="2364500" cy="469899"/>
          </a:xfrm>
          <a:prstGeom prst="rect">
            <a:avLst/>
          </a:prstGeom>
          <a:noFill/>
          <a:ln>
            <a:noFill/>
          </a:ln>
        </p:spPr>
        <p:txBody>
          <a:bodyPr spcFirstLastPara="1" wrap="square" lIns="182875" tIns="45700" rIns="18287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chemeClr val="accent5">
                    <a:lumMod val="50000"/>
                  </a:schemeClr>
                </a:solidFill>
                <a:latin typeface="Arial" panose="020B0604020202020204" pitchFamily="34" charset="0"/>
                <a:ea typeface="Arial"/>
                <a:cs typeface="Arial" panose="020B0604020202020204" pitchFamily="34" charset="0"/>
                <a:sym typeface="Arial"/>
              </a:rPr>
              <a:t>Check-ins</a:t>
            </a:r>
            <a:endParaRPr sz="2400" dirty="0">
              <a:solidFill>
                <a:schemeClr val="accent5">
                  <a:lumMod val="50000"/>
                </a:schemeClr>
              </a:solidFill>
              <a:latin typeface="Arial" panose="020B0604020202020204" pitchFamily="34" charset="0"/>
              <a:cs typeface="Arial" panose="020B0604020202020204" pitchFamily="34" charset="0"/>
            </a:endParaRPr>
          </a:p>
        </p:txBody>
      </p:sp>
      <p:sp>
        <p:nvSpPr>
          <p:cNvPr id="754" name="Rectangle 753">
            <a:extLst>
              <a:ext uri="{FF2B5EF4-FFF2-40B4-BE49-F238E27FC236}">
                <a16:creationId xmlns:a16="http://schemas.microsoft.com/office/drawing/2014/main" id="{6EF363E3-5CE9-C74C-8144-C062CE75DBA8}"/>
              </a:ext>
            </a:extLst>
          </p:cNvPr>
          <p:cNvSpPr/>
          <p:nvPr/>
        </p:nvSpPr>
        <p:spPr>
          <a:xfrm>
            <a:off x="28300680" y="24579809"/>
            <a:ext cx="2411549" cy="291120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TextBox 754">
            <a:extLst>
              <a:ext uri="{FF2B5EF4-FFF2-40B4-BE49-F238E27FC236}">
                <a16:creationId xmlns:a16="http://schemas.microsoft.com/office/drawing/2014/main" id="{E9ED5DE2-F963-C947-BB50-298026AD2168}"/>
              </a:ext>
            </a:extLst>
          </p:cNvPr>
          <p:cNvSpPr txBox="1"/>
          <p:nvPr/>
        </p:nvSpPr>
        <p:spPr>
          <a:xfrm>
            <a:off x="28302857" y="26714231"/>
            <a:ext cx="2404795" cy="707886"/>
          </a:xfrm>
          <a:prstGeom prst="rect">
            <a:avLst/>
          </a:prstGeom>
          <a:noFill/>
        </p:spPr>
        <p:txBody>
          <a:bodyPr wrap="square" rtlCol="0">
            <a:spAutoFit/>
          </a:bodyPr>
          <a:lstStyle/>
          <a:p>
            <a:pPr algn="ctr">
              <a:spcAft>
                <a:spcPts val="1200"/>
              </a:spcAft>
              <a:buClr>
                <a:schemeClr val="tx1"/>
              </a:buClr>
            </a:pPr>
            <a:r>
              <a:rPr lang="en-US" sz="2000" dirty="0">
                <a:latin typeface="Arial" panose="020B0604020202020204" pitchFamily="34" charset="0"/>
                <a:ea typeface="Arial" charset="0"/>
                <a:cs typeface="Arial" panose="020B0604020202020204" pitchFamily="34" charset="0"/>
              </a:rPr>
              <a:t>Submit answers to faculty mentor</a:t>
            </a:r>
          </a:p>
        </p:txBody>
      </p:sp>
      <p:pic>
        <p:nvPicPr>
          <p:cNvPr id="140" name="Picture 139">
            <a:extLst>
              <a:ext uri="{FF2B5EF4-FFF2-40B4-BE49-F238E27FC236}">
                <a16:creationId xmlns:a16="http://schemas.microsoft.com/office/drawing/2014/main" id="{16AB3CDD-77DD-7044-8190-D3840CEDF8E1}"/>
              </a:ext>
            </a:extLst>
          </p:cNvPr>
          <p:cNvPicPr>
            <a:picLocks noChangeAspect="1"/>
          </p:cNvPicPr>
          <p:nvPr/>
        </p:nvPicPr>
        <p:blipFill rotWithShape="1">
          <a:blip r:embed="rId23"/>
          <a:srcRect r="47171" b="6622"/>
          <a:stretch/>
        </p:blipFill>
        <p:spPr>
          <a:xfrm>
            <a:off x="28593581" y="25189447"/>
            <a:ext cx="1877785" cy="722968"/>
          </a:xfrm>
          <a:prstGeom prst="rect">
            <a:avLst/>
          </a:prstGeom>
        </p:spPr>
      </p:pic>
      <p:pic>
        <p:nvPicPr>
          <p:cNvPr id="172" name="Picture 171">
            <a:extLst>
              <a:ext uri="{FF2B5EF4-FFF2-40B4-BE49-F238E27FC236}">
                <a16:creationId xmlns:a16="http://schemas.microsoft.com/office/drawing/2014/main" id="{28A8A45D-26B3-0248-9A9A-5A82FF993DC0}"/>
              </a:ext>
            </a:extLst>
          </p:cNvPr>
          <p:cNvPicPr>
            <a:picLocks noChangeAspect="1"/>
          </p:cNvPicPr>
          <p:nvPr/>
        </p:nvPicPr>
        <p:blipFill>
          <a:blip r:embed="rId24"/>
          <a:stretch>
            <a:fillRect/>
          </a:stretch>
        </p:blipFill>
        <p:spPr>
          <a:xfrm>
            <a:off x="28540529" y="26003280"/>
            <a:ext cx="1905000" cy="635000"/>
          </a:xfrm>
          <a:prstGeom prst="rect">
            <a:avLst/>
          </a:prstGeom>
        </p:spPr>
      </p:pic>
      <p:sp>
        <p:nvSpPr>
          <p:cNvPr id="729" name="TextBox 728">
            <a:extLst>
              <a:ext uri="{FF2B5EF4-FFF2-40B4-BE49-F238E27FC236}">
                <a16:creationId xmlns:a16="http://schemas.microsoft.com/office/drawing/2014/main" id="{C973493F-D119-4240-A751-99D41B7FFFEC}"/>
              </a:ext>
            </a:extLst>
          </p:cNvPr>
          <p:cNvSpPr txBox="1"/>
          <p:nvPr/>
        </p:nvSpPr>
        <p:spPr>
          <a:xfrm>
            <a:off x="21021892" y="28795015"/>
            <a:ext cx="9702590" cy="584775"/>
          </a:xfrm>
          <a:prstGeom prst="rect">
            <a:avLst/>
          </a:prstGeom>
          <a:noFill/>
        </p:spPr>
        <p:txBody>
          <a:bodyPr wrap="square" rtlCol="0">
            <a:spAutoFit/>
          </a:bodyPr>
          <a:lstStyle/>
          <a:p>
            <a:pPr algn="ctr"/>
            <a:r>
              <a:rPr lang="en-US" sz="3200" b="1" dirty="0"/>
              <a:t>Contact: Catherine Reinke (</a:t>
            </a:r>
            <a:r>
              <a:rPr lang="en-US" sz="3200" b="1" dirty="0">
                <a:hlinkClick r:id="rId25"/>
              </a:rPr>
              <a:t>creinke@linfield.edu</a:t>
            </a:r>
            <a:r>
              <a:rPr lang="en-US" sz="3200" b="1" dirty="0"/>
              <a:t>)</a:t>
            </a:r>
          </a:p>
        </p:txBody>
      </p:sp>
      <p:sp>
        <p:nvSpPr>
          <p:cNvPr id="756" name="TextBox 755">
            <a:extLst>
              <a:ext uri="{FF2B5EF4-FFF2-40B4-BE49-F238E27FC236}">
                <a16:creationId xmlns:a16="http://schemas.microsoft.com/office/drawing/2014/main" id="{85C8B7A0-65DD-704E-9088-82C319E17EB8}"/>
              </a:ext>
            </a:extLst>
          </p:cNvPr>
          <p:cNvSpPr txBox="1"/>
          <p:nvPr/>
        </p:nvSpPr>
        <p:spPr>
          <a:xfrm>
            <a:off x="21051704" y="31106715"/>
            <a:ext cx="9635560" cy="3780522"/>
          </a:xfrm>
          <a:prstGeom prst="rect">
            <a:avLst/>
          </a:prstGeom>
          <a:noFill/>
        </p:spPr>
        <p:txBody>
          <a:bodyPr wrap="square" rtlCol="0">
            <a:spAutoFit/>
          </a:bodyPr>
          <a:lstStyle/>
          <a:p>
            <a:pPr marL="342900" indent="-342900">
              <a:spcAft>
                <a:spcPts val="2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Genomics education networks share the same challenges in keeping curriculum and resources up-to-date</a:t>
            </a:r>
          </a:p>
          <a:p>
            <a:pPr marL="342900" indent="-342900">
              <a:spcAft>
                <a:spcPts val="2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GEP is a member of the </a:t>
            </a:r>
            <a:r>
              <a:rPr lang="en-US" sz="2200" b="1" dirty="0">
                <a:solidFill>
                  <a:schemeClr val="accent2">
                    <a:lumMod val="75000"/>
                  </a:schemeClr>
                </a:solidFill>
                <a:latin typeface="Arial" panose="020B0604020202020204" pitchFamily="34" charset="0"/>
                <a:ea typeface="Arial" charset="0"/>
                <a:cs typeface="Arial" panose="020B0604020202020204" pitchFamily="34" charset="0"/>
              </a:rPr>
              <a:t>Genomics Education Alliance (GEA)</a:t>
            </a:r>
            <a:r>
              <a:rPr lang="en-US" sz="2200" dirty="0">
                <a:latin typeface="Arial" panose="020B0604020202020204" pitchFamily="34" charset="0"/>
                <a:ea typeface="Arial" charset="0"/>
                <a:cs typeface="Arial" panose="020B0604020202020204" pitchFamily="34" charset="0"/>
              </a:rPr>
              <a:t>, a NSF Research Coordination Network in Undergraduate Biology Education</a:t>
            </a:r>
          </a:p>
          <a:p>
            <a:pPr marL="342900" indent="-342900">
              <a:spcAft>
                <a:spcPts val="1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Other member organizations: Ciliate Genomics Consortium, Dolan DNA Learning Center, Genome Consortium for Active Teaching (GCAT-SEEK), Genome Solver</a:t>
            </a:r>
          </a:p>
          <a:p>
            <a:pPr marL="342900" indent="-342900">
              <a:spcAft>
                <a:spcPts val="2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GEA will provide </a:t>
            </a:r>
            <a:r>
              <a:rPr lang="en-US" sz="2200" b="1" dirty="0">
                <a:solidFill>
                  <a:schemeClr val="accent2">
                    <a:lumMod val="75000"/>
                  </a:schemeClr>
                </a:solidFill>
                <a:latin typeface="Arial" panose="020B0604020202020204" pitchFamily="34" charset="0"/>
                <a:ea typeface="Arial" charset="0"/>
                <a:cs typeface="Arial" panose="020B0604020202020204" pitchFamily="34" charset="0"/>
              </a:rPr>
              <a:t>vetted, version-controlled</a:t>
            </a:r>
            <a:r>
              <a:rPr lang="en-US" sz="2200" dirty="0">
                <a:latin typeface="Arial" panose="020B0604020202020204" pitchFamily="34" charset="0"/>
                <a:ea typeface="Arial" charset="0"/>
                <a:cs typeface="Arial" panose="020B0604020202020204" pitchFamily="34" charset="0"/>
              </a:rPr>
              <a:t> tools, resources, and training materials for faculty teaching genomics</a:t>
            </a:r>
          </a:p>
        </p:txBody>
      </p:sp>
      <p:pic>
        <p:nvPicPr>
          <p:cNvPr id="15" name="Picture 14">
            <a:extLst>
              <a:ext uri="{FF2B5EF4-FFF2-40B4-BE49-F238E27FC236}">
                <a16:creationId xmlns:a16="http://schemas.microsoft.com/office/drawing/2014/main" id="{08B2AC98-8AD7-A64E-B517-8E803E0B7928}"/>
              </a:ext>
            </a:extLst>
          </p:cNvPr>
          <p:cNvPicPr>
            <a:picLocks noChangeAspect="1"/>
          </p:cNvPicPr>
          <p:nvPr/>
        </p:nvPicPr>
        <p:blipFill>
          <a:blip r:embed="rId26"/>
          <a:stretch>
            <a:fillRect/>
          </a:stretch>
        </p:blipFill>
        <p:spPr>
          <a:xfrm>
            <a:off x="26687720" y="5850178"/>
            <a:ext cx="2926080" cy="657013"/>
          </a:xfrm>
          <a:prstGeom prst="rect">
            <a:avLst/>
          </a:prstGeom>
        </p:spPr>
      </p:pic>
      <p:sp>
        <p:nvSpPr>
          <p:cNvPr id="431" name="TextBox 430">
            <a:extLst>
              <a:ext uri="{FF2B5EF4-FFF2-40B4-BE49-F238E27FC236}">
                <a16:creationId xmlns:a16="http://schemas.microsoft.com/office/drawing/2014/main" id="{4C504D53-1EE8-0345-9ABE-F8FE0C841CFD}"/>
              </a:ext>
            </a:extLst>
          </p:cNvPr>
          <p:cNvSpPr txBox="1"/>
          <p:nvPr/>
        </p:nvSpPr>
        <p:spPr>
          <a:xfrm>
            <a:off x="17964150" y="39197738"/>
            <a:ext cx="2609850" cy="646331"/>
          </a:xfrm>
          <a:prstGeom prst="rect">
            <a:avLst/>
          </a:prstGeom>
          <a:noFill/>
        </p:spPr>
        <p:txBody>
          <a:bodyPr wrap="square" rtlCol="0">
            <a:spAutoFit/>
          </a:bodyPr>
          <a:lstStyle/>
          <a:p>
            <a:r>
              <a:rPr lang="it" sz="1800" dirty="0">
                <a:latin typeface="Arial" charset="0"/>
                <a:ea typeface="Arial" charset="0"/>
                <a:cs typeface="Arial" charset="0"/>
              </a:rPr>
              <a:t>Lopatto </a:t>
            </a:r>
            <a:r>
              <a:rPr lang="it" sz="1800" i="1" dirty="0">
                <a:latin typeface="Arial" charset="0"/>
                <a:ea typeface="Arial" charset="0"/>
                <a:cs typeface="Arial" charset="0"/>
              </a:rPr>
              <a:t>et al.</a:t>
            </a:r>
            <a:r>
              <a:rPr lang="it" sz="1800" dirty="0">
                <a:latin typeface="Arial" charset="0"/>
                <a:ea typeface="Arial" charset="0"/>
                <a:cs typeface="Arial" charset="0"/>
              </a:rPr>
              <a:t> (2019) Manuscript in revision.</a:t>
            </a:r>
            <a:endParaRPr lang="en-US" sz="1800" dirty="0">
              <a:latin typeface="Arial" charset="0"/>
              <a:ea typeface="Arial" charset="0"/>
              <a:cs typeface="Arial" charset="0"/>
            </a:endParaRPr>
          </a:p>
        </p:txBody>
      </p:sp>
      <p:sp>
        <p:nvSpPr>
          <p:cNvPr id="464" name="Google Shape;366;p13">
            <a:extLst>
              <a:ext uri="{FF2B5EF4-FFF2-40B4-BE49-F238E27FC236}">
                <a16:creationId xmlns:a16="http://schemas.microsoft.com/office/drawing/2014/main" id="{9E80C29F-5CE3-5F4A-B4A7-AD8B829F5336}"/>
              </a:ext>
            </a:extLst>
          </p:cNvPr>
          <p:cNvSpPr/>
          <p:nvPr/>
        </p:nvSpPr>
        <p:spPr>
          <a:xfrm>
            <a:off x="20922827" y="10952149"/>
            <a:ext cx="9765792" cy="1944409"/>
          </a:xfrm>
          <a:prstGeom prst="rect">
            <a:avLst/>
          </a:prstGeom>
          <a:solidFill>
            <a:srgbClr val="FFF2CC"/>
          </a:solidFill>
          <a:ln w="76200" cap="flat" cmpd="sng">
            <a:solidFill>
              <a:srgbClr val="FF8900"/>
            </a:solidFill>
            <a:prstDash val="solid"/>
            <a:miter lim="800000"/>
            <a:headEnd type="none" w="sm" len="sm"/>
            <a:tailEnd type="none" w="sm" len="sm"/>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000000"/>
              </a:buClr>
              <a:buSzPts val="2400"/>
            </a:pPr>
            <a:endParaRPr lang="en-US" sz="2400" b="0" i="0" u="none" strike="noStrike" cap="none" dirty="0">
              <a:solidFill>
                <a:srgbClr val="000000"/>
              </a:solidFill>
              <a:latin typeface="Arial"/>
              <a:ea typeface="Arial"/>
              <a:cs typeface="Arial"/>
              <a:sym typeface="Arial"/>
            </a:endParaRPr>
          </a:p>
        </p:txBody>
      </p:sp>
      <p:sp>
        <p:nvSpPr>
          <p:cNvPr id="465" name="Google Shape;367;p13">
            <a:extLst>
              <a:ext uri="{FF2B5EF4-FFF2-40B4-BE49-F238E27FC236}">
                <a16:creationId xmlns:a16="http://schemas.microsoft.com/office/drawing/2014/main" id="{0D03E962-4C81-5244-93A9-89737B4FDF13}"/>
              </a:ext>
            </a:extLst>
          </p:cNvPr>
          <p:cNvSpPr txBox="1"/>
          <p:nvPr/>
        </p:nvSpPr>
        <p:spPr>
          <a:xfrm>
            <a:off x="21008377" y="10992970"/>
            <a:ext cx="9653473"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rgbClr val="000000"/>
                </a:solidFill>
                <a:latin typeface="Arial"/>
                <a:ea typeface="Arial"/>
                <a:cs typeface="Arial"/>
                <a:sym typeface="Arial"/>
              </a:rPr>
              <a:t>G</a:t>
            </a:r>
            <a:r>
              <a:rPr lang="en-US" sz="3200" b="1" i="0" u="none" strike="noStrike" cap="none" dirty="0">
                <a:solidFill>
                  <a:srgbClr val="000000"/>
                </a:solidFill>
                <a:latin typeface="Arial"/>
                <a:ea typeface="Arial"/>
                <a:cs typeface="Arial"/>
                <a:sym typeface="Arial"/>
              </a:rPr>
              <a:t>EP is recruiting new science partners</a:t>
            </a:r>
            <a:endParaRPr sz="3200" b="1" i="0" u="none" strike="noStrike" cap="none" dirty="0">
              <a:solidFill>
                <a:srgbClr val="000000"/>
              </a:solidFill>
              <a:latin typeface="Arial"/>
              <a:ea typeface="Arial"/>
              <a:cs typeface="Arial"/>
              <a:sym typeface="Arial"/>
            </a:endParaRPr>
          </a:p>
        </p:txBody>
      </p:sp>
      <p:sp>
        <p:nvSpPr>
          <p:cNvPr id="477" name="TextBox 476">
            <a:extLst>
              <a:ext uri="{FF2B5EF4-FFF2-40B4-BE49-F238E27FC236}">
                <a16:creationId xmlns:a16="http://schemas.microsoft.com/office/drawing/2014/main" id="{6409A584-8D03-FC45-B2DD-491E85E8D05E}"/>
              </a:ext>
            </a:extLst>
          </p:cNvPr>
          <p:cNvSpPr txBox="1"/>
          <p:nvPr/>
        </p:nvSpPr>
        <p:spPr>
          <a:xfrm>
            <a:off x="21014267" y="11485863"/>
            <a:ext cx="9678170" cy="830997"/>
          </a:xfrm>
          <a:prstGeom prst="rect">
            <a:avLst/>
          </a:prstGeom>
          <a:noFill/>
        </p:spPr>
        <p:txBody>
          <a:bodyPr wrap="square" rtlCol="0">
            <a:spAutoFit/>
          </a:bodyPr>
          <a:lstStyle/>
          <a:p>
            <a:pPr marL="342900" indent="-342900">
              <a:buSzPts val="2400"/>
              <a:buFont typeface="Arial"/>
              <a:buChar char="•"/>
            </a:pPr>
            <a:r>
              <a:rPr lang="en-US" sz="2400" dirty="0"/>
              <a:t>Have an assembled genome that would benefit from careful annotations?</a:t>
            </a:r>
          </a:p>
          <a:p>
            <a:pPr marL="342900" indent="-342900">
              <a:buSzPts val="2400"/>
              <a:buFont typeface="Arial"/>
              <a:buChar char="•"/>
            </a:pPr>
            <a:r>
              <a:rPr lang="en-US" sz="2400" dirty="0"/>
              <a:t>Want to learn more about our research projects?</a:t>
            </a:r>
          </a:p>
        </p:txBody>
      </p:sp>
      <p:sp>
        <p:nvSpPr>
          <p:cNvPr id="486" name="TextBox 485">
            <a:extLst>
              <a:ext uri="{FF2B5EF4-FFF2-40B4-BE49-F238E27FC236}">
                <a16:creationId xmlns:a16="http://schemas.microsoft.com/office/drawing/2014/main" id="{E8D407CD-449E-D448-AD05-C14FD186456D}"/>
              </a:ext>
            </a:extLst>
          </p:cNvPr>
          <p:cNvSpPr txBox="1"/>
          <p:nvPr/>
        </p:nvSpPr>
        <p:spPr>
          <a:xfrm>
            <a:off x="20934755" y="12191031"/>
            <a:ext cx="9715288" cy="584775"/>
          </a:xfrm>
          <a:prstGeom prst="rect">
            <a:avLst/>
          </a:prstGeom>
          <a:noFill/>
        </p:spPr>
        <p:txBody>
          <a:bodyPr wrap="square" rtlCol="0">
            <a:spAutoFit/>
          </a:bodyPr>
          <a:lstStyle/>
          <a:p>
            <a:pPr algn="ctr"/>
            <a:r>
              <a:rPr lang="en-US" sz="3200" b="1" dirty="0"/>
              <a:t>Contact: Laura Reed (</a:t>
            </a:r>
            <a:r>
              <a:rPr lang="en-US" sz="3200" b="1" dirty="0">
                <a:hlinkClick r:id="rId27"/>
              </a:rPr>
              <a:t>lreed1@ua.edu</a:t>
            </a:r>
            <a:r>
              <a:rPr lang="en-US" sz="3200" b="1" dirty="0"/>
              <a:t>)</a:t>
            </a:r>
          </a:p>
        </p:txBody>
      </p:sp>
      <p:pic>
        <p:nvPicPr>
          <p:cNvPr id="459" name="Picture 458">
            <a:extLst>
              <a:ext uri="{FF2B5EF4-FFF2-40B4-BE49-F238E27FC236}">
                <a16:creationId xmlns:a16="http://schemas.microsoft.com/office/drawing/2014/main" id="{2A9925F4-1AC2-554C-A47F-705EBA3C3340}"/>
              </a:ext>
            </a:extLst>
          </p:cNvPr>
          <p:cNvPicPr>
            <a:picLocks noChangeAspect="1"/>
          </p:cNvPicPr>
          <p:nvPr/>
        </p:nvPicPr>
        <p:blipFill rotWithShape="1">
          <a:blip r:embed="rId28"/>
          <a:srcRect b="1063"/>
          <a:stretch/>
        </p:blipFill>
        <p:spPr>
          <a:xfrm>
            <a:off x="355854" y="16378095"/>
            <a:ext cx="6590979" cy="4115457"/>
          </a:xfrm>
          <a:prstGeom prst="rect">
            <a:avLst/>
          </a:prstGeom>
          <a:ln>
            <a:solidFill>
              <a:schemeClr val="tx1">
                <a:lumMod val="50000"/>
                <a:lumOff val="50000"/>
              </a:schemeClr>
            </a:solidFill>
          </a:ln>
        </p:spPr>
      </p:pic>
      <p:pic>
        <p:nvPicPr>
          <p:cNvPr id="409" name="Picture 2" descr="Image result for national institute of health logo png">
            <a:extLst>
              <a:ext uri="{FF2B5EF4-FFF2-40B4-BE49-F238E27FC236}">
                <a16:creationId xmlns:a16="http://schemas.microsoft.com/office/drawing/2014/main" id="{021C3E47-3A60-7D48-97E8-344991E39108}"/>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b="29029"/>
          <a:stretch/>
        </p:blipFill>
        <p:spPr bwMode="auto">
          <a:xfrm>
            <a:off x="26578301" y="39083029"/>
            <a:ext cx="914400" cy="570876"/>
          </a:xfrm>
          <a:prstGeom prst="rect">
            <a:avLst/>
          </a:prstGeom>
          <a:noFill/>
          <a:extLst>
            <a:ext uri="{909E8E84-426E-40DD-AFC4-6F175D3DCCD1}">
              <a14:hiddenFill xmlns:a14="http://schemas.microsoft.com/office/drawing/2010/main">
                <a:solidFill>
                  <a:srgbClr val="FFFFFF"/>
                </a:solidFill>
              </a14:hiddenFill>
            </a:ext>
          </a:extLst>
        </p:spPr>
      </p:pic>
      <p:pic>
        <p:nvPicPr>
          <p:cNvPr id="479" name="Picture 478">
            <a:extLst>
              <a:ext uri="{FF2B5EF4-FFF2-40B4-BE49-F238E27FC236}">
                <a16:creationId xmlns:a16="http://schemas.microsoft.com/office/drawing/2014/main" id="{A8535747-8C74-C74A-B272-905050F197B9}"/>
              </a:ext>
            </a:extLst>
          </p:cNvPr>
          <p:cNvPicPr>
            <a:picLocks noChangeAspect="1"/>
          </p:cNvPicPr>
          <p:nvPr/>
        </p:nvPicPr>
        <p:blipFill rotWithShape="1">
          <a:blip r:embed="rId30"/>
          <a:srcRect l="10992"/>
          <a:stretch/>
        </p:blipFill>
        <p:spPr>
          <a:xfrm>
            <a:off x="11281898" y="28460809"/>
            <a:ext cx="6784848" cy="3425344"/>
          </a:xfrm>
          <a:prstGeom prst="rect">
            <a:avLst/>
          </a:prstGeom>
        </p:spPr>
      </p:pic>
      <p:pic>
        <p:nvPicPr>
          <p:cNvPr id="353" name="Picture 352">
            <a:extLst>
              <a:ext uri="{FF2B5EF4-FFF2-40B4-BE49-F238E27FC236}">
                <a16:creationId xmlns:a16="http://schemas.microsoft.com/office/drawing/2014/main" id="{AC054423-BF73-6649-9F7B-8C6906B68C04}"/>
              </a:ext>
            </a:extLst>
          </p:cNvPr>
          <p:cNvPicPr>
            <a:picLocks noChangeAspect="1"/>
          </p:cNvPicPr>
          <p:nvPr/>
        </p:nvPicPr>
        <p:blipFill>
          <a:blip r:embed="rId31"/>
          <a:stretch>
            <a:fillRect/>
          </a:stretch>
        </p:blipFill>
        <p:spPr>
          <a:xfrm>
            <a:off x="552049" y="19341672"/>
            <a:ext cx="705174" cy="854154"/>
          </a:xfrm>
          <a:prstGeom prst="rect">
            <a:avLst/>
          </a:prstGeom>
          <a:ln>
            <a:solidFill>
              <a:schemeClr val="tx1">
                <a:lumMod val="50000"/>
                <a:lumOff val="50000"/>
              </a:schemeClr>
            </a:solidFill>
          </a:ln>
        </p:spPr>
      </p:pic>
      <p:pic>
        <p:nvPicPr>
          <p:cNvPr id="354" name="Picture 353">
            <a:extLst>
              <a:ext uri="{FF2B5EF4-FFF2-40B4-BE49-F238E27FC236}">
                <a16:creationId xmlns:a16="http://schemas.microsoft.com/office/drawing/2014/main" id="{1AB76606-C561-3540-BDA5-E16294427EC1}"/>
              </a:ext>
            </a:extLst>
          </p:cNvPr>
          <p:cNvPicPr>
            <a:picLocks noChangeAspect="1"/>
          </p:cNvPicPr>
          <p:nvPr/>
        </p:nvPicPr>
        <p:blipFill>
          <a:blip r:embed="rId32"/>
          <a:stretch>
            <a:fillRect/>
          </a:stretch>
        </p:blipFill>
        <p:spPr>
          <a:xfrm>
            <a:off x="0" y="78380"/>
            <a:ext cx="2655667" cy="1677770"/>
          </a:xfrm>
          <a:prstGeom prst="rect">
            <a:avLst/>
          </a:prstGeom>
        </p:spPr>
      </p:pic>
      <p:grpSp>
        <p:nvGrpSpPr>
          <p:cNvPr id="124" name="Group 123">
            <a:extLst>
              <a:ext uri="{FF2B5EF4-FFF2-40B4-BE49-F238E27FC236}">
                <a16:creationId xmlns:a16="http://schemas.microsoft.com/office/drawing/2014/main" id="{D1AE452E-FE62-AB4A-B863-6A2B55271EFF}"/>
              </a:ext>
            </a:extLst>
          </p:cNvPr>
          <p:cNvGrpSpPr/>
          <p:nvPr/>
        </p:nvGrpSpPr>
        <p:grpSpPr>
          <a:xfrm>
            <a:off x="13162919" y="6293379"/>
            <a:ext cx="6800154" cy="3836583"/>
            <a:chOff x="13042999" y="6135289"/>
            <a:chExt cx="6800154" cy="3836583"/>
          </a:xfrm>
        </p:grpSpPr>
        <p:pic>
          <p:nvPicPr>
            <p:cNvPr id="460" name="Picture 15" descr="Screen Shot 2012-06-12 at 11.33.14 AM.png">
              <a:extLst>
                <a:ext uri="{FF2B5EF4-FFF2-40B4-BE49-F238E27FC236}">
                  <a16:creationId xmlns:a16="http://schemas.microsoft.com/office/drawing/2014/main" id="{0ACF8182-47D9-AF43-9286-C0AB5CF279A8}"/>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3737" b="24104"/>
            <a:stretch/>
          </p:blipFill>
          <p:spPr bwMode="auto">
            <a:xfrm>
              <a:off x="13073449" y="6135289"/>
              <a:ext cx="6769704" cy="383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4CD61B2-D031-7747-85F3-935413BA4E11}"/>
                </a:ext>
              </a:extLst>
            </p:cNvPr>
            <p:cNvSpPr/>
            <p:nvPr/>
          </p:nvSpPr>
          <p:spPr>
            <a:xfrm>
              <a:off x="13042999" y="8557278"/>
              <a:ext cx="764627" cy="175242"/>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5" name="TextBox 354">
            <a:extLst>
              <a:ext uri="{FF2B5EF4-FFF2-40B4-BE49-F238E27FC236}">
                <a16:creationId xmlns:a16="http://schemas.microsoft.com/office/drawing/2014/main" id="{93433B55-9CB1-BE49-97AE-9BC09295A371}"/>
              </a:ext>
            </a:extLst>
          </p:cNvPr>
          <p:cNvSpPr txBox="1"/>
          <p:nvPr/>
        </p:nvSpPr>
        <p:spPr>
          <a:xfrm>
            <a:off x="10647223" y="10395443"/>
            <a:ext cx="9926777" cy="2015936"/>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Challenge: all data indicates a gene is present, but different tracks suggest different exon/intron structure; student checks details to resolve issues.</a:t>
            </a:r>
          </a:p>
          <a:p>
            <a:pPr marL="342900" indent="-342900">
              <a:spcAft>
                <a:spcPts val="6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Each project done twice independently; reconciled by experiences students</a:t>
            </a:r>
          </a:p>
          <a:p>
            <a:pPr marL="342900" indent="-342900">
              <a:spcAft>
                <a:spcPts val="6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50% - 75% congruence, depending on species</a:t>
            </a:r>
          </a:p>
          <a:p>
            <a:pPr marL="342900" indent="-342900">
              <a:spcAft>
                <a:spcPts val="6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Assembled data used for meta-analysis</a:t>
            </a:r>
          </a:p>
        </p:txBody>
      </p:sp>
      <p:sp>
        <p:nvSpPr>
          <p:cNvPr id="455" name="Rectangle 454">
            <a:extLst>
              <a:ext uri="{FF2B5EF4-FFF2-40B4-BE49-F238E27FC236}">
                <a16:creationId xmlns:a16="http://schemas.microsoft.com/office/drawing/2014/main" id="{8EAC3307-0225-FF48-A4DC-B275091D5DB5}"/>
              </a:ext>
            </a:extLst>
          </p:cNvPr>
          <p:cNvSpPr/>
          <p:nvPr/>
        </p:nvSpPr>
        <p:spPr>
          <a:xfrm>
            <a:off x="10661904" y="14399788"/>
            <a:ext cx="3200400" cy="1879320"/>
          </a:xfrm>
          <a:prstGeom prst="rect">
            <a:avLst/>
          </a:prstGeom>
          <a:solidFill>
            <a:sysClr val="window" lastClr="FFFFFF">
              <a:lumMod val="95000"/>
            </a:sysClr>
          </a:solidFill>
          <a:ln w="19050" cap="flat" cmpd="sng" algn="ctr">
            <a:solidFill>
              <a:srgbClr val="E7E6E6">
                <a:lumMod val="90000"/>
              </a:srgbClr>
            </a:solidFill>
            <a:prstDash val="solid"/>
            <a:miter lim="800000"/>
          </a:ln>
          <a:effectLst/>
        </p:spPr>
        <p:txBody>
          <a:bodyPr rtlCol="0" anchor="ctr"/>
          <a:lstStyle/>
          <a:p>
            <a:pPr algn="ctr" defTabSz="914400">
              <a:defRPr/>
            </a:pPr>
            <a:endParaRPr lang="en-US" sz="1600" kern="0" dirty="0">
              <a:solidFill>
                <a:prstClr val="white"/>
              </a:solidFill>
              <a:latin typeface="Arial" panose="020B0604020202020204" pitchFamily="34" charset="0"/>
              <a:ea typeface="Arial" charset="0"/>
              <a:cs typeface="Arial" panose="020B0604020202020204" pitchFamily="34" charset="0"/>
            </a:endParaRPr>
          </a:p>
        </p:txBody>
      </p:sp>
      <p:sp>
        <p:nvSpPr>
          <p:cNvPr id="458" name="Rectangle 457">
            <a:extLst>
              <a:ext uri="{FF2B5EF4-FFF2-40B4-BE49-F238E27FC236}">
                <a16:creationId xmlns:a16="http://schemas.microsoft.com/office/drawing/2014/main" id="{A86C75C0-E5D4-CC42-9D2E-F25D47EF1929}"/>
              </a:ext>
            </a:extLst>
          </p:cNvPr>
          <p:cNvSpPr/>
          <p:nvPr/>
        </p:nvSpPr>
        <p:spPr>
          <a:xfrm>
            <a:off x="10837409" y="15204660"/>
            <a:ext cx="365760" cy="228600"/>
          </a:xfrm>
          <a:prstGeom prst="rect">
            <a:avLst/>
          </a:prstGeom>
          <a:solidFill>
            <a:srgbClr val="70AD47">
              <a:lumMod val="60000"/>
              <a:lumOff val="40000"/>
            </a:srgbClr>
          </a:solidFill>
          <a:ln w="38100" cap="flat" cmpd="sng" algn="ctr">
            <a:solidFill>
              <a:srgbClr val="70AD47">
                <a:lumMod val="50000"/>
              </a:srgbClr>
            </a:solidFill>
            <a:prstDash val="solid"/>
            <a:miter lim="800000"/>
          </a:ln>
          <a:effectLst/>
        </p:spPr>
        <p:txBody>
          <a:bodyPr rtlCol="0" anchor="ctr"/>
          <a:lstStyle/>
          <a:p>
            <a:pPr algn="ctr" defTabSz="914400">
              <a:defRPr/>
            </a:pPr>
            <a:endParaRPr lang="en-US" sz="1800" kern="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473" name="TextBox 472">
            <a:extLst>
              <a:ext uri="{FF2B5EF4-FFF2-40B4-BE49-F238E27FC236}">
                <a16:creationId xmlns:a16="http://schemas.microsoft.com/office/drawing/2014/main" id="{2B7D9626-9E15-7840-A2E2-BFC0D4994882}"/>
              </a:ext>
            </a:extLst>
          </p:cNvPr>
          <p:cNvSpPr txBox="1"/>
          <p:nvPr/>
        </p:nvSpPr>
        <p:spPr>
          <a:xfrm>
            <a:off x="11190975" y="15141588"/>
            <a:ext cx="2240280" cy="369332"/>
          </a:xfrm>
          <a:prstGeom prst="rect">
            <a:avLst/>
          </a:prstGeom>
          <a:noFill/>
        </p:spPr>
        <p:txBody>
          <a:bodyPr wrap="square" rtlCol="0">
            <a:noAutofit/>
          </a:bodyPr>
          <a:lstStyle/>
          <a:p>
            <a:pPr defTabSz="914400">
              <a:defRPr/>
            </a:pPr>
            <a:r>
              <a:rPr lang="en-US" sz="1800" dirty="0">
                <a:solidFill>
                  <a:prstClr val="black"/>
                </a:solidFill>
                <a:latin typeface="Arial" panose="020B0604020202020204" pitchFamily="34" charset="0"/>
                <a:ea typeface="Arial" charset="0"/>
                <a:cs typeface="Arial" panose="020B0604020202020204" pitchFamily="34" charset="0"/>
              </a:rPr>
              <a:t>GEP Publications</a:t>
            </a:r>
          </a:p>
        </p:txBody>
      </p:sp>
      <p:sp>
        <p:nvSpPr>
          <p:cNvPr id="560" name="Rectangle 559">
            <a:extLst>
              <a:ext uri="{FF2B5EF4-FFF2-40B4-BE49-F238E27FC236}">
                <a16:creationId xmlns:a16="http://schemas.microsoft.com/office/drawing/2014/main" id="{4A7D5158-65B9-E347-8D78-7C08712C5CB5}"/>
              </a:ext>
            </a:extLst>
          </p:cNvPr>
          <p:cNvSpPr/>
          <p:nvPr/>
        </p:nvSpPr>
        <p:spPr>
          <a:xfrm>
            <a:off x="10837409" y="15553076"/>
            <a:ext cx="365760" cy="228600"/>
          </a:xfrm>
          <a:prstGeom prst="rect">
            <a:avLst/>
          </a:prstGeom>
          <a:solidFill>
            <a:srgbClr val="ED7D31"/>
          </a:solidFill>
          <a:ln w="38100" cap="flat" cmpd="sng" algn="ctr">
            <a:solidFill>
              <a:srgbClr val="ED7D31">
                <a:lumMod val="50000"/>
              </a:srgbClr>
            </a:solidFill>
            <a:prstDash val="solid"/>
            <a:miter lim="800000"/>
          </a:ln>
          <a:effectLst/>
        </p:spPr>
        <p:txBody>
          <a:bodyPr rtlCol="0" anchor="ctr"/>
          <a:lstStyle/>
          <a:p>
            <a:pPr algn="ctr" defTabSz="914400">
              <a:defRPr/>
            </a:pPr>
            <a:endParaRPr lang="en-US" sz="1800" kern="0" dirty="0">
              <a:solidFill>
                <a:srgbClr val="ED7D31">
                  <a:lumMod val="50000"/>
                </a:srgbClr>
              </a:solidFill>
              <a:latin typeface="Arial" panose="020B0604020202020204" pitchFamily="34" charset="0"/>
              <a:ea typeface="ＭＳ Ｐゴシック" charset="0"/>
              <a:cs typeface="Arial" panose="020B0604020202020204" pitchFamily="34" charset="0"/>
            </a:endParaRPr>
          </a:p>
        </p:txBody>
      </p:sp>
      <p:sp>
        <p:nvSpPr>
          <p:cNvPr id="561" name="TextBox 560">
            <a:extLst>
              <a:ext uri="{FF2B5EF4-FFF2-40B4-BE49-F238E27FC236}">
                <a16:creationId xmlns:a16="http://schemas.microsoft.com/office/drawing/2014/main" id="{C90E398A-1C80-804C-8BAD-F25EC8F8969A}"/>
              </a:ext>
            </a:extLst>
          </p:cNvPr>
          <p:cNvSpPr txBox="1"/>
          <p:nvPr/>
        </p:nvSpPr>
        <p:spPr>
          <a:xfrm>
            <a:off x="11190975" y="15490004"/>
            <a:ext cx="2240280" cy="369332"/>
          </a:xfrm>
          <a:prstGeom prst="rect">
            <a:avLst/>
          </a:prstGeom>
          <a:noFill/>
        </p:spPr>
        <p:txBody>
          <a:bodyPr wrap="square" rtlCol="0">
            <a:noAutofit/>
          </a:bodyPr>
          <a:lstStyle/>
          <a:p>
            <a:pPr defTabSz="914400">
              <a:defRPr/>
            </a:pPr>
            <a:r>
              <a:rPr lang="en-US" sz="1800" dirty="0">
                <a:solidFill>
                  <a:prstClr val="black"/>
                </a:solidFill>
                <a:latin typeface="Arial" panose="020B0604020202020204" pitchFamily="34" charset="0"/>
                <a:ea typeface="Arial" charset="0"/>
                <a:cs typeface="Arial" panose="020B0604020202020204" pitchFamily="34" charset="0"/>
              </a:rPr>
              <a:t>Motif Project</a:t>
            </a:r>
          </a:p>
        </p:txBody>
      </p:sp>
      <p:sp>
        <p:nvSpPr>
          <p:cNvPr id="562" name="Rectangle 561">
            <a:extLst>
              <a:ext uri="{FF2B5EF4-FFF2-40B4-BE49-F238E27FC236}">
                <a16:creationId xmlns:a16="http://schemas.microsoft.com/office/drawing/2014/main" id="{D554EE4F-5906-774D-96C2-CFA5D3186DD5}"/>
              </a:ext>
            </a:extLst>
          </p:cNvPr>
          <p:cNvSpPr/>
          <p:nvPr/>
        </p:nvSpPr>
        <p:spPr>
          <a:xfrm>
            <a:off x="10837408" y="14846588"/>
            <a:ext cx="365760" cy="228600"/>
          </a:xfrm>
          <a:prstGeom prst="rect">
            <a:avLst/>
          </a:prstGeom>
          <a:solidFill>
            <a:srgbClr val="4472C4">
              <a:lumMod val="60000"/>
              <a:lumOff val="40000"/>
            </a:srgbClr>
          </a:solidFill>
          <a:ln w="38100" cap="flat" cmpd="sng" algn="ctr">
            <a:solidFill>
              <a:srgbClr val="4472C4">
                <a:lumMod val="50000"/>
              </a:srgbClr>
            </a:solidFill>
            <a:prstDash val="solid"/>
            <a:miter lim="800000"/>
          </a:ln>
          <a:effectLst/>
        </p:spPr>
        <p:txBody>
          <a:bodyPr rtlCol="0" anchor="ctr"/>
          <a:lstStyle/>
          <a:p>
            <a:pPr algn="ctr" defTabSz="914400">
              <a:defRPr/>
            </a:pPr>
            <a:endParaRPr lang="en-US" sz="1800" kern="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563" name="TextBox 562">
            <a:extLst>
              <a:ext uri="{FF2B5EF4-FFF2-40B4-BE49-F238E27FC236}">
                <a16:creationId xmlns:a16="http://schemas.microsoft.com/office/drawing/2014/main" id="{86558567-348B-3144-9514-F04626763369}"/>
              </a:ext>
            </a:extLst>
          </p:cNvPr>
          <p:cNvSpPr txBox="1"/>
          <p:nvPr/>
        </p:nvSpPr>
        <p:spPr>
          <a:xfrm>
            <a:off x="11190974" y="14783516"/>
            <a:ext cx="2240280" cy="369332"/>
          </a:xfrm>
          <a:prstGeom prst="rect">
            <a:avLst/>
          </a:prstGeom>
          <a:noFill/>
        </p:spPr>
        <p:txBody>
          <a:bodyPr wrap="square" rtlCol="0">
            <a:noAutofit/>
          </a:bodyPr>
          <a:lstStyle/>
          <a:p>
            <a:pPr defTabSz="914400">
              <a:defRPr/>
            </a:pPr>
            <a:r>
              <a:rPr lang="en-US" sz="1800" dirty="0">
                <a:solidFill>
                  <a:prstClr val="black"/>
                </a:solidFill>
                <a:latin typeface="Arial" panose="020B0604020202020204" pitchFamily="34" charset="0"/>
                <a:ea typeface="Arial" charset="0"/>
                <a:cs typeface="Arial" panose="020B0604020202020204" pitchFamily="34" charset="0"/>
              </a:rPr>
              <a:t>Informant Species</a:t>
            </a:r>
          </a:p>
        </p:txBody>
      </p:sp>
      <p:sp>
        <p:nvSpPr>
          <p:cNvPr id="564" name="Rectangle 563">
            <a:extLst>
              <a:ext uri="{FF2B5EF4-FFF2-40B4-BE49-F238E27FC236}">
                <a16:creationId xmlns:a16="http://schemas.microsoft.com/office/drawing/2014/main" id="{A384C10F-8D37-014A-9DB4-8D8331FE965F}"/>
              </a:ext>
            </a:extLst>
          </p:cNvPr>
          <p:cNvSpPr/>
          <p:nvPr/>
        </p:nvSpPr>
        <p:spPr>
          <a:xfrm>
            <a:off x="10837408" y="15931448"/>
            <a:ext cx="365760" cy="228600"/>
          </a:xfrm>
          <a:prstGeom prst="rect">
            <a:avLst/>
          </a:prstGeom>
          <a:solidFill>
            <a:srgbClr val="732E9A">
              <a:lumMod val="60000"/>
              <a:lumOff val="40000"/>
            </a:srgbClr>
          </a:solidFill>
          <a:ln w="38100" cap="flat" cmpd="sng" algn="ctr">
            <a:solidFill>
              <a:srgbClr val="732E9A">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D7D31">
                  <a:lumMod val="50000"/>
                </a:srgbClr>
              </a:solidFill>
              <a:effectLst/>
              <a:uLnTx/>
              <a:uFillTx/>
              <a:latin typeface="Arial" panose="020B0604020202020204" pitchFamily="34" charset="0"/>
              <a:ea typeface="ＭＳ Ｐゴシック" charset="0"/>
              <a:cs typeface="Arial" panose="020B0604020202020204" pitchFamily="34" charset="0"/>
            </a:endParaRPr>
          </a:p>
        </p:txBody>
      </p:sp>
      <p:sp>
        <p:nvSpPr>
          <p:cNvPr id="565" name="TextBox 564">
            <a:extLst>
              <a:ext uri="{FF2B5EF4-FFF2-40B4-BE49-F238E27FC236}">
                <a16:creationId xmlns:a16="http://schemas.microsoft.com/office/drawing/2014/main" id="{936C1CAD-4D91-E248-9757-EC4A202E00F0}"/>
              </a:ext>
            </a:extLst>
          </p:cNvPr>
          <p:cNvSpPr txBox="1"/>
          <p:nvPr/>
        </p:nvSpPr>
        <p:spPr>
          <a:xfrm>
            <a:off x="11190973" y="15868376"/>
            <a:ext cx="2240280" cy="369332"/>
          </a:xfrm>
          <a:prstGeom prst="rect">
            <a:avLst/>
          </a:prstGeom>
          <a:noFill/>
        </p:spPr>
        <p:txBody>
          <a:bodyPr wrap="square" rtlCol="0">
            <a:noAutofit/>
          </a:bodyPr>
          <a:lstStyle/>
          <a:p>
            <a:pPr defTabSz="914400">
              <a:defRPr/>
            </a:pPr>
            <a:r>
              <a:rPr lang="en-US" sz="1800" dirty="0">
                <a:solidFill>
                  <a:prstClr val="black"/>
                </a:solidFill>
                <a:latin typeface="Arial" panose="020B0604020202020204" pitchFamily="34" charset="0"/>
                <a:ea typeface="Arial" charset="0"/>
                <a:cs typeface="Arial" panose="020B0604020202020204" pitchFamily="34" charset="0"/>
              </a:rPr>
              <a:t>Expanded F Project</a:t>
            </a:r>
          </a:p>
        </p:txBody>
      </p:sp>
      <p:grpSp>
        <p:nvGrpSpPr>
          <p:cNvPr id="595" name="Group 594">
            <a:extLst>
              <a:ext uri="{FF2B5EF4-FFF2-40B4-BE49-F238E27FC236}">
                <a16:creationId xmlns:a16="http://schemas.microsoft.com/office/drawing/2014/main" id="{0653463D-4613-C147-BDC3-4B731474A097}"/>
              </a:ext>
            </a:extLst>
          </p:cNvPr>
          <p:cNvGrpSpPr/>
          <p:nvPr/>
        </p:nvGrpSpPr>
        <p:grpSpPr>
          <a:xfrm>
            <a:off x="18486855" y="14389823"/>
            <a:ext cx="1839744" cy="338554"/>
            <a:chOff x="7342397" y="6509144"/>
            <a:chExt cx="1839744" cy="338554"/>
          </a:xfrm>
        </p:grpSpPr>
        <p:sp>
          <p:nvSpPr>
            <p:cNvPr id="596" name="TextBox 595">
              <a:extLst>
                <a:ext uri="{FF2B5EF4-FFF2-40B4-BE49-F238E27FC236}">
                  <a16:creationId xmlns:a16="http://schemas.microsoft.com/office/drawing/2014/main" id="{9B34FBB2-2F49-C643-B885-42E11C4CE610}"/>
                </a:ext>
              </a:extLst>
            </p:cNvPr>
            <p:cNvSpPr txBox="1"/>
            <p:nvPr/>
          </p:nvSpPr>
          <p:spPr>
            <a:xfrm>
              <a:off x="7342397" y="6509144"/>
              <a:ext cx="183974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panose="020B0604020202020204" pitchFamily="34" charset="0"/>
                  <a:ea typeface="Arial" charset="0"/>
                  <a:cs typeface="Arial" panose="020B0604020202020204" pitchFamily="34" charset="0"/>
                </a:rPr>
                <a:t>Tree scale: 0.1</a:t>
              </a:r>
            </a:p>
          </p:txBody>
        </p:sp>
        <p:cxnSp>
          <p:nvCxnSpPr>
            <p:cNvPr id="597" name="Straight Connector 596">
              <a:extLst>
                <a:ext uri="{FF2B5EF4-FFF2-40B4-BE49-F238E27FC236}">
                  <a16:creationId xmlns:a16="http://schemas.microsoft.com/office/drawing/2014/main" id="{85561271-0169-2742-9F5D-A0FE79B24578}"/>
                </a:ext>
              </a:extLst>
            </p:cNvPr>
            <p:cNvCxnSpPr>
              <a:cxnSpLocks/>
            </p:cNvCxnSpPr>
            <p:nvPr/>
          </p:nvCxnSpPr>
          <p:spPr>
            <a:xfrm>
              <a:off x="8829774" y="6679723"/>
              <a:ext cx="164592" cy="0"/>
            </a:xfrm>
            <a:prstGeom prst="line">
              <a:avLst/>
            </a:prstGeom>
            <a:noFill/>
            <a:ln w="38100" cap="flat" cmpd="sng" algn="ctr">
              <a:solidFill>
                <a:sysClr val="windowText" lastClr="000000"/>
              </a:solidFill>
              <a:prstDash val="solid"/>
              <a:headEnd type="none" w="med" len="med"/>
              <a:tailEnd type="none" w="med" len="med"/>
            </a:ln>
            <a:effectLst/>
          </p:spPr>
        </p:cxnSp>
        <p:cxnSp>
          <p:nvCxnSpPr>
            <p:cNvPr id="598" name="Straight Connector 597">
              <a:extLst>
                <a:ext uri="{FF2B5EF4-FFF2-40B4-BE49-F238E27FC236}">
                  <a16:creationId xmlns:a16="http://schemas.microsoft.com/office/drawing/2014/main" id="{85DF8254-6453-9C44-BFC1-3901546DA994}"/>
                </a:ext>
              </a:extLst>
            </p:cNvPr>
            <p:cNvCxnSpPr>
              <a:cxnSpLocks/>
            </p:cNvCxnSpPr>
            <p:nvPr/>
          </p:nvCxnSpPr>
          <p:spPr>
            <a:xfrm>
              <a:off x="8829773" y="6638347"/>
              <a:ext cx="0" cy="81347"/>
            </a:xfrm>
            <a:prstGeom prst="line">
              <a:avLst/>
            </a:prstGeom>
            <a:noFill/>
            <a:ln w="38100" cap="flat" cmpd="sng" algn="ctr">
              <a:solidFill>
                <a:sysClr val="windowText" lastClr="000000"/>
              </a:solidFill>
              <a:prstDash val="solid"/>
              <a:headEnd type="none" w="med" len="med"/>
              <a:tailEnd type="none" w="med" len="med"/>
            </a:ln>
            <a:effectLst/>
          </p:spPr>
        </p:cxnSp>
        <p:cxnSp>
          <p:nvCxnSpPr>
            <p:cNvPr id="599" name="Straight Connector 598">
              <a:extLst>
                <a:ext uri="{FF2B5EF4-FFF2-40B4-BE49-F238E27FC236}">
                  <a16:creationId xmlns:a16="http://schemas.microsoft.com/office/drawing/2014/main" id="{2A556A67-5FA7-2A4C-B6C0-8F2EEB77130D}"/>
                </a:ext>
              </a:extLst>
            </p:cNvPr>
            <p:cNvCxnSpPr>
              <a:cxnSpLocks/>
            </p:cNvCxnSpPr>
            <p:nvPr/>
          </p:nvCxnSpPr>
          <p:spPr>
            <a:xfrm>
              <a:off x="8983561" y="6638345"/>
              <a:ext cx="0" cy="81348"/>
            </a:xfrm>
            <a:prstGeom prst="line">
              <a:avLst/>
            </a:prstGeom>
            <a:noFill/>
            <a:ln w="38100" cap="flat" cmpd="sng" algn="ctr">
              <a:solidFill>
                <a:sysClr val="windowText" lastClr="000000"/>
              </a:solidFill>
              <a:prstDash val="solid"/>
              <a:headEnd type="none" w="med" len="med"/>
              <a:tailEnd type="none" w="med" len="med"/>
            </a:ln>
            <a:effectLst/>
          </p:spPr>
        </p:cxnSp>
      </p:grpSp>
      <p:grpSp>
        <p:nvGrpSpPr>
          <p:cNvPr id="92" name="Group 91">
            <a:extLst>
              <a:ext uri="{FF2B5EF4-FFF2-40B4-BE49-F238E27FC236}">
                <a16:creationId xmlns:a16="http://schemas.microsoft.com/office/drawing/2014/main" id="{725B8CEC-7D4E-E843-B962-6A7D508E19CB}"/>
              </a:ext>
            </a:extLst>
          </p:cNvPr>
          <p:cNvGrpSpPr/>
          <p:nvPr/>
        </p:nvGrpSpPr>
        <p:grpSpPr>
          <a:xfrm>
            <a:off x="14264575" y="14328133"/>
            <a:ext cx="6041097" cy="5561013"/>
            <a:chOff x="14088729" y="14376475"/>
            <a:chExt cx="6041097" cy="5561013"/>
          </a:xfrm>
        </p:grpSpPr>
        <p:pic>
          <p:nvPicPr>
            <p:cNvPr id="566" name="Picture 565">
              <a:extLst>
                <a:ext uri="{FF2B5EF4-FFF2-40B4-BE49-F238E27FC236}">
                  <a16:creationId xmlns:a16="http://schemas.microsoft.com/office/drawing/2014/main" id="{C656E162-9680-BE46-8F34-550DDCEE4890}"/>
                </a:ext>
              </a:extLst>
            </p:cNvPr>
            <p:cNvPicPr>
              <a:picLocks noChangeAspect="1"/>
            </p:cNvPicPr>
            <p:nvPr/>
          </p:nvPicPr>
          <p:blipFill rotWithShape="1">
            <a:blip r:embed="rId34"/>
            <a:srcRect l="29312" t="24668" r="30157" b="14734"/>
            <a:stretch/>
          </p:blipFill>
          <p:spPr>
            <a:xfrm>
              <a:off x="15544800" y="15740392"/>
              <a:ext cx="3261416" cy="2721671"/>
            </a:xfrm>
            <a:prstGeom prst="rect">
              <a:avLst/>
            </a:prstGeom>
          </p:spPr>
        </p:pic>
        <p:sp>
          <p:nvSpPr>
            <p:cNvPr id="567" name="Rectangle 566">
              <a:extLst>
                <a:ext uri="{FF2B5EF4-FFF2-40B4-BE49-F238E27FC236}">
                  <a16:creationId xmlns:a16="http://schemas.microsoft.com/office/drawing/2014/main" id="{489C86F7-9722-FB40-A46F-5624AED86660}"/>
                </a:ext>
              </a:extLst>
            </p:cNvPr>
            <p:cNvSpPr/>
            <p:nvPr/>
          </p:nvSpPr>
          <p:spPr>
            <a:xfrm rot="1650830">
              <a:off x="15506660" y="16043407"/>
              <a:ext cx="962123"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busckii</a:t>
              </a:r>
            </a:p>
          </p:txBody>
        </p:sp>
        <p:sp>
          <p:nvSpPr>
            <p:cNvPr id="568" name="Rectangle 567">
              <a:extLst>
                <a:ext uri="{FF2B5EF4-FFF2-40B4-BE49-F238E27FC236}">
                  <a16:creationId xmlns:a16="http://schemas.microsoft.com/office/drawing/2014/main" id="{3F6C0161-7F81-6049-8F8E-871EB38CCD7E}"/>
                </a:ext>
              </a:extLst>
            </p:cNvPr>
            <p:cNvSpPr/>
            <p:nvPr/>
          </p:nvSpPr>
          <p:spPr>
            <a:xfrm rot="3856721">
              <a:off x="16253194" y="15433227"/>
              <a:ext cx="841897"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hydei</a:t>
              </a:r>
            </a:p>
          </p:txBody>
        </p:sp>
        <p:sp>
          <p:nvSpPr>
            <p:cNvPr id="569" name="Rectangle 568">
              <a:extLst>
                <a:ext uri="{FF2B5EF4-FFF2-40B4-BE49-F238E27FC236}">
                  <a16:creationId xmlns:a16="http://schemas.microsoft.com/office/drawing/2014/main" id="{EC92F412-1DF4-2445-9B10-59758061525F}"/>
                </a:ext>
              </a:extLst>
            </p:cNvPr>
            <p:cNvSpPr/>
            <p:nvPr/>
          </p:nvSpPr>
          <p:spPr>
            <a:xfrm rot="4696193">
              <a:off x="16431125" y="15203367"/>
              <a:ext cx="1040670"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navojoa</a:t>
              </a:r>
            </a:p>
          </p:txBody>
        </p:sp>
        <p:sp>
          <p:nvSpPr>
            <p:cNvPr id="570" name="Rectangle 569">
              <a:extLst>
                <a:ext uri="{FF2B5EF4-FFF2-40B4-BE49-F238E27FC236}">
                  <a16:creationId xmlns:a16="http://schemas.microsoft.com/office/drawing/2014/main" id="{D9162CAF-A3CA-BF44-AD0B-42C9E1C40346}"/>
                </a:ext>
              </a:extLst>
            </p:cNvPr>
            <p:cNvSpPr/>
            <p:nvPr/>
          </p:nvSpPr>
          <p:spPr>
            <a:xfrm rot="16936728">
              <a:off x="17030796" y="15203366"/>
              <a:ext cx="1099981"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arizonae</a:t>
              </a:r>
            </a:p>
          </p:txBody>
        </p:sp>
        <p:sp>
          <p:nvSpPr>
            <p:cNvPr id="571" name="Rectangle 570">
              <a:extLst>
                <a:ext uri="{FF2B5EF4-FFF2-40B4-BE49-F238E27FC236}">
                  <a16:creationId xmlns:a16="http://schemas.microsoft.com/office/drawing/2014/main" id="{B85AF987-CDA0-F94D-8EF8-ADB2D9D72BD1}"/>
                </a:ext>
              </a:extLst>
            </p:cNvPr>
            <p:cNvSpPr/>
            <p:nvPr/>
          </p:nvSpPr>
          <p:spPr>
            <a:xfrm rot="18603026">
              <a:off x="17649383" y="15570882"/>
              <a:ext cx="1050288"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obscura</a:t>
              </a:r>
            </a:p>
          </p:txBody>
        </p:sp>
        <p:sp>
          <p:nvSpPr>
            <p:cNvPr id="572" name="Rectangle 571">
              <a:extLst>
                <a:ext uri="{FF2B5EF4-FFF2-40B4-BE49-F238E27FC236}">
                  <a16:creationId xmlns:a16="http://schemas.microsoft.com/office/drawing/2014/main" id="{AFD77B0C-5DD5-684B-A9B8-56AB53FA4063}"/>
                </a:ext>
              </a:extLst>
            </p:cNvPr>
            <p:cNvSpPr/>
            <p:nvPr/>
          </p:nvSpPr>
          <p:spPr>
            <a:xfrm rot="1961604">
              <a:off x="18219468" y="17804506"/>
              <a:ext cx="970137"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serrata</a:t>
              </a:r>
            </a:p>
          </p:txBody>
        </p:sp>
        <p:sp>
          <p:nvSpPr>
            <p:cNvPr id="573" name="Rectangle 572">
              <a:extLst>
                <a:ext uri="{FF2B5EF4-FFF2-40B4-BE49-F238E27FC236}">
                  <a16:creationId xmlns:a16="http://schemas.microsoft.com/office/drawing/2014/main" id="{F7A0D856-84F9-C049-A45A-82FD26EA8519}"/>
                </a:ext>
              </a:extLst>
            </p:cNvPr>
            <p:cNvSpPr/>
            <p:nvPr/>
          </p:nvSpPr>
          <p:spPr>
            <a:xfrm rot="17502133">
              <a:off x="16004166" y="18498919"/>
              <a:ext cx="962123"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suzukii</a:t>
              </a:r>
            </a:p>
          </p:txBody>
        </p:sp>
        <p:sp>
          <p:nvSpPr>
            <p:cNvPr id="574" name="Rectangle 573">
              <a:extLst>
                <a:ext uri="{FF2B5EF4-FFF2-40B4-BE49-F238E27FC236}">
                  <a16:creationId xmlns:a16="http://schemas.microsoft.com/office/drawing/2014/main" id="{B91A6FB4-CFDA-6D48-B32F-45FAA18D566A}"/>
                </a:ext>
              </a:extLst>
            </p:cNvPr>
            <p:cNvSpPr/>
            <p:nvPr/>
          </p:nvSpPr>
          <p:spPr>
            <a:xfrm rot="2813435">
              <a:off x="15503923" y="15684751"/>
              <a:ext cx="1300356" cy="307777"/>
            </a:xfrm>
            <a:prstGeom prst="rect">
              <a:avLst/>
            </a:prstGeom>
          </p:spPr>
          <p:txBody>
            <a:bodyPr wrap="none">
              <a:spAutoFit/>
            </a:bodyPr>
            <a:lstStyle/>
            <a:p>
              <a:pPr defTabSz="457200">
                <a:defRPr/>
              </a:pPr>
              <a:r>
                <a:rPr lang="en-US" sz="1400" b="1" i="1" dirty="0">
                  <a:solidFill>
                    <a:srgbClr val="55992B">
                      <a:lumMod val="50000"/>
                    </a:srgbClr>
                  </a:solidFill>
                  <a:latin typeface="Arial" panose="020B0604020202020204" pitchFamily="34" charset="0"/>
                  <a:ea typeface="ＭＳ Ｐゴシック" charset="0"/>
                  <a:cs typeface="Arial" panose="020B0604020202020204" pitchFamily="34" charset="0"/>
                </a:rPr>
                <a:t>D. grimshawi</a:t>
              </a:r>
            </a:p>
          </p:txBody>
        </p:sp>
        <p:sp>
          <p:nvSpPr>
            <p:cNvPr id="575" name="Rectangle 574">
              <a:extLst>
                <a:ext uri="{FF2B5EF4-FFF2-40B4-BE49-F238E27FC236}">
                  <a16:creationId xmlns:a16="http://schemas.microsoft.com/office/drawing/2014/main" id="{D3ECDB8D-B60C-8F48-B590-9E5D6CEF7427}"/>
                </a:ext>
              </a:extLst>
            </p:cNvPr>
            <p:cNvSpPr/>
            <p:nvPr/>
          </p:nvSpPr>
          <p:spPr>
            <a:xfrm rot="3211247">
              <a:off x="16068342" y="15688639"/>
              <a:ext cx="881973" cy="307777"/>
            </a:xfrm>
            <a:prstGeom prst="rect">
              <a:avLst/>
            </a:prstGeom>
          </p:spPr>
          <p:txBody>
            <a:bodyPr wrap="none">
              <a:spAutoFit/>
            </a:bodyPr>
            <a:lstStyle/>
            <a:p>
              <a:pPr defTabSz="457200">
                <a:defRPr/>
              </a:pPr>
              <a:r>
                <a:rPr lang="en-US" sz="1400" b="1" i="1" dirty="0">
                  <a:solidFill>
                    <a:srgbClr val="55992B">
                      <a:lumMod val="50000"/>
                    </a:srgbClr>
                  </a:solidFill>
                  <a:latin typeface="Arial" panose="020B0604020202020204" pitchFamily="34" charset="0"/>
                  <a:ea typeface="ＭＳ Ｐゴシック" charset="0"/>
                  <a:cs typeface="Arial" panose="020B0604020202020204" pitchFamily="34" charset="0"/>
                </a:rPr>
                <a:t>D. virilis</a:t>
              </a:r>
            </a:p>
          </p:txBody>
        </p:sp>
        <p:sp>
          <p:nvSpPr>
            <p:cNvPr id="576" name="Rectangle 575">
              <a:extLst>
                <a:ext uri="{FF2B5EF4-FFF2-40B4-BE49-F238E27FC236}">
                  <a16:creationId xmlns:a16="http://schemas.microsoft.com/office/drawing/2014/main" id="{4F39CB4F-912B-594F-A91A-BA519596547F}"/>
                </a:ext>
              </a:extLst>
            </p:cNvPr>
            <p:cNvSpPr/>
            <p:nvPr/>
          </p:nvSpPr>
          <p:spPr>
            <a:xfrm rot="16200000">
              <a:off x="16557137" y="15048659"/>
              <a:ext cx="1388522" cy="307777"/>
            </a:xfrm>
            <a:prstGeom prst="rect">
              <a:avLst/>
            </a:prstGeom>
          </p:spPr>
          <p:txBody>
            <a:bodyPr wrap="none">
              <a:spAutoFit/>
            </a:bodyPr>
            <a:lstStyle/>
            <a:p>
              <a:pPr defTabSz="457200">
                <a:defRPr/>
              </a:pPr>
              <a:r>
                <a:rPr lang="en-US" sz="1400" b="1" i="1" dirty="0">
                  <a:solidFill>
                    <a:srgbClr val="55992B">
                      <a:lumMod val="50000"/>
                    </a:srgbClr>
                  </a:solidFill>
                  <a:latin typeface="Arial" panose="020B0604020202020204" pitchFamily="34" charset="0"/>
                  <a:ea typeface="ＭＳ Ｐゴシック" charset="0"/>
                  <a:cs typeface="Arial" panose="020B0604020202020204" pitchFamily="34" charset="0"/>
                </a:rPr>
                <a:t>D. mojavensis</a:t>
              </a:r>
            </a:p>
          </p:txBody>
        </p:sp>
        <p:sp>
          <p:nvSpPr>
            <p:cNvPr id="577" name="Rectangle 576">
              <a:extLst>
                <a:ext uri="{FF2B5EF4-FFF2-40B4-BE49-F238E27FC236}">
                  <a16:creationId xmlns:a16="http://schemas.microsoft.com/office/drawing/2014/main" id="{D0F00DBD-F139-8445-9B47-D8AD98914C1B}"/>
                </a:ext>
              </a:extLst>
            </p:cNvPr>
            <p:cNvSpPr/>
            <p:nvPr/>
          </p:nvSpPr>
          <p:spPr>
            <a:xfrm rot="17759632">
              <a:off x="17405194" y="15283330"/>
              <a:ext cx="1082348"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willistoni</a:t>
              </a:r>
            </a:p>
          </p:txBody>
        </p:sp>
        <p:sp>
          <p:nvSpPr>
            <p:cNvPr id="578" name="Rectangle 577">
              <a:extLst>
                <a:ext uri="{FF2B5EF4-FFF2-40B4-BE49-F238E27FC236}">
                  <a16:creationId xmlns:a16="http://schemas.microsoft.com/office/drawing/2014/main" id="{828F8E20-7C1E-B842-8398-E1C3D6EF0833}"/>
                </a:ext>
              </a:extLst>
            </p:cNvPr>
            <p:cNvSpPr/>
            <p:nvPr/>
          </p:nvSpPr>
          <p:spPr>
            <a:xfrm rot="19662555">
              <a:off x="17955867" y="15784066"/>
              <a:ext cx="1059906"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miranda</a:t>
              </a:r>
            </a:p>
          </p:txBody>
        </p:sp>
        <p:sp>
          <p:nvSpPr>
            <p:cNvPr id="579" name="Rectangle 578">
              <a:extLst>
                <a:ext uri="{FF2B5EF4-FFF2-40B4-BE49-F238E27FC236}">
                  <a16:creationId xmlns:a16="http://schemas.microsoft.com/office/drawing/2014/main" id="{674F3A60-EC3C-3246-B3D6-E094E6350240}"/>
                </a:ext>
              </a:extLst>
            </p:cNvPr>
            <p:cNvSpPr/>
            <p:nvPr/>
          </p:nvSpPr>
          <p:spPr>
            <a:xfrm rot="20323226">
              <a:off x="18103326" y="15977192"/>
              <a:ext cx="1636987"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pseudoobscura</a:t>
              </a:r>
            </a:p>
          </p:txBody>
        </p:sp>
        <p:sp>
          <p:nvSpPr>
            <p:cNvPr id="580" name="Rectangle 579">
              <a:extLst>
                <a:ext uri="{FF2B5EF4-FFF2-40B4-BE49-F238E27FC236}">
                  <a16:creationId xmlns:a16="http://schemas.microsoft.com/office/drawing/2014/main" id="{69AD90D0-962E-964A-A9BF-29770D4877A7}"/>
                </a:ext>
              </a:extLst>
            </p:cNvPr>
            <p:cNvSpPr/>
            <p:nvPr/>
          </p:nvSpPr>
          <p:spPr>
            <a:xfrm rot="20629249">
              <a:off x="18225769" y="16332912"/>
              <a:ext cx="1160895"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persimilis</a:t>
              </a:r>
            </a:p>
          </p:txBody>
        </p:sp>
        <p:sp>
          <p:nvSpPr>
            <p:cNvPr id="581" name="Rectangle 580">
              <a:extLst>
                <a:ext uri="{FF2B5EF4-FFF2-40B4-BE49-F238E27FC236}">
                  <a16:creationId xmlns:a16="http://schemas.microsoft.com/office/drawing/2014/main" id="{DF2BD234-40F2-B749-9E8E-6BBA13308C4E}"/>
                </a:ext>
              </a:extLst>
            </p:cNvPr>
            <p:cNvSpPr/>
            <p:nvPr/>
          </p:nvSpPr>
          <p:spPr>
            <a:xfrm rot="405970">
              <a:off x="18635830" y="17129907"/>
              <a:ext cx="1356462" cy="307777"/>
            </a:xfrm>
            <a:prstGeom prst="rect">
              <a:avLst/>
            </a:prstGeom>
          </p:spPr>
          <p:txBody>
            <a:bodyPr wrap="none">
              <a:spAutoFit/>
            </a:bodyPr>
            <a:lstStyle/>
            <a:p>
              <a:pPr defTabSz="457200">
                <a:defRPr/>
              </a:pPr>
              <a:r>
                <a:rPr lang="en-US" sz="1400" b="1" i="1" dirty="0">
                  <a:solidFill>
                    <a:srgbClr val="7030A0"/>
                  </a:solidFill>
                  <a:latin typeface="Arial" panose="020B0604020202020204" pitchFamily="34" charset="0"/>
                  <a:ea typeface="ＭＳ Ｐゴシック" charset="0"/>
                  <a:cs typeface="Arial" panose="020B0604020202020204" pitchFamily="34" charset="0"/>
                </a:rPr>
                <a:t>D. bipectinata</a:t>
              </a:r>
            </a:p>
          </p:txBody>
        </p:sp>
        <p:sp>
          <p:nvSpPr>
            <p:cNvPr id="582" name="Rectangle 581">
              <a:extLst>
                <a:ext uri="{FF2B5EF4-FFF2-40B4-BE49-F238E27FC236}">
                  <a16:creationId xmlns:a16="http://schemas.microsoft.com/office/drawing/2014/main" id="{283A66D9-FAD9-F940-BA1E-6C3A6F4813E6}"/>
                </a:ext>
              </a:extLst>
            </p:cNvPr>
            <p:cNvSpPr/>
            <p:nvPr/>
          </p:nvSpPr>
          <p:spPr>
            <a:xfrm rot="21408210">
              <a:off x="18661629" y="16692804"/>
              <a:ext cx="1327608" cy="307777"/>
            </a:xfrm>
            <a:prstGeom prst="rect">
              <a:avLst/>
            </a:prstGeom>
          </p:spPr>
          <p:txBody>
            <a:bodyPr wrap="none">
              <a:spAutoFit/>
            </a:bodyPr>
            <a:lstStyle/>
            <a:p>
              <a:pPr defTabSz="457200">
                <a:defRPr/>
              </a:pPr>
              <a:r>
                <a:rPr lang="en-US" sz="1400" b="1" i="1" dirty="0">
                  <a:solidFill>
                    <a:srgbClr val="7030A0"/>
                  </a:solidFill>
                  <a:latin typeface="Arial" panose="020B0604020202020204" pitchFamily="34" charset="0"/>
                  <a:ea typeface="ＭＳ Ｐゴシック" charset="0"/>
                  <a:cs typeface="Arial" panose="020B0604020202020204" pitchFamily="34" charset="0"/>
                </a:rPr>
                <a:t>D. ananassae</a:t>
              </a:r>
            </a:p>
          </p:txBody>
        </p:sp>
        <p:sp>
          <p:nvSpPr>
            <p:cNvPr id="583" name="Rectangle 582">
              <a:extLst>
                <a:ext uri="{FF2B5EF4-FFF2-40B4-BE49-F238E27FC236}">
                  <a16:creationId xmlns:a16="http://schemas.microsoft.com/office/drawing/2014/main" id="{B4A0B01E-6BEA-7E49-B052-16E6043E1FF2}"/>
                </a:ext>
              </a:extLst>
            </p:cNvPr>
            <p:cNvSpPr/>
            <p:nvPr/>
          </p:nvSpPr>
          <p:spPr>
            <a:xfrm rot="1256897">
              <a:off x="18376663" y="17497209"/>
              <a:ext cx="1148308" cy="307777"/>
            </a:xfrm>
            <a:prstGeom prst="rect">
              <a:avLst/>
            </a:prstGeom>
          </p:spPr>
          <p:txBody>
            <a:bodyPr wrap="square">
              <a:spAutoFit/>
            </a:bodyPr>
            <a:lstStyle/>
            <a:p>
              <a:pPr defTabSz="457200">
                <a:defRPr/>
              </a:pPr>
              <a:r>
                <a:rPr lang="en-US" sz="1400" b="1" i="1" dirty="0">
                  <a:solidFill>
                    <a:srgbClr val="7030A0"/>
                  </a:solidFill>
                  <a:latin typeface="Arial" panose="020B0604020202020204" pitchFamily="34" charset="0"/>
                  <a:ea typeface="ＭＳ Ｐゴシック" charset="0"/>
                  <a:cs typeface="Arial" panose="020B0604020202020204" pitchFamily="34" charset="0"/>
                </a:rPr>
                <a:t>D. kikkawai</a:t>
              </a:r>
            </a:p>
          </p:txBody>
        </p:sp>
        <p:sp>
          <p:nvSpPr>
            <p:cNvPr id="584" name="Rectangle 583">
              <a:extLst>
                <a:ext uri="{FF2B5EF4-FFF2-40B4-BE49-F238E27FC236}">
                  <a16:creationId xmlns:a16="http://schemas.microsoft.com/office/drawing/2014/main" id="{A582C70C-77D5-4140-B777-5E7B45034FFD}"/>
                </a:ext>
              </a:extLst>
            </p:cNvPr>
            <p:cNvSpPr/>
            <p:nvPr/>
          </p:nvSpPr>
          <p:spPr>
            <a:xfrm rot="2869991">
              <a:off x="17960545" y="18332766"/>
              <a:ext cx="1247457" cy="307777"/>
            </a:xfrm>
            <a:prstGeom prst="rect">
              <a:avLst/>
            </a:prstGeom>
          </p:spPr>
          <p:txBody>
            <a:bodyPr wrap="square">
              <a:spAutoFit/>
            </a:bodyPr>
            <a:lstStyle/>
            <a:p>
              <a:pPr defTabSz="457200">
                <a:defRPr/>
              </a:pPr>
              <a:r>
                <a:rPr lang="en-US" sz="1400" b="1" i="1" dirty="0">
                  <a:solidFill>
                    <a:srgbClr val="B35806"/>
                  </a:solidFill>
                  <a:latin typeface="Arial" panose="020B0604020202020204" pitchFamily="34" charset="0"/>
                  <a:ea typeface="ＭＳ Ｐゴシック" charset="0"/>
                  <a:cs typeface="Arial" panose="020B0604020202020204" pitchFamily="34" charset="0"/>
                </a:rPr>
                <a:t>D. ficusphila</a:t>
              </a:r>
            </a:p>
          </p:txBody>
        </p:sp>
        <p:sp>
          <p:nvSpPr>
            <p:cNvPr id="585" name="Rectangle 584">
              <a:extLst>
                <a:ext uri="{FF2B5EF4-FFF2-40B4-BE49-F238E27FC236}">
                  <a16:creationId xmlns:a16="http://schemas.microsoft.com/office/drawing/2014/main" id="{0D3A70FC-1D22-1F4B-AFFE-2F0C9391A7F0}"/>
                </a:ext>
              </a:extLst>
            </p:cNvPr>
            <p:cNvSpPr/>
            <p:nvPr/>
          </p:nvSpPr>
          <p:spPr>
            <a:xfrm rot="4332528">
              <a:off x="17174999" y="18566301"/>
              <a:ext cx="1109599"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rhopaloa</a:t>
              </a:r>
            </a:p>
          </p:txBody>
        </p:sp>
        <p:sp>
          <p:nvSpPr>
            <p:cNvPr id="586" name="Rectangle 585">
              <a:extLst>
                <a:ext uri="{FF2B5EF4-FFF2-40B4-BE49-F238E27FC236}">
                  <a16:creationId xmlns:a16="http://schemas.microsoft.com/office/drawing/2014/main" id="{62FD8A49-414E-C841-B0A4-F2F2CE795513}"/>
                </a:ext>
              </a:extLst>
            </p:cNvPr>
            <p:cNvSpPr/>
            <p:nvPr/>
          </p:nvSpPr>
          <p:spPr>
            <a:xfrm rot="3608145">
              <a:off x="17559139" y="18405195"/>
              <a:ext cx="1079142" cy="307777"/>
            </a:xfrm>
            <a:prstGeom prst="rect">
              <a:avLst/>
            </a:prstGeom>
          </p:spPr>
          <p:txBody>
            <a:bodyPr wrap="none">
              <a:spAutoFit/>
            </a:bodyPr>
            <a:lstStyle/>
            <a:p>
              <a:pPr defTabSz="457200">
                <a:defRPr/>
              </a:pPr>
              <a:r>
                <a:rPr lang="en-US" sz="1400" b="1" i="1" dirty="0">
                  <a:solidFill>
                    <a:srgbClr val="B35806"/>
                  </a:solidFill>
                  <a:latin typeface="Arial" panose="020B0604020202020204" pitchFamily="34" charset="0"/>
                  <a:ea typeface="ＭＳ Ｐゴシック" charset="0"/>
                  <a:cs typeface="Arial" panose="020B0604020202020204" pitchFamily="34" charset="0"/>
                </a:rPr>
                <a:t>D. elegans</a:t>
              </a:r>
            </a:p>
          </p:txBody>
        </p:sp>
        <p:sp>
          <p:nvSpPr>
            <p:cNvPr id="587" name="Rectangle 586">
              <a:extLst>
                <a:ext uri="{FF2B5EF4-FFF2-40B4-BE49-F238E27FC236}">
                  <a16:creationId xmlns:a16="http://schemas.microsoft.com/office/drawing/2014/main" id="{B067C601-D876-A24C-91F3-F572ED47CFB3}"/>
                </a:ext>
              </a:extLst>
            </p:cNvPr>
            <p:cNvSpPr/>
            <p:nvPr/>
          </p:nvSpPr>
          <p:spPr>
            <a:xfrm rot="5103426">
              <a:off x="16670832" y="18825286"/>
              <a:ext cx="1287532" cy="307777"/>
            </a:xfrm>
            <a:prstGeom prst="rect">
              <a:avLst/>
            </a:prstGeom>
          </p:spPr>
          <p:txBody>
            <a:bodyPr wrap="none">
              <a:spAutoFit/>
            </a:bodyPr>
            <a:lstStyle/>
            <a:p>
              <a:pPr defTabSz="457200">
                <a:defRPr/>
              </a:pPr>
              <a:r>
                <a:rPr lang="en-US" sz="1400" b="1" i="1" dirty="0">
                  <a:solidFill>
                    <a:srgbClr val="B35806"/>
                  </a:solidFill>
                  <a:latin typeface="Arial" panose="020B0604020202020204" pitchFamily="34" charset="0"/>
                  <a:ea typeface="ＭＳ Ｐゴシック" charset="0"/>
                  <a:cs typeface="Arial" panose="020B0604020202020204" pitchFamily="34" charset="0"/>
                </a:rPr>
                <a:t>D. takahashii</a:t>
              </a:r>
            </a:p>
          </p:txBody>
        </p:sp>
        <p:sp>
          <p:nvSpPr>
            <p:cNvPr id="588" name="Rectangle 587">
              <a:extLst>
                <a:ext uri="{FF2B5EF4-FFF2-40B4-BE49-F238E27FC236}">
                  <a16:creationId xmlns:a16="http://schemas.microsoft.com/office/drawing/2014/main" id="{DC981475-9270-7D4D-8AD7-B9E7FB42B448}"/>
                </a:ext>
              </a:extLst>
            </p:cNvPr>
            <p:cNvSpPr/>
            <p:nvPr/>
          </p:nvSpPr>
          <p:spPr>
            <a:xfrm rot="16853128">
              <a:off x="16194164" y="18773004"/>
              <a:ext cx="1260281" cy="307777"/>
            </a:xfrm>
            <a:prstGeom prst="rect">
              <a:avLst/>
            </a:prstGeom>
          </p:spPr>
          <p:txBody>
            <a:bodyPr wrap="none">
              <a:spAutoFit/>
            </a:bodyPr>
            <a:lstStyle/>
            <a:p>
              <a:pPr defTabSz="457200">
                <a:defRPr/>
              </a:pPr>
              <a:r>
                <a:rPr lang="en-US" sz="1400" b="1" i="1" dirty="0">
                  <a:solidFill>
                    <a:srgbClr val="B35806"/>
                  </a:solidFill>
                  <a:latin typeface="Arial" panose="020B0604020202020204" pitchFamily="34" charset="0"/>
                  <a:ea typeface="ＭＳ Ｐゴシック" charset="0"/>
                  <a:cs typeface="Arial" panose="020B0604020202020204" pitchFamily="34" charset="0"/>
                </a:rPr>
                <a:t>D. biarmipes</a:t>
              </a:r>
            </a:p>
          </p:txBody>
        </p:sp>
        <p:sp>
          <p:nvSpPr>
            <p:cNvPr id="589" name="Rectangle 588">
              <a:extLst>
                <a:ext uri="{FF2B5EF4-FFF2-40B4-BE49-F238E27FC236}">
                  <a16:creationId xmlns:a16="http://schemas.microsoft.com/office/drawing/2014/main" id="{DBFDA1ED-C55A-9243-A564-233F134F49B6}"/>
                </a:ext>
              </a:extLst>
            </p:cNvPr>
            <p:cNvSpPr/>
            <p:nvPr/>
          </p:nvSpPr>
          <p:spPr>
            <a:xfrm rot="18295345">
              <a:off x="15301400" y="18523056"/>
              <a:ext cx="1249060" cy="307777"/>
            </a:xfrm>
            <a:prstGeom prst="rect">
              <a:avLst/>
            </a:prstGeom>
          </p:spPr>
          <p:txBody>
            <a:bodyPr wrap="none">
              <a:spAutoFit/>
            </a:bodyPr>
            <a:lstStyle/>
            <a:p>
              <a:pPr defTabSz="457200">
                <a:defRPr/>
              </a:pPr>
              <a:r>
                <a:rPr lang="en-US" sz="1400" b="1" i="1" dirty="0">
                  <a:solidFill>
                    <a:srgbClr val="B35806"/>
                  </a:solidFill>
                  <a:latin typeface="Arial" panose="020B0604020202020204" pitchFamily="34" charset="0"/>
                  <a:ea typeface="ＭＳ Ｐゴシック" charset="0"/>
                  <a:cs typeface="Arial" panose="020B0604020202020204" pitchFamily="34" charset="0"/>
                </a:rPr>
                <a:t>D. eugracilis</a:t>
              </a:r>
            </a:p>
          </p:txBody>
        </p:sp>
        <p:sp>
          <p:nvSpPr>
            <p:cNvPr id="590" name="Rectangle 589">
              <a:extLst>
                <a:ext uri="{FF2B5EF4-FFF2-40B4-BE49-F238E27FC236}">
                  <a16:creationId xmlns:a16="http://schemas.microsoft.com/office/drawing/2014/main" id="{8943F2F2-F746-6F48-818B-83F33F524753}"/>
                </a:ext>
              </a:extLst>
            </p:cNvPr>
            <p:cNvSpPr/>
            <p:nvPr/>
          </p:nvSpPr>
          <p:spPr>
            <a:xfrm rot="18894500">
              <a:off x="15191962" y="18096126"/>
              <a:ext cx="990977"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yakuba</a:t>
              </a:r>
            </a:p>
          </p:txBody>
        </p:sp>
        <p:sp>
          <p:nvSpPr>
            <p:cNvPr id="591" name="Rectangle 590">
              <a:extLst>
                <a:ext uri="{FF2B5EF4-FFF2-40B4-BE49-F238E27FC236}">
                  <a16:creationId xmlns:a16="http://schemas.microsoft.com/office/drawing/2014/main" id="{F6EED35C-69EF-1A46-B09F-A44F0C88E2AC}"/>
                </a:ext>
              </a:extLst>
            </p:cNvPr>
            <p:cNvSpPr/>
            <p:nvPr/>
          </p:nvSpPr>
          <p:spPr>
            <a:xfrm rot="19787638">
              <a:off x="14976714" y="17731144"/>
              <a:ext cx="941283" cy="307777"/>
            </a:xfrm>
            <a:prstGeom prst="rect">
              <a:avLst/>
            </a:prstGeom>
          </p:spPr>
          <p:txBody>
            <a:bodyPr wrap="none">
              <a:spAutoFit/>
            </a:bodyPr>
            <a:lstStyle/>
            <a:p>
              <a:pPr defTabSz="457200">
                <a:defRPr/>
              </a:pPr>
              <a:r>
                <a:rPr lang="en-US" sz="1400" b="1" i="1" dirty="0">
                  <a:solidFill>
                    <a:srgbClr val="55992B">
                      <a:lumMod val="50000"/>
                    </a:srgbClr>
                  </a:solidFill>
                  <a:latin typeface="Arial" panose="020B0604020202020204" pitchFamily="34" charset="0"/>
                  <a:ea typeface="ＭＳ Ｐゴシック" charset="0"/>
                  <a:cs typeface="Arial" panose="020B0604020202020204" pitchFamily="34" charset="0"/>
                </a:rPr>
                <a:t>D. erecta</a:t>
              </a:r>
            </a:p>
          </p:txBody>
        </p:sp>
        <p:sp>
          <p:nvSpPr>
            <p:cNvPr id="592" name="Rectangle 591">
              <a:extLst>
                <a:ext uri="{FF2B5EF4-FFF2-40B4-BE49-F238E27FC236}">
                  <a16:creationId xmlns:a16="http://schemas.microsoft.com/office/drawing/2014/main" id="{3AD6D48D-436C-C945-96F1-706EFE8F7C44}"/>
                </a:ext>
              </a:extLst>
            </p:cNvPr>
            <p:cNvSpPr/>
            <p:nvPr/>
          </p:nvSpPr>
          <p:spPr>
            <a:xfrm rot="20527597">
              <a:off x="14159660" y="17434514"/>
              <a:ext cx="1577676" cy="307777"/>
            </a:xfrm>
            <a:prstGeom prst="rect">
              <a:avLst/>
            </a:prstGeom>
          </p:spPr>
          <p:txBody>
            <a:bodyPr wrap="none">
              <a:spAutoFit/>
            </a:bodyPr>
            <a:lstStyle/>
            <a:p>
              <a:pPr defTabSz="457200">
                <a:defRPr/>
              </a:pPr>
              <a:r>
                <a:rPr lang="en-US" sz="1400" b="1" i="1" dirty="0">
                  <a:solidFill>
                    <a:srgbClr val="1D86CD">
                      <a:lumMod val="50000"/>
                    </a:srgbClr>
                  </a:solidFill>
                  <a:latin typeface="Arial" panose="020B0604020202020204" pitchFamily="34" charset="0"/>
                  <a:ea typeface="ＭＳ Ｐゴシック" charset="0"/>
                  <a:cs typeface="Arial" panose="020B0604020202020204" pitchFamily="34" charset="0"/>
                </a:rPr>
                <a:t>D. melanogaster</a:t>
              </a:r>
            </a:p>
          </p:txBody>
        </p:sp>
        <p:sp>
          <p:nvSpPr>
            <p:cNvPr id="593" name="Rectangle 592">
              <a:extLst>
                <a:ext uri="{FF2B5EF4-FFF2-40B4-BE49-F238E27FC236}">
                  <a16:creationId xmlns:a16="http://schemas.microsoft.com/office/drawing/2014/main" id="{EFAD04B7-37ED-CD49-A19D-03ACAE35F270}"/>
                </a:ext>
              </a:extLst>
            </p:cNvPr>
            <p:cNvSpPr/>
            <p:nvPr/>
          </p:nvSpPr>
          <p:spPr>
            <a:xfrm rot="21042832">
              <a:off x="14528585" y="16922752"/>
              <a:ext cx="1120820"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simulans</a:t>
              </a:r>
            </a:p>
          </p:txBody>
        </p:sp>
        <p:sp>
          <p:nvSpPr>
            <p:cNvPr id="594" name="Rectangle 593">
              <a:extLst>
                <a:ext uri="{FF2B5EF4-FFF2-40B4-BE49-F238E27FC236}">
                  <a16:creationId xmlns:a16="http://schemas.microsoft.com/office/drawing/2014/main" id="{FE278F06-2594-BE46-8A2E-E4664BB130FE}"/>
                </a:ext>
              </a:extLst>
            </p:cNvPr>
            <p:cNvSpPr/>
            <p:nvPr/>
          </p:nvSpPr>
          <p:spPr>
            <a:xfrm rot="279556">
              <a:off x="14539901" y="16455031"/>
              <a:ext cx="1111202" cy="307777"/>
            </a:xfrm>
            <a:prstGeom prst="rect">
              <a:avLst/>
            </a:prstGeom>
          </p:spPr>
          <p:txBody>
            <a:bodyPr wrap="none">
              <a:spAutoFit/>
            </a:bodyPr>
            <a:lstStyle/>
            <a:p>
              <a:pPr defTabSz="457200">
                <a:defRPr/>
              </a:pPr>
              <a:r>
                <a:rPr lang="en-US" sz="1400" i="1" dirty="0">
                  <a:solidFill>
                    <a:prstClr val="black"/>
                  </a:solidFill>
                  <a:latin typeface="Arial" panose="020B0604020202020204" pitchFamily="34" charset="0"/>
                  <a:ea typeface="ＭＳ Ｐゴシック" charset="0"/>
                  <a:cs typeface="Arial" panose="020B0604020202020204" pitchFamily="34" charset="0"/>
                </a:rPr>
                <a:t>D. sechellia</a:t>
              </a:r>
            </a:p>
          </p:txBody>
        </p:sp>
        <p:sp>
          <p:nvSpPr>
            <p:cNvPr id="600" name="Rectangle 599">
              <a:extLst>
                <a:ext uri="{FF2B5EF4-FFF2-40B4-BE49-F238E27FC236}">
                  <a16:creationId xmlns:a16="http://schemas.microsoft.com/office/drawing/2014/main" id="{3B63C75C-7240-C248-9F4B-1F03BFC3B3E7}"/>
                </a:ext>
              </a:extLst>
            </p:cNvPr>
            <p:cNvSpPr/>
            <p:nvPr/>
          </p:nvSpPr>
          <p:spPr>
            <a:xfrm rot="20900788">
              <a:off x="14088729" y="17738789"/>
              <a:ext cx="169457" cy="169457"/>
            </a:xfrm>
            <a:prstGeom prst="rect">
              <a:avLst/>
            </a:prstGeom>
            <a:solidFill>
              <a:srgbClr val="4472C4">
                <a:lumMod val="60000"/>
                <a:lumOff val="40000"/>
              </a:srgbClr>
            </a:solidFill>
            <a:ln w="38100" cap="flat" cmpd="sng" algn="ctr">
              <a:solidFill>
                <a:srgbClr val="4472C4">
                  <a:lumMod val="50000"/>
                </a:srgbClr>
              </a:solidFill>
              <a:prstDash val="solid"/>
              <a:miter lim="800000"/>
            </a:ln>
            <a:effectLst/>
          </p:spPr>
          <p:txBody>
            <a:bodyPr rtlCol="0" anchor="ctr"/>
            <a:lstStyle/>
            <a:p>
              <a:pPr algn="ctr" defTabSz="914400">
                <a:defRPr/>
              </a:pPr>
              <a:endParaRPr lang="en-US" sz="1400" kern="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601" name="Rectangle 600">
              <a:extLst>
                <a:ext uri="{FF2B5EF4-FFF2-40B4-BE49-F238E27FC236}">
                  <a16:creationId xmlns:a16="http://schemas.microsoft.com/office/drawing/2014/main" id="{6526B239-22B3-2345-AD00-4CA7BCC2C1BA}"/>
                </a:ext>
              </a:extLst>
            </p:cNvPr>
            <p:cNvSpPr/>
            <p:nvPr/>
          </p:nvSpPr>
          <p:spPr>
            <a:xfrm rot="20165638">
              <a:off x="14927102" y="18055525"/>
              <a:ext cx="169457" cy="169457"/>
            </a:xfrm>
            <a:prstGeom prst="rect">
              <a:avLst/>
            </a:prstGeom>
            <a:solidFill>
              <a:srgbClr val="70AD47">
                <a:lumMod val="60000"/>
                <a:lumOff val="40000"/>
              </a:srgbClr>
            </a:solidFill>
            <a:ln w="38100" cap="flat" cmpd="sng" algn="ctr">
              <a:solidFill>
                <a:srgbClr val="70AD47">
                  <a:lumMod val="50000"/>
                </a:srgbClr>
              </a:solidFill>
              <a:prstDash val="solid"/>
              <a:miter lim="800000"/>
            </a:ln>
            <a:effectLst/>
          </p:spPr>
          <p:txBody>
            <a:bodyPr rtlCol="0" anchor="ctr"/>
            <a:lstStyle/>
            <a:p>
              <a:pPr algn="ctr" defTabSz="914400">
                <a:defRPr/>
              </a:pPr>
              <a:endParaRPr lang="en-US" sz="1400" kern="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602" name="Rectangle 601">
              <a:extLst>
                <a:ext uri="{FF2B5EF4-FFF2-40B4-BE49-F238E27FC236}">
                  <a16:creationId xmlns:a16="http://schemas.microsoft.com/office/drawing/2014/main" id="{CF70C414-D9BB-A441-AB43-EDC705CAB58E}"/>
                </a:ext>
              </a:extLst>
            </p:cNvPr>
            <p:cNvSpPr/>
            <p:nvPr/>
          </p:nvSpPr>
          <p:spPr>
            <a:xfrm rot="19544220">
              <a:off x="15619178" y="15252779"/>
              <a:ext cx="169457" cy="169457"/>
            </a:xfrm>
            <a:prstGeom prst="rect">
              <a:avLst/>
            </a:prstGeom>
            <a:solidFill>
              <a:srgbClr val="70AD47">
                <a:lumMod val="60000"/>
                <a:lumOff val="40000"/>
              </a:srgbClr>
            </a:solidFill>
            <a:ln w="38100" cap="flat" cmpd="sng" algn="ctr">
              <a:solidFill>
                <a:srgbClr val="70AD47">
                  <a:lumMod val="50000"/>
                </a:srgbClr>
              </a:solidFill>
              <a:prstDash val="solid"/>
              <a:miter lim="800000"/>
            </a:ln>
            <a:effectLst/>
          </p:spPr>
          <p:txBody>
            <a:bodyPr rtlCol="0" anchor="ctr"/>
            <a:lstStyle/>
            <a:p>
              <a:pPr algn="ctr" defTabSz="914400">
                <a:defRPr/>
              </a:pPr>
              <a:endParaRPr lang="en-US" sz="1400" kern="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603" name="Rectangle 602">
              <a:extLst>
                <a:ext uri="{FF2B5EF4-FFF2-40B4-BE49-F238E27FC236}">
                  <a16:creationId xmlns:a16="http://schemas.microsoft.com/office/drawing/2014/main" id="{342702F1-2260-524D-82A1-40C9C934B007}"/>
                </a:ext>
              </a:extLst>
            </p:cNvPr>
            <p:cNvSpPr/>
            <p:nvPr/>
          </p:nvSpPr>
          <p:spPr>
            <a:xfrm rot="20085539">
              <a:off x="16165419" y="15362503"/>
              <a:ext cx="169457" cy="169457"/>
            </a:xfrm>
            <a:prstGeom prst="rect">
              <a:avLst/>
            </a:prstGeom>
            <a:solidFill>
              <a:srgbClr val="70AD47">
                <a:lumMod val="60000"/>
                <a:lumOff val="40000"/>
              </a:srgbClr>
            </a:solidFill>
            <a:ln w="38100" cap="flat" cmpd="sng" algn="ctr">
              <a:solidFill>
                <a:srgbClr val="70AD47">
                  <a:lumMod val="50000"/>
                </a:srgbClr>
              </a:solidFill>
              <a:prstDash val="solid"/>
              <a:miter lim="800000"/>
            </a:ln>
            <a:effectLst/>
          </p:spPr>
          <p:txBody>
            <a:bodyPr rtlCol="0" anchor="ctr"/>
            <a:lstStyle/>
            <a:p>
              <a:pPr algn="ctr" defTabSz="914400">
                <a:defRPr/>
              </a:pPr>
              <a:endParaRPr lang="en-US" sz="1400" kern="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604" name="Rectangle 603">
              <a:extLst>
                <a:ext uri="{FF2B5EF4-FFF2-40B4-BE49-F238E27FC236}">
                  <a16:creationId xmlns:a16="http://schemas.microsoft.com/office/drawing/2014/main" id="{EA38DFA7-8FE5-5649-A9E7-A2A21578FD00}"/>
                </a:ext>
              </a:extLst>
            </p:cNvPr>
            <p:cNvSpPr/>
            <p:nvPr/>
          </p:nvSpPr>
          <p:spPr>
            <a:xfrm>
              <a:off x="17172900" y="14376475"/>
              <a:ext cx="169457" cy="169457"/>
            </a:xfrm>
            <a:prstGeom prst="rect">
              <a:avLst/>
            </a:prstGeom>
            <a:solidFill>
              <a:srgbClr val="70AD47">
                <a:lumMod val="60000"/>
                <a:lumOff val="40000"/>
              </a:srgbClr>
            </a:solidFill>
            <a:ln w="38100" cap="flat" cmpd="sng" algn="ctr">
              <a:solidFill>
                <a:srgbClr val="70AD47">
                  <a:lumMod val="50000"/>
                </a:srgbClr>
              </a:solidFill>
              <a:prstDash val="solid"/>
              <a:miter lim="800000"/>
            </a:ln>
            <a:effectLst/>
          </p:spPr>
          <p:txBody>
            <a:bodyPr rtlCol="0" anchor="ctr"/>
            <a:lstStyle/>
            <a:p>
              <a:pPr algn="ctr" defTabSz="914400">
                <a:defRPr/>
              </a:pPr>
              <a:endParaRPr lang="en-US" sz="1400" kern="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605" name="Rectangle 604">
              <a:extLst>
                <a:ext uri="{FF2B5EF4-FFF2-40B4-BE49-F238E27FC236}">
                  <a16:creationId xmlns:a16="http://schemas.microsoft.com/office/drawing/2014/main" id="{59FC2786-1DAC-DA43-92A1-3CBC5D9D4EA4}"/>
                </a:ext>
              </a:extLst>
            </p:cNvPr>
            <p:cNvSpPr/>
            <p:nvPr/>
          </p:nvSpPr>
          <p:spPr>
            <a:xfrm rot="18594425">
              <a:off x="15456771" y="19133689"/>
              <a:ext cx="169457" cy="169457"/>
            </a:xfrm>
            <a:prstGeom prst="rect">
              <a:avLst/>
            </a:prstGeom>
            <a:solidFill>
              <a:srgbClr val="ED7D31"/>
            </a:solidFill>
            <a:ln w="38100" cap="flat" cmpd="sng" algn="ctr">
              <a:solidFill>
                <a:srgbClr val="ED7D31">
                  <a:lumMod val="50000"/>
                </a:srgbClr>
              </a:solidFill>
              <a:prstDash val="solid"/>
              <a:miter lim="800000"/>
            </a:ln>
            <a:effectLst/>
          </p:spPr>
          <p:txBody>
            <a:bodyPr rtlCol="0" anchor="ctr"/>
            <a:lstStyle/>
            <a:p>
              <a:pPr algn="ctr" defTabSz="914400">
                <a:defRPr/>
              </a:pPr>
              <a:endParaRPr lang="en-US" sz="1400" kern="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606" name="Rectangle 605">
              <a:extLst>
                <a:ext uri="{FF2B5EF4-FFF2-40B4-BE49-F238E27FC236}">
                  <a16:creationId xmlns:a16="http://schemas.microsoft.com/office/drawing/2014/main" id="{0129D403-FE2D-BF45-9474-5DF05FA16DF6}"/>
                </a:ext>
              </a:extLst>
            </p:cNvPr>
            <p:cNvSpPr/>
            <p:nvPr/>
          </p:nvSpPr>
          <p:spPr>
            <a:xfrm rot="17222640">
              <a:off x="16604420" y="19489497"/>
              <a:ext cx="169457" cy="169457"/>
            </a:xfrm>
            <a:prstGeom prst="rect">
              <a:avLst/>
            </a:prstGeom>
            <a:solidFill>
              <a:srgbClr val="ED7D31"/>
            </a:solidFill>
            <a:ln w="38100" cap="flat" cmpd="sng" algn="ctr">
              <a:solidFill>
                <a:srgbClr val="ED7D31">
                  <a:lumMod val="50000"/>
                </a:srgbClr>
              </a:solidFill>
              <a:prstDash val="solid"/>
              <a:miter lim="800000"/>
            </a:ln>
            <a:effectLst/>
          </p:spPr>
          <p:txBody>
            <a:bodyPr rtlCol="0" anchor="ctr"/>
            <a:lstStyle/>
            <a:p>
              <a:pPr algn="ctr" defTabSz="914400">
                <a:defRPr/>
              </a:pPr>
              <a:endParaRPr lang="en-US" sz="1400" kern="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607" name="Rectangle 606">
              <a:extLst>
                <a:ext uri="{FF2B5EF4-FFF2-40B4-BE49-F238E27FC236}">
                  <a16:creationId xmlns:a16="http://schemas.microsoft.com/office/drawing/2014/main" id="{71AAE5F6-6496-BD40-837D-CF07BA6358DC}"/>
                </a:ext>
              </a:extLst>
            </p:cNvPr>
            <p:cNvSpPr/>
            <p:nvPr/>
          </p:nvSpPr>
          <p:spPr>
            <a:xfrm rot="16200000">
              <a:off x="17281347" y="19566613"/>
              <a:ext cx="169457" cy="169457"/>
            </a:xfrm>
            <a:prstGeom prst="rect">
              <a:avLst/>
            </a:prstGeom>
            <a:solidFill>
              <a:srgbClr val="ED7D31"/>
            </a:solidFill>
            <a:ln w="38100" cap="flat" cmpd="sng" algn="ctr">
              <a:solidFill>
                <a:srgbClr val="ED7D31">
                  <a:lumMod val="50000"/>
                </a:srgbClr>
              </a:solidFill>
              <a:prstDash val="solid"/>
              <a:miter lim="800000"/>
            </a:ln>
            <a:effectLst/>
          </p:spPr>
          <p:txBody>
            <a:bodyPr rtlCol="0" anchor="ctr"/>
            <a:lstStyle/>
            <a:p>
              <a:pPr algn="ctr" defTabSz="914400">
                <a:defRPr/>
              </a:pPr>
              <a:endParaRPr lang="en-US" sz="1400" kern="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608" name="Rectangle 607">
              <a:extLst>
                <a:ext uri="{FF2B5EF4-FFF2-40B4-BE49-F238E27FC236}">
                  <a16:creationId xmlns:a16="http://schemas.microsoft.com/office/drawing/2014/main" id="{83047FB6-879B-BA47-9ACE-0406711216D8}"/>
                </a:ext>
              </a:extLst>
            </p:cNvPr>
            <p:cNvSpPr/>
            <p:nvPr/>
          </p:nvSpPr>
          <p:spPr>
            <a:xfrm rot="14333254">
              <a:off x="18305948" y="18977307"/>
              <a:ext cx="169457" cy="169457"/>
            </a:xfrm>
            <a:prstGeom prst="rect">
              <a:avLst/>
            </a:prstGeom>
            <a:solidFill>
              <a:srgbClr val="ED7D31"/>
            </a:solidFill>
            <a:ln w="38100" cap="flat" cmpd="sng" algn="ctr">
              <a:solidFill>
                <a:srgbClr val="ED7D31">
                  <a:lumMod val="50000"/>
                </a:srgbClr>
              </a:solidFill>
              <a:prstDash val="solid"/>
              <a:miter lim="800000"/>
            </a:ln>
            <a:effectLst/>
          </p:spPr>
          <p:txBody>
            <a:bodyPr rtlCol="0" anchor="ctr"/>
            <a:lstStyle/>
            <a:p>
              <a:pPr algn="ctr" defTabSz="914400">
                <a:defRPr/>
              </a:pPr>
              <a:endParaRPr lang="en-US" sz="1400" kern="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609" name="Rectangle 608">
              <a:extLst>
                <a:ext uri="{FF2B5EF4-FFF2-40B4-BE49-F238E27FC236}">
                  <a16:creationId xmlns:a16="http://schemas.microsoft.com/office/drawing/2014/main" id="{F4BE1057-F886-974B-80E5-7784FB67525B}"/>
                </a:ext>
              </a:extLst>
            </p:cNvPr>
            <p:cNvSpPr/>
            <p:nvPr/>
          </p:nvSpPr>
          <p:spPr>
            <a:xfrm rot="14000833">
              <a:off x="18912596" y="18908645"/>
              <a:ext cx="169457" cy="169457"/>
            </a:xfrm>
            <a:prstGeom prst="rect">
              <a:avLst/>
            </a:prstGeom>
            <a:solidFill>
              <a:srgbClr val="ED7D31"/>
            </a:solidFill>
            <a:ln w="38100" cap="flat" cmpd="sng" algn="ctr">
              <a:solidFill>
                <a:srgbClr val="ED7D31">
                  <a:lumMod val="50000"/>
                </a:srgbClr>
              </a:solidFill>
              <a:prstDash val="solid"/>
              <a:miter lim="800000"/>
            </a:ln>
            <a:effectLst/>
          </p:spPr>
          <p:txBody>
            <a:bodyPr rtlCol="0" anchor="ctr"/>
            <a:lstStyle/>
            <a:p>
              <a:pPr algn="ctr" defTabSz="914400">
                <a:defRPr/>
              </a:pPr>
              <a:endParaRPr lang="en-US" sz="1400" kern="0" dirty="0">
                <a:solidFill>
                  <a:prstClr val="black"/>
                </a:solidFill>
                <a:latin typeface="Arial" panose="020B0604020202020204" pitchFamily="34" charset="0"/>
                <a:ea typeface="ＭＳ Ｐゴシック" charset="0"/>
                <a:cs typeface="Arial" panose="020B0604020202020204" pitchFamily="34" charset="0"/>
              </a:endParaRPr>
            </a:p>
          </p:txBody>
        </p:sp>
        <p:sp>
          <p:nvSpPr>
            <p:cNvPr id="610" name="Rectangle 609">
              <a:extLst>
                <a:ext uri="{FF2B5EF4-FFF2-40B4-BE49-F238E27FC236}">
                  <a16:creationId xmlns:a16="http://schemas.microsoft.com/office/drawing/2014/main" id="{6278C17D-618D-714A-8672-16336491EC82}"/>
                </a:ext>
              </a:extLst>
            </p:cNvPr>
            <p:cNvSpPr/>
            <p:nvPr/>
          </p:nvSpPr>
          <p:spPr>
            <a:xfrm rot="21354943">
              <a:off x="19958343" y="16728892"/>
              <a:ext cx="171483" cy="171483"/>
            </a:xfrm>
            <a:prstGeom prst="rect">
              <a:avLst/>
            </a:prstGeom>
            <a:solidFill>
              <a:srgbClr val="732E9A">
                <a:lumMod val="60000"/>
                <a:lumOff val="40000"/>
              </a:srgbClr>
            </a:solidFill>
            <a:ln w="38100" cap="flat" cmpd="sng" algn="ctr">
              <a:solidFill>
                <a:srgbClr val="732E9A">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D7D31">
                    <a:lumMod val="50000"/>
                  </a:srgbClr>
                </a:solidFill>
                <a:effectLst/>
                <a:uLnTx/>
                <a:uFillTx/>
                <a:latin typeface="Arial" panose="020B0604020202020204" pitchFamily="34" charset="0"/>
                <a:ea typeface="ＭＳ Ｐゴシック" charset="0"/>
                <a:cs typeface="Arial" panose="020B0604020202020204" pitchFamily="34" charset="0"/>
              </a:endParaRPr>
            </a:p>
          </p:txBody>
        </p:sp>
        <p:sp>
          <p:nvSpPr>
            <p:cNvPr id="611" name="Rectangle 610">
              <a:extLst>
                <a:ext uri="{FF2B5EF4-FFF2-40B4-BE49-F238E27FC236}">
                  <a16:creationId xmlns:a16="http://schemas.microsoft.com/office/drawing/2014/main" id="{8A6A7121-6152-4648-842F-9DE6BC8F1532}"/>
                </a:ext>
              </a:extLst>
            </p:cNvPr>
            <p:cNvSpPr/>
            <p:nvPr/>
          </p:nvSpPr>
          <p:spPr>
            <a:xfrm rot="571964">
              <a:off x="19951209" y="17305248"/>
              <a:ext cx="171483" cy="171483"/>
            </a:xfrm>
            <a:prstGeom prst="rect">
              <a:avLst/>
            </a:prstGeom>
            <a:solidFill>
              <a:srgbClr val="732E9A">
                <a:lumMod val="60000"/>
                <a:lumOff val="40000"/>
              </a:srgbClr>
            </a:solidFill>
            <a:ln w="38100" cap="flat" cmpd="sng" algn="ctr">
              <a:solidFill>
                <a:srgbClr val="732E9A">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D7D31">
                    <a:lumMod val="50000"/>
                  </a:srgbClr>
                </a:solidFill>
                <a:effectLst/>
                <a:uLnTx/>
                <a:uFillTx/>
                <a:latin typeface="Arial" panose="020B0604020202020204" pitchFamily="34" charset="0"/>
                <a:ea typeface="ＭＳ Ｐゴシック" charset="0"/>
                <a:cs typeface="Arial" panose="020B0604020202020204" pitchFamily="34" charset="0"/>
              </a:endParaRPr>
            </a:p>
          </p:txBody>
        </p:sp>
        <p:sp>
          <p:nvSpPr>
            <p:cNvPr id="612" name="Rectangle 611">
              <a:extLst>
                <a:ext uri="{FF2B5EF4-FFF2-40B4-BE49-F238E27FC236}">
                  <a16:creationId xmlns:a16="http://schemas.microsoft.com/office/drawing/2014/main" id="{726EBA5A-4F4F-BA40-9F36-E8F34F6578B0}"/>
                </a:ext>
              </a:extLst>
            </p:cNvPr>
            <p:cNvSpPr/>
            <p:nvPr/>
          </p:nvSpPr>
          <p:spPr>
            <a:xfrm rot="1523414">
              <a:off x="19460239" y="17806978"/>
              <a:ext cx="171483" cy="171483"/>
            </a:xfrm>
            <a:prstGeom prst="rect">
              <a:avLst/>
            </a:prstGeom>
            <a:solidFill>
              <a:srgbClr val="732E9A">
                <a:lumMod val="60000"/>
                <a:lumOff val="40000"/>
              </a:srgbClr>
            </a:solidFill>
            <a:ln w="38100" cap="flat" cmpd="sng" algn="ctr">
              <a:solidFill>
                <a:srgbClr val="732E9A">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D7D31">
                    <a:lumMod val="50000"/>
                  </a:srgbClr>
                </a:solidFill>
                <a:effectLst/>
                <a:uLnTx/>
                <a:uFillTx/>
                <a:latin typeface="Arial" panose="020B0604020202020204" pitchFamily="34" charset="0"/>
                <a:ea typeface="ＭＳ Ｐゴシック" charset="0"/>
                <a:cs typeface="Arial" panose="020B0604020202020204" pitchFamily="34" charset="0"/>
              </a:endParaRPr>
            </a:p>
          </p:txBody>
        </p:sp>
        <p:sp>
          <p:nvSpPr>
            <p:cNvPr id="613" name="Rectangle 612">
              <a:extLst>
                <a:ext uri="{FF2B5EF4-FFF2-40B4-BE49-F238E27FC236}">
                  <a16:creationId xmlns:a16="http://schemas.microsoft.com/office/drawing/2014/main" id="{BE7717AC-7820-A449-B07C-E0225F83D070}"/>
                </a:ext>
              </a:extLst>
            </p:cNvPr>
            <p:cNvSpPr/>
            <p:nvPr/>
          </p:nvSpPr>
          <p:spPr>
            <a:xfrm rot="5400000">
              <a:off x="17281347" y="19766005"/>
              <a:ext cx="171483" cy="171483"/>
            </a:xfrm>
            <a:prstGeom prst="rect">
              <a:avLst/>
            </a:prstGeom>
            <a:solidFill>
              <a:srgbClr val="732E9A">
                <a:lumMod val="60000"/>
                <a:lumOff val="40000"/>
              </a:srgbClr>
            </a:solidFill>
            <a:ln w="38100" cap="flat" cmpd="sng" algn="ctr">
              <a:solidFill>
                <a:srgbClr val="732E9A">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ED7D31">
                    <a:lumMod val="50000"/>
                  </a:srgbClr>
                </a:solidFill>
                <a:effectLst/>
                <a:uLnTx/>
                <a:uFillTx/>
                <a:latin typeface="Arial" panose="020B0604020202020204" pitchFamily="34" charset="0"/>
                <a:ea typeface="ＭＳ Ｐゴシック" charset="0"/>
                <a:cs typeface="Arial" panose="020B0604020202020204" pitchFamily="34" charset="0"/>
              </a:endParaRPr>
            </a:p>
          </p:txBody>
        </p:sp>
      </p:grpSp>
      <p:sp>
        <p:nvSpPr>
          <p:cNvPr id="615" name="Rectangle 614">
            <a:extLst>
              <a:ext uri="{FF2B5EF4-FFF2-40B4-BE49-F238E27FC236}">
                <a16:creationId xmlns:a16="http://schemas.microsoft.com/office/drawing/2014/main" id="{FBCCD0E3-9001-654F-BF0C-D7EF48C09168}"/>
              </a:ext>
            </a:extLst>
          </p:cNvPr>
          <p:cNvSpPr/>
          <p:nvPr/>
        </p:nvSpPr>
        <p:spPr>
          <a:xfrm>
            <a:off x="10661904" y="16555050"/>
            <a:ext cx="3200400" cy="944555"/>
          </a:xfrm>
          <a:prstGeom prst="rect">
            <a:avLst/>
          </a:prstGeom>
          <a:solidFill>
            <a:sysClr val="window" lastClr="FFFFFF">
              <a:lumMod val="95000"/>
            </a:sysClr>
          </a:solidFill>
          <a:ln w="19050" cap="flat" cmpd="sng" algn="ctr">
            <a:solidFill>
              <a:srgbClr val="E7E6E6">
                <a:lumMod val="90000"/>
              </a:srgbClr>
            </a:solidFill>
            <a:prstDash val="solid"/>
            <a:miter lim="800000"/>
          </a:ln>
          <a:effectLst/>
        </p:spPr>
        <p:txBody>
          <a:bodyPr rtlCol="0" anchor="ctr"/>
          <a:lstStyle/>
          <a:p>
            <a:pPr algn="ctr" defTabSz="914400">
              <a:defRPr/>
            </a:pPr>
            <a:endParaRPr lang="en-US" sz="1800" kern="0" dirty="0">
              <a:solidFill>
                <a:prstClr val="white"/>
              </a:solidFill>
              <a:latin typeface="Arial" panose="020B0604020202020204" pitchFamily="34" charset="0"/>
              <a:ea typeface="Arial" charset="0"/>
              <a:cs typeface="Arial" panose="020B0604020202020204" pitchFamily="34" charset="0"/>
            </a:endParaRPr>
          </a:p>
        </p:txBody>
      </p:sp>
      <p:sp>
        <p:nvSpPr>
          <p:cNvPr id="616" name="TextBox 615">
            <a:extLst>
              <a:ext uri="{FF2B5EF4-FFF2-40B4-BE49-F238E27FC236}">
                <a16:creationId xmlns:a16="http://schemas.microsoft.com/office/drawing/2014/main" id="{0DE814EC-0ACC-BA42-A3B8-477A3FEB5254}"/>
              </a:ext>
            </a:extLst>
          </p:cNvPr>
          <p:cNvSpPr txBox="1"/>
          <p:nvPr/>
        </p:nvSpPr>
        <p:spPr>
          <a:xfrm>
            <a:off x="10661904" y="16566971"/>
            <a:ext cx="3246120" cy="1015663"/>
          </a:xfrm>
          <a:prstGeom prst="rect">
            <a:avLst/>
          </a:prstGeom>
          <a:noFill/>
        </p:spPr>
        <p:txBody>
          <a:bodyPr wrap="square" rtlCol="0">
            <a:noAutofit/>
          </a:bodyPr>
          <a:lstStyle/>
          <a:p>
            <a:pPr algn="ctr" defTabSz="914400">
              <a:defRPr/>
            </a:pPr>
            <a:r>
              <a:rPr lang="en-US" sz="1800" dirty="0">
                <a:solidFill>
                  <a:prstClr val="black"/>
                </a:solidFill>
                <a:latin typeface="Arial" panose="020B0604020202020204" pitchFamily="34" charset="0"/>
                <a:ea typeface="Arial" charset="0"/>
                <a:cs typeface="Arial" panose="020B0604020202020204" pitchFamily="34" charset="0"/>
              </a:rPr>
              <a:t>The </a:t>
            </a:r>
            <a:r>
              <a:rPr lang="en-US" sz="1800" b="1" dirty="0">
                <a:solidFill>
                  <a:prstClr val="black"/>
                </a:solidFill>
                <a:latin typeface="Arial" panose="020B0604020202020204" pitchFamily="34" charset="0"/>
                <a:ea typeface="Arial" charset="0"/>
                <a:cs typeface="Arial" panose="020B0604020202020204" pitchFamily="34" charset="0"/>
              </a:rPr>
              <a:t>Pathways Project</a:t>
            </a:r>
            <a:r>
              <a:rPr lang="en-US" sz="1800" dirty="0">
                <a:solidFill>
                  <a:prstClr val="black"/>
                </a:solidFill>
                <a:latin typeface="Arial" panose="020B0604020202020204" pitchFamily="34" charset="0"/>
                <a:ea typeface="Arial" charset="0"/>
                <a:cs typeface="Arial" panose="020B0604020202020204" pitchFamily="34" charset="0"/>
              </a:rPr>
              <a:t> annotates genes from </a:t>
            </a:r>
          </a:p>
          <a:p>
            <a:pPr algn="ctr" defTabSz="914400">
              <a:defRPr/>
            </a:pPr>
            <a:r>
              <a:rPr lang="en-US" sz="1800" dirty="0">
                <a:solidFill>
                  <a:prstClr val="black"/>
                </a:solidFill>
                <a:latin typeface="Arial" panose="020B0604020202020204" pitchFamily="34" charset="0"/>
                <a:ea typeface="Arial" charset="0"/>
                <a:cs typeface="Arial" panose="020B0604020202020204" pitchFamily="34" charset="0"/>
              </a:rPr>
              <a:t>27 </a:t>
            </a:r>
            <a:r>
              <a:rPr lang="en-US" sz="1800" i="1" dirty="0">
                <a:solidFill>
                  <a:prstClr val="black"/>
                </a:solidFill>
                <a:latin typeface="Arial" panose="020B0604020202020204" pitchFamily="34" charset="0"/>
                <a:ea typeface="Arial" charset="0"/>
                <a:cs typeface="Arial" panose="020B0604020202020204" pitchFamily="34" charset="0"/>
              </a:rPr>
              <a:t>Drosophila</a:t>
            </a:r>
            <a:r>
              <a:rPr lang="en-US" sz="1800" dirty="0">
                <a:solidFill>
                  <a:prstClr val="black"/>
                </a:solidFill>
                <a:latin typeface="Arial" panose="020B0604020202020204" pitchFamily="34" charset="0"/>
                <a:ea typeface="Arial" charset="0"/>
                <a:cs typeface="Arial" panose="020B0604020202020204" pitchFamily="34" charset="0"/>
              </a:rPr>
              <a:t> species</a:t>
            </a:r>
          </a:p>
        </p:txBody>
      </p:sp>
      <p:sp>
        <p:nvSpPr>
          <p:cNvPr id="617" name="TextBox 616">
            <a:extLst>
              <a:ext uri="{FF2B5EF4-FFF2-40B4-BE49-F238E27FC236}">
                <a16:creationId xmlns:a16="http://schemas.microsoft.com/office/drawing/2014/main" id="{9E514107-67F6-D74F-91D1-A437FCDA84FC}"/>
              </a:ext>
            </a:extLst>
          </p:cNvPr>
          <p:cNvSpPr txBox="1"/>
          <p:nvPr/>
        </p:nvSpPr>
        <p:spPr>
          <a:xfrm>
            <a:off x="10661904" y="14415848"/>
            <a:ext cx="3246120" cy="407683"/>
          </a:xfrm>
          <a:prstGeom prst="rect">
            <a:avLst/>
          </a:prstGeom>
          <a:noFill/>
        </p:spPr>
        <p:txBody>
          <a:bodyPr wrap="square" rtlCol="0">
            <a:spAutoFit/>
          </a:bodyPr>
          <a:lstStyle/>
          <a:p>
            <a:pPr algn="ctr" defTabSz="457200"/>
            <a:r>
              <a:rPr lang="en-US" sz="2000" b="1" dirty="0">
                <a:solidFill>
                  <a:prstClr val="black"/>
                </a:solidFill>
                <a:latin typeface="Arial" panose="020B0604020202020204" pitchFamily="34" charset="0"/>
                <a:cs typeface="Arial" panose="020B0604020202020204" pitchFamily="34" charset="0"/>
              </a:rPr>
              <a:t>F Element Projects </a:t>
            </a:r>
          </a:p>
        </p:txBody>
      </p:sp>
      <p:sp>
        <p:nvSpPr>
          <p:cNvPr id="619" name="Rectangle 618">
            <a:extLst>
              <a:ext uri="{FF2B5EF4-FFF2-40B4-BE49-F238E27FC236}">
                <a16:creationId xmlns:a16="http://schemas.microsoft.com/office/drawing/2014/main" id="{5FF8B4F2-7C11-EE47-ABC7-5942602A3540}"/>
              </a:ext>
            </a:extLst>
          </p:cNvPr>
          <p:cNvSpPr/>
          <p:nvPr/>
        </p:nvSpPr>
        <p:spPr>
          <a:xfrm>
            <a:off x="10661904" y="17812695"/>
            <a:ext cx="3200400" cy="2169193"/>
          </a:xfrm>
          <a:prstGeom prst="rect">
            <a:avLst/>
          </a:prstGeom>
          <a:solidFill>
            <a:sysClr val="window" lastClr="FFFFFF">
              <a:lumMod val="95000"/>
            </a:sysClr>
          </a:solidFill>
          <a:ln w="19050" cap="flat" cmpd="sng" algn="ctr">
            <a:solidFill>
              <a:srgbClr val="E7E6E6">
                <a:lumMod val="90000"/>
              </a:srgbClr>
            </a:solidFill>
            <a:prstDash val="solid"/>
            <a:miter lim="800000"/>
          </a:ln>
          <a:effectLst/>
        </p:spPr>
        <p:txBody>
          <a:bodyPr rtlCol="0" anchor="ctr"/>
          <a:lstStyle/>
          <a:p>
            <a:pPr algn="ctr" defTabSz="914400">
              <a:defRPr/>
            </a:pPr>
            <a:endParaRPr lang="en-US" sz="1800" kern="0" dirty="0">
              <a:solidFill>
                <a:prstClr val="white"/>
              </a:solidFill>
              <a:latin typeface="Arial" panose="020B0604020202020204" pitchFamily="34" charset="0"/>
              <a:ea typeface="Arial" charset="0"/>
              <a:cs typeface="Arial" panose="020B0604020202020204" pitchFamily="34" charset="0"/>
            </a:endParaRPr>
          </a:p>
        </p:txBody>
      </p:sp>
      <p:sp>
        <p:nvSpPr>
          <p:cNvPr id="620" name="TextBox 619">
            <a:extLst>
              <a:ext uri="{FF2B5EF4-FFF2-40B4-BE49-F238E27FC236}">
                <a16:creationId xmlns:a16="http://schemas.microsoft.com/office/drawing/2014/main" id="{248B9104-E676-9E4E-9DD2-C274CF8F8022}"/>
              </a:ext>
            </a:extLst>
          </p:cNvPr>
          <p:cNvSpPr txBox="1"/>
          <p:nvPr/>
        </p:nvSpPr>
        <p:spPr>
          <a:xfrm>
            <a:off x="10717887" y="17884322"/>
            <a:ext cx="3147431" cy="923330"/>
          </a:xfrm>
          <a:prstGeom prst="rect">
            <a:avLst/>
          </a:prstGeom>
          <a:noFill/>
        </p:spPr>
        <p:txBody>
          <a:bodyPr wrap="square" rtlCol="0">
            <a:spAutoFit/>
          </a:bodyPr>
          <a:lstStyle/>
          <a:p>
            <a:pPr algn="ctr" defTabSz="914400">
              <a:defRPr/>
            </a:pPr>
            <a:r>
              <a:rPr lang="en-US" sz="1800" dirty="0">
                <a:solidFill>
                  <a:prstClr val="black"/>
                </a:solidFill>
                <a:latin typeface="Arial" panose="020B0604020202020204" pitchFamily="34" charset="0"/>
                <a:ea typeface="Arial" charset="0"/>
                <a:cs typeface="Arial" panose="020B0604020202020204" pitchFamily="34" charset="0"/>
              </a:rPr>
              <a:t>The </a:t>
            </a:r>
            <a:r>
              <a:rPr lang="en-US" sz="1800" b="1" dirty="0">
                <a:solidFill>
                  <a:prstClr val="black"/>
                </a:solidFill>
                <a:latin typeface="Arial" panose="020B0604020202020204" pitchFamily="34" charset="0"/>
                <a:ea typeface="Arial" charset="0"/>
                <a:cs typeface="Arial" panose="020B0604020202020204" pitchFamily="34" charset="0"/>
              </a:rPr>
              <a:t>Parasitoid Wasp Project</a:t>
            </a:r>
            <a:r>
              <a:rPr lang="en-US" sz="1800" dirty="0">
                <a:solidFill>
                  <a:prstClr val="black"/>
                </a:solidFill>
                <a:latin typeface="Arial" panose="020B0604020202020204" pitchFamily="34" charset="0"/>
                <a:ea typeface="Arial" charset="0"/>
                <a:cs typeface="Arial" panose="020B0604020202020204" pitchFamily="34" charset="0"/>
              </a:rPr>
              <a:t> annotates genes from 4 wasp species</a:t>
            </a:r>
          </a:p>
        </p:txBody>
      </p:sp>
      <p:pic>
        <p:nvPicPr>
          <p:cNvPr id="621" name="Picture 620" descr="A picture containing water, snow, surfing, riding&#10;&#10;Description automatically generated">
            <a:extLst>
              <a:ext uri="{FF2B5EF4-FFF2-40B4-BE49-F238E27FC236}">
                <a16:creationId xmlns:a16="http://schemas.microsoft.com/office/drawing/2014/main" id="{F24497DD-3F55-9546-8E19-C85ED623009B}"/>
              </a:ext>
            </a:extLst>
          </p:cNvPr>
          <p:cNvPicPr>
            <a:picLocks noChangeAspect="1"/>
          </p:cNvPicPr>
          <p:nvPr/>
        </p:nvPicPr>
        <p:blipFill rotWithShape="1">
          <a:blip r:embed="rId35"/>
          <a:srcRect l="54300" t="44414" r="37081" b="39256"/>
          <a:stretch/>
        </p:blipFill>
        <p:spPr>
          <a:xfrm rot="16200000" flipH="1">
            <a:off x="11755241" y="18603124"/>
            <a:ext cx="1075105" cy="1522064"/>
          </a:xfrm>
          <a:prstGeom prst="rect">
            <a:avLst/>
          </a:prstGeom>
          <a:ln w="63500">
            <a:noFill/>
          </a:ln>
        </p:spPr>
      </p:pic>
      <p:sp>
        <p:nvSpPr>
          <p:cNvPr id="358" name="Google Shape;264;p13">
            <a:extLst>
              <a:ext uri="{FF2B5EF4-FFF2-40B4-BE49-F238E27FC236}">
                <a16:creationId xmlns:a16="http://schemas.microsoft.com/office/drawing/2014/main" id="{06CD593F-1271-2542-9C92-D1A5E2D236C2}"/>
              </a:ext>
            </a:extLst>
          </p:cNvPr>
          <p:cNvSpPr/>
          <p:nvPr/>
        </p:nvSpPr>
        <p:spPr>
          <a:xfrm>
            <a:off x="13053600" y="6913691"/>
            <a:ext cx="310896" cy="287571"/>
          </a:xfrm>
          <a:prstGeom prst="leftBrace">
            <a:avLst>
              <a:gd name="adj1" fmla="val 8333"/>
              <a:gd name="adj2" fmla="val 50000"/>
            </a:avLst>
          </a:prstGeom>
          <a:noFill/>
          <a:ln w="381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23"/>
              <a:buFont typeface="Arial"/>
              <a:buNone/>
            </a:pPr>
            <a:endParaRPr sz="8023"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59" name="Google Shape;265;p13">
            <a:extLst>
              <a:ext uri="{FF2B5EF4-FFF2-40B4-BE49-F238E27FC236}">
                <a16:creationId xmlns:a16="http://schemas.microsoft.com/office/drawing/2014/main" id="{905AEABD-6991-8B4D-A86A-C3F738556E16}"/>
              </a:ext>
            </a:extLst>
          </p:cNvPr>
          <p:cNvSpPr/>
          <p:nvPr/>
        </p:nvSpPr>
        <p:spPr>
          <a:xfrm>
            <a:off x="13053600" y="7275775"/>
            <a:ext cx="310896" cy="1377867"/>
          </a:xfrm>
          <a:prstGeom prst="leftBrace">
            <a:avLst>
              <a:gd name="adj1" fmla="val 8333"/>
              <a:gd name="adj2" fmla="val 50000"/>
            </a:avLst>
          </a:prstGeom>
          <a:noFill/>
          <a:ln w="381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23"/>
              <a:buFont typeface="Arial"/>
              <a:buNone/>
            </a:pPr>
            <a:endParaRPr sz="8023"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360" name="Google Shape;266;p13">
            <a:extLst>
              <a:ext uri="{FF2B5EF4-FFF2-40B4-BE49-F238E27FC236}">
                <a16:creationId xmlns:a16="http://schemas.microsoft.com/office/drawing/2014/main" id="{077387EA-1286-9747-8ABE-9E9D1602368A}"/>
              </a:ext>
            </a:extLst>
          </p:cNvPr>
          <p:cNvSpPr/>
          <p:nvPr/>
        </p:nvSpPr>
        <p:spPr>
          <a:xfrm>
            <a:off x="13053600" y="8692800"/>
            <a:ext cx="310896" cy="1380490"/>
          </a:xfrm>
          <a:prstGeom prst="leftBrace">
            <a:avLst>
              <a:gd name="adj1" fmla="val 8333"/>
              <a:gd name="adj2" fmla="val 50000"/>
            </a:avLst>
          </a:prstGeom>
          <a:noFill/>
          <a:ln w="38100" cap="flat" cmpd="sng">
            <a:solidFill>
              <a:schemeClr val="accent5">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23"/>
              <a:buFont typeface="Arial"/>
              <a:buNone/>
            </a:pPr>
            <a:endParaRPr sz="8023"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
        <p:nvSpPr>
          <p:cNvPr id="623" name="TextBox 622">
            <a:extLst>
              <a:ext uri="{FF2B5EF4-FFF2-40B4-BE49-F238E27FC236}">
                <a16:creationId xmlns:a16="http://schemas.microsoft.com/office/drawing/2014/main" id="{8438B07F-07AB-504B-B5E6-09C1E640F223}"/>
              </a:ext>
            </a:extLst>
          </p:cNvPr>
          <p:cNvSpPr txBox="1"/>
          <p:nvPr/>
        </p:nvSpPr>
        <p:spPr>
          <a:xfrm>
            <a:off x="18065254" y="31165998"/>
            <a:ext cx="2433796" cy="646331"/>
          </a:xfrm>
          <a:prstGeom prst="rect">
            <a:avLst/>
          </a:prstGeom>
          <a:noFill/>
        </p:spPr>
        <p:txBody>
          <a:bodyPr wrap="square" rtlCol="0">
            <a:spAutoFit/>
          </a:bodyPr>
          <a:lstStyle/>
          <a:p>
            <a:r>
              <a:rPr lang="it" sz="1800" dirty="0">
                <a:latin typeface="Arial" charset="0"/>
                <a:ea typeface="Arial" charset="0"/>
                <a:cs typeface="Arial" charset="0"/>
              </a:rPr>
              <a:t>Lopatto </a:t>
            </a:r>
            <a:r>
              <a:rPr lang="it" sz="1800" i="1" dirty="0">
                <a:latin typeface="Arial" charset="0"/>
                <a:ea typeface="Arial" charset="0"/>
                <a:cs typeface="Arial" charset="0"/>
              </a:rPr>
              <a:t>et al.</a:t>
            </a:r>
            <a:r>
              <a:rPr lang="it" sz="1800" dirty="0">
                <a:latin typeface="Arial" charset="0"/>
                <a:ea typeface="Arial" charset="0"/>
                <a:cs typeface="Arial" charset="0"/>
              </a:rPr>
              <a:t> (2020) Manuscript submitted.</a:t>
            </a:r>
            <a:endParaRPr lang="en-US" sz="1800" dirty="0">
              <a:latin typeface="Arial" charset="0"/>
              <a:ea typeface="Arial" charset="0"/>
              <a:cs typeface="Arial" charset="0"/>
            </a:endParaRPr>
          </a:p>
        </p:txBody>
      </p:sp>
      <p:sp>
        <p:nvSpPr>
          <p:cNvPr id="624" name="TextBox 623">
            <a:extLst>
              <a:ext uri="{FF2B5EF4-FFF2-40B4-BE49-F238E27FC236}">
                <a16:creationId xmlns:a16="http://schemas.microsoft.com/office/drawing/2014/main" id="{9BA43974-2AE6-7B48-BC53-330339FD7E17}"/>
              </a:ext>
            </a:extLst>
          </p:cNvPr>
          <p:cNvSpPr txBox="1"/>
          <p:nvPr/>
        </p:nvSpPr>
        <p:spPr>
          <a:xfrm>
            <a:off x="10680192" y="32150764"/>
            <a:ext cx="9793224" cy="1451679"/>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Students scoring higher on TOSRA scales for self-reported Enjoyment of Science, Interest in Science beyond the Classroom, and Career Interest in Science report greater gains from the GEP experience.</a:t>
            </a:r>
          </a:p>
          <a:p>
            <a:pPr marL="342900" indent="-342900">
              <a:spcAft>
                <a:spcPts val="600"/>
              </a:spcAft>
              <a:buClr>
                <a:schemeClr val="tx1"/>
              </a:buClr>
              <a:buFont typeface="Arial" panose="020B0604020202020204" pitchFamily="34" charset="0"/>
              <a:buChar char="•"/>
            </a:pPr>
            <a:r>
              <a:rPr lang="en-US" sz="2000" dirty="0">
                <a:latin typeface="Arial" panose="020B0604020202020204" pitchFamily="34" charset="0"/>
                <a:ea typeface="Arial" charset="0"/>
                <a:cs typeface="Arial" panose="020B0604020202020204" pitchFamily="34" charset="0"/>
              </a:rPr>
              <a:t>Positive perceptions of science were associated with higher quiz scores</a:t>
            </a:r>
          </a:p>
        </p:txBody>
      </p:sp>
      <p:sp>
        <p:nvSpPr>
          <p:cNvPr id="626" name="TextBox 625">
            <a:extLst>
              <a:ext uri="{FF2B5EF4-FFF2-40B4-BE49-F238E27FC236}">
                <a16:creationId xmlns:a16="http://schemas.microsoft.com/office/drawing/2014/main" id="{5433F48B-8728-4347-8B04-3F1EA507DDAC}"/>
              </a:ext>
            </a:extLst>
          </p:cNvPr>
          <p:cNvSpPr txBox="1"/>
          <p:nvPr/>
        </p:nvSpPr>
        <p:spPr>
          <a:xfrm rot="16200000">
            <a:off x="9443954" y="30076306"/>
            <a:ext cx="3025768"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Means</a:t>
            </a:r>
          </a:p>
        </p:txBody>
      </p:sp>
      <p:sp>
        <p:nvSpPr>
          <p:cNvPr id="627" name="TextBox 626">
            <a:extLst>
              <a:ext uri="{FF2B5EF4-FFF2-40B4-BE49-F238E27FC236}">
                <a16:creationId xmlns:a16="http://schemas.microsoft.com/office/drawing/2014/main" id="{82437712-09E2-8F49-B3F2-79789A6371D6}"/>
              </a:ext>
            </a:extLst>
          </p:cNvPr>
          <p:cNvSpPr txBox="1"/>
          <p:nvPr/>
        </p:nvSpPr>
        <p:spPr>
          <a:xfrm>
            <a:off x="10934426" y="31583841"/>
            <a:ext cx="478704" cy="352583"/>
          </a:xfrm>
          <a:prstGeom prst="rect">
            <a:avLst/>
          </a:prstGeom>
          <a:noFill/>
        </p:spPr>
        <p:txBody>
          <a:bodyPr wrap="square" rtlCol="0">
            <a:spAutoFit/>
          </a:bodyPr>
          <a:lstStyle/>
          <a:p>
            <a:pPr algn="r"/>
            <a:r>
              <a:rPr lang="en-US" sz="1800" dirty="0">
                <a:latin typeface="Arial" panose="020B0604020202020204" pitchFamily="34" charset="0"/>
                <a:ea typeface="Arial" charset="0"/>
                <a:cs typeface="Arial" panose="020B0604020202020204" pitchFamily="34" charset="0"/>
              </a:rPr>
              <a:t>2</a:t>
            </a:r>
          </a:p>
        </p:txBody>
      </p:sp>
      <p:sp>
        <p:nvSpPr>
          <p:cNvPr id="628" name="TextBox 627">
            <a:extLst>
              <a:ext uri="{FF2B5EF4-FFF2-40B4-BE49-F238E27FC236}">
                <a16:creationId xmlns:a16="http://schemas.microsoft.com/office/drawing/2014/main" id="{9BAF0F91-1EE9-D94B-A749-2EFD4845C677}"/>
              </a:ext>
            </a:extLst>
          </p:cNvPr>
          <p:cNvSpPr txBox="1"/>
          <p:nvPr/>
        </p:nvSpPr>
        <p:spPr>
          <a:xfrm>
            <a:off x="10934426" y="30585273"/>
            <a:ext cx="478704" cy="352583"/>
          </a:xfrm>
          <a:prstGeom prst="rect">
            <a:avLst/>
          </a:prstGeom>
          <a:noFill/>
        </p:spPr>
        <p:txBody>
          <a:bodyPr wrap="square" rtlCol="0">
            <a:spAutoFit/>
          </a:bodyPr>
          <a:lstStyle/>
          <a:p>
            <a:pPr algn="r"/>
            <a:r>
              <a:rPr lang="en-US" sz="1800" dirty="0">
                <a:latin typeface="Arial" panose="020B0604020202020204" pitchFamily="34" charset="0"/>
                <a:ea typeface="Arial" charset="0"/>
                <a:cs typeface="Arial" panose="020B0604020202020204" pitchFamily="34" charset="0"/>
              </a:rPr>
              <a:t>3</a:t>
            </a:r>
          </a:p>
        </p:txBody>
      </p:sp>
      <p:sp>
        <p:nvSpPr>
          <p:cNvPr id="629" name="TextBox 628">
            <a:extLst>
              <a:ext uri="{FF2B5EF4-FFF2-40B4-BE49-F238E27FC236}">
                <a16:creationId xmlns:a16="http://schemas.microsoft.com/office/drawing/2014/main" id="{BBCF6C3C-74ED-E04D-8B03-239E1214D544}"/>
              </a:ext>
            </a:extLst>
          </p:cNvPr>
          <p:cNvSpPr txBox="1"/>
          <p:nvPr/>
        </p:nvSpPr>
        <p:spPr>
          <a:xfrm>
            <a:off x="10934426" y="29566258"/>
            <a:ext cx="478704" cy="352583"/>
          </a:xfrm>
          <a:prstGeom prst="rect">
            <a:avLst/>
          </a:prstGeom>
          <a:noFill/>
        </p:spPr>
        <p:txBody>
          <a:bodyPr wrap="square" rtlCol="0">
            <a:spAutoFit/>
          </a:bodyPr>
          <a:lstStyle/>
          <a:p>
            <a:pPr algn="r"/>
            <a:r>
              <a:rPr lang="en-US" sz="1800" dirty="0">
                <a:latin typeface="Arial" panose="020B0604020202020204" pitchFamily="34" charset="0"/>
                <a:ea typeface="Arial" charset="0"/>
                <a:cs typeface="Arial" panose="020B0604020202020204" pitchFamily="34" charset="0"/>
              </a:rPr>
              <a:t>4</a:t>
            </a:r>
          </a:p>
        </p:txBody>
      </p:sp>
      <p:sp>
        <p:nvSpPr>
          <p:cNvPr id="630" name="TextBox 629">
            <a:extLst>
              <a:ext uri="{FF2B5EF4-FFF2-40B4-BE49-F238E27FC236}">
                <a16:creationId xmlns:a16="http://schemas.microsoft.com/office/drawing/2014/main" id="{B98FEED9-D77B-D247-8B95-E8AB58C91F8E}"/>
              </a:ext>
            </a:extLst>
          </p:cNvPr>
          <p:cNvSpPr txBox="1"/>
          <p:nvPr/>
        </p:nvSpPr>
        <p:spPr>
          <a:xfrm>
            <a:off x="10934426" y="28561434"/>
            <a:ext cx="478704" cy="352583"/>
          </a:xfrm>
          <a:prstGeom prst="rect">
            <a:avLst/>
          </a:prstGeom>
          <a:noFill/>
        </p:spPr>
        <p:txBody>
          <a:bodyPr wrap="square" rtlCol="0">
            <a:spAutoFit/>
          </a:bodyPr>
          <a:lstStyle/>
          <a:p>
            <a:pPr algn="r"/>
            <a:r>
              <a:rPr lang="en-US" sz="1800" dirty="0">
                <a:latin typeface="Arial" panose="020B0604020202020204" pitchFamily="34" charset="0"/>
                <a:ea typeface="Arial" charset="0"/>
                <a:cs typeface="Arial" panose="020B0604020202020204" pitchFamily="34" charset="0"/>
              </a:rPr>
              <a:t>5</a:t>
            </a:r>
          </a:p>
        </p:txBody>
      </p:sp>
      <p:grpSp>
        <p:nvGrpSpPr>
          <p:cNvPr id="651" name="Group 650">
            <a:extLst>
              <a:ext uri="{FF2B5EF4-FFF2-40B4-BE49-F238E27FC236}">
                <a16:creationId xmlns:a16="http://schemas.microsoft.com/office/drawing/2014/main" id="{1EEA815B-697B-8544-AF8E-2D13B0200B99}"/>
              </a:ext>
            </a:extLst>
          </p:cNvPr>
          <p:cNvGrpSpPr/>
          <p:nvPr/>
        </p:nvGrpSpPr>
        <p:grpSpPr>
          <a:xfrm>
            <a:off x="11364194" y="31725528"/>
            <a:ext cx="6663290" cy="338554"/>
            <a:chOff x="11441846" y="25381484"/>
            <a:chExt cx="6663290" cy="338554"/>
          </a:xfrm>
        </p:grpSpPr>
        <p:sp>
          <p:nvSpPr>
            <p:cNvPr id="652" name="TextBox 651">
              <a:extLst>
                <a:ext uri="{FF2B5EF4-FFF2-40B4-BE49-F238E27FC236}">
                  <a16:creationId xmlns:a16="http://schemas.microsoft.com/office/drawing/2014/main" id="{3F6B7E34-D3FB-D84F-A789-AE3998302D93}"/>
                </a:ext>
              </a:extLst>
            </p:cNvPr>
            <p:cNvSpPr txBox="1"/>
            <p:nvPr/>
          </p:nvSpPr>
          <p:spPr>
            <a:xfrm>
              <a:off x="11441846" y="25381484"/>
              <a:ext cx="38146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a:t>
              </a:r>
            </a:p>
          </p:txBody>
        </p:sp>
        <p:sp>
          <p:nvSpPr>
            <p:cNvPr id="653" name="TextBox 652">
              <a:extLst>
                <a:ext uri="{FF2B5EF4-FFF2-40B4-BE49-F238E27FC236}">
                  <a16:creationId xmlns:a16="http://schemas.microsoft.com/office/drawing/2014/main" id="{B6DE09CF-A3DE-724C-AF77-B130BD5AE440}"/>
                </a:ext>
              </a:extLst>
            </p:cNvPr>
            <p:cNvSpPr txBox="1"/>
            <p:nvPr/>
          </p:nvSpPr>
          <p:spPr>
            <a:xfrm>
              <a:off x="11812875" y="25381484"/>
              <a:ext cx="35067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2</a:t>
              </a:r>
            </a:p>
          </p:txBody>
        </p:sp>
        <p:sp>
          <p:nvSpPr>
            <p:cNvPr id="658" name="TextBox 657">
              <a:extLst>
                <a:ext uri="{FF2B5EF4-FFF2-40B4-BE49-F238E27FC236}">
                  <a16:creationId xmlns:a16="http://schemas.microsoft.com/office/drawing/2014/main" id="{2D9BAF7A-B981-7D4D-BE9A-4C95F9D89581}"/>
                </a:ext>
              </a:extLst>
            </p:cNvPr>
            <p:cNvSpPr txBox="1"/>
            <p:nvPr/>
          </p:nvSpPr>
          <p:spPr>
            <a:xfrm>
              <a:off x="12078168" y="25381484"/>
              <a:ext cx="38146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3</a:t>
              </a:r>
            </a:p>
          </p:txBody>
        </p:sp>
        <p:sp>
          <p:nvSpPr>
            <p:cNvPr id="660" name="TextBox 659">
              <a:extLst>
                <a:ext uri="{FF2B5EF4-FFF2-40B4-BE49-F238E27FC236}">
                  <a16:creationId xmlns:a16="http://schemas.microsoft.com/office/drawing/2014/main" id="{4138959B-AF7D-1245-BCA6-7EE5E2BA6327}"/>
                </a:ext>
              </a:extLst>
            </p:cNvPr>
            <p:cNvSpPr txBox="1"/>
            <p:nvPr/>
          </p:nvSpPr>
          <p:spPr>
            <a:xfrm>
              <a:off x="12300872"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4</a:t>
              </a:r>
            </a:p>
          </p:txBody>
        </p:sp>
        <p:sp>
          <p:nvSpPr>
            <p:cNvPr id="661" name="TextBox 660">
              <a:extLst>
                <a:ext uri="{FF2B5EF4-FFF2-40B4-BE49-F238E27FC236}">
                  <a16:creationId xmlns:a16="http://schemas.microsoft.com/office/drawing/2014/main" id="{D79C1A41-C2D9-B541-BE83-9D99D86C552E}"/>
                </a:ext>
              </a:extLst>
            </p:cNvPr>
            <p:cNvSpPr txBox="1"/>
            <p:nvPr/>
          </p:nvSpPr>
          <p:spPr>
            <a:xfrm>
              <a:off x="12737710" y="25381484"/>
              <a:ext cx="38146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5</a:t>
              </a:r>
            </a:p>
          </p:txBody>
        </p:sp>
        <p:sp>
          <p:nvSpPr>
            <p:cNvPr id="662" name="TextBox 661">
              <a:extLst>
                <a:ext uri="{FF2B5EF4-FFF2-40B4-BE49-F238E27FC236}">
                  <a16:creationId xmlns:a16="http://schemas.microsoft.com/office/drawing/2014/main" id="{313F3C98-E170-B942-B9C2-10C33E0725D4}"/>
                </a:ext>
              </a:extLst>
            </p:cNvPr>
            <p:cNvSpPr txBox="1"/>
            <p:nvPr/>
          </p:nvSpPr>
          <p:spPr>
            <a:xfrm>
              <a:off x="12967180"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6</a:t>
              </a:r>
            </a:p>
          </p:txBody>
        </p:sp>
        <p:sp>
          <p:nvSpPr>
            <p:cNvPr id="663" name="TextBox 662">
              <a:extLst>
                <a:ext uri="{FF2B5EF4-FFF2-40B4-BE49-F238E27FC236}">
                  <a16:creationId xmlns:a16="http://schemas.microsoft.com/office/drawing/2014/main" id="{2CE30DEB-A2E8-AF4C-A050-72845FBBDD1C}"/>
                </a:ext>
              </a:extLst>
            </p:cNvPr>
            <p:cNvSpPr txBox="1"/>
            <p:nvPr/>
          </p:nvSpPr>
          <p:spPr>
            <a:xfrm>
              <a:off x="13353732" y="25381484"/>
              <a:ext cx="38146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7</a:t>
              </a:r>
            </a:p>
          </p:txBody>
        </p:sp>
        <p:sp>
          <p:nvSpPr>
            <p:cNvPr id="664" name="TextBox 663">
              <a:extLst>
                <a:ext uri="{FF2B5EF4-FFF2-40B4-BE49-F238E27FC236}">
                  <a16:creationId xmlns:a16="http://schemas.microsoft.com/office/drawing/2014/main" id="{6846EB5E-3C2C-6A48-B549-C08CD2DCE77E}"/>
                </a:ext>
              </a:extLst>
            </p:cNvPr>
            <p:cNvSpPr txBox="1"/>
            <p:nvPr/>
          </p:nvSpPr>
          <p:spPr>
            <a:xfrm>
              <a:off x="13617035"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8</a:t>
              </a:r>
            </a:p>
          </p:txBody>
        </p:sp>
        <p:sp>
          <p:nvSpPr>
            <p:cNvPr id="665" name="TextBox 664">
              <a:extLst>
                <a:ext uri="{FF2B5EF4-FFF2-40B4-BE49-F238E27FC236}">
                  <a16:creationId xmlns:a16="http://schemas.microsoft.com/office/drawing/2014/main" id="{5B4E0552-24BA-124C-84A5-6624458317B2}"/>
                </a:ext>
              </a:extLst>
            </p:cNvPr>
            <p:cNvSpPr txBox="1"/>
            <p:nvPr/>
          </p:nvSpPr>
          <p:spPr>
            <a:xfrm>
              <a:off x="14047109" y="25381484"/>
              <a:ext cx="38146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9</a:t>
              </a:r>
            </a:p>
          </p:txBody>
        </p:sp>
        <p:sp>
          <p:nvSpPr>
            <p:cNvPr id="666" name="TextBox 665">
              <a:extLst>
                <a:ext uri="{FF2B5EF4-FFF2-40B4-BE49-F238E27FC236}">
                  <a16:creationId xmlns:a16="http://schemas.microsoft.com/office/drawing/2014/main" id="{034014D0-2610-9348-9550-C27A6CB88265}"/>
                </a:ext>
              </a:extLst>
            </p:cNvPr>
            <p:cNvSpPr txBox="1"/>
            <p:nvPr/>
          </p:nvSpPr>
          <p:spPr>
            <a:xfrm>
              <a:off x="14303645"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10</a:t>
              </a:r>
            </a:p>
          </p:txBody>
        </p:sp>
        <p:sp>
          <p:nvSpPr>
            <p:cNvPr id="667" name="TextBox 666">
              <a:extLst>
                <a:ext uri="{FF2B5EF4-FFF2-40B4-BE49-F238E27FC236}">
                  <a16:creationId xmlns:a16="http://schemas.microsoft.com/office/drawing/2014/main" id="{54201EED-F2BD-E54E-AEA1-2577F40D4C83}"/>
                </a:ext>
              </a:extLst>
            </p:cNvPr>
            <p:cNvSpPr txBox="1"/>
            <p:nvPr/>
          </p:nvSpPr>
          <p:spPr>
            <a:xfrm>
              <a:off x="14637591" y="25381484"/>
              <a:ext cx="501742" cy="338554"/>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11</a:t>
              </a:r>
            </a:p>
          </p:txBody>
        </p:sp>
        <p:sp>
          <p:nvSpPr>
            <p:cNvPr id="668" name="TextBox 667">
              <a:extLst>
                <a:ext uri="{FF2B5EF4-FFF2-40B4-BE49-F238E27FC236}">
                  <a16:creationId xmlns:a16="http://schemas.microsoft.com/office/drawing/2014/main" id="{E0261088-66B7-A247-97B9-10BB14221647}"/>
                </a:ext>
              </a:extLst>
            </p:cNvPr>
            <p:cNvSpPr txBox="1"/>
            <p:nvPr/>
          </p:nvSpPr>
          <p:spPr>
            <a:xfrm>
              <a:off x="14973802"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12</a:t>
              </a:r>
            </a:p>
          </p:txBody>
        </p:sp>
        <p:sp>
          <p:nvSpPr>
            <p:cNvPr id="669" name="TextBox 668">
              <a:extLst>
                <a:ext uri="{FF2B5EF4-FFF2-40B4-BE49-F238E27FC236}">
                  <a16:creationId xmlns:a16="http://schemas.microsoft.com/office/drawing/2014/main" id="{CEEF5F83-323F-464E-9F94-EF85B358757A}"/>
                </a:ext>
              </a:extLst>
            </p:cNvPr>
            <p:cNvSpPr txBox="1"/>
            <p:nvPr/>
          </p:nvSpPr>
          <p:spPr>
            <a:xfrm>
              <a:off x="15379035" y="25381484"/>
              <a:ext cx="419839"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13</a:t>
              </a:r>
            </a:p>
          </p:txBody>
        </p:sp>
        <p:sp>
          <p:nvSpPr>
            <p:cNvPr id="670" name="TextBox 669">
              <a:extLst>
                <a:ext uri="{FF2B5EF4-FFF2-40B4-BE49-F238E27FC236}">
                  <a16:creationId xmlns:a16="http://schemas.microsoft.com/office/drawing/2014/main" id="{C7F22B66-7A34-A849-88B8-0D41A5386574}"/>
                </a:ext>
              </a:extLst>
            </p:cNvPr>
            <p:cNvSpPr txBox="1"/>
            <p:nvPr/>
          </p:nvSpPr>
          <p:spPr>
            <a:xfrm>
              <a:off x="15646875"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14</a:t>
              </a:r>
            </a:p>
          </p:txBody>
        </p:sp>
        <p:sp>
          <p:nvSpPr>
            <p:cNvPr id="671" name="TextBox 670">
              <a:extLst>
                <a:ext uri="{FF2B5EF4-FFF2-40B4-BE49-F238E27FC236}">
                  <a16:creationId xmlns:a16="http://schemas.microsoft.com/office/drawing/2014/main" id="{BBBC4706-7E88-EE41-BDCD-652C420C4BBD}"/>
                </a:ext>
              </a:extLst>
            </p:cNvPr>
            <p:cNvSpPr txBox="1"/>
            <p:nvPr/>
          </p:nvSpPr>
          <p:spPr>
            <a:xfrm>
              <a:off x="16021895" y="25381484"/>
              <a:ext cx="420072"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15</a:t>
              </a:r>
            </a:p>
          </p:txBody>
        </p:sp>
        <p:sp>
          <p:nvSpPr>
            <p:cNvPr id="672" name="TextBox 671">
              <a:extLst>
                <a:ext uri="{FF2B5EF4-FFF2-40B4-BE49-F238E27FC236}">
                  <a16:creationId xmlns:a16="http://schemas.microsoft.com/office/drawing/2014/main" id="{E9FA464C-BC2C-C74A-9BD8-3E1DE12E2ED6}"/>
                </a:ext>
              </a:extLst>
            </p:cNvPr>
            <p:cNvSpPr txBox="1"/>
            <p:nvPr/>
          </p:nvSpPr>
          <p:spPr>
            <a:xfrm>
              <a:off x="16296733"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16</a:t>
              </a:r>
            </a:p>
          </p:txBody>
        </p:sp>
        <p:sp>
          <p:nvSpPr>
            <p:cNvPr id="673" name="TextBox 672">
              <a:extLst>
                <a:ext uri="{FF2B5EF4-FFF2-40B4-BE49-F238E27FC236}">
                  <a16:creationId xmlns:a16="http://schemas.microsoft.com/office/drawing/2014/main" id="{E30D19B6-5CD0-B243-A538-8E0D4453DCCA}"/>
                </a:ext>
              </a:extLst>
            </p:cNvPr>
            <p:cNvSpPr txBox="1"/>
            <p:nvPr/>
          </p:nvSpPr>
          <p:spPr>
            <a:xfrm>
              <a:off x="16705354" y="25381484"/>
              <a:ext cx="409688"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17</a:t>
              </a:r>
            </a:p>
          </p:txBody>
        </p:sp>
        <p:sp>
          <p:nvSpPr>
            <p:cNvPr id="674" name="TextBox 673">
              <a:extLst>
                <a:ext uri="{FF2B5EF4-FFF2-40B4-BE49-F238E27FC236}">
                  <a16:creationId xmlns:a16="http://schemas.microsoft.com/office/drawing/2014/main" id="{F1E5768A-3298-2D4A-A1DA-A8125936C5F5}"/>
                </a:ext>
              </a:extLst>
            </p:cNvPr>
            <p:cNvSpPr txBox="1"/>
            <p:nvPr/>
          </p:nvSpPr>
          <p:spPr>
            <a:xfrm>
              <a:off x="16963041"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18</a:t>
              </a:r>
            </a:p>
          </p:txBody>
        </p:sp>
        <p:sp>
          <p:nvSpPr>
            <p:cNvPr id="675" name="TextBox 674">
              <a:extLst>
                <a:ext uri="{FF2B5EF4-FFF2-40B4-BE49-F238E27FC236}">
                  <a16:creationId xmlns:a16="http://schemas.microsoft.com/office/drawing/2014/main" id="{A7CE5FE3-891F-BF46-8ADE-388E599F3279}"/>
                </a:ext>
              </a:extLst>
            </p:cNvPr>
            <p:cNvSpPr txBox="1"/>
            <p:nvPr/>
          </p:nvSpPr>
          <p:spPr>
            <a:xfrm>
              <a:off x="17308992" y="25381484"/>
              <a:ext cx="445231"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19</a:t>
              </a:r>
            </a:p>
          </p:txBody>
        </p:sp>
        <p:sp>
          <p:nvSpPr>
            <p:cNvPr id="676" name="TextBox 675">
              <a:extLst>
                <a:ext uri="{FF2B5EF4-FFF2-40B4-BE49-F238E27FC236}">
                  <a16:creationId xmlns:a16="http://schemas.microsoft.com/office/drawing/2014/main" id="{873E9439-7098-974D-A9E4-40958A49C1C1}"/>
                </a:ext>
              </a:extLst>
            </p:cNvPr>
            <p:cNvSpPr txBox="1"/>
            <p:nvPr/>
          </p:nvSpPr>
          <p:spPr>
            <a:xfrm>
              <a:off x="17626432" y="25381484"/>
              <a:ext cx="478704" cy="323201"/>
            </a:xfrm>
            <a:prstGeom prst="rect">
              <a:avLst/>
            </a:prstGeom>
            <a:noFill/>
          </p:spPr>
          <p:txBody>
            <a:bodyPr wrap="square" rtlCol="0">
              <a:spAutoFit/>
            </a:bodyPr>
            <a:lstStyle/>
            <a:p>
              <a:pPr algn="r"/>
              <a:r>
                <a:rPr lang="en-US" sz="1600" dirty="0">
                  <a:latin typeface="Arial" panose="020B0604020202020204" pitchFamily="34" charset="0"/>
                  <a:ea typeface="Arial" charset="0"/>
                  <a:cs typeface="Arial" panose="020B0604020202020204" pitchFamily="34" charset="0"/>
                </a:rPr>
                <a:t>20</a:t>
              </a:r>
            </a:p>
          </p:txBody>
        </p:sp>
      </p:grpSp>
      <p:sp>
        <p:nvSpPr>
          <p:cNvPr id="677" name="Rectangle 676">
            <a:extLst>
              <a:ext uri="{FF2B5EF4-FFF2-40B4-BE49-F238E27FC236}">
                <a16:creationId xmlns:a16="http://schemas.microsoft.com/office/drawing/2014/main" id="{6ED7B2BA-AD94-2B46-B3BE-EC4D5512F3CD}"/>
              </a:ext>
            </a:extLst>
          </p:cNvPr>
          <p:cNvSpPr/>
          <p:nvPr/>
        </p:nvSpPr>
        <p:spPr bwMode="auto">
          <a:xfrm>
            <a:off x="18214254" y="28904368"/>
            <a:ext cx="2035125" cy="1747883"/>
          </a:xfrm>
          <a:prstGeom prst="rect">
            <a:avLst/>
          </a:prstGeom>
          <a:solidFill>
            <a:schemeClr val="bg1">
              <a:lumMod val="95000"/>
            </a:schemeClr>
          </a:solidFill>
          <a:ln w="6350" cap="flat" cmpd="sng" algn="ctr">
            <a:solidFill>
              <a:sysClr val="windowText" lastClr="000000">
                <a:lumMod val="50000"/>
                <a:lumOff val="50000"/>
              </a:sysClr>
            </a:solidFill>
            <a:prstDash val="solid"/>
            <a:miter lim="800000"/>
          </a:ln>
          <a:effectLst/>
        </p:spPr>
        <p:txBody>
          <a:bodyPr anchor="ctr"/>
          <a:lstStyle/>
          <a:p>
            <a:pPr algn="ctr" defTabSz="2911181">
              <a:defRPr/>
            </a:pPr>
            <a:endParaRPr lang="en-US" sz="5731" kern="0" dirty="0">
              <a:solidFill>
                <a:prstClr val="white"/>
              </a:solidFill>
              <a:latin typeface="Arial" panose="020B0604020202020204" pitchFamily="34" charset="0"/>
              <a:ea typeface="Arial" charset="0"/>
              <a:cs typeface="Arial" panose="020B0604020202020204" pitchFamily="34" charset="0"/>
            </a:endParaRPr>
          </a:p>
        </p:txBody>
      </p:sp>
      <p:sp>
        <p:nvSpPr>
          <p:cNvPr id="117" name="TextBox 116">
            <a:extLst>
              <a:ext uri="{FF2B5EF4-FFF2-40B4-BE49-F238E27FC236}">
                <a16:creationId xmlns:a16="http://schemas.microsoft.com/office/drawing/2014/main" id="{16133E50-A308-7043-8A88-4105A18A18B6}"/>
              </a:ext>
            </a:extLst>
          </p:cNvPr>
          <p:cNvSpPr txBox="1"/>
          <p:nvPr/>
        </p:nvSpPr>
        <p:spPr>
          <a:xfrm>
            <a:off x="18206400" y="28938598"/>
            <a:ext cx="2065309" cy="707886"/>
          </a:xfrm>
          <a:prstGeom prst="rect">
            <a:avLst/>
          </a:prstGeom>
          <a:noFill/>
        </p:spPr>
        <p:txBody>
          <a:bodyPr wrap="none" rtlCol="0">
            <a:spAutoFit/>
          </a:bodyPr>
          <a:lstStyle/>
          <a:p>
            <a:pPr algn="ctr"/>
            <a:r>
              <a:rPr lang="en-US" sz="2000" b="1" dirty="0">
                <a:latin typeface="Arial" charset="0"/>
                <a:ea typeface="Arial" charset="0"/>
                <a:cs typeface="Arial" charset="0"/>
              </a:rPr>
              <a:t>TOSRA profiles</a:t>
            </a:r>
          </a:p>
          <a:p>
            <a:pPr algn="ctr"/>
            <a:r>
              <a:rPr lang="en-US" sz="2000" b="1" dirty="0">
                <a:latin typeface="Arial" charset="0"/>
                <a:ea typeface="Arial" charset="0"/>
                <a:cs typeface="Arial" charset="0"/>
              </a:rPr>
              <a:t>(quartiles)</a:t>
            </a:r>
          </a:p>
        </p:txBody>
      </p:sp>
      <p:sp>
        <p:nvSpPr>
          <p:cNvPr id="684" name="TextBox 683">
            <a:extLst>
              <a:ext uri="{FF2B5EF4-FFF2-40B4-BE49-F238E27FC236}">
                <a16:creationId xmlns:a16="http://schemas.microsoft.com/office/drawing/2014/main" id="{8E3617F6-4E0E-FC43-8598-5DDE9807E628}"/>
              </a:ext>
            </a:extLst>
          </p:cNvPr>
          <p:cNvSpPr txBox="1"/>
          <p:nvPr/>
        </p:nvSpPr>
        <p:spPr>
          <a:xfrm>
            <a:off x="18806660" y="29717728"/>
            <a:ext cx="140154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Highest</a:t>
            </a:r>
          </a:p>
        </p:txBody>
      </p:sp>
      <p:sp>
        <p:nvSpPr>
          <p:cNvPr id="685" name="TextBox 684">
            <a:extLst>
              <a:ext uri="{FF2B5EF4-FFF2-40B4-BE49-F238E27FC236}">
                <a16:creationId xmlns:a16="http://schemas.microsoft.com/office/drawing/2014/main" id="{EEC81C75-DCD6-064A-8A8B-E8704DD9C400}"/>
              </a:ext>
            </a:extLst>
          </p:cNvPr>
          <p:cNvSpPr txBox="1"/>
          <p:nvPr/>
        </p:nvSpPr>
        <p:spPr>
          <a:xfrm>
            <a:off x="18806660" y="30135652"/>
            <a:ext cx="140154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Lowest</a:t>
            </a:r>
          </a:p>
        </p:txBody>
      </p:sp>
      <p:sp>
        <p:nvSpPr>
          <p:cNvPr id="127" name="Diamond 126">
            <a:extLst>
              <a:ext uri="{FF2B5EF4-FFF2-40B4-BE49-F238E27FC236}">
                <a16:creationId xmlns:a16="http://schemas.microsoft.com/office/drawing/2014/main" id="{BD1F7613-BB7C-7241-85F0-FCE331A177A2}"/>
              </a:ext>
            </a:extLst>
          </p:cNvPr>
          <p:cNvSpPr/>
          <p:nvPr/>
        </p:nvSpPr>
        <p:spPr>
          <a:xfrm>
            <a:off x="18379158" y="29795519"/>
            <a:ext cx="274320" cy="274320"/>
          </a:xfrm>
          <a:prstGeom prst="diamond">
            <a:avLst/>
          </a:prstGeom>
          <a:solidFill>
            <a:srgbClr val="01B050"/>
          </a:solidFill>
          <a:ln w="38100">
            <a:solidFill>
              <a:srgbClr val="437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iangle 127">
            <a:extLst>
              <a:ext uri="{FF2B5EF4-FFF2-40B4-BE49-F238E27FC236}">
                <a16:creationId xmlns:a16="http://schemas.microsoft.com/office/drawing/2014/main" id="{CCA41567-A502-BF43-AB7B-7BDE12790D59}"/>
              </a:ext>
            </a:extLst>
          </p:cNvPr>
          <p:cNvSpPr/>
          <p:nvPr/>
        </p:nvSpPr>
        <p:spPr>
          <a:xfrm>
            <a:off x="18405729" y="30245458"/>
            <a:ext cx="228600" cy="228600"/>
          </a:xfrm>
          <a:prstGeom prst="triangle">
            <a:avLst/>
          </a:prstGeom>
          <a:solidFill>
            <a:srgbClr val="FF0000"/>
          </a:solidFill>
          <a:ln w="38100">
            <a:solidFill>
              <a:srgbClr val="A4A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TextBox 710">
            <a:extLst>
              <a:ext uri="{FF2B5EF4-FFF2-40B4-BE49-F238E27FC236}">
                <a16:creationId xmlns:a16="http://schemas.microsoft.com/office/drawing/2014/main" id="{83FE5CD4-6C1E-4044-B794-7C46B7D91AF1}"/>
              </a:ext>
            </a:extLst>
          </p:cNvPr>
          <p:cNvSpPr txBox="1"/>
          <p:nvPr/>
        </p:nvSpPr>
        <p:spPr>
          <a:xfrm>
            <a:off x="20819780" y="38558249"/>
            <a:ext cx="4738816" cy="1323439"/>
          </a:xfrm>
          <a:prstGeom prst="rect">
            <a:avLst/>
          </a:prstGeom>
          <a:noFill/>
        </p:spPr>
        <p:txBody>
          <a:bodyPr wrap="square" rtlCol="0">
            <a:spAutoFit/>
          </a:bodyPr>
          <a:lstStyle/>
          <a:p>
            <a:pPr>
              <a:spcAft>
                <a:spcPts val="2000"/>
              </a:spcAft>
              <a:buClr>
                <a:schemeClr val="tx1"/>
              </a:buClr>
            </a:pPr>
            <a:r>
              <a:rPr lang="en-US" sz="2000" dirty="0">
                <a:latin typeface="Arial" panose="020B0604020202020204" pitchFamily="34" charset="0"/>
                <a:ea typeface="Arial" charset="0"/>
                <a:cs typeface="Arial" panose="020B0604020202020204" pitchFamily="34" charset="0"/>
              </a:rPr>
              <a:t>GEP is supported by NSF grant #1915544, NIH grant #GM130517, and hosted by The University of Alabama and Washington University in St. Louis.</a:t>
            </a:r>
          </a:p>
        </p:txBody>
      </p:sp>
      <p:sp>
        <p:nvSpPr>
          <p:cNvPr id="688" name="TextBox 687">
            <a:extLst>
              <a:ext uri="{FF2B5EF4-FFF2-40B4-BE49-F238E27FC236}">
                <a16:creationId xmlns:a16="http://schemas.microsoft.com/office/drawing/2014/main" id="{3F13C24D-3A77-6345-98E9-FAE0EF857234}"/>
              </a:ext>
            </a:extLst>
          </p:cNvPr>
          <p:cNvSpPr txBox="1"/>
          <p:nvPr/>
        </p:nvSpPr>
        <p:spPr>
          <a:xfrm>
            <a:off x="21031199" y="14135483"/>
            <a:ext cx="9728387" cy="3877985"/>
          </a:xfrm>
          <a:prstGeom prst="rect">
            <a:avLst/>
          </a:prstGeom>
          <a:noFill/>
        </p:spPr>
        <p:txBody>
          <a:bodyPr wrap="square" rtlCol="0">
            <a:spAutoFit/>
          </a:bodyPr>
          <a:lstStyle/>
          <a:p>
            <a:pPr marL="342900" indent="-342900">
              <a:spcAft>
                <a:spcPts val="600"/>
              </a:spcAft>
              <a:buClr>
                <a:schemeClr val="tx1"/>
              </a:buClr>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Low laboratory costs (computers, internet connection)</a:t>
            </a:r>
          </a:p>
          <a:p>
            <a:pPr marL="342900" indent="-342900">
              <a:spcAft>
                <a:spcPts val="600"/>
              </a:spcAft>
              <a:buClr>
                <a:schemeClr val="tx1"/>
              </a:buClr>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Large pool of publicly accessible raw data</a:t>
            </a:r>
          </a:p>
          <a:p>
            <a:pPr marL="342900" indent="-342900">
              <a:spcAft>
                <a:spcPts val="600"/>
              </a:spcAft>
              <a:buClr>
                <a:schemeClr val="tx1"/>
              </a:buClr>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Web-based tools </a:t>
            </a:r>
          </a:p>
          <a:p>
            <a:pPr marL="342900" indent="-342900">
              <a:spcAft>
                <a:spcPts val="600"/>
              </a:spcAft>
              <a:buClr>
                <a:schemeClr val="tx1"/>
              </a:buClr>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No lab safety issues; open access 24/7</a:t>
            </a:r>
          </a:p>
          <a:p>
            <a:pPr marL="342900" indent="-342900">
              <a:spcAft>
                <a:spcPts val="600"/>
              </a:spcAft>
              <a:buClr>
                <a:schemeClr val="tx1"/>
              </a:buClr>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Lends itself to peer instruction</a:t>
            </a:r>
          </a:p>
          <a:p>
            <a:pPr marL="342900" indent="-342900">
              <a:spcAft>
                <a:spcPts val="600"/>
              </a:spcAft>
              <a:buClr>
                <a:schemeClr val="tx1"/>
              </a:buClr>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Mistakes are inexpensive in $ and time</a:t>
            </a:r>
          </a:p>
          <a:p>
            <a:pPr marL="342900" indent="-342900">
              <a:spcAft>
                <a:spcPts val="600"/>
              </a:spcAft>
              <a:buClr>
                <a:schemeClr val="tx1"/>
              </a:buClr>
              <a:buFont typeface="Arial" panose="020B0604020202020204" pitchFamily="34" charset="0"/>
              <a:buChar char="•"/>
            </a:pPr>
            <a:r>
              <a:rPr lang="en-US" sz="2400" dirty="0">
                <a:latin typeface="Arial" panose="020B0604020202020204" pitchFamily="34" charset="0"/>
                <a:ea typeface="Arial" charset="0"/>
                <a:cs typeface="Arial" panose="020B0604020202020204" pitchFamily="34" charset="0"/>
              </a:rPr>
              <a:t>Students benefit, faculty benefit, and science benefits – with massively parallel undergraduates, we can accomplish research that could not otherwise be done</a:t>
            </a:r>
          </a:p>
        </p:txBody>
      </p:sp>
      <p:sp>
        <p:nvSpPr>
          <p:cNvPr id="689" name="Rectangle 688">
            <a:extLst>
              <a:ext uri="{FF2B5EF4-FFF2-40B4-BE49-F238E27FC236}">
                <a16:creationId xmlns:a16="http://schemas.microsoft.com/office/drawing/2014/main" id="{5DDF2424-8A22-DB47-A7D2-5BBAE3CD10C9}"/>
              </a:ext>
            </a:extLst>
          </p:cNvPr>
          <p:cNvSpPr/>
          <p:nvPr/>
        </p:nvSpPr>
        <p:spPr>
          <a:xfrm>
            <a:off x="20784312" y="14021549"/>
            <a:ext cx="10058400" cy="406385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0" name="TextBox 689">
            <a:extLst>
              <a:ext uri="{FF2B5EF4-FFF2-40B4-BE49-F238E27FC236}">
                <a16:creationId xmlns:a16="http://schemas.microsoft.com/office/drawing/2014/main" id="{BE07D7BB-2EAA-6E4A-9C7B-A508FC7DB33B}"/>
              </a:ext>
            </a:extLst>
          </p:cNvPr>
          <p:cNvSpPr txBox="1"/>
          <p:nvPr/>
        </p:nvSpPr>
        <p:spPr>
          <a:xfrm>
            <a:off x="20921472" y="36218479"/>
            <a:ext cx="9765792" cy="1289304"/>
          </a:xfrm>
          <a:prstGeom prst="rect">
            <a:avLst/>
          </a:prstGeom>
          <a:solidFill>
            <a:srgbClr val="B30000"/>
          </a:solidFill>
          <a:ln w="76200">
            <a:solidFill>
              <a:srgbClr val="7F0000"/>
            </a:solidFill>
          </a:ln>
        </p:spPr>
        <p:txBody>
          <a:bodyPr wrap="square" rtlCol="0" anchor="ctr">
            <a:noAutofit/>
          </a:bodyPr>
          <a:lstStyle/>
          <a:p>
            <a:pPr marL="0" lvl="1" algn="ctr" defTabSz="2370865">
              <a:spcBef>
                <a:spcPts val="471"/>
              </a:spcBef>
            </a:pPr>
            <a:r>
              <a:rPr lang="en-US" sz="3200" b="1" dirty="0">
                <a:solidFill>
                  <a:schemeClr val="bg1"/>
                </a:solidFill>
                <a:latin typeface="Arial" charset="0"/>
                <a:ea typeface="Arial" charset="0"/>
                <a:cs typeface="Arial" charset="0"/>
              </a:rPr>
              <a:t>Poster PE0990 and Session on 1/12 @ 8:10am </a:t>
            </a:r>
          </a:p>
          <a:p>
            <a:pPr marL="0" lvl="1" algn="ctr" defTabSz="2370865">
              <a:spcBef>
                <a:spcPts val="471"/>
              </a:spcBef>
            </a:pPr>
            <a:r>
              <a:rPr lang="en-US" sz="3200" b="1" dirty="0">
                <a:solidFill>
                  <a:schemeClr val="bg1"/>
                </a:solidFill>
                <a:latin typeface="Arial" charset="0"/>
                <a:ea typeface="Arial" charset="0"/>
                <a:cs typeface="Arial" charset="0"/>
              </a:rPr>
              <a:t>(Terrace Room - </a:t>
            </a:r>
            <a:r>
              <a:rPr lang="en-US" sz="3200" b="1" dirty="0" err="1">
                <a:solidFill>
                  <a:schemeClr val="bg1"/>
                </a:solidFill>
                <a:latin typeface="Arial" charset="0"/>
                <a:ea typeface="Arial" charset="0"/>
                <a:cs typeface="Arial" charset="0"/>
              </a:rPr>
              <a:t>Handlery</a:t>
            </a:r>
            <a:r>
              <a:rPr lang="en-US" sz="3200" b="1" dirty="0">
                <a:solidFill>
                  <a:schemeClr val="bg1"/>
                </a:solidFill>
                <a:latin typeface="Arial" charset="0"/>
                <a:ea typeface="Arial" charset="0"/>
                <a:cs typeface="Arial" charset="0"/>
              </a:rPr>
              <a:t> Hotel)</a:t>
            </a:r>
          </a:p>
        </p:txBody>
      </p:sp>
      <p:sp>
        <p:nvSpPr>
          <p:cNvPr id="691" name="Rectangle 690">
            <a:extLst>
              <a:ext uri="{FF2B5EF4-FFF2-40B4-BE49-F238E27FC236}">
                <a16:creationId xmlns:a16="http://schemas.microsoft.com/office/drawing/2014/main" id="{1D64D197-1439-1143-ACD6-BBE1F570CFB9}"/>
              </a:ext>
            </a:extLst>
          </p:cNvPr>
          <p:cNvSpPr/>
          <p:nvPr/>
        </p:nvSpPr>
        <p:spPr>
          <a:xfrm>
            <a:off x="20784312" y="13155150"/>
            <a:ext cx="10058400" cy="822960"/>
          </a:xfrm>
          <a:prstGeom prst="rect">
            <a:avLst/>
          </a:prstGeom>
          <a:solidFill>
            <a:schemeClr val="accent5">
              <a:lumMod val="5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92" name="TextBox 691">
            <a:extLst>
              <a:ext uri="{FF2B5EF4-FFF2-40B4-BE49-F238E27FC236}">
                <a16:creationId xmlns:a16="http://schemas.microsoft.com/office/drawing/2014/main" id="{72445190-FA4F-1B4A-BAEA-534438C84AFB}"/>
              </a:ext>
            </a:extLst>
          </p:cNvPr>
          <p:cNvSpPr txBox="1"/>
          <p:nvPr/>
        </p:nvSpPr>
        <p:spPr>
          <a:xfrm>
            <a:off x="20784312" y="13177042"/>
            <a:ext cx="10058400" cy="834585"/>
          </a:xfrm>
          <a:prstGeom prst="rect">
            <a:avLst/>
          </a:prstGeom>
          <a:noFill/>
        </p:spPr>
        <p:txBody>
          <a:bodyPr wrap="square" rtlCol="0">
            <a:noAutofit/>
          </a:bodyPr>
          <a:lstStyle/>
          <a:p>
            <a:pPr algn="ctr"/>
            <a:r>
              <a:rPr lang="en-US" sz="4000" b="1" dirty="0">
                <a:solidFill>
                  <a:schemeClr val="bg1"/>
                </a:solidFill>
                <a:latin typeface="Arial" panose="020B0604020202020204" pitchFamily="34" charset="0"/>
                <a:ea typeface="Arial" charset="0"/>
                <a:cs typeface="Arial" panose="020B0604020202020204" pitchFamily="34" charset="0"/>
              </a:rPr>
              <a:t>Advantages of genomics for a CURE</a:t>
            </a:r>
          </a:p>
        </p:txBody>
      </p:sp>
      <p:sp>
        <p:nvSpPr>
          <p:cNvPr id="383" name="TextBox 382">
            <a:extLst>
              <a:ext uri="{FF2B5EF4-FFF2-40B4-BE49-F238E27FC236}">
                <a16:creationId xmlns:a16="http://schemas.microsoft.com/office/drawing/2014/main" id="{A136FF55-E4BB-694C-9411-B6F66A4F4F1B}"/>
              </a:ext>
            </a:extLst>
          </p:cNvPr>
          <p:cNvSpPr txBox="1"/>
          <p:nvPr/>
        </p:nvSpPr>
        <p:spPr>
          <a:xfrm>
            <a:off x="20901543" y="23319698"/>
            <a:ext cx="9922586" cy="1107996"/>
          </a:xfrm>
          <a:prstGeom prst="rect">
            <a:avLst/>
          </a:prstGeom>
          <a:noFill/>
        </p:spPr>
        <p:txBody>
          <a:bodyPr wrap="square" rtlCol="0">
            <a:spAutoFit/>
          </a:bodyPr>
          <a:lstStyle/>
          <a:p>
            <a:pPr marL="646113" lvl="1" indent="-290513">
              <a:spcAft>
                <a:spcPts val="1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Faculty training components include explorations of GEP </a:t>
            </a:r>
            <a:r>
              <a:rPr lang="en-US" sz="2200" b="1" dirty="0">
                <a:solidFill>
                  <a:schemeClr val="accent2">
                    <a:lumMod val="75000"/>
                  </a:schemeClr>
                </a:solidFill>
                <a:latin typeface="Arial" panose="020B0604020202020204" pitchFamily="34" charset="0"/>
                <a:ea typeface="Arial" charset="0"/>
                <a:cs typeface="Arial" panose="020B0604020202020204" pitchFamily="34" charset="0"/>
              </a:rPr>
              <a:t>teaching resources</a:t>
            </a:r>
            <a:r>
              <a:rPr lang="en-US" sz="2200" dirty="0">
                <a:latin typeface="Arial" panose="020B0604020202020204" pitchFamily="34" charset="0"/>
                <a:ea typeface="Arial" charset="0"/>
                <a:cs typeface="Arial" panose="020B0604020202020204" pitchFamily="34" charset="0"/>
              </a:rPr>
              <a:t>, GEP curriculum-based </a:t>
            </a:r>
            <a:r>
              <a:rPr lang="en-US" sz="2200" b="1" dirty="0">
                <a:solidFill>
                  <a:schemeClr val="accent2">
                    <a:lumMod val="75000"/>
                  </a:schemeClr>
                </a:solidFill>
                <a:latin typeface="Arial" panose="020B0604020202020204" pitchFamily="34" charset="0"/>
                <a:ea typeface="Arial" charset="0"/>
                <a:cs typeface="Arial" panose="020B0604020202020204" pitchFamily="34" charset="0"/>
              </a:rPr>
              <a:t>activities and assignments</a:t>
            </a:r>
            <a:r>
              <a:rPr lang="en-US" sz="2200" dirty="0">
                <a:latin typeface="Arial" panose="020B0604020202020204" pitchFamily="34" charset="0"/>
                <a:ea typeface="Arial" charset="0"/>
                <a:cs typeface="Arial" panose="020B0604020202020204" pitchFamily="34" charset="0"/>
              </a:rPr>
              <a:t>, and </a:t>
            </a:r>
            <a:r>
              <a:rPr lang="en-US" sz="2200" b="1" dirty="0">
                <a:solidFill>
                  <a:schemeClr val="accent2">
                    <a:lumMod val="75000"/>
                  </a:schemeClr>
                </a:solidFill>
                <a:latin typeface="Arial" panose="020B0604020202020204" pitchFamily="34" charset="0"/>
                <a:ea typeface="Arial" charset="0"/>
                <a:cs typeface="Arial" panose="020B0604020202020204" pitchFamily="34" charset="0"/>
              </a:rPr>
              <a:t>check-ins</a:t>
            </a:r>
            <a:r>
              <a:rPr lang="en-US" sz="2200" dirty="0">
                <a:latin typeface="Arial" panose="020B0604020202020204" pitchFamily="34" charset="0"/>
                <a:ea typeface="Arial" charset="0"/>
                <a:cs typeface="Arial" panose="020B0604020202020204" pitchFamily="34" charset="0"/>
              </a:rPr>
              <a:t> to assess faculty progress</a:t>
            </a:r>
          </a:p>
        </p:txBody>
      </p:sp>
      <p:pic>
        <p:nvPicPr>
          <p:cNvPr id="448" name="Picture 447">
            <a:extLst>
              <a:ext uri="{FF2B5EF4-FFF2-40B4-BE49-F238E27FC236}">
                <a16:creationId xmlns:a16="http://schemas.microsoft.com/office/drawing/2014/main" id="{14F52C1A-6D87-684D-B1C2-092369D42989}"/>
              </a:ext>
            </a:extLst>
          </p:cNvPr>
          <p:cNvPicPr>
            <a:picLocks noChangeAspect="1"/>
          </p:cNvPicPr>
          <p:nvPr/>
        </p:nvPicPr>
        <p:blipFill>
          <a:blip r:embed="rId36"/>
          <a:stretch>
            <a:fillRect/>
          </a:stretch>
        </p:blipFill>
        <p:spPr>
          <a:xfrm>
            <a:off x="29416248" y="34838258"/>
            <a:ext cx="1271016" cy="1271016"/>
          </a:xfrm>
          <a:prstGeom prst="rect">
            <a:avLst/>
          </a:prstGeom>
        </p:spPr>
      </p:pic>
      <p:sp>
        <p:nvSpPr>
          <p:cNvPr id="384" name="TextBox 383">
            <a:extLst>
              <a:ext uri="{FF2B5EF4-FFF2-40B4-BE49-F238E27FC236}">
                <a16:creationId xmlns:a16="http://schemas.microsoft.com/office/drawing/2014/main" id="{58C2724D-C82C-2542-B2CB-328FB774EFC7}"/>
              </a:ext>
            </a:extLst>
          </p:cNvPr>
          <p:cNvSpPr txBox="1"/>
          <p:nvPr/>
        </p:nvSpPr>
        <p:spPr>
          <a:xfrm>
            <a:off x="21051704" y="34922846"/>
            <a:ext cx="8231398" cy="1107996"/>
          </a:xfrm>
          <a:prstGeom prst="rect">
            <a:avLst/>
          </a:prstGeom>
          <a:noFill/>
        </p:spPr>
        <p:txBody>
          <a:bodyPr wrap="square" rtlCol="0">
            <a:spAutoFit/>
          </a:bodyPr>
          <a:lstStyle/>
          <a:p>
            <a:pPr marL="342900" indent="-342900">
              <a:spcAft>
                <a:spcPts val="2000"/>
              </a:spcAft>
              <a:buClr>
                <a:schemeClr val="tx1"/>
              </a:buClr>
              <a:buFont typeface="Arial" panose="020B0604020202020204" pitchFamily="34" charset="0"/>
              <a:buChar char="•"/>
            </a:pPr>
            <a:r>
              <a:rPr lang="en-US" sz="2200" dirty="0">
                <a:latin typeface="Arial" panose="020B0604020202020204" pitchFamily="34" charset="0"/>
                <a:ea typeface="Arial" charset="0"/>
                <a:cs typeface="Arial" panose="020B0604020202020204" pitchFamily="34" charset="0"/>
              </a:rPr>
              <a:t>Curriculum on using BLAST, working with a genome browser, and analyzing </a:t>
            </a:r>
            <a:r>
              <a:rPr lang="en-US" sz="2200" dirty="0" err="1">
                <a:latin typeface="Arial" panose="020B0604020202020204" pitchFamily="34" charset="0"/>
                <a:ea typeface="Arial" charset="0"/>
                <a:cs typeface="Arial" panose="020B0604020202020204" pitchFamily="34" charset="0"/>
              </a:rPr>
              <a:t>RNAseq</a:t>
            </a:r>
            <a:r>
              <a:rPr lang="en-US" sz="2200" dirty="0">
                <a:latin typeface="Arial" panose="020B0604020202020204" pitchFamily="34" charset="0"/>
                <a:ea typeface="Arial" charset="0"/>
                <a:cs typeface="Arial" panose="020B0604020202020204" pitchFamily="34" charset="0"/>
              </a:rPr>
              <a:t> data is now being tested.  See </a:t>
            </a:r>
            <a:r>
              <a:rPr lang="en-US" sz="2200" dirty="0">
                <a:latin typeface="Arial" panose="020B0604020202020204" pitchFamily="34" charset="0"/>
                <a:ea typeface="Arial" charset="0"/>
                <a:cs typeface="Arial" panose="020B0604020202020204" pitchFamily="34" charset="0"/>
                <a:hlinkClick r:id="rId37"/>
              </a:rPr>
              <a:t>https://gea.qubeshub.org</a:t>
            </a:r>
            <a:r>
              <a:rPr lang="en-US" sz="2200" dirty="0">
                <a:latin typeface="Arial" panose="020B0604020202020204" pitchFamily="34" charset="0"/>
                <a:ea typeface="Arial" charset="0"/>
                <a:cs typeface="Arial" panose="020B0604020202020204" pitchFamily="34" charset="0"/>
              </a:rPr>
              <a:t> to join GEA or volunteer to test</a:t>
            </a:r>
          </a:p>
        </p:txBody>
      </p:sp>
    </p:spTree>
    <p:extLst>
      <p:ext uri="{BB962C8B-B14F-4D97-AF65-F5344CB8AC3E}">
        <p14:creationId xmlns:p14="http://schemas.microsoft.com/office/powerpoint/2010/main" val="3493727227"/>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rgbClr val="C0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latin typeface="Arial" charset="0"/>
            <a:ea typeface="Arial" charset="0"/>
            <a:cs typeface="Arial" charset="0"/>
          </a:defRPr>
        </a:defPPr>
      </a:lstStyle>
    </a:txDef>
  </a:objectDefaults>
  <a:extraClrSchemeLst/>
  <a:extLst>
    <a:ext uri="{05A4C25C-085E-4340-85A3-A5531E510DB2}">
      <thm15:themeFamily xmlns:thm15="http://schemas.microsoft.com/office/thememl/2012/main" name="Default Theme" id="{5CEC41B4-5591-3449-8D20-EF58B4D16CB4}" vid="{E927902A-44E0-FD4B-9554-3A46E75CEA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2130</TotalTime>
  <Words>1818</Words>
  <Application>Microsoft Macintosh PowerPoint</Application>
  <PresentationFormat>Custom</PresentationFormat>
  <Paragraphs>307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Leung, Wilson</dc:creator>
  <cp:lastModifiedBy>Leung, Wilson</cp:lastModifiedBy>
  <cp:revision>1170</cp:revision>
  <cp:lastPrinted>2019-01-06T19:33:39Z</cp:lastPrinted>
  <dcterms:created xsi:type="dcterms:W3CDTF">2018-12-23T20:19:43Z</dcterms:created>
  <dcterms:modified xsi:type="dcterms:W3CDTF">2020-01-05T22:19:30Z</dcterms:modified>
</cp:coreProperties>
</file>