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sldIdLst>
    <p:sldId id="256" r:id="rId2"/>
  </p:sldIdLst>
  <p:sldSz cx="36576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4676"/>
  </p:normalViewPr>
  <p:slideViewPr>
    <p:cSldViewPr snapToGrid="0" snapToObjects="1">
      <p:cViewPr>
        <p:scale>
          <a:sx n="99" d="100"/>
          <a:sy n="99" d="100"/>
        </p:scale>
        <p:origin x="-12984" y="-96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2"/>
            <a:ext cx="31089600" cy="9550400"/>
          </a:xfrm>
        </p:spPr>
        <p:txBody>
          <a:bodyPr anchor="b"/>
          <a:lstStyle>
            <a:lvl1pPr algn="ctr">
              <a:defRPr sz="24000"/>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800" indent="0" algn="ctr">
              <a:buNone/>
              <a:defRPr sz="8000"/>
            </a:lvl2pPr>
            <a:lvl3pPr marL="3657600" indent="0" algn="ctr">
              <a:buNone/>
              <a:defRPr sz="7200"/>
            </a:lvl3pPr>
            <a:lvl4pPr marL="5486400" indent="0" algn="ctr">
              <a:buNone/>
              <a:defRPr sz="6400"/>
            </a:lvl4pPr>
            <a:lvl5pPr marL="7315200" indent="0" algn="ctr">
              <a:buNone/>
              <a:defRPr sz="6400"/>
            </a:lvl5pPr>
            <a:lvl6pPr marL="9144000" indent="0" algn="ctr">
              <a:buNone/>
              <a:defRPr sz="6400"/>
            </a:lvl6pPr>
            <a:lvl7pPr marL="10972800" indent="0" algn="ctr">
              <a:buNone/>
              <a:defRPr sz="6400"/>
            </a:lvl7pPr>
            <a:lvl8pPr marL="12801600" indent="0" algn="ctr">
              <a:buNone/>
              <a:defRPr sz="6400"/>
            </a:lvl8pPr>
            <a:lvl9pPr marL="14630400"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EFE10C-EF07-E04A-9539-A114BD93777B}"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1727002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EFE10C-EF07-E04A-9539-A114BD93777B}"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3882889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2" y="1460500"/>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2" y="1460500"/>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EFE10C-EF07-E04A-9539-A114BD93777B}"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36055130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EFE10C-EF07-E04A-9539-A114BD93777B}"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118609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8"/>
            <a:ext cx="31546800" cy="11410948"/>
          </a:xfrm>
        </p:spPr>
        <p:txBody>
          <a:bodyPr anchor="b"/>
          <a:lstStyle>
            <a:lvl1pPr>
              <a:defRPr sz="24000"/>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800" indent="0">
              <a:buNone/>
              <a:defRPr sz="8000">
                <a:solidFill>
                  <a:schemeClr val="tx1">
                    <a:tint val="75000"/>
                  </a:schemeClr>
                </a:solidFill>
              </a:defRPr>
            </a:lvl2pPr>
            <a:lvl3pPr marL="3657600" indent="0">
              <a:buNone/>
              <a:defRPr sz="7200">
                <a:solidFill>
                  <a:schemeClr val="tx1">
                    <a:tint val="75000"/>
                  </a:schemeClr>
                </a:solidFill>
              </a:defRPr>
            </a:lvl3pPr>
            <a:lvl4pPr marL="5486400" indent="0">
              <a:buNone/>
              <a:defRPr sz="6400">
                <a:solidFill>
                  <a:schemeClr val="tx1">
                    <a:tint val="75000"/>
                  </a:schemeClr>
                </a:solidFill>
              </a:defRPr>
            </a:lvl4pPr>
            <a:lvl5pPr marL="7315200" indent="0">
              <a:buNone/>
              <a:defRPr sz="6400">
                <a:solidFill>
                  <a:schemeClr val="tx1">
                    <a:tint val="75000"/>
                  </a:schemeClr>
                </a:solidFill>
              </a:defRPr>
            </a:lvl5pPr>
            <a:lvl6pPr marL="9144000" indent="0">
              <a:buNone/>
              <a:defRPr sz="6400">
                <a:solidFill>
                  <a:schemeClr val="tx1">
                    <a:tint val="75000"/>
                  </a:schemeClr>
                </a:solidFill>
              </a:defRPr>
            </a:lvl6pPr>
            <a:lvl7pPr marL="10972800" indent="0">
              <a:buNone/>
              <a:defRPr sz="6400">
                <a:solidFill>
                  <a:schemeClr val="tx1">
                    <a:tint val="75000"/>
                  </a:schemeClr>
                </a:solidFill>
              </a:defRPr>
            </a:lvl7pPr>
            <a:lvl8pPr marL="12801600" indent="0">
              <a:buNone/>
              <a:defRPr sz="6400">
                <a:solidFill>
                  <a:schemeClr val="tx1">
                    <a:tint val="75000"/>
                  </a:schemeClr>
                </a:solidFill>
              </a:defRPr>
            </a:lvl8pPr>
            <a:lvl9pPr marL="14630400"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EFE10C-EF07-E04A-9539-A114BD93777B}" type="datetimeFigureOut">
              <a:rPr lang="en-US" smtClean="0"/>
              <a:t>7/21/2020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1934208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EFE10C-EF07-E04A-9539-A114BD93777B}"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40731480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6"/>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2"/>
            <a:ext cx="15473360"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2" y="6724652"/>
            <a:ext cx="15549564" cy="3295648"/>
          </a:xfrm>
        </p:spPr>
        <p:txBody>
          <a:bodyPr anchor="b"/>
          <a:lstStyle>
            <a:lvl1pPr marL="0" indent="0">
              <a:buNone/>
              <a:defRPr sz="9600" b="1"/>
            </a:lvl1pPr>
            <a:lvl2pPr marL="1828800" indent="0">
              <a:buNone/>
              <a:defRPr sz="8000" b="1"/>
            </a:lvl2pPr>
            <a:lvl3pPr marL="3657600" indent="0">
              <a:buNone/>
              <a:defRPr sz="7200" b="1"/>
            </a:lvl3pPr>
            <a:lvl4pPr marL="5486400" indent="0">
              <a:buNone/>
              <a:defRPr sz="6400" b="1"/>
            </a:lvl4pPr>
            <a:lvl5pPr marL="7315200" indent="0">
              <a:buNone/>
              <a:defRPr sz="6400" b="1"/>
            </a:lvl5pPr>
            <a:lvl6pPr marL="9144000" indent="0">
              <a:buNone/>
              <a:defRPr sz="6400" b="1"/>
            </a:lvl6pPr>
            <a:lvl7pPr marL="10972800" indent="0">
              <a:buNone/>
              <a:defRPr sz="6400" b="1"/>
            </a:lvl7pPr>
            <a:lvl8pPr marL="12801600" indent="0">
              <a:buNone/>
              <a:defRPr sz="6400" b="1"/>
            </a:lvl8pPr>
            <a:lvl9pPr marL="14630400"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2"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EFE10C-EF07-E04A-9539-A114BD93777B}" type="datetimeFigureOut">
              <a:rPr lang="en-US" smtClean="0"/>
              <a:t>7/21/2020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252000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EFE10C-EF07-E04A-9539-A114BD93777B}" type="datetimeFigureOut">
              <a:rPr lang="en-US" smtClean="0"/>
              <a:t>7/21/2020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3497808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EFE10C-EF07-E04A-9539-A114BD93777B}" type="datetimeFigureOut">
              <a:rPr lang="en-US" smtClean="0"/>
              <a:t>7/21/2020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252386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6"/>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26EFE10C-EF07-E04A-9539-A114BD93777B}"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409285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6"/>
            <a:ext cx="18516600" cy="19494500"/>
          </a:xfrm>
        </p:spPr>
        <p:txBody>
          <a:bodyPr anchor="t"/>
          <a:lstStyle>
            <a:lvl1pPr marL="0" indent="0">
              <a:buNone/>
              <a:defRPr sz="12800"/>
            </a:lvl1pPr>
            <a:lvl2pPr marL="1828800" indent="0">
              <a:buNone/>
              <a:defRPr sz="11200"/>
            </a:lvl2pPr>
            <a:lvl3pPr marL="3657600" indent="0">
              <a:buNone/>
              <a:defRPr sz="9600"/>
            </a:lvl3pPr>
            <a:lvl4pPr marL="5486400" indent="0">
              <a:buNone/>
              <a:defRPr sz="8000"/>
            </a:lvl4pPr>
            <a:lvl5pPr marL="7315200" indent="0">
              <a:buNone/>
              <a:defRPr sz="8000"/>
            </a:lvl5pPr>
            <a:lvl6pPr marL="9144000" indent="0">
              <a:buNone/>
              <a:defRPr sz="8000"/>
            </a:lvl6pPr>
            <a:lvl7pPr marL="10972800" indent="0">
              <a:buNone/>
              <a:defRPr sz="8000"/>
            </a:lvl7pPr>
            <a:lvl8pPr marL="12801600" indent="0">
              <a:buNone/>
              <a:defRPr sz="8000"/>
            </a:lvl8pPr>
            <a:lvl9pPr marL="14630400"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800" indent="0">
              <a:buNone/>
              <a:defRPr sz="5600"/>
            </a:lvl2pPr>
            <a:lvl3pPr marL="3657600" indent="0">
              <a:buNone/>
              <a:defRPr sz="4800"/>
            </a:lvl3pPr>
            <a:lvl4pPr marL="5486400" indent="0">
              <a:buNone/>
              <a:defRPr sz="4000"/>
            </a:lvl4pPr>
            <a:lvl5pPr marL="7315200" indent="0">
              <a:buNone/>
              <a:defRPr sz="4000"/>
            </a:lvl5pPr>
            <a:lvl6pPr marL="9144000" indent="0">
              <a:buNone/>
              <a:defRPr sz="4000"/>
            </a:lvl6pPr>
            <a:lvl7pPr marL="10972800" indent="0">
              <a:buNone/>
              <a:defRPr sz="4000"/>
            </a:lvl7pPr>
            <a:lvl8pPr marL="12801600" indent="0">
              <a:buNone/>
              <a:defRPr sz="4000"/>
            </a:lvl8pPr>
            <a:lvl9pPr marL="14630400"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26EFE10C-EF07-E04A-9539-A114BD93777B}" type="datetimeFigureOut">
              <a:rPr lang="en-US" smtClean="0"/>
              <a:t>7/21/2020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535655-9FD1-4E40-9BBB-2404E86A968E}" type="slidenum">
              <a:rPr lang="en-US" smtClean="0"/>
              <a:t>‹#›</a:t>
            </a:fld>
            <a:endParaRPr lang="en-US"/>
          </a:p>
        </p:txBody>
      </p:sp>
    </p:spTree>
    <p:extLst>
      <p:ext uri="{BB962C8B-B14F-4D97-AF65-F5344CB8AC3E}">
        <p14:creationId xmlns:p14="http://schemas.microsoft.com/office/powerpoint/2010/main" val="19334380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6"/>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6"/>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26EFE10C-EF07-E04A-9539-A114BD93777B}" type="datetimeFigureOut">
              <a:rPr lang="en-US" smtClean="0"/>
              <a:t>7/21/2020</a:t>
            </a:fld>
            <a:endParaRPr lang="en-US"/>
          </a:p>
        </p:txBody>
      </p:sp>
      <p:sp>
        <p:nvSpPr>
          <p:cNvPr id="5" name="Footer Placeholder 4"/>
          <p:cNvSpPr>
            <a:spLocks noGrp="1"/>
          </p:cNvSpPr>
          <p:nvPr>
            <p:ph type="ftr" sz="quarter" idx="3"/>
          </p:nvPr>
        </p:nvSpPr>
        <p:spPr>
          <a:xfrm>
            <a:off x="12115800" y="25425406"/>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6"/>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D6535655-9FD1-4E40-9BBB-2404E86A968E}" type="slidenum">
              <a:rPr lang="en-US" smtClean="0"/>
              <a:t>‹#›</a:t>
            </a:fld>
            <a:endParaRPr lang="en-US"/>
          </a:p>
        </p:txBody>
      </p:sp>
    </p:spTree>
    <p:extLst>
      <p:ext uri="{BB962C8B-B14F-4D97-AF65-F5344CB8AC3E}">
        <p14:creationId xmlns:p14="http://schemas.microsoft.com/office/powerpoint/2010/main" val="33666629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3657600"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400" indent="-914400" algn="l" defTabSz="3657600"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200" indent="-914400" algn="l" defTabSz="3657600"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2000" indent="-914400" algn="l" defTabSz="3657600"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6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84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72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60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800" indent="-914400" algn="l" defTabSz="3657600"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emf"/><Relationship Id="rId2"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hyperlink" Target="http://www.ilincs.org/apps/grein/"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p:nvPr/>
        </p:nvPicPr>
        <p:blipFill rotWithShape="1">
          <a:blip r:embed="rId2" cstate="print">
            <a:extLst>
              <a:ext uri="{28A0092B-C50C-407E-A947-70E740481C1C}">
                <a14:useLocalDpi xmlns:a14="http://schemas.microsoft.com/office/drawing/2010/main" val="0"/>
              </a:ext>
            </a:extLst>
          </a:blip>
          <a:srcRect l="50436"/>
          <a:stretch/>
        </p:blipFill>
        <p:spPr bwMode="auto">
          <a:xfrm>
            <a:off x="31870339" y="19712304"/>
            <a:ext cx="3140319" cy="2423058"/>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DC4868F9-2265-9E4D-9E08-C37DA812465B}"/>
              </a:ext>
            </a:extLst>
          </p:cNvPr>
          <p:cNvPicPr>
            <a:picLocks noChangeAspect="1"/>
          </p:cNvPicPr>
          <p:nvPr/>
        </p:nvPicPr>
        <p:blipFill>
          <a:blip r:embed="rId3"/>
          <a:stretch>
            <a:fillRect/>
          </a:stretch>
        </p:blipFill>
        <p:spPr>
          <a:xfrm>
            <a:off x="215610" y="935457"/>
            <a:ext cx="7358063" cy="2452688"/>
          </a:xfrm>
          <a:prstGeom prst="rect">
            <a:avLst/>
          </a:prstGeom>
        </p:spPr>
      </p:pic>
      <p:sp>
        <p:nvSpPr>
          <p:cNvPr id="7" name="TextBox 6">
            <a:extLst>
              <a:ext uri="{FF2B5EF4-FFF2-40B4-BE49-F238E27FC236}">
                <a16:creationId xmlns:a16="http://schemas.microsoft.com/office/drawing/2014/main" id="{456DF6F6-F3D4-EC41-AE8D-0E10130EB659}"/>
              </a:ext>
            </a:extLst>
          </p:cNvPr>
          <p:cNvSpPr txBox="1"/>
          <p:nvPr/>
        </p:nvSpPr>
        <p:spPr>
          <a:xfrm>
            <a:off x="7896150" y="1104054"/>
            <a:ext cx="28679850" cy="2342949"/>
          </a:xfrm>
          <a:prstGeom prst="rect">
            <a:avLst/>
          </a:prstGeom>
          <a:noFill/>
        </p:spPr>
        <p:txBody>
          <a:bodyPr wrap="square" rtlCol="0">
            <a:spAutoFit/>
          </a:bodyPr>
          <a:lstStyle/>
          <a:p>
            <a:pPr algn="ctr"/>
            <a:r>
              <a:rPr lang="en-US" sz="5625" dirty="0"/>
              <a:t>Vince </a:t>
            </a:r>
            <a:r>
              <a:rPr lang="en-US" sz="5625" dirty="0" smtClean="0"/>
              <a:t>Buonaccorsi</a:t>
            </a:r>
            <a:r>
              <a:rPr lang="en-US" sz="5625" baseline="30000" dirty="0" smtClean="0"/>
              <a:t>1</a:t>
            </a:r>
            <a:r>
              <a:rPr lang="en-US" sz="5625" smtClean="0"/>
              <a:t>, Arthut Hunt</a:t>
            </a:r>
            <a:r>
              <a:rPr lang="en-US" sz="5625" baseline="30000" smtClean="0"/>
              <a:t>2</a:t>
            </a:r>
            <a:r>
              <a:rPr lang="en-US" sz="5625" smtClean="0"/>
              <a:t>, Emily Wiley</a:t>
            </a:r>
            <a:r>
              <a:rPr lang="en-US" sz="5625" baseline="30000" smtClean="0"/>
              <a:t>3</a:t>
            </a:r>
            <a:r>
              <a:rPr lang="en-US" sz="5625" smtClean="0"/>
              <a:t>, Sandesh Subramaya</a:t>
            </a:r>
            <a:r>
              <a:rPr lang="en-US" sz="5625" baseline="30000" smtClean="0"/>
              <a:t>4</a:t>
            </a:r>
            <a:r>
              <a:rPr lang="en-US" sz="5625" smtClean="0"/>
              <a:t>, Wilson Leung</a:t>
            </a:r>
            <a:r>
              <a:rPr lang="en-US" sz="5625" baseline="30000" smtClean="0"/>
              <a:t>5</a:t>
            </a:r>
            <a:r>
              <a:rPr lang="en-US" sz="5625" smtClean="0"/>
              <a:t>, Sally Elgin</a:t>
            </a:r>
            <a:r>
              <a:rPr lang="en-US" sz="5625" baseline="30000" smtClean="0"/>
              <a:t>5</a:t>
            </a:r>
            <a:endParaRPr lang="en-US" sz="5625" dirty="0"/>
          </a:p>
          <a:p>
            <a:pPr algn="ctr"/>
            <a:r>
              <a:rPr lang="en-US" sz="4500" baseline="30000" dirty="0" smtClean="0"/>
              <a:t>1</a:t>
            </a:r>
            <a:r>
              <a:rPr lang="en-US" sz="4500" dirty="0" smtClean="0"/>
              <a:t>Juniata </a:t>
            </a:r>
            <a:r>
              <a:rPr lang="en-US" sz="4500" dirty="0"/>
              <a:t>College (Huntingdon, </a:t>
            </a:r>
            <a:r>
              <a:rPr lang="en-US" sz="4500" dirty="0" smtClean="0"/>
              <a:t>PA</a:t>
            </a:r>
            <a:r>
              <a:rPr lang="en-US" sz="4500" smtClean="0"/>
              <a:t>),</a:t>
            </a:r>
            <a:r>
              <a:rPr lang="en-US" sz="4500" baseline="30000" smtClean="0"/>
              <a:t> 2</a:t>
            </a:r>
            <a:r>
              <a:rPr lang="en-US" sz="4500" smtClean="0"/>
              <a:t>U. Kentuky (Lexington), </a:t>
            </a:r>
            <a:r>
              <a:rPr lang="en-US" sz="4500" baseline="30000" smtClean="0"/>
              <a:t>3</a:t>
            </a:r>
            <a:r>
              <a:rPr lang="en-US" sz="4500" smtClean="0"/>
              <a:t>Claremont McKenna Colleges (CA), </a:t>
            </a:r>
          </a:p>
          <a:p>
            <a:pPr algn="ctr"/>
            <a:r>
              <a:rPr lang="en-US" sz="4500" baseline="30000" smtClean="0"/>
              <a:t>4</a:t>
            </a:r>
            <a:r>
              <a:rPr lang="en-US" sz="4500" smtClean="0"/>
              <a:t>Austin Community College (Texas), </a:t>
            </a:r>
            <a:r>
              <a:rPr lang="en-US" sz="4500" baseline="30000" smtClean="0"/>
              <a:t>5</a:t>
            </a:r>
            <a:r>
              <a:rPr lang="en-US" sz="4500" smtClean="0"/>
              <a:t>Washington U. St. Louis</a:t>
            </a:r>
            <a:endParaRPr lang="en-US" sz="4500" baseline="30000" dirty="0"/>
          </a:p>
        </p:txBody>
      </p:sp>
      <p:sp>
        <p:nvSpPr>
          <p:cNvPr id="10" name="TextBox 9">
            <a:extLst>
              <a:ext uri="{FF2B5EF4-FFF2-40B4-BE49-F238E27FC236}">
                <a16:creationId xmlns:a16="http://schemas.microsoft.com/office/drawing/2014/main" id="{33D3F1BB-5B4E-164B-8C73-809E3EFF4137}"/>
              </a:ext>
            </a:extLst>
          </p:cNvPr>
          <p:cNvSpPr txBox="1"/>
          <p:nvPr/>
        </p:nvSpPr>
        <p:spPr>
          <a:xfrm>
            <a:off x="10978740" y="10833870"/>
            <a:ext cx="10000132" cy="2989280"/>
          </a:xfrm>
          <a:prstGeom prst="rect">
            <a:avLst/>
          </a:prstGeom>
          <a:noFill/>
          <a:ln w="76200">
            <a:solidFill>
              <a:srgbClr val="FF0000"/>
            </a:solidFill>
          </a:ln>
        </p:spPr>
        <p:txBody>
          <a:bodyPr wrap="square" rtlCol="0">
            <a:spAutoFit/>
          </a:bodyPr>
          <a:lstStyle/>
          <a:p>
            <a:pPr algn="ctr"/>
            <a:r>
              <a:rPr lang="en-US" sz="5625" b="1" smtClean="0"/>
              <a:t>RNAseq Template</a:t>
            </a:r>
            <a:endParaRPr lang="en-US" sz="3300" dirty="0"/>
          </a:p>
          <a:p>
            <a:r>
              <a:rPr lang="en-US" sz="3300"/>
              <a:t>The goal of this template is to frame important considerations, possibilities, and solutions for an RNAseq-based CURE based on web-based reanalysis of existing data, and guide users towards implementation</a:t>
            </a:r>
            <a:r>
              <a:rPr lang="en-US" sz="3300" smtClean="0"/>
              <a:t>.</a:t>
            </a:r>
            <a:endParaRPr lang="en-US" sz="3300" dirty="0"/>
          </a:p>
        </p:txBody>
      </p:sp>
      <p:sp>
        <p:nvSpPr>
          <p:cNvPr id="8" name="TextBox 7">
            <a:extLst>
              <a:ext uri="{FF2B5EF4-FFF2-40B4-BE49-F238E27FC236}">
                <a16:creationId xmlns:a16="http://schemas.microsoft.com/office/drawing/2014/main" id="{C2EDBDC2-0FDE-5540-8DB7-3B470CF596C2}"/>
              </a:ext>
            </a:extLst>
          </p:cNvPr>
          <p:cNvSpPr txBox="1"/>
          <p:nvPr/>
        </p:nvSpPr>
        <p:spPr>
          <a:xfrm>
            <a:off x="502921" y="3837887"/>
            <a:ext cx="9632688" cy="12131013"/>
          </a:xfrm>
          <a:prstGeom prst="rect">
            <a:avLst/>
          </a:prstGeom>
          <a:noFill/>
          <a:ln w="76200">
            <a:solidFill>
              <a:srgbClr val="FF0000"/>
            </a:solidFill>
          </a:ln>
        </p:spPr>
        <p:txBody>
          <a:bodyPr wrap="square" rtlCol="0">
            <a:spAutoFit/>
          </a:bodyPr>
          <a:lstStyle/>
          <a:p>
            <a:r>
              <a:rPr lang="en-US" sz="5630" b="1" dirty="0"/>
              <a:t>Abstract</a:t>
            </a:r>
          </a:p>
          <a:p>
            <a:r>
              <a:rPr lang="en-US" sz="3300" smtClean="0"/>
              <a:t>GEA </a:t>
            </a:r>
            <a:r>
              <a:rPr lang="en-US" sz="3300"/>
              <a:t>is a group of life science educators with experience in engaging students in genomics-based Classroom-based Undergraduate Research Experiences (CUREs).  A national survey of faculty teaching genomics CUREs conducted by the GEA indicated that online bioinformatics lessons, courses, and workshops are the most needed resources in the near future to support faculty teaching genomics CUREs.  Here we present major findings of the survey, and our work on presenting relevant resources on the QUBES web portal.  We also present work on a guide or template intended to aid faculty considering implementing a </a:t>
            </a:r>
            <a:r>
              <a:rPr lang="en-US" sz="3300" smtClean="0"/>
              <a:t>CURE involving</a:t>
            </a:r>
            <a:r>
              <a:rPr lang="en-US" sz="3300"/>
              <a:t> RNAseq </a:t>
            </a:r>
            <a:r>
              <a:rPr lang="en-US" sz="3300" smtClean="0"/>
              <a:t>analysis. The</a:t>
            </a:r>
            <a:r>
              <a:rPr lang="en-US" sz="3300"/>
              <a:t> template considers multiple learning objectives, </a:t>
            </a:r>
            <a:r>
              <a:rPr lang="en-US" sz="3300" smtClean="0"/>
              <a:t>bioinformatics </a:t>
            </a:r>
            <a:r>
              <a:rPr lang="en-US" sz="3300"/>
              <a:t>analysis frameworks, and assessment strategies.  </a:t>
            </a:r>
            <a:r>
              <a:rPr lang="en-US" sz="3300" smtClean="0"/>
              <a:t>We focus on an example appropriate for introductory college students.  A template focused on gene annotation CUREs is also in development.  Ultimately</a:t>
            </a:r>
            <a:r>
              <a:rPr lang="en-US" sz="3300"/>
              <a:t>, we aim to facilitate efforts by faculty who want to build their own genomics </a:t>
            </a:r>
            <a:r>
              <a:rPr lang="en-US" sz="3300" smtClean="0"/>
              <a:t>CUREs </a:t>
            </a:r>
            <a:r>
              <a:rPr lang="en-US" sz="3300"/>
              <a:t>using our optimized resources.   </a:t>
            </a:r>
            <a:r>
              <a:rPr lang="en-US" sz="3300" smtClean="0"/>
              <a:t>Supported </a:t>
            </a:r>
            <a:r>
              <a:rPr lang="en-US" sz="3300"/>
              <a:t>by NSF RCN-UBE grant #DBI 1827130. </a:t>
            </a:r>
          </a:p>
        </p:txBody>
      </p:sp>
      <p:sp>
        <p:nvSpPr>
          <p:cNvPr id="12" name="TextBox 11">
            <a:extLst>
              <a:ext uri="{FF2B5EF4-FFF2-40B4-BE49-F238E27FC236}">
                <a16:creationId xmlns:a16="http://schemas.microsoft.com/office/drawing/2014/main" id="{E496EB59-5793-7B4B-A242-8F9733C506F0}"/>
              </a:ext>
            </a:extLst>
          </p:cNvPr>
          <p:cNvSpPr txBox="1"/>
          <p:nvPr/>
        </p:nvSpPr>
        <p:spPr>
          <a:xfrm>
            <a:off x="10983467" y="3886398"/>
            <a:ext cx="10044747" cy="6682599"/>
          </a:xfrm>
          <a:prstGeom prst="rect">
            <a:avLst/>
          </a:prstGeom>
          <a:noFill/>
          <a:ln w="76200">
            <a:solidFill>
              <a:srgbClr val="FF0000"/>
            </a:solidFill>
          </a:ln>
        </p:spPr>
        <p:txBody>
          <a:bodyPr wrap="square" rtlCol="0">
            <a:spAutoFit/>
          </a:bodyPr>
          <a:lstStyle/>
          <a:p>
            <a:pPr algn="ctr"/>
            <a:r>
              <a:rPr lang="en-US" sz="5625" b="1"/>
              <a:t>Survey (cont</a:t>
            </a:r>
            <a:r>
              <a:rPr lang="en-US" sz="5625" b="1" smtClean="0"/>
              <a:t>)</a:t>
            </a:r>
          </a:p>
          <a:p>
            <a:r>
              <a:rPr lang="en-US" sz="3300"/>
              <a:t>Differences in resource requests among institution types?</a:t>
            </a:r>
          </a:p>
          <a:p>
            <a:r>
              <a:rPr lang="en-US" smtClean="0"/>
              <a:t>CC</a:t>
            </a:r>
            <a:endParaRPr lang="en-US"/>
          </a:p>
          <a:p>
            <a:pPr lvl="1"/>
            <a:r>
              <a:rPr lang="en-US"/>
              <a:t>Most likely to be unaware of what a “CURE” is</a:t>
            </a:r>
          </a:p>
          <a:p>
            <a:pPr lvl="1"/>
            <a:r>
              <a:rPr lang="en-US"/>
              <a:t>Were the group most interested in FTF workshops in future</a:t>
            </a:r>
          </a:p>
          <a:p>
            <a:pPr lvl="1"/>
            <a:r>
              <a:rPr lang="en-US"/>
              <a:t>Expressed concerns about external content standards, lack of research resources</a:t>
            </a:r>
          </a:p>
          <a:p>
            <a:pPr lvl="1"/>
            <a:r>
              <a:rPr lang="en-US"/>
              <a:t>Concerned about background of students</a:t>
            </a:r>
          </a:p>
          <a:p>
            <a:pPr lvl="1"/>
            <a:r>
              <a:rPr lang="en-US"/>
              <a:t>Most likely to do a short </a:t>
            </a:r>
            <a:r>
              <a:rPr lang="en-US" smtClean="0"/>
              <a:t>CURE</a:t>
            </a:r>
            <a:endParaRPr lang="en-US"/>
          </a:p>
          <a:p>
            <a:r>
              <a:rPr lang="en-US"/>
              <a:t>MSI</a:t>
            </a:r>
          </a:p>
          <a:p>
            <a:pPr lvl="1"/>
            <a:r>
              <a:rPr lang="en-US"/>
              <a:t>Highest in “I have not implemented a CURE but am interested”</a:t>
            </a:r>
          </a:p>
          <a:p>
            <a:pPr lvl="1"/>
            <a:r>
              <a:rPr lang="en-US"/>
              <a:t>Strong differences between MSI/non-MSI institutions not detected</a:t>
            </a:r>
          </a:p>
          <a:p>
            <a:pPr lvl="1"/>
            <a:endParaRPr lang="en-US" smtClean="0"/>
          </a:p>
          <a:p>
            <a:pPr marL="0" lvl="1"/>
            <a:r>
              <a:rPr lang="en-US" sz="3300" smtClean="0"/>
              <a:t>Why </a:t>
            </a:r>
            <a:r>
              <a:rPr lang="en-US" sz="3300"/>
              <a:t>is a CURE inappropriate for your students?</a:t>
            </a:r>
          </a:p>
          <a:p>
            <a:r>
              <a:rPr lang="en-US"/>
              <a:t>CC</a:t>
            </a:r>
          </a:p>
          <a:p>
            <a:pPr lvl="1"/>
            <a:r>
              <a:rPr lang="en-US" b="1"/>
              <a:t>Doesn’t fit in load/my courses </a:t>
            </a:r>
          </a:p>
          <a:p>
            <a:pPr lvl="1"/>
            <a:r>
              <a:rPr lang="en-US"/>
              <a:t>Hard to implement and still meet state learning outcomes</a:t>
            </a:r>
          </a:p>
          <a:p>
            <a:pPr lvl="1"/>
            <a:r>
              <a:rPr lang="en-US"/>
              <a:t>Insufficient time, lab space, or resources for student research </a:t>
            </a:r>
            <a:r>
              <a:rPr lang="en-US" smtClean="0"/>
              <a:t>experiences</a:t>
            </a:r>
          </a:p>
          <a:p>
            <a:r>
              <a:rPr lang="en-US" smtClean="0"/>
              <a:t>MSI</a:t>
            </a:r>
            <a:endParaRPr lang="en-US"/>
          </a:p>
          <a:p>
            <a:pPr lvl="1"/>
            <a:r>
              <a:rPr lang="en-US" b="1"/>
              <a:t>Doesn’t fit in load/my courses</a:t>
            </a:r>
          </a:p>
          <a:p>
            <a:pPr lvl="1"/>
            <a:r>
              <a:rPr lang="en-US"/>
              <a:t>Insufficient student </a:t>
            </a:r>
            <a:r>
              <a:rPr lang="en-US" smtClean="0"/>
              <a:t>background</a:t>
            </a:r>
            <a:endParaRPr lang="en-US"/>
          </a:p>
        </p:txBody>
      </p:sp>
      <p:sp>
        <p:nvSpPr>
          <p:cNvPr id="35" name="Triangle 34">
            <a:extLst>
              <a:ext uri="{FF2B5EF4-FFF2-40B4-BE49-F238E27FC236}">
                <a16:creationId xmlns:a16="http://schemas.microsoft.com/office/drawing/2014/main" id="{DC7D68AA-D8D4-C446-883E-A307D5D5E969}"/>
              </a:ext>
            </a:extLst>
          </p:cNvPr>
          <p:cNvSpPr/>
          <p:nvPr/>
        </p:nvSpPr>
        <p:spPr>
          <a:xfrm>
            <a:off x="30154122" y="6495794"/>
            <a:ext cx="28639" cy="10567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6" name="Triangle 35">
            <a:extLst>
              <a:ext uri="{FF2B5EF4-FFF2-40B4-BE49-F238E27FC236}">
                <a16:creationId xmlns:a16="http://schemas.microsoft.com/office/drawing/2014/main" id="{970A9358-004E-A441-9617-447C6AA5FFD0}"/>
              </a:ext>
            </a:extLst>
          </p:cNvPr>
          <p:cNvSpPr/>
          <p:nvPr/>
        </p:nvSpPr>
        <p:spPr>
          <a:xfrm flipV="1">
            <a:off x="30158028" y="7460696"/>
            <a:ext cx="28639" cy="10567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7" name="Triangle 36">
            <a:extLst>
              <a:ext uri="{FF2B5EF4-FFF2-40B4-BE49-F238E27FC236}">
                <a16:creationId xmlns:a16="http://schemas.microsoft.com/office/drawing/2014/main" id="{1A168DE1-D3D1-F84F-A7B7-22018872C541}"/>
              </a:ext>
            </a:extLst>
          </p:cNvPr>
          <p:cNvSpPr/>
          <p:nvPr/>
        </p:nvSpPr>
        <p:spPr>
          <a:xfrm flipV="1">
            <a:off x="30158028" y="6911450"/>
            <a:ext cx="28639" cy="10567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8" name="Triangle 37">
            <a:extLst>
              <a:ext uri="{FF2B5EF4-FFF2-40B4-BE49-F238E27FC236}">
                <a16:creationId xmlns:a16="http://schemas.microsoft.com/office/drawing/2014/main" id="{0E214D94-F840-D947-A8DD-713FD5FD08B2}"/>
              </a:ext>
            </a:extLst>
          </p:cNvPr>
          <p:cNvSpPr/>
          <p:nvPr/>
        </p:nvSpPr>
        <p:spPr>
          <a:xfrm>
            <a:off x="30165838" y="6990994"/>
            <a:ext cx="28639" cy="105670"/>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9" name="Oval 38">
            <a:extLst>
              <a:ext uri="{FF2B5EF4-FFF2-40B4-BE49-F238E27FC236}">
                <a16:creationId xmlns:a16="http://schemas.microsoft.com/office/drawing/2014/main" id="{774D2B85-FAB0-9543-8781-C5DB2B1E0FD8}"/>
              </a:ext>
            </a:extLst>
          </p:cNvPr>
          <p:cNvSpPr/>
          <p:nvPr/>
        </p:nvSpPr>
        <p:spPr>
          <a:xfrm>
            <a:off x="31376868" y="8109045"/>
            <a:ext cx="157651" cy="1938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42" name="Rectangle 41">
            <a:extLst>
              <a:ext uri="{FF2B5EF4-FFF2-40B4-BE49-F238E27FC236}">
                <a16:creationId xmlns:a16="http://schemas.microsoft.com/office/drawing/2014/main" id="{DC37958C-BC09-0A43-ADDA-7E4BBB24157E}"/>
              </a:ext>
            </a:extLst>
          </p:cNvPr>
          <p:cNvSpPr/>
          <p:nvPr/>
        </p:nvSpPr>
        <p:spPr>
          <a:xfrm>
            <a:off x="29959310" y="8419618"/>
            <a:ext cx="507439" cy="267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88"/>
          </a:p>
        </p:txBody>
      </p:sp>
      <p:sp>
        <p:nvSpPr>
          <p:cNvPr id="33" name="Rectangle: Rounded Corners 3">
            <a:extLst>
              <a:ext uri="{FF2B5EF4-FFF2-40B4-BE49-F238E27FC236}">
                <a16:creationId xmlns:a16="http://schemas.microsoft.com/office/drawing/2014/main" id="{503466B6-2A60-9A49-BC65-08D6068F3026}"/>
              </a:ext>
            </a:extLst>
          </p:cNvPr>
          <p:cNvSpPr/>
          <p:nvPr/>
        </p:nvSpPr>
        <p:spPr>
          <a:xfrm>
            <a:off x="28597062" y="6084532"/>
            <a:ext cx="3231935" cy="1909539"/>
          </a:xfrm>
          <a:prstGeom prst="round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sz="1688"/>
          </a:p>
        </p:txBody>
      </p:sp>
      <p:sp>
        <p:nvSpPr>
          <p:cNvPr id="2" name="TextBox 1">
            <a:extLst>
              <a:ext uri="{FF2B5EF4-FFF2-40B4-BE49-F238E27FC236}">
                <a16:creationId xmlns:a16="http://schemas.microsoft.com/office/drawing/2014/main" id="{57D7F2CE-742B-D147-9AC3-C014BE72E584}"/>
              </a:ext>
            </a:extLst>
          </p:cNvPr>
          <p:cNvSpPr txBox="1"/>
          <p:nvPr/>
        </p:nvSpPr>
        <p:spPr>
          <a:xfrm>
            <a:off x="21871345" y="16953549"/>
            <a:ext cx="13429752" cy="4955203"/>
          </a:xfrm>
          <a:prstGeom prst="rect">
            <a:avLst/>
          </a:prstGeom>
          <a:noFill/>
          <a:ln w="76200">
            <a:solidFill>
              <a:srgbClr val="FF0000"/>
            </a:solidFill>
          </a:ln>
        </p:spPr>
        <p:txBody>
          <a:bodyPr wrap="square" rtlCol="0">
            <a:spAutoFit/>
          </a:bodyPr>
          <a:lstStyle/>
          <a:p>
            <a:r>
              <a:rPr lang="en-US" sz="3200" b="1" smtClean="0"/>
              <a:t>Example of some tools available with </a:t>
            </a:r>
            <a:r>
              <a:rPr lang="en-US" sz="3200" b="1" smtClean="0"/>
              <a:t>GREIN (</a:t>
            </a:r>
            <a:r>
              <a:rPr lang="en-US" sz="3200">
                <a:hlinkClick r:id="rId4"/>
              </a:rPr>
              <a:t>http://www.ilincs.org/apps/grein/</a:t>
            </a:r>
            <a:r>
              <a:rPr lang="en-US" sz="3200" b="1" smtClean="0"/>
              <a:t>) </a:t>
            </a:r>
            <a:r>
              <a:rPr lang="en-US" sz="3200" b="1" smtClean="0"/>
              <a:t>analysis of a </a:t>
            </a:r>
            <a:r>
              <a:rPr lang="en-US" sz="3200" b="1" smtClean="0"/>
              <a:t>GEO</a:t>
            </a:r>
          </a:p>
          <a:p>
            <a:r>
              <a:rPr lang="en-US" sz="3200" b="1" smtClean="0"/>
              <a:t> </a:t>
            </a:r>
            <a:r>
              <a:rPr lang="en-US" sz="3200" b="1" smtClean="0"/>
              <a:t>cancer </a:t>
            </a:r>
            <a:r>
              <a:rPr lang="en-US" sz="3200" b="1" smtClean="0"/>
              <a:t>dataset </a:t>
            </a:r>
            <a:r>
              <a:rPr lang="en-US" sz="3200" b="1" smtClean="0"/>
              <a:t>(from Al Mahi et al 2019</a:t>
            </a:r>
            <a:r>
              <a:rPr lang="en-US" sz="3200" b="1" smtClean="0"/>
              <a:t>)</a:t>
            </a:r>
            <a:endParaRPr lang="en-US" b="1" smtClean="0"/>
          </a:p>
          <a:p>
            <a:r>
              <a:rPr lang="en-US" sz="2000" b="1"/>
              <a:t>Exploratory analysis</a:t>
            </a:r>
            <a:r>
              <a:rPr lang="en-US" sz="2000"/>
              <a:t>: Exploratory plot of overall similarity among samples.  </a:t>
            </a:r>
            <a:r>
              <a:rPr lang="en-US" sz="2000" smtClean="0"/>
              <a:t>Cell </a:t>
            </a:r>
            <a:r>
              <a:rPr lang="en-US" sz="2000"/>
              <a:t>lines (</a:t>
            </a:r>
            <a:r>
              <a:rPr lang="en-US" sz="2000" smtClean="0"/>
              <a:t>malignant</a:t>
            </a:r>
          </a:p>
          <a:p>
            <a:r>
              <a:rPr lang="en-US" sz="2000" smtClean="0"/>
              <a:t> </a:t>
            </a:r>
            <a:r>
              <a:rPr lang="en-US" sz="2000"/>
              <a:t>vs non-malignant) and mRNA fraction (polysomal vs </a:t>
            </a:r>
            <a:r>
              <a:rPr lang="en-US" sz="2000" smtClean="0"/>
              <a:t>total </a:t>
            </a:r>
            <a:r>
              <a:rPr lang="en-US" sz="2000"/>
              <a:t>mRNAs) were the major sources </a:t>
            </a:r>
            <a:endParaRPr lang="en-US" sz="2000" smtClean="0"/>
          </a:p>
          <a:p>
            <a:r>
              <a:rPr lang="en-US" sz="2000" smtClean="0"/>
              <a:t>of </a:t>
            </a:r>
            <a:r>
              <a:rPr lang="en-US" sz="2000"/>
              <a:t>variation among </a:t>
            </a:r>
            <a:r>
              <a:rPr lang="en-US" sz="2000" smtClean="0"/>
              <a:t>samples in this example.</a:t>
            </a:r>
          </a:p>
          <a:p>
            <a:endParaRPr lang="en-US" sz="2000" b="1"/>
          </a:p>
          <a:p>
            <a:r>
              <a:rPr lang="en-US" sz="2000" b="1" smtClean="0"/>
              <a:t>Power </a:t>
            </a:r>
            <a:r>
              <a:rPr lang="en-US" sz="2000" b="1"/>
              <a:t>analysis:</a:t>
            </a:r>
            <a:r>
              <a:rPr lang="en-US" sz="2000"/>
              <a:t> Gene deteactability plot from GREIN.  Significance of a </a:t>
            </a:r>
            <a:r>
              <a:rPr lang="en-US" sz="2000" smtClean="0"/>
              <a:t>comparison </a:t>
            </a:r>
            <a:r>
              <a:rPr lang="en-US" sz="2000"/>
              <a:t>plotting </a:t>
            </a:r>
            <a:endParaRPr lang="en-US" sz="2000" smtClean="0"/>
          </a:p>
          <a:p>
            <a:r>
              <a:rPr lang="en-US" sz="2000" smtClean="0"/>
              <a:t>genes </a:t>
            </a:r>
            <a:r>
              <a:rPr lang="en-US" sz="2000"/>
              <a:t>by average expression (log2CPM) vs variation </a:t>
            </a:r>
            <a:r>
              <a:rPr lang="en-US" sz="2000" smtClean="0"/>
              <a:t>(</a:t>
            </a:r>
            <a:r>
              <a:rPr lang="en-US" sz="2000"/>
              <a:t>BCOV).  Genes with larger effect size (FC</a:t>
            </a:r>
            <a:r>
              <a:rPr lang="en-US" sz="2000" smtClean="0"/>
              <a:t>)</a:t>
            </a:r>
          </a:p>
          <a:p>
            <a:r>
              <a:rPr lang="en-US" sz="2000" smtClean="0"/>
              <a:t> are shown </a:t>
            </a:r>
            <a:r>
              <a:rPr lang="en-US" sz="2000"/>
              <a:t>as solid triangles.  </a:t>
            </a:r>
            <a:r>
              <a:rPr lang="en-US" sz="2000" smtClean="0"/>
              <a:t> Genes </a:t>
            </a:r>
            <a:r>
              <a:rPr lang="en-US" sz="2000"/>
              <a:t>that were differentially expressed (i.e. ~true positives) </a:t>
            </a:r>
            <a:endParaRPr lang="en-US" sz="2000" smtClean="0"/>
          </a:p>
          <a:p>
            <a:r>
              <a:rPr lang="en-US" sz="2000" smtClean="0"/>
              <a:t>plotted in  </a:t>
            </a:r>
            <a:r>
              <a:rPr lang="en-US" sz="2000"/>
              <a:t>green.  Genes non-differentially expressed but at detectable </a:t>
            </a:r>
            <a:r>
              <a:rPr lang="en-US" sz="2000" smtClean="0"/>
              <a:t>expression</a:t>
            </a:r>
          </a:p>
          <a:p>
            <a:r>
              <a:rPr lang="en-US" sz="2000" smtClean="0"/>
              <a:t> </a:t>
            </a:r>
            <a:r>
              <a:rPr lang="en-US" sz="2000"/>
              <a:t>levels (i.e. ~true </a:t>
            </a:r>
            <a:r>
              <a:rPr lang="en-US" sz="2000" smtClean="0"/>
              <a:t>negatives) are </a:t>
            </a:r>
            <a:r>
              <a:rPr lang="en-US" sz="2000"/>
              <a:t>shown in black.  Genes that were </a:t>
            </a:r>
            <a:r>
              <a:rPr lang="en-US" sz="2000" smtClean="0"/>
              <a:t>non-differentially</a:t>
            </a:r>
          </a:p>
          <a:p>
            <a:r>
              <a:rPr lang="en-US" sz="2000" smtClean="0"/>
              <a:t> </a:t>
            </a:r>
            <a:r>
              <a:rPr lang="en-US" sz="2000"/>
              <a:t>expressed but with insufficient power (~false </a:t>
            </a:r>
            <a:r>
              <a:rPr lang="en-US" sz="2000" smtClean="0"/>
              <a:t>negatives) are </a:t>
            </a:r>
            <a:r>
              <a:rPr lang="en-US" sz="2000"/>
              <a:t>shown in red.  </a:t>
            </a:r>
            <a:endParaRPr lang="en-US" sz="2000" smtClean="0"/>
          </a:p>
          <a:p>
            <a:r>
              <a:rPr lang="en-US" sz="2000" smtClean="0"/>
              <a:t>Most </a:t>
            </a:r>
            <a:r>
              <a:rPr lang="en-US" sz="2000"/>
              <a:t>non-differentially expressed genes are also not detectable</a:t>
            </a:r>
            <a:r>
              <a:rPr lang="en-US" sz="2000" smtClean="0"/>
              <a:t>.</a:t>
            </a:r>
          </a:p>
        </p:txBody>
      </p:sp>
      <p:pic>
        <p:nvPicPr>
          <p:cNvPr id="4" name="Picture 3">
            <a:extLst>
              <a:ext uri="{FF2B5EF4-FFF2-40B4-BE49-F238E27FC236}">
                <a16:creationId xmlns:a16="http://schemas.microsoft.com/office/drawing/2014/main" id="{AEE2B0CF-D298-7244-A555-53268A1C123E}"/>
              </a:ext>
            </a:extLst>
          </p:cNvPr>
          <p:cNvPicPr>
            <a:picLocks noChangeAspect="1"/>
          </p:cNvPicPr>
          <p:nvPr/>
        </p:nvPicPr>
        <p:blipFill>
          <a:blip r:embed="rId5"/>
          <a:stretch>
            <a:fillRect/>
          </a:stretch>
        </p:blipFill>
        <p:spPr>
          <a:xfrm>
            <a:off x="32920803" y="23783443"/>
            <a:ext cx="3483198" cy="3499380"/>
          </a:xfrm>
          <a:prstGeom prst="rect">
            <a:avLst/>
          </a:prstGeom>
        </p:spPr>
      </p:pic>
      <p:grpSp>
        <p:nvGrpSpPr>
          <p:cNvPr id="24" name="Group 23"/>
          <p:cNvGrpSpPr/>
          <p:nvPr/>
        </p:nvGrpSpPr>
        <p:grpSpPr>
          <a:xfrm>
            <a:off x="495426" y="16446410"/>
            <a:ext cx="9640183" cy="9528314"/>
            <a:chOff x="20924636" y="12938289"/>
            <a:chExt cx="9844669" cy="9528314"/>
          </a:xfrm>
        </p:grpSpPr>
        <p:sp>
          <p:nvSpPr>
            <p:cNvPr id="3" name="TextBox 2">
              <a:extLst>
                <a:ext uri="{FF2B5EF4-FFF2-40B4-BE49-F238E27FC236}">
                  <a16:creationId xmlns:a16="http://schemas.microsoft.com/office/drawing/2014/main" id="{74C88374-B3A4-0C43-85BE-A8BF2BB5B138}"/>
                </a:ext>
              </a:extLst>
            </p:cNvPr>
            <p:cNvSpPr txBox="1"/>
            <p:nvPr/>
          </p:nvSpPr>
          <p:spPr>
            <a:xfrm>
              <a:off x="20924636" y="12938289"/>
              <a:ext cx="9844669" cy="9528314"/>
            </a:xfrm>
            <a:prstGeom prst="rect">
              <a:avLst/>
            </a:prstGeom>
            <a:noFill/>
            <a:ln w="76200">
              <a:solidFill>
                <a:srgbClr val="FF0000"/>
              </a:solidFill>
            </a:ln>
          </p:spPr>
          <p:txBody>
            <a:bodyPr wrap="square" rtlCol="0">
              <a:spAutoFit/>
            </a:bodyPr>
            <a:lstStyle/>
            <a:p>
              <a:pPr algn="ctr"/>
              <a:r>
                <a:rPr lang="en-US" sz="5625" b="1" smtClean="0"/>
                <a:t>Survey</a:t>
              </a:r>
              <a:endParaRPr lang="en-US" sz="5625" b="1" dirty="0"/>
            </a:p>
            <a:p>
              <a:r>
                <a:rPr lang="en-US" sz="5063" smtClean="0"/>
                <a:t>Survey 20K faculty to </a:t>
              </a:r>
              <a:r>
                <a:rPr lang="en-US" sz="5063" dirty="0"/>
                <a:t>determine needs of </a:t>
              </a:r>
              <a:r>
                <a:rPr lang="en-US" sz="5063"/>
                <a:t>the </a:t>
              </a:r>
              <a:r>
                <a:rPr lang="en-US" sz="5063" smtClean="0"/>
                <a:t>community</a:t>
              </a:r>
            </a:p>
            <a:p>
              <a:endParaRPr lang="en-US" sz="5063" dirty="0" smtClean="0"/>
            </a:p>
            <a:p>
              <a:endParaRPr lang="en-US" sz="5063" b="1" dirty="0" smtClean="0"/>
            </a:p>
            <a:p>
              <a:endParaRPr lang="en-US" sz="5063" b="1" dirty="0"/>
            </a:p>
            <a:p>
              <a:endParaRPr lang="en-US" sz="5063" b="1" dirty="0" smtClean="0"/>
            </a:p>
            <a:p>
              <a:endParaRPr lang="en-US" sz="5063" b="1" dirty="0"/>
            </a:p>
            <a:p>
              <a:endParaRPr lang="en-US" sz="5063" b="1" dirty="0"/>
            </a:p>
            <a:p>
              <a:endParaRPr lang="en-US" sz="5063" b="1" dirty="0" smtClean="0"/>
            </a:p>
            <a:p>
              <a:endParaRPr lang="en-US" sz="5063" b="1" dirty="0"/>
            </a:p>
            <a:p>
              <a:endParaRPr lang="en-US" sz="5063" b="1" dirty="0"/>
            </a:p>
          </p:txBody>
        </p:sp>
        <p:grpSp>
          <p:nvGrpSpPr>
            <p:cNvPr id="23" name="Group 22"/>
            <p:cNvGrpSpPr/>
            <p:nvPr/>
          </p:nvGrpSpPr>
          <p:grpSpPr>
            <a:xfrm>
              <a:off x="21964139" y="15282834"/>
              <a:ext cx="7349966" cy="6875602"/>
              <a:chOff x="30377527" y="8906459"/>
              <a:chExt cx="7759489" cy="7258695"/>
            </a:xfrm>
          </p:grpSpPr>
          <p:sp>
            <p:nvSpPr>
              <p:cNvPr id="53" name="Title 1"/>
              <p:cNvSpPr txBox="1">
                <a:spLocks/>
              </p:cNvSpPr>
              <p:nvPr/>
            </p:nvSpPr>
            <p:spPr>
              <a:xfrm>
                <a:off x="30377527" y="8906459"/>
                <a:ext cx="7759489" cy="1640671"/>
              </a:xfrm>
              <a:prstGeom prst="rect">
                <a:avLst/>
              </a:prstGeom>
            </p:spPr>
            <p:txBody>
              <a:bodyPr vert="horz" lIns="91440" tIns="45720" rIns="91440" bIns="45720" rtlCol="0" anchor="b">
                <a:noAutofit/>
              </a:bodyPr>
              <a:lstStyle>
                <a:lvl1pPr algn="ctr" defTabSz="3657600" rtl="0" eaLnBrk="1" latinLnBrk="0" hangingPunct="1">
                  <a:lnSpc>
                    <a:spcPct val="90000"/>
                  </a:lnSpc>
                  <a:spcBef>
                    <a:spcPct val="0"/>
                  </a:spcBef>
                  <a:buNone/>
                  <a:defRPr sz="24000" kern="1200">
                    <a:solidFill>
                      <a:schemeClr val="tx1"/>
                    </a:solidFill>
                    <a:latin typeface="+mj-lt"/>
                    <a:ea typeface="+mj-ea"/>
                    <a:cs typeface="+mj-cs"/>
                  </a:defRPr>
                </a:lvl1pPr>
              </a:lstStyle>
              <a:p>
                <a:r>
                  <a:rPr lang="en-US" sz="3200" dirty="0" smtClean="0"/>
                  <a:t>Please rank the kinds of training resources you need in the future to implement a bioinformatics or genomics CURE.</a:t>
                </a:r>
                <a:endParaRPr lang="en-US" sz="3200" dirty="0"/>
              </a:p>
            </p:txBody>
          </p:sp>
          <p:pic>
            <p:nvPicPr>
              <p:cNvPr id="54" name="Content Placeholder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21455" y="10533793"/>
                <a:ext cx="7457372" cy="5631361"/>
              </a:xfrm>
              <a:prstGeom prst="rect">
                <a:avLst/>
              </a:prstGeom>
            </p:spPr>
          </p:pic>
        </p:grpSp>
      </p:grpSp>
      <p:sp>
        <p:nvSpPr>
          <p:cNvPr id="9" name="TextBox 8"/>
          <p:cNvSpPr txBox="1"/>
          <p:nvPr/>
        </p:nvSpPr>
        <p:spPr>
          <a:xfrm>
            <a:off x="12369800" y="724805"/>
            <a:ext cx="188605" cy="369332"/>
          </a:xfrm>
          <a:prstGeom prst="rect">
            <a:avLst/>
          </a:prstGeom>
          <a:noFill/>
        </p:spPr>
        <p:txBody>
          <a:bodyPr wrap="square" rtlCol="0">
            <a:spAutoFit/>
          </a:bodyPr>
          <a:lstStyle/>
          <a:p>
            <a:endParaRPr lang="en-US"/>
          </a:p>
        </p:txBody>
      </p:sp>
      <p:sp>
        <p:nvSpPr>
          <p:cNvPr id="11" name="TextBox 10"/>
          <p:cNvSpPr txBox="1"/>
          <p:nvPr/>
        </p:nvSpPr>
        <p:spPr>
          <a:xfrm>
            <a:off x="9497756" y="91636"/>
            <a:ext cx="25164646" cy="2308324"/>
          </a:xfrm>
          <a:prstGeom prst="rect">
            <a:avLst/>
          </a:prstGeom>
          <a:noFill/>
        </p:spPr>
        <p:txBody>
          <a:bodyPr wrap="none" rtlCol="0">
            <a:spAutoFit/>
          </a:bodyPr>
          <a:lstStyle/>
          <a:p>
            <a:r>
              <a:rPr lang="en-US" sz="7200" b="1"/>
              <a:t>Genomics Education Alliance: Towards </a:t>
            </a:r>
            <a:r>
              <a:rPr lang="en-US" sz="7200" b="1" smtClean="0"/>
              <a:t>Genomics</a:t>
            </a:r>
            <a:r>
              <a:rPr lang="en-US" sz="7200" b="1"/>
              <a:t> CURE </a:t>
            </a:r>
            <a:r>
              <a:rPr lang="en-US" sz="7200" b="1" smtClean="0"/>
              <a:t>templates</a:t>
            </a:r>
            <a:endParaRPr lang="en-US" sz="7200"/>
          </a:p>
          <a:p>
            <a:endParaRPr lang="en-US" sz="7200"/>
          </a:p>
        </p:txBody>
      </p:sp>
      <p:sp>
        <p:nvSpPr>
          <p:cNvPr id="25" name="TextBox 24"/>
          <p:cNvSpPr txBox="1"/>
          <p:nvPr/>
        </p:nvSpPr>
        <p:spPr>
          <a:xfrm>
            <a:off x="7896150" y="25455912"/>
            <a:ext cx="785793" cy="369332"/>
          </a:xfrm>
          <a:prstGeom prst="rect">
            <a:avLst/>
          </a:prstGeom>
          <a:noFill/>
        </p:spPr>
        <p:txBody>
          <a:bodyPr wrap="none" rtlCol="0">
            <a:spAutoFit/>
          </a:bodyPr>
          <a:lstStyle/>
          <a:p>
            <a:r>
              <a:rPr lang="en-US" smtClean="0"/>
              <a:t>higher</a:t>
            </a:r>
            <a:endParaRPr lang="en-US"/>
          </a:p>
        </p:txBody>
      </p:sp>
      <p:sp>
        <p:nvSpPr>
          <p:cNvPr id="45" name="TextBox 44"/>
          <p:cNvSpPr txBox="1"/>
          <p:nvPr/>
        </p:nvSpPr>
        <p:spPr>
          <a:xfrm>
            <a:off x="4406147" y="25446705"/>
            <a:ext cx="717119" cy="369332"/>
          </a:xfrm>
          <a:prstGeom prst="rect">
            <a:avLst/>
          </a:prstGeom>
          <a:noFill/>
        </p:spPr>
        <p:txBody>
          <a:bodyPr wrap="none" rtlCol="0">
            <a:spAutoFit/>
          </a:bodyPr>
          <a:lstStyle/>
          <a:p>
            <a:r>
              <a:rPr lang="en-US" smtClean="0"/>
              <a:t>lower</a:t>
            </a:r>
            <a:endParaRPr lang="en-US"/>
          </a:p>
        </p:txBody>
      </p:sp>
      <p:sp>
        <p:nvSpPr>
          <p:cNvPr id="46" name="TextBox 45">
            <a:extLst>
              <a:ext uri="{FF2B5EF4-FFF2-40B4-BE49-F238E27FC236}">
                <a16:creationId xmlns:a16="http://schemas.microsoft.com/office/drawing/2014/main" id="{33D3F1BB-5B4E-164B-8C73-809E3EFF4137}"/>
              </a:ext>
            </a:extLst>
          </p:cNvPr>
          <p:cNvSpPr txBox="1"/>
          <p:nvPr/>
        </p:nvSpPr>
        <p:spPr>
          <a:xfrm>
            <a:off x="11028082" y="18391803"/>
            <a:ext cx="10000132" cy="7694414"/>
          </a:xfrm>
          <a:prstGeom prst="rect">
            <a:avLst/>
          </a:prstGeom>
          <a:noFill/>
          <a:ln w="76200">
            <a:solidFill>
              <a:srgbClr val="FF0000"/>
            </a:solidFill>
          </a:ln>
        </p:spPr>
        <p:txBody>
          <a:bodyPr wrap="square" rtlCol="0">
            <a:spAutoFit/>
          </a:bodyPr>
          <a:lstStyle/>
          <a:p>
            <a:r>
              <a:rPr lang="en-US" sz="3200" b="1" smtClean="0"/>
              <a:t>II. What </a:t>
            </a:r>
            <a:r>
              <a:rPr lang="en-US" sz="3200" b="1"/>
              <a:t>kinds of learning objectives are possible with this kind of CURE?</a:t>
            </a:r>
            <a:r>
              <a:rPr lang="en-US" sz="3200"/>
              <a:t> </a:t>
            </a:r>
          </a:p>
          <a:p>
            <a:pPr marL="285750" lvl="0" indent="-285750">
              <a:buFont typeface="Arial" panose="020B0604020202020204" pitchFamily="34" charset="0"/>
              <a:buChar char="•"/>
            </a:pPr>
            <a:r>
              <a:rPr lang="en-US" sz="2150" smtClean="0"/>
              <a:t>Students </a:t>
            </a:r>
            <a:r>
              <a:rPr lang="en-US" sz="2150"/>
              <a:t>will understand genomics concept X</a:t>
            </a:r>
            <a:r>
              <a:rPr lang="en-US" sz="2150" smtClean="0"/>
              <a:t>.</a:t>
            </a:r>
          </a:p>
          <a:p>
            <a:pPr marL="285750" lvl="1" indent="-285750">
              <a:buFont typeface="Arial" panose="020B0604020202020204" pitchFamily="34" charset="0"/>
              <a:buChar char="•"/>
            </a:pPr>
            <a:r>
              <a:rPr lang="en-US" sz="2150"/>
              <a:t>Information and technological literacy regarding emerging tools used in genetic analysis</a:t>
            </a:r>
          </a:p>
          <a:p>
            <a:pPr marL="285750" lvl="1" indent="-285750">
              <a:buFont typeface="Arial" panose="020B0604020202020204" pitchFamily="34" charset="0"/>
              <a:buChar char="•"/>
            </a:pPr>
            <a:r>
              <a:rPr lang="en-US" sz="2150"/>
              <a:t>Analytical and creative thinking, critical questioning, and examination of </a:t>
            </a:r>
            <a:r>
              <a:rPr lang="en-US" sz="2150" smtClean="0"/>
              <a:t>evidence</a:t>
            </a:r>
            <a:endParaRPr lang="en-US" sz="2150"/>
          </a:p>
          <a:p>
            <a:pPr marL="285750" lvl="0" indent="-285750">
              <a:buFont typeface="Arial" panose="020B0604020202020204" pitchFamily="34" charset="0"/>
              <a:buChar char="•"/>
            </a:pPr>
            <a:r>
              <a:rPr lang="en-US" sz="2150"/>
              <a:t>Students will understand what kind of expression data is available in databases</a:t>
            </a:r>
          </a:p>
          <a:p>
            <a:pPr marL="285750" lvl="0" indent="-285750">
              <a:buFont typeface="Arial" panose="020B0604020202020204" pitchFamily="34" charset="0"/>
              <a:buChar char="•"/>
            </a:pPr>
            <a:r>
              <a:rPr lang="en-US" sz="2150"/>
              <a:t>Students will be able to query and retrieve data from a database</a:t>
            </a:r>
          </a:p>
          <a:p>
            <a:pPr marL="285750" lvl="0" indent="-285750">
              <a:buFont typeface="Arial" panose="020B0604020202020204" pitchFamily="34" charset="0"/>
              <a:buChar char="•"/>
            </a:pPr>
            <a:r>
              <a:rPr lang="en-US" sz="2150"/>
              <a:t>Students will be able to design a good research question.</a:t>
            </a:r>
          </a:p>
          <a:p>
            <a:pPr marL="285750" lvl="0" indent="-285750">
              <a:buFont typeface="Arial" panose="020B0604020202020204" pitchFamily="34" charset="0"/>
              <a:buChar char="•"/>
            </a:pPr>
            <a:r>
              <a:rPr lang="en-US" sz="2150"/>
              <a:t>Students will understand that choice of controls affects findings.</a:t>
            </a:r>
          </a:p>
          <a:p>
            <a:pPr marL="285750" lvl="0" indent="-285750">
              <a:buFont typeface="Arial" panose="020B0604020202020204" pitchFamily="34" charset="0"/>
              <a:buChar char="•"/>
            </a:pPr>
            <a:r>
              <a:rPr lang="en-US" sz="2150"/>
              <a:t>Students will understand role of statistical power in design of RNAseq experiments and interpretation of RNAseq results</a:t>
            </a:r>
          </a:p>
          <a:p>
            <a:pPr marL="285750" lvl="0" indent="-285750">
              <a:buFont typeface="Arial" panose="020B0604020202020204" pitchFamily="34" charset="0"/>
              <a:buChar char="•"/>
            </a:pPr>
            <a:r>
              <a:rPr lang="en-US" sz="2150"/>
              <a:t>Students will be able to visualize overall relationships among treatments and genes</a:t>
            </a:r>
          </a:p>
          <a:p>
            <a:pPr marL="285750" lvl="0" indent="-285750">
              <a:buFont typeface="Arial" panose="020B0604020202020204" pitchFamily="34" charset="0"/>
              <a:buChar char="•"/>
            </a:pPr>
            <a:r>
              <a:rPr lang="en-US" sz="2150"/>
              <a:t>Students will be able to identify differentially expressed genes</a:t>
            </a:r>
          </a:p>
          <a:p>
            <a:pPr marL="285750" lvl="0" indent="-285750">
              <a:buFont typeface="Arial" panose="020B0604020202020204" pitchFamily="34" charset="0"/>
              <a:buChar char="•"/>
            </a:pPr>
            <a:r>
              <a:rPr lang="en-US" sz="2150"/>
              <a:t>Students will gain understanding into effects of treatments by characterizing function of sets of genes such as with using gene ontology analysis</a:t>
            </a:r>
          </a:p>
          <a:p>
            <a:pPr marL="285750" lvl="0" indent="-285750">
              <a:buFont typeface="Arial" panose="020B0604020202020204" pitchFamily="34" charset="0"/>
              <a:buChar char="•"/>
            </a:pPr>
            <a:r>
              <a:rPr lang="en-US" sz="2150"/>
              <a:t>Students will understand the challenge and importance of reproducibility in RNAseq analysis</a:t>
            </a:r>
          </a:p>
          <a:p>
            <a:pPr marL="285750" lvl="0" indent="-285750">
              <a:buFont typeface="Arial" panose="020B0604020202020204" pitchFamily="34" charset="0"/>
              <a:buChar char="•"/>
            </a:pPr>
            <a:r>
              <a:rPr lang="en-US" sz="2150"/>
              <a:t>Students will understand how gene knockouts can help elucidate function</a:t>
            </a:r>
          </a:p>
          <a:p>
            <a:pPr marL="285750" lvl="0" indent="-285750">
              <a:buFont typeface="Arial" panose="020B0604020202020204" pitchFamily="34" charset="0"/>
              <a:buChar char="•"/>
            </a:pPr>
            <a:r>
              <a:rPr lang="en-US" sz="2150" smtClean="0"/>
              <a:t>Students will understand what kind of evidence is used to characterize gene function</a:t>
            </a:r>
          </a:p>
          <a:p>
            <a:pPr marL="285750" lvl="0" indent="-285750">
              <a:buFont typeface="Arial" panose="020B0604020202020204" pitchFamily="34" charset="0"/>
              <a:buChar char="•"/>
            </a:pPr>
            <a:r>
              <a:rPr lang="en-US" sz="2150" smtClean="0"/>
              <a:t>Students </a:t>
            </a:r>
            <a:r>
              <a:rPr lang="en-US" sz="2150"/>
              <a:t>will be able to find and use evidence to support a hypothesis for gene function</a:t>
            </a:r>
          </a:p>
        </p:txBody>
      </p:sp>
      <p:sp>
        <p:nvSpPr>
          <p:cNvPr id="47" name="TextBox 46">
            <a:extLst>
              <a:ext uri="{FF2B5EF4-FFF2-40B4-BE49-F238E27FC236}">
                <a16:creationId xmlns:a16="http://schemas.microsoft.com/office/drawing/2014/main" id="{E496EB59-5793-7B4B-A242-8F9733C506F0}"/>
              </a:ext>
            </a:extLst>
          </p:cNvPr>
          <p:cNvSpPr txBox="1"/>
          <p:nvPr/>
        </p:nvSpPr>
        <p:spPr>
          <a:xfrm>
            <a:off x="21871345" y="3902547"/>
            <a:ext cx="13429752" cy="2331792"/>
          </a:xfrm>
          <a:prstGeom prst="rect">
            <a:avLst/>
          </a:prstGeom>
          <a:noFill/>
          <a:ln w="76200">
            <a:solidFill>
              <a:srgbClr val="FF0000"/>
            </a:solidFill>
          </a:ln>
        </p:spPr>
        <p:txBody>
          <a:bodyPr wrap="square" rtlCol="0">
            <a:spAutoFit/>
          </a:bodyPr>
          <a:lstStyle/>
          <a:p>
            <a:pPr>
              <a:lnSpc>
                <a:spcPct val="107000"/>
              </a:lnSpc>
            </a:pPr>
            <a:r>
              <a:rPr lang="en-US" sz="3200" b="1" smtClean="0">
                <a:solidFill>
                  <a:srgbClr val="000000"/>
                </a:solidFill>
                <a:ea typeface="Times New Roman" panose="02020603050405020304" pitchFamily="18" charset="0"/>
                <a:cs typeface="Times New Roman" panose="02020603050405020304" pitchFamily="18" charset="0"/>
              </a:rPr>
              <a:t>III. What background information is needed to prepare students with respect to:</a:t>
            </a:r>
            <a:endParaRPr lang="en-US" sz="2800" smtClean="0">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Font typeface="Arial" panose="020B0604020202020204" pitchFamily="34" charset="0"/>
              <a:buChar char="•"/>
            </a:pP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understanding the biological setting? </a:t>
            </a:r>
          </a:p>
          <a:p>
            <a:pPr marL="457200" marR="0" lvl="0" indent="-457200">
              <a:lnSpc>
                <a:spcPct val="107000"/>
              </a:lnSpc>
              <a:spcBef>
                <a:spcPts val="0"/>
              </a:spcBef>
              <a:spcAft>
                <a:spcPts val="0"/>
              </a:spcAft>
              <a:buFont typeface="Arial" panose="020B0604020202020204" pitchFamily="34" charset="0"/>
              <a:buChar char="•"/>
            </a:pP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understanding </a:t>
            </a:r>
            <a:r>
              <a:rPr lang="en-US" sz="320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the methodological approach</a:t>
            </a:r>
            <a:r>
              <a:rPr lang="en-US" sz="32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457200" marR="0" lvl="0" indent="-457200">
              <a:lnSpc>
                <a:spcPct val="107000"/>
              </a:lnSpc>
              <a:spcBef>
                <a:spcPts val="0"/>
              </a:spcBef>
              <a:spcAft>
                <a:spcPts val="0"/>
              </a:spcAft>
              <a:buFont typeface="Arial" panose="020B0604020202020204" pitchFamily="34" charset="0"/>
              <a:buChar char="•"/>
            </a:pPr>
            <a:endParaRPr lang="en-US" sz="80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E496EB59-5793-7B4B-A242-8F9733C506F0}"/>
              </a:ext>
            </a:extLst>
          </p:cNvPr>
          <p:cNvSpPr txBox="1"/>
          <p:nvPr/>
        </p:nvSpPr>
        <p:spPr>
          <a:xfrm>
            <a:off x="10978741" y="14004390"/>
            <a:ext cx="10000132" cy="4100866"/>
          </a:xfrm>
          <a:prstGeom prst="rect">
            <a:avLst/>
          </a:prstGeom>
          <a:noFill/>
          <a:ln w="76200">
            <a:solidFill>
              <a:srgbClr val="FF0000"/>
            </a:solidFill>
          </a:ln>
        </p:spPr>
        <p:txBody>
          <a:bodyPr wrap="square" rtlCol="0">
            <a:spAutoFit/>
          </a:bodyPr>
          <a:lstStyle/>
          <a:p>
            <a:pPr>
              <a:lnSpc>
                <a:spcPct val="107000"/>
              </a:lnSpc>
            </a:pPr>
            <a:r>
              <a:rPr lang="en-US" sz="3200" b="1" smtClean="0"/>
              <a:t>I. </a:t>
            </a:r>
            <a:r>
              <a:rPr lang="en-US" sz="3200" b="1"/>
              <a:t>What kind of research questions can students use public RNAseq </a:t>
            </a:r>
            <a:r>
              <a:rPr lang="en-US" sz="3200" b="1" smtClean="0"/>
              <a:t>data </a:t>
            </a:r>
            <a:r>
              <a:rPr lang="en-US" sz="3200" b="1"/>
              <a:t>for?</a:t>
            </a:r>
            <a:r>
              <a:rPr lang="en-US" sz="3200"/>
              <a:t> </a:t>
            </a:r>
          </a:p>
          <a:p>
            <a:pPr marL="457200" lvl="0" indent="-457200">
              <a:buFont typeface="Arial" panose="020B0604020202020204" pitchFamily="34" charset="0"/>
              <a:buChar char="•"/>
            </a:pPr>
            <a:r>
              <a:rPr lang="en-US" sz="3200"/>
              <a:t>Are findings from a scientific paper reproducible?</a:t>
            </a:r>
          </a:p>
          <a:p>
            <a:pPr marL="457200" lvl="0" indent="-457200">
              <a:buFont typeface="Arial" panose="020B0604020202020204" pitchFamily="34" charset="0"/>
              <a:buChar char="•"/>
            </a:pPr>
            <a:r>
              <a:rPr lang="en-US" sz="3200"/>
              <a:t>Can I discover new relationships from the data?</a:t>
            </a:r>
          </a:p>
          <a:p>
            <a:pPr marL="457200" lvl="0" indent="-457200">
              <a:buFont typeface="Arial" panose="020B0604020202020204" pitchFamily="34" charset="0"/>
              <a:buChar char="•"/>
            </a:pPr>
            <a:r>
              <a:rPr lang="en-US" sz="3200"/>
              <a:t>How does choice of controls effect results in related papers?</a:t>
            </a:r>
          </a:p>
          <a:p>
            <a:pPr marL="457200" lvl="0" indent="-457200">
              <a:buFont typeface="Arial" panose="020B0604020202020204" pitchFamily="34" charset="0"/>
              <a:buChar char="•"/>
            </a:pPr>
            <a:r>
              <a:rPr lang="en-US" sz="3200"/>
              <a:t>To what extent are negative DE results explained by low sample size or read count?</a:t>
            </a:r>
          </a:p>
        </p:txBody>
      </p:sp>
      <p:sp>
        <p:nvSpPr>
          <p:cNvPr id="49" name="TextBox 48">
            <a:extLst>
              <a:ext uri="{FF2B5EF4-FFF2-40B4-BE49-F238E27FC236}">
                <a16:creationId xmlns:a16="http://schemas.microsoft.com/office/drawing/2014/main" id="{E496EB59-5793-7B4B-A242-8F9733C506F0}"/>
              </a:ext>
            </a:extLst>
          </p:cNvPr>
          <p:cNvSpPr txBox="1"/>
          <p:nvPr/>
        </p:nvSpPr>
        <p:spPr>
          <a:xfrm>
            <a:off x="21871345" y="11928208"/>
            <a:ext cx="13451433" cy="4524315"/>
          </a:xfrm>
          <a:prstGeom prst="rect">
            <a:avLst/>
          </a:prstGeom>
          <a:noFill/>
          <a:ln w="76200">
            <a:solidFill>
              <a:srgbClr val="FF0000"/>
            </a:solidFill>
          </a:ln>
        </p:spPr>
        <p:txBody>
          <a:bodyPr wrap="square" rtlCol="0">
            <a:spAutoFit/>
          </a:bodyPr>
          <a:lstStyle/>
          <a:p>
            <a:r>
              <a:rPr lang="en-US" sz="3200" b="1" smtClean="0"/>
              <a:t>V. Assessment</a:t>
            </a:r>
            <a:endParaRPr lang="en-US" sz="3200"/>
          </a:p>
          <a:p>
            <a:pPr marL="457200" indent="-457200">
              <a:buFont typeface="Arial" panose="020B0604020202020204" pitchFamily="34" charset="0"/>
              <a:buChar char="•"/>
            </a:pPr>
            <a:r>
              <a:rPr lang="en-US" sz="3200" smtClean="0"/>
              <a:t>Quizzes/tests </a:t>
            </a:r>
            <a:r>
              <a:rPr lang="en-US" sz="3200"/>
              <a:t>on readings, activities</a:t>
            </a:r>
          </a:p>
          <a:p>
            <a:pPr marL="457200" indent="-457200">
              <a:buFont typeface="Arial" panose="020B0604020202020204" pitchFamily="34" charset="0"/>
              <a:buChar char="•"/>
            </a:pPr>
            <a:r>
              <a:rPr lang="en-US" sz="3200"/>
              <a:t>Online notebook with rubric for research work</a:t>
            </a:r>
          </a:p>
          <a:p>
            <a:pPr marL="457200" indent="-457200">
              <a:buFont typeface="Arial" panose="020B0604020202020204" pitchFamily="34" charset="0"/>
              <a:buChar char="•"/>
            </a:pPr>
            <a:r>
              <a:rPr lang="en-US" sz="3200"/>
              <a:t>Class discussion, on guided reading questions, activities, or prelim. research findings</a:t>
            </a:r>
          </a:p>
          <a:p>
            <a:pPr marL="457200" indent="-457200">
              <a:buFont typeface="Arial" panose="020B0604020202020204" pitchFamily="34" charset="0"/>
              <a:buChar char="•"/>
            </a:pPr>
            <a:r>
              <a:rPr lang="en-US" sz="3200"/>
              <a:t>Written annotations on textbook/web/primary literature readings or videos</a:t>
            </a:r>
          </a:p>
          <a:p>
            <a:pPr marL="457200" indent="-457200">
              <a:buFont typeface="Arial" panose="020B0604020202020204" pitchFamily="34" charset="0"/>
              <a:buChar char="•"/>
            </a:pPr>
            <a:r>
              <a:rPr lang="en-US" sz="3200"/>
              <a:t>Formal Student Presentations on primary literature and research findings</a:t>
            </a:r>
          </a:p>
          <a:p>
            <a:pPr marL="457200" indent="-457200">
              <a:buFont typeface="Arial" panose="020B0604020202020204" pitchFamily="34" charset="0"/>
              <a:buChar char="•"/>
            </a:pPr>
            <a:r>
              <a:rPr lang="en-US" sz="3200"/>
              <a:t>Peer Assessement of presentations or written </a:t>
            </a:r>
            <a:r>
              <a:rPr lang="en-US" sz="3200" smtClean="0"/>
              <a:t>assignments</a:t>
            </a:r>
          </a:p>
          <a:p>
            <a:pPr marL="457200" indent="-457200">
              <a:buFont typeface="Arial" panose="020B0604020202020204" pitchFamily="34" charset="0"/>
              <a:buChar char="•"/>
            </a:pPr>
            <a:r>
              <a:rPr lang="en-US" sz="3200" smtClean="0"/>
              <a:t>Fomal summative manuscript or presentation of research</a:t>
            </a:r>
            <a:endParaRPr lang="en-US" sz="3200"/>
          </a:p>
        </p:txBody>
      </p:sp>
      <p:sp>
        <p:nvSpPr>
          <p:cNvPr id="50" name="TextBox 49">
            <a:extLst>
              <a:ext uri="{FF2B5EF4-FFF2-40B4-BE49-F238E27FC236}">
                <a16:creationId xmlns:a16="http://schemas.microsoft.com/office/drawing/2014/main" id="{E496EB59-5793-7B4B-A242-8F9733C506F0}"/>
              </a:ext>
            </a:extLst>
          </p:cNvPr>
          <p:cNvSpPr txBox="1"/>
          <p:nvPr/>
        </p:nvSpPr>
        <p:spPr>
          <a:xfrm>
            <a:off x="21876072" y="6616357"/>
            <a:ext cx="13451433" cy="5016758"/>
          </a:xfrm>
          <a:prstGeom prst="rect">
            <a:avLst/>
          </a:prstGeom>
          <a:noFill/>
          <a:ln w="76200">
            <a:solidFill>
              <a:srgbClr val="FF0000"/>
            </a:solidFill>
          </a:ln>
        </p:spPr>
        <p:txBody>
          <a:bodyPr wrap="square" rtlCol="0">
            <a:spAutoFit/>
          </a:bodyPr>
          <a:lstStyle/>
          <a:p>
            <a:r>
              <a:rPr lang="en-US" sz="3200" b="1" smtClean="0"/>
              <a:t>IV. What </a:t>
            </a:r>
            <a:r>
              <a:rPr lang="en-US" sz="3200" b="1"/>
              <a:t>work would students do, for a CURE involving reanalyzing datasets</a:t>
            </a:r>
            <a:endParaRPr lang="en-US" sz="3200"/>
          </a:p>
          <a:p>
            <a:pPr marL="457200" lvl="0" indent="-457200">
              <a:buFont typeface="Arial" panose="020B0604020202020204" pitchFamily="34" charset="0"/>
              <a:buChar char="•"/>
            </a:pPr>
            <a:r>
              <a:rPr lang="en-US" sz="3200"/>
              <a:t>Read the paper from which the data originate, or parts of the paper</a:t>
            </a:r>
          </a:p>
          <a:p>
            <a:pPr marL="457200" lvl="0" indent="-457200">
              <a:buFont typeface="Arial" panose="020B0604020202020204" pitchFamily="34" charset="0"/>
              <a:buChar char="•"/>
            </a:pPr>
            <a:r>
              <a:rPr lang="en-US" sz="3200"/>
              <a:t>Examine quality control measures of data</a:t>
            </a:r>
          </a:p>
          <a:p>
            <a:pPr marL="457200" lvl="0" indent="-457200">
              <a:buFont typeface="Arial" panose="020B0604020202020204" pitchFamily="34" charset="0"/>
              <a:buChar char="•"/>
            </a:pPr>
            <a:r>
              <a:rPr lang="en-US" sz="3200"/>
              <a:t>Visualize expression patterns among samples in the whole dataset</a:t>
            </a:r>
          </a:p>
          <a:p>
            <a:pPr marL="457200" lvl="0" indent="-457200">
              <a:buFont typeface="Arial" panose="020B0604020202020204" pitchFamily="34" charset="0"/>
              <a:buChar char="•"/>
            </a:pPr>
            <a:r>
              <a:rPr lang="en-US" sz="3200"/>
              <a:t>Perform sample size and power analysis for the purpose of informing experimental design of future studies, and understanding extent of false negatives</a:t>
            </a:r>
          </a:p>
          <a:p>
            <a:pPr marL="457200" lvl="0" indent="-457200">
              <a:buFont typeface="Arial" panose="020B0604020202020204" pitchFamily="34" charset="0"/>
              <a:buChar char="•"/>
            </a:pPr>
            <a:r>
              <a:rPr lang="en-US" sz="3200"/>
              <a:t>Perform differential gene expression analysis</a:t>
            </a:r>
          </a:p>
          <a:p>
            <a:pPr marL="457200" lvl="0" indent="-457200">
              <a:buFont typeface="Arial" panose="020B0604020202020204" pitchFamily="34" charset="0"/>
              <a:buChar char="•"/>
            </a:pPr>
            <a:r>
              <a:rPr lang="en-US" sz="3200"/>
              <a:t>Perform gene ontology enrichment analysis</a:t>
            </a:r>
          </a:p>
          <a:p>
            <a:pPr marL="457200" lvl="0" indent="-457200">
              <a:buFont typeface="Arial" panose="020B0604020202020204" pitchFamily="34" charset="0"/>
              <a:buChar char="•"/>
            </a:pPr>
            <a:r>
              <a:rPr lang="en-US" sz="3200"/>
              <a:t>Perform network analysis</a:t>
            </a:r>
          </a:p>
        </p:txBody>
      </p:sp>
      <p:sp>
        <p:nvSpPr>
          <p:cNvPr id="55" name="TextBox 54">
            <a:extLst>
              <a:ext uri="{FF2B5EF4-FFF2-40B4-BE49-F238E27FC236}">
                <a16:creationId xmlns:a16="http://schemas.microsoft.com/office/drawing/2014/main" id="{57D7F2CE-742B-D147-9AC3-C014BE72E584}"/>
              </a:ext>
            </a:extLst>
          </p:cNvPr>
          <p:cNvSpPr txBox="1"/>
          <p:nvPr/>
        </p:nvSpPr>
        <p:spPr>
          <a:xfrm>
            <a:off x="21841052" y="23976014"/>
            <a:ext cx="11251750" cy="2031325"/>
          </a:xfrm>
          <a:prstGeom prst="rect">
            <a:avLst/>
          </a:prstGeom>
          <a:noFill/>
          <a:ln w="76200">
            <a:solidFill>
              <a:srgbClr val="FF0000"/>
            </a:solidFill>
          </a:ln>
        </p:spPr>
        <p:txBody>
          <a:bodyPr wrap="square" rtlCol="0">
            <a:spAutoFit/>
          </a:bodyPr>
          <a:lstStyle/>
          <a:p>
            <a:r>
              <a:rPr lang="en-US" b="1" smtClean="0"/>
              <a:t>Literature Cited</a:t>
            </a:r>
            <a:endParaRPr lang="en-US" smtClean="0"/>
          </a:p>
          <a:p>
            <a:r>
              <a:rPr lang="en-US" smtClean="0"/>
              <a:t>Al Mahi, N., Najafabadi, M.F., Pilarczyk, M., Kouril, M. and Medvedovic, M., 2019. GREIN: An interactive web platform for re-analyzing GEO RNA-seq data. </a:t>
            </a:r>
            <a:r>
              <a:rPr lang="en-US" i="1" smtClean="0"/>
              <a:t>Scientific reports</a:t>
            </a:r>
            <a:r>
              <a:rPr lang="en-US" smtClean="0"/>
              <a:t>, </a:t>
            </a:r>
            <a:r>
              <a:rPr lang="en-US" i="1" smtClean="0"/>
              <a:t>9</a:t>
            </a:r>
            <a:r>
              <a:rPr lang="en-US" smtClean="0"/>
              <a:t>(1), pp.1-9.</a:t>
            </a:r>
          </a:p>
          <a:p>
            <a:endParaRPr lang="en-US" smtClean="0"/>
          </a:p>
          <a:p>
            <a:r>
              <a:rPr lang="en-US" smtClean="0"/>
              <a:t>Sesé, M., Fuentes, P., Esteve-Codina, A., Béjar, E., McGrail, K., Thomas, G., Aasen, T. and y Cajal, S.R., 2017. Hypoxia-mediated translational activation of ITGB3 in breast cancer cells enhances TGF-β signaling and malignant features in vitro and in vivo. Oncotarget, 8(70), p.114856.</a:t>
            </a:r>
          </a:p>
        </p:txBody>
      </p:sp>
      <p:pic>
        <p:nvPicPr>
          <p:cNvPr id="56" name="Picture 55"/>
          <p:cNvPicPr/>
          <p:nvPr/>
        </p:nvPicPr>
        <p:blipFill rotWithShape="1">
          <a:blip r:embed="rId7" cstate="print">
            <a:extLst>
              <a:ext uri="{28A0092B-C50C-407E-A947-70E740481C1C}">
                <a14:useLocalDpi xmlns:a14="http://schemas.microsoft.com/office/drawing/2010/main" val="0"/>
              </a:ext>
            </a:extLst>
          </a:blip>
          <a:srcRect l="48825" t="51286"/>
          <a:stretch/>
        </p:blipFill>
        <p:spPr bwMode="auto">
          <a:xfrm>
            <a:off x="31965900" y="17589029"/>
            <a:ext cx="3236204" cy="2298925"/>
          </a:xfrm>
          <a:prstGeom prst="rect">
            <a:avLst/>
          </a:prstGeom>
          <a:noFill/>
          <a:ln>
            <a:noFill/>
          </a:ln>
          <a:extLst>
            <a:ext uri="{53640926-AAD7-44D8-BBD7-CCE9431645EC}">
              <a14:shadowObscured xmlns:a14="http://schemas.microsoft.com/office/drawing/2010/main"/>
            </a:ext>
          </a:extLst>
        </p:spPr>
      </p:pic>
      <p:sp>
        <p:nvSpPr>
          <p:cNvPr id="59" name="TextBox 58">
            <a:extLst>
              <a:ext uri="{FF2B5EF4-FFF2-40B4-BE49-F238E27FC236}">
                <a16:creationId xmlns:a16="http://schemas.microsoft.com/office/drawing/2014/main" id="{57D7F2CE-742B-D147-9AC3-C014BE72E584}"/>
              </a:ext>
            </a:extLst>
          </p:cNvPr>
          <p:cNvSpPr txBox="1"/>
          <p:nvPr/>
        </p:nvSpPr>
        <p:spPr>
          <a:xfrm>
            <a:off x="21849346" y="22194335"/>
            <a:ext cx="13486453" cy="1477328"/>
          </a:xfrm>
          <a:prstGeom prst="rect">
            <a:avLst/>
          </a:prstGeom>
          <a:noFill/>
          <a:ln w="76200">
            <a:solidFill>
              <a:srgbClr val="FF0000"/>
            </a:solidFill>
          </a:ln>
        </p:spPr>
        <p:txBody>
          <a:bodyPr wrap="square" rtlCol="0">
            <a:spAutoFit/>
          </a:bodyPr>
          <a:lstStyle/>
          <a:p>
            <a:r>
              <a:rPr lang="en-US" b="1" smtClean="0"/>
              <a:t>Discussion Questions</a:t>
            </a:r>
          </a:p>
          <a:p>
            <a:r>
              <a:rPr lang="en-US" i="1" smtClean="0"/>
              <a:t>Discussion </a:t>
            </a:r>
            <a:r>
              <a:rPr lang="en-US" i="1"/>
              <a:t>Question: What </a:t>
            </a:r>
            <a:r>
              <a:rPr lang="en-US" i="1" smtClean="0"/>
              <a:t>materials would be most helpful for us to generate?</a:t>
            </a:r>
          </a:p>
          <a:p>
            <a:r>
              <a:rPr lang="en-US" i="1"/>
              <a:t>Discussion </a:t>
            </a:r>
            <a:r>
              <a:rPr lang="en-US" i="1" smtClean="0"/>
              <a:t>Question: </a:t>
            </a:r>
            <a:r>
              <a:rPr lang="en-US" i="1"/>
              <a:t>What are viable options for first year students</a:t>
            </a:r>
            <a:r>
              <a:rPr lang="en-US" i="1" smtClean="0"/>
              <a:t>?</a:t>
            </a:r>
            <a:endParaRPr lang="en-US"/>
          </a:p>
          <a:p>
            <a:r>
              <a:rPr lang="en-US" i="1"/>
              <a:t>Discussion </a:t>
            </a:r>
            <a:r>
              <a:rPr lang="en-US" i="1" smtClean="0"/>
              <a:t>Question: </a:t>
            </a:r>
            <a:r>
              <a:rPr lang="en-US" i="1"/>
              <a:t>How else can </a:t>
            </a:r>
            <a:r>
              <a:rPr lang="en-US" i="1" smtClean="0"/>
              <a:t>we </a:t>
            </a:r>
            <a:r>
              <a:rPr lang="en-US" i="1"/>
              <a:t>help students develop a good biological research question, given tools available for RNAseq analysis?</a:t>
            </a:r>
            <a:endParaRPr lang="en-US"/>
          </a:p>
          <a:p>
            <a:r>
              <a:rPr lang="en-US" i="1"/>
              <a:t>Discussion </a:t>
            </a:r>
            <a:r>
              <a:rPr lang="en-US" i="1" smtClean="0"/>
              <a:t>Question: </a:t>
            </a:r>
            <a:r>
              <a:rPr lang="en-US" i="1"/>
              <a:t>What resources are needed to make these tools more teachable</a:t>
            </a:r>
            <a:r>
              <a:rPr lang="en-US" i="1" smtClean="0"/>
              <a:t>?</a:t>
            </a:r>
            <a:endParaRPr lang="en-US"/>
          </a:p>
        </p:txBody>
      </p:sp>
    </p:spTree>
    <p:extLst>
      <p:ext uri="{BB962C8B-B14F-4D97-AF65-F5344CB8AC3E}">
        <p14:creationId xmlns:p14="http://schemas.microsoft.com/office/powerpoint/2010/main" val="428378995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10279</TotalTime>
  <Words>1214</Words>
  <Application>Microsoft Office PowerPoint</Application>
  <PresentationFormat>Custom</PresentationFormat>
  <Paragraphs>102</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Times New Roman</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Buonaccorsi, Vincent P (BUONACCORSI)</cp:lastModifiedBy>
  <cp:revision>60</cp:revision>
  <dcterms:created xsi:type="dcterms:W3CDTF">2019-09-25T19:38:12Z</dcterms:created>
  <dcterms:modified xsi:type="dcterms:W3CDTF">2020-07-21T21:46:36Z</dcterms:modified>
</cp:coreProperties>
</file>