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1.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65" r:id="rId3"/>
    <p:sldId id="266" r:id="rId4"/>
    <p:sldId id="263" r:id="rId5"/>
    <p:sldId id="268" r:id="rId6"/>
    <p:sldId id="264" r:id="rId7"/>
    <p:sldId id="257" r:id="rId8"/>
    <p:sldId id="258" r:id="rId9"/>
    <p:sldId id="259" r:id="rId10"/>
    <p:sldId id="260" r:id="rId11"/>
    <p:sldId id="261" r:id="rId12"/>
    <p:sldId id="26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831" autoAdjust="0"/>
  </p:normalViewPr>
  <p:slideViewPr>
    <p:cSldViewPr snapToGrid="0" snapToObjects="1">
      <p:cViewPr varScale="1">
        <p:scale>
          <a:sx n="54" d="100"/>
          <a:sy n="54" d="100"/>
        </p:scale>
        <p:origin x="1634" y="3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69C48F-0836-4A3B-AD1C-F949C158AE45}" type="datetimeFigureOut">
              <a:rPr lang="en-US" smtClean="0"/>
              <a:t>6/19/2017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104F58-166C-4451-A17A-2330034E1058}" type="slidenum">
              <a:rPr lang="en-US" smtClean="0"/>
              <a:t>‹#›</a:t>
            </a:fld>
            <a:endParaRPr lang="en-US"/>
          </a:p>
        </p:txBody>
      </p:sp>
    </p:spTree>
    <p:extLst>
      <p:ext uri="{BB962C8B-B14F-4D97-AF65-F5344CB8AC3E}">
        <p14:creationId xmlns:p14="http://schemas.microsoft.com/office/powerpoint/2010/main" val="1452481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kern="1200">
                <a:solidFill>
                  <a:schemeClr val="tx1"/>
                </a:solidFill>
                <a:effectLst/>
                <a:latin typeface="+mn-lt"/>
                <a:ea typeface="+mn-ea"/>
                <a:cs typeface="+mn-cs"/>
              </a:rPr>
              <a:t>For fruit flies, sex is dependent on a splicing pipeline. Pre-mRNA molecules are spliced either to favor male development or female development.  If you imagine a series of dominoes set up to fall in a certain order and pattern, then you have an idea of how</a:t>
            </a:r>
            <a:r>
              <a:rPr lang="en-US" sz="1200" b="0" u="none" kern="1200" baseline="0">
                <a:solidFill>
                  <a:schemeClr val="tx1"/>
                </a:solidFill>
                <a:effectLst/>
                <a:latin typeface="+mn-lt"/>
                <a:ea typeface="+mn-ea"/>
                <a:cs typeface="+mn-cs"/>
              </a:rPr>
              <a:t> </a:t>
            </a:r>
            <a:r>
              <a:rPr lang="en-US" sz="1200" b="0" u="none" kern="1200">
                <a:solidFill>
                  <a:schemeClr val="tx1"/>
                </a:solidFill>
                <a:effectLst/>
                <a:latin typeface="+mn-lt"/>
                <a:ea typeface="+mn-ea"/>
                <a:cs typeface="+mn-cs"/>
              </a:rPr>
              <a:t>sex is determined in these tiny organisms.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u="none" kern="120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kern="1200">
                <a:solidFill>
                  <a:schemeClr val="tx1"/>
                </a:solidFill>
                <a:effectLst/>
                <a:latin typeface="+mn-lt"/>
                <a:ea typeface="+mn-ea"/>
                <a:cs typeface="+mn-cs"/>
              </a:rPr>
              <a:t>In the case of fruit flies, the dominoes are a series of proteins. Specifically, there are 3 proteins involved: Sex-lethal, Transformer and Doublesex. Each of these 3 proteins can be expressed in a female-specific or male-specific form.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u="none" kern="120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kern="1200">
                <a:solidFill>
                  <a:schemeClr val="tx1"/>
                </a:solidFill>
                <a:effectLst/>
                <a:latin typeface="+mn-lt"/>
                <a:ea typeface="+mn-ea"/>
                <a:cs typeface="+mn-cs"/>
              </a:rPr>
              <a:t>Ultimately, the female forms of the protein will result in the absence of the Fruitless protein in the fruit fly brain.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kern="1200">
                <a:solidFill>
                  <a:schemeClr val="tx1"/>
                </a:solidFill>
                <a:effectLst/>
                <a:latin typeface="+mn-lt"/>
                <a:ea typeface="+mn-ea"/>
                <a:cs typeface="+mn-cs"/>
              </a:rPr>
              <a:t>In contrast, the male forms of these 3 proteins will promote the expression of the Fruitless protein in the male fruit fly brain. For a fruit fly be a male, male gonads obviously need to develop. But certain male behaviors also need to develop.  Specifically, the male fruit fly must perform a ‘dance’ of sorts called courtship behavior to attract a female mating partner. </a:t>
            </a:r>
          </a:p>
          <a:p>
            <a:endParaRPr lang="en-US"/>
          </a:p>
        </p:txBody>
      </p:sp>
      <p:sp>
        <p:nvSpPr>
          <p:cNvPr id="4" name="Slide Number Placeholder 3"/>
          <p:cNvSpPr>
            <a:spLocks noGrp="1"/>
          </p:cNvSpPr>
          <p:nvPr>
            <p:ph type="sldNum" sz="quarter" idx="10"/>
          </p:nvPr>
        </p:nvSpPr>
        <p:spPr/>
        <p:txBody>
          <a:bodyPr/>
          <a:lstStyle/>
          <a:p>
            <a:fld id="{10104F58-166C-4451-A17A-2330034E1058}" type="slidenum">
              <a:rPr lang="en-US" smtClean="0"/>
              <a:t>1</a:t>
            </a:fld>
            <a:endParaRPr lang="en-US"/>
          </a:p>
        </p:txBody>
      </p:sp>
    </p:spTree>
    <p:extLst>
      <p:ext uri="{BB962C8B-B14F-4D97-AF65-F5344CB8AC3E}">
        <p14:creationId xmlns:p14="http://schemas.microsoft.com/office/powerpoint/2010/main" val="6372162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mn-lt"/>
                <a:ea typeface="+mn-ea"/>
                <a:cs typeface="+mn-cs"/>
              </a:rPr>
              <a:t>In contrast, the XY embryo will have a splicing pattern that leads to the nonfunctional tra protein.  </a:t>
            </a:r>
          </a:p>
          <a:p>
            <a:r>
              <a:rPr lang="en-US" sz="1200" kern="1200">
                <a:solidFill>
                  <a:schemeClr val="tx1"/>
                </a:solidFill>
                <a:effectLst/>
                <a:latin typeface="+mn-lt"/>
                <a:ea typeface="+mn-ea"/>
                <a:cs typeface="+mn-cs"/>
              </a:rPr>
              <a:t>In the absence of functional Tra protein, the male-specific Doublesex and Fruitless proteins are expressed and the male phenotype results.</a:t>
            </a:r>
          </a:p>
          <a:p>
            <a:endParaRPr lang="en-US"/>
          </a:p>
          <a:p>
            <a:endParaRPr lang="en-US"/>
          </a:p>
        </p:txBody>
      </p:sp>
      <p:sp>
        <p:nvSpPr>
          <p:cNvPr id="4" name="Slide Number Placeholder 3"/>
          <p:cNvSpPr>
            <a:spLocks noGrp="1"/>
          </p:cNvSpPr>
          <p:nvPr>
            <p:ph type="sldNum" sz="quarter" idx="10"/>
          </p:nvPr>
        </p:nvSpPr>
        <p:spPr/>
        <p:txBody>
          <a:bodyPr/>
          <a:lstStyle/>
          <a:p>
            <a:fld id="{10104F58-166C-4451-A17A-2330034E1058}" type="slidenum">
              <a:rPr lang="en-US" smtClean="0"/>
              <a:t>11</a:t>
            </a:fld>
            <a:endParaRPr lang="en-US"/>
          </a:p>
        </p:txBody>
      </p:sp>
    </p:spTree>
    <p:extLst>
      <p:ext uri="{BB962C8B-B14F-4D97-AF65-F5344CB8AC3E}">
        <p14:creationId xmlns:p14="http://schemas.microsoft.com/office/powerpoint/2010/main" val="2271092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Rot="1" noChangeAspect="1" noChangeArrowheads="1" noTextEdit="1"/>
          </p:cNvSpPr>
          <p:nvPr>
            <p:ph type="sldImg"/>
          </p:nvPr>
        </p:nvSpPr>
        <p:spPr>
          <a:ln/>
        </p:spPr>
      </p:sp>
      <p:sp>
        <p:nvSpPr>
          <p:cNvPr id="593923" name="Rectangle 3"/>
          <p:cNvSpPr>
            <a:spLocks noGrp="1" noChangeArrowheads="1"/>
          </p:cNvSpPr>
          <p:nvPr>
            <p:ph type="body" idx="1"/>
            <p:custDataLst>
              <p:tags r:id="rId1"/>
            </p:custDataLst>
          </p:nvPr>
        </p:nvSpPr>
        <p:spPr>
          <a:noFill/>
          <a:ln/>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This slide summarizes the alternative splicing cascade that leads to sex-specific development.</a:t>
            </a:r>
            <a:endParaRPr lang="en-US" sz="1200" b="0" kern="1200" baseline="0" dirty="0">
              <a:solidFill>
                <a:schemeClr val="tx1"/>
              </a:solidFill>
              <a:effectLst/>
              <a:latin typeface="+mn-lt"/>
              <a:ea typeface="+mn-ea"/>
              <a:cs typeface="+mn-cs"/>
            </a:endParaRPr>
          </a:p>
          <a:p>
            <a:endParaRPr lang="en-US" sz="1200" b="0" dirty="0"/>
          </a:p>
          <a:p>
            <a:r>
              <a:rPr lang="en-US" sz="1200" b="0" dirty="0"/>
              <a:t>The pre-mRNAs (shown in the center of diagram) are identical in both male and female nuclei. In each case, the female-specific transcript is shown at the left, while the default transcript (whether male or nonspecific) is shown to the right. Exons are numbered, and the positions of termination codons are marked. </a:t>
            </a:r>
            <a:r>
              <a:rPr lang="en-US" sz="1200" b="0" i="1" dirty="0"/>
              <a:t>Sex-lethal</a:t>
            </a:r>
            <a:r>
              <a:rPr lang="en-US" sz="1200" b="0" dirty="0"/>
              <a:t>, </a:t>
            </a:r>
            <a:r>
              <a:rPr lang="en-US" sz="1200" b="0" i="1" dirty="0"/>
              <a:t>transformer</a:t>
            </a:r>
            <a:r>
              <a:rPr lang="en-US" sz="1200" b="0" dirty="0"/>
              <a:t>, and </a:t>
            </a:r>
            <a:r>
              <a:rPr lang="en-US" sz="1200" b="0" i="1" dirty="0" err="1"/>
              <a:t>doublesex</a:t>
            </a:r>
            <a:r>
              <a:rPr lang="en-US" sz="1200" b="0" i="1" dirty="0"/>
              <a:t> </a:t>
            </a:r>
            <a:r>
              <a:rPr lang="en-US" sz="1200" b="0" dirty="0"/>
              <a:t>are all part of the genetic cascade of primary sex determination. The transcription pattern of </a:t>
            </a:r>
            <a:r>
              <a:rPr lang="en-US" sz="1200" b="0" i="1" dirty="0"/>
              <a:t>fruitless </a:t>
            </a:r>
            <a:r>
              <a:rPr lang="en-US" sz="1200" b="0" dirty="0"/>
              <a:t>determines the secondary characteristic of courtship behavior. (After Baker 1989; Baker et al. 2001.)</a:t>
            </a:r>
          </a:p>
          <a:p>
            <a:endParaRPr lang="en-US" b="0" i="1" dirty="0"/>
          </a:p>
          <a:p>
            <a:r>
              <a:rPr lang="en-US" sz="1200" b="0" dirty="0" err="1"/>
              <a:t>In females, Sxl</a:t>
            </a:r>
            <a:r>
              <a:rPr lang="en-US" sz="1200" b="0" dirty="0"/>
              <a:t> protein</a:t>
            </a:r>
            <a:r>
              <a:rPr lang="en-US" sz="1200" b="0" baseline="0" dirty="0"/>
              <a:t> binds to </a:t>
            </a:r>
            <a:r>
              <a:rPr lang="en-US" sz="1200" b="0" i="1" baseline="0" dirty="0"/>
              <a:t>transformer (</a:t>
            </a:r>
            <a:r>
              <a:rPr lang="en-US" sz="1200" b="0" i="1" baseline="0" dirty="0" err="1"/>
              <a:t>tra</a:t>
            </a:r>
            <a:r>
              <a:rPr lang="en-US" sz="1200" b="0" i="1" baseline="0" dirty="0"/>
              <a:t>) </a:t>
            </a:r>
            <a:r>
              <a:rPr lang="en-US" sz="1200" b="0" baseline="0" dirty="0"/>
              <a:t>pre-mRNA and splices it so that exon 2, which contains a stop codon, is eliminated. This produces the female version of the </a:t>
            </a:r>
            <a:r>
              <a:rPr lang="en-US" sz="1200" b="0" i="1" baseline="0" dirty="0" err="1"/>
              <a:t>tra </a:t>
            </a:r>
            <a:r>
              <a:rPr lang="en-US" sz="1200" b="0" baseline="0" dirty="0"/>
              <a:t>transcript that is then translated into the </a:t>
            </a:r>
            <a:r>
              <a:rPr lang="en-US" sz="1200" b="0" baseline="0" dirty="0" err="1"/>
              <a:t>Tra</a:t>
            </a:r>
            <a:r>
              <a:rPr lang="en-US" sz="1200" b="0" baseline="0" dirty="0"/>
              <a:t> protein.</a:t>
            </a:r>
          </a:p>
          <a:p>
            <a:endParaRPr lang="en-US" sz="1200" b="0" baseline="0" dirty="0"/>
          </a:p>
          <a:p>
            <a:r>
              <a:rPr lang="en-US" sz="1200" b="1" baseline="0" dirty="0"/>
              <a:t>Female-specific </a:t>
            </a:r>
            <a:r>
              <a:rPr lang="en-US" sz="1200" b="1" baseline="0" dirty="0" err="1"/>
              <a:t>Tra </a:t>
            </a:r>
            <a:r>
              <a:rPr lang="en-US" sz="1200" b="0" baseline="0" dirty="0" err="1"/>
              <a:t>(together with tra2)</a:t>
            </a:r>
            <a:r>
              <a:rPr lang="en-US" sz="1200" b="0" baseline="0" dirty="0"/>
              <a:t> binds to the </a:t>
            </a:r>
            <a:r>
              <a:rPr lang="en-US" sz="1200" b="0" i="1" baseline="0" dirty="0" err="1"/>
              <a:t>doublesex</a:t>
            </a:r>
            <a:r>
              <a:rPr lang="en-US" sz="1200" b="0" i="1" baseline="0" dirty="0"/>
              <a:t> (</a:t>
            </a:r>
            <a:r>
              <a:rPr lang="en-US" sz="1200" b="0" i="1" baseline="0" dirty="0" err="1"/>
              <a:t>dsx</a:t>
            </a:r>
            <a:r>
              <a:rPr lang="en-US" sz="1200" b="0" i="1" baseline="0" dirty="0"/>
              <a:t>) </a:t>
            </a:r>
            <a:r>
              <a:rPr lang="en-US" sz="1200" b="0" baseline="0" dirty="0"/>
              <a:t>pre-mRNA and causes alternative splicing that eliminates exons 5 and 6, but includes exon 4. This produces the female-specific form of the transcription factor </a:t>
            </a:r>
            <a:r>
              <a:rPr lang="en-US" sz="1200" b="0" baseline="0" dirty="0" err="1"/>
              <a:t>Doublesex</a:t>
            </a:r>
            <a:r>
              <a:rPr lang="en-US" sz="1200" b="0" baseline="0" dirty="0"/>
              <a:t>.  Female-specific </a:t>
            </a:r>
            <a:r>
              <a:rPr lang="en-US" sz="1200" b="0" baseline="0" dirty="0" err="1"/>
              <a:t>dsx</a:t>
            </a:r>
            <a:r>
              <a:rPr lang="en-US" sz="1200" b="0" baseline="0" dirty="0"/>
              <a:t> activates female-specific genes (</a:t>
            </a:r>
            <a:r>
              <a:rPr lang="en-US" sz="1200" b="0" baseline="0" dirty="0" err="1"/>
              <a:t>eg</a:t>
            </a:r>
            <a:r>
              <a:rPr lang="en-US" sz="1200" b="0" baseline="0" dirty="0"/>
              <a:t>. </a:t>
            </a:r>
            <a:r>
              <a:rPr lang="en-US" sz="1200" b="0" baseline="0" dirty="0" err="1"/>
              <a:t>yolk protein genes) and inhibits male-specific transcription. </a:t>
            </a:r>
            <a:endParaRPr lang="en-US" sz="1200" b="0" baseline="0" dirty="0"/>
          </a:p>
          <a:p>
            <a:r>
              <a:rPr lang="en-US" sz="1200" b="0" baseline="0" dirty="0"/>
              <a:t>Female-specific Tra also causes the female-specific splicing of the </a:t>
            </a:r>
            <a:r>
              <a:rPr lang="en-US" sz="1200" b="0" i="1" baseline="0" dirty="0"/>
              <a:t>fruitless</a:t>
            </a:r>
            <a:r>
              <a:rPr lang="en-US" sz="1200" b="0" baseline="0" dirty="0"/>
              <a:t> transcript that results in non-functional Fruitless protein. </a:t>
            </a:r>
          </a:p>
          <a:p>
            <a:endParaRPr lang="en-US" sz="1200" b="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a:t>In males, functional Tra is not made.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a:t>Male-specific</a:t>
            </a:r>
            <a:r>
              <a:rPr lang="en-US" sz="1200" b="0" baseline="0" dirty="0"/>
              <a:t> Dsx is produced, which activates male-specific genes and represses female-specific genes.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a:t>The</a:t>
            </a:r>
            <a:r>
              <a:rPr lang="en-US" sz="1200" b="0" baseline="0" dirty="0"/>
              <a:t> </a:t>
            </a:r>
            <a:r>
              <a:rPr lang="en-US" sz="1200" b="0" i="1" dirty="0"/>
              <a:t>fru</a:t>
            </a:r>
            <a:r>
              <a:rPr lang="en-US" sz="1200" b="0" i="0" baseline="0" dirty="0"/>
              <a:t> transcript</a:t>
            </a:r>
            <a:r>
              <a:rPr lang="en-US" sz="1200" b="0" dirty="0"/>
              <a:t> undergoes default splicing to produce the male-specific,</a:t>
            </a:r>
            <a:r>
              <a:rPr lang="en-US" sz="1200" b="0" baseline="0" dirty="0"/>
              <a:t> functional Fruitless protein. This protein </a:t>
            </a:r>
            <a:r>
              <a:rPr lang="en-US" sz="1200" b="0" kern="1200" dirty="0">
                <a:solidFill>
                  <a:schemeClr val="tx1"/>
                </a:solidFill>
                <a:effectLst/>
                <a:latin typeface="+mn-lt"/>
                <a:ea typeface="+mn-ea"/>
                <a:cs typeface="+mn-cs"/>
              </a:rPr>
              <a:t>accumulates in the male brain and allows male courtship behavior.</a:t>
            </a:r>
          </a:p>
          <a:p>
            <a:endParaRPr lang="en-US" sz="1200" b="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kern="1200">
                <a:solidFill>
                  <a:schemeClr val="tx1"/>
                </a:solidFill>
                <a:effectLst/>
                <a:latin typeface="+mn-lt"/>
                <a:ea typeface="+mn-ea"/>
                <a:cs typeface="+mn-cs"/>
              </a:rPr>
              <a:t>The basic steps of this courtship behavior are shown in this HHMI video clip. Key to this male courtship behavior is the expression of the male form of the </a:t>
            </a:r>
            <a:r>
              <a:rPr lang="en-US" sz="1200" b="0" i="1" u="none" kern="1200">
                <a:solidFill>
                  <a:schemeClr val="tx1"/>
                </a:solidFill>
                <a:effectLst/>
                <a:latin typeface="+mn-lt"/>
                <a:ea typeface="+mn-ea"/>
                <a:cs typeface="+mn-cs"/>
              </a:rPr>
              <a:t>fruitless</a:t>
            </a:r>
            <a:r>
              <a:rPr lang="en-US" sz="1200" b="0" u="none" kern="1200">
                <a:solidFill>
                  <a:schemeClr val="tx1"/>
                </a:solidFill>
                <a:effectLst/>
                <a:latin typeface="+mn-lt"/>
                <a:ea typeface="+mn-ea"/>
                <a:cs typeface="+mn-cs"/>
              </a:rPr>
              <a:t> gene, which codes for the Fruitless protein.  </a:t>
            </a:r>
          </a:p>
          <a:p>
            <a:endParaRPr lang="en-US"/>
          </a:p>
        </p:txBody>
      </p:sp>
      <p:sp>
        <p:nvSpPr>
          <p:cNvPr id="4" name="Slide Number Placeholder 3"/>
          <p:cNvSpPr>
            <a:spLocks noGrp="1"/>
          </p:cNvSpPr>
          <p:nvPr>
            <p:ph type="sldNum" sz="quarter" idx="10"/>
          </p:nvPr>
        </p:nvSpPr>
        <p:spPr/>
        <p:txBody>
          <a:bodyPr/>
          <a:lstStyle/>
          <a:p>
            <a:fld id="{10104F58-166C-4451-A17A-2330034E1058}" type="slidenum">
              <a:rPr lang="en-US" smtClean="0"/>
              <a:t>3</a:t>
            </a:fld>
            <a:endParaRPr lang="en-US"/>
          </a:p>
        </p:txBody>
      </p:sp>
    </p:spTree>
    <p:extLst>
      <p:ext uri="{BB962C8B-B14F-4D97-AF65-F5344CB8AC3E}">
        <p14:creationId xmlns:p14="http://schemas.microsoft.com/office/powerpoint/2010/main" val="1816604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5079E0-9F22-4632-AEDD-B7674CAB4E33}"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00"/>
              </a:spcBef>
              <a:spcAft>
                <a:spcPts val="500"/>
              </a:spcAft>
            </a:pPr>
            <a:r>
              <a:rPr lang="en-US" b="0" dirty="0">
                <a:latin typeface="Times New Roman" charset="0"/>
              </a:rPr>
              <a:t>In </a:t>
            </a:r>
            <a:r>
              <a:rPr lang="en-US" b="0" i="1" dirty="0">
                <a:latin typeface="Times New Roman" charset="0"/>
              </a:rPr>
              <a:t>Drosophila melanogaster,</a:t>
            </a:r>
            <a:r>
              <a:rPr lang="en-US" b="0" dirty="0">
                <a:latin typeface="Times New Roman" charset="0"/>
              </a:rPr>
              <a:t> RNA transcribed from the </a:t>
            </a:r>
            <a:r>
              <a:rPr lang="en-US" b="0" i="1" dirty="0" err="1">
                <a:latin typeface="Times New Roman" charset="0"/>
              </a:rPr>
              <a:t>fru</a:t>
            </a:r>
            <a:r>
              <a:rPr lang="en-US" b="0" dirty="0">
                <a:latin typeface="Times New Roman" charset="0"/>
              </a:rPr>
              <a:t> gene is spliced differently in male and female flies, producing courtship behaviors in males that are absent in</a:t>
            </a:r>
            <a:r>
              <a:rPr lang="en-US" b="0" baseline="0" dirty="0">
                <a:latin typeface="Times New Roman" charset="0"/>
              </a:rPr>
              <a:t> </a:t>
            </a:r>
            <a:r>
              <a:rPr lang="en-US" b="0" dirty="0">
                <a:latin typeface="Times New Roman" charset="0"/>
              </a:rPr>
              <a:t>females. </a:t>
            </a:r>
            <a:endParaRPr lang="en-US" b="0" i="1" dirty="0">
              <a:latin typeface="Times New Roman" charset="0"/>
            </a:endParaRPr>
          </a:p>
          <a:p>
            <a:endParaRPr lang="en-US" b="0" i="1" dirty="0">
              <a:latin typeface="Times New Roman" charset="0"/>
            </a:endParaRPr>
          </a:p>
          <a:p>
            <a:r>
              <a:rPr lang="en-US" b="1" i="0" dirty="0">
                <a:latin typeface="Times New Roman" charset="0"/>
              </a:rPr>
              <a:t>In this figure, exons are symbolized with boxes,</a:t>
            </a:r>
            <a:r>
              <a:rPr lang="en-US" b="1" i="0" baseline="0" dirty="0">
                <a:latin typeface="Times New Roman" charset="0"/>
              </a:rPr>
              <a:t> and i</a:t>
            </a:r>
            <a:r>
              <a:rPr lang="en-US" b="1" i="0" dirty="0">
                <a:latin typeface="Times New Roman" charset="0"/>
              </a:rPr>
              <a:t>ntrons are indicated by dashed</a:t>
            </a:r>
            <a:r>
              <a:rPr lang="en-US" b="1" i="0" baseline="0" dirty="0">
                <a:latin typeface="Times New Roman" charset="0"/>
              </a:rPr>
              <a:t> black line</a:t>
            </a:r>
            <a:r>
              <a:rPr lang="en-US" b="1" i="0" dirty="0">
                <a:latin typeface="Times New Roman" charset="0"/>
              </a:rPr>
              <a:t> between the exons.</a:t>
            </a:r>
          </a:p>
          <a:p>
            <a:pPr>
              <a:spcBef>
                <a:spcPts val="500"/>
              </a:spcBef>
              <a:spcAft>
                <a:spcPts val="500"/>
              </a:spcAft>
            </a:pPr>
            <a:r>
              <a:rPr lang="en-US" b="1" i="0" dirty="0">
                <a:latin typeface="Times New Roman" charset="0"/>
              </a:rPr>
              <a:t>The alternative splicing pattern is shown by v-shaped lines:</a:t>
            </a:r>
            <a:r>
              <a:rPr lang="en-US" b="1" i="0" baseline="0" dirty="0">
                <a:latin typeface="Times New Roman" charset="0"/>
              </a:rPr>
              <a:t> female pattern is shown in pink and the male pattern is shown in blue. </a:t>
            </a:r>
          </a:p>
          <a:p>
            <a:pPr>
              <a:spcBef>
                <a:spcPts val="500"/>
              </a:spcBef>
              <a:spcAft>
                <a:spcPts val="500"/>
              </a:spcAft>
            </a:pPr>
            <a:r>
              <a:rPr lang="en-US" b="0" i="0" baseline="0" dirty="0">
                <a:latin typeface="Times New Roman" charset="0"/>
              </a:rPr>
              <a:t>(the exons highlighted here are exons 2 and 3 of the fruitless transcript)</a:t>
            </a:r>
            <a:endParaRPr lang="en-US" b="0" i="0" dirty="0">
              <a:latin typeface="Times New Roman" charset="0"/>
            </a:endParaRPr>
          </a:p>
          <a:p>
            <a:pPr>
              <a:spcBef>
                <a:spcPts val="500"/>
              </a:spcBef>
              <a:spcAft>
                <a:spcPts val="500"/>
              </a:spcAft>
            </a:pPr>
            <a:endParaRPr lang="en-US" b="0" i="0" dirty="0">
              <a:latin typeface="Times New Roman" charset="0"/>
            </a:endParaRPr>
          </a:p>
          <a:p>
            <a:pPr>
              <a:spcBef>
                <a:spcPts val="500"/>
              </a:spcBef>
              <a:spcAft>
                <a:spcPts val="500"/>
              </a:spcAft>
            </a:pPr>
            <a:r>
              <a:rPr lang="en-US" b="1" i="0" dirty="0">
                <a:latin typeface="Times New Roman" charset="0"/>
              </a:rPr>
              <a:t>Female</a:t>
            </a:r>
            <a:r>
              <a:rPr lang="en-US" b="1" i="0" baseline="0" dirty="0">
                <a:latin typeface="Times New Roman" charset="0"/>
              </a:rPr>
              <a:t>-specific splicing produces</a:t>
            </a:r>
            <a:r>
              <a:rPr lang="en-US" b="0" i="0" baseline="0" dirty="0">
                <a:latin typeface="Times New Roman" charset="0"/>
              </a:rPr>
              <a:t> a mature mRNA that has</a:t>
            </a:r>
            <a:r>
              <a:rPr lang="en-US" b="0" i="0" dirty="0">
                <a:latin typeface="Times New Roman" charset="0"/>
              </a:rPr>
              <a:t> 1590 </a:t>
            </a:r>
            <a:r>
              <a:rPr lang="en-US" b="0" i="0" dirty="0" err="1">
                <a:latin typeface="Times New Roman" charset="0"/>
              </a:rPr>
              <a:t>bp</a:t>
            </a:r>
            <a:r>
              <a:rPr lang="en-US" b="0" i="0" baseline="0" dirty="0">
                <a:latin typeface="Times New Roman" charset="0"/>
              </a:rPr>
              <a:t> less </a:t>
            </a:r>
            <a:r>
              <a:rPr lang="en-US" b="0" i="0" dirty="0">
                <a:latin typeface="Times New Roman" charset="0"/>
              </a:rPr>
              <a:t>of the first exon (shown</a:t>
            </a:r>
            <a:r>
              <a:rPr lang="en-US" b="0" i="0" baseline="0" dirty="0">
                <a:latin typeface="Times New Roman" charset="0"/>
              </a:rPr>
              <a:t> above)</a:t>
            </a:r>
            <a:r>
              <a:rPr lang="en-US" b="0" i="0" dirty="0">
                <a:latin typeface="Times New Roman" charset="0"/>
              </a:rPr>
              <a:t> than do males. This results in a</a:t>
            </a:r>
            <a:r>
              <a:rPr lang="en-US" b="1" i="0" dirty="0">
                <a:latin typeface="Times New Roman" charset="0"/>
              </a:rPr>
              <a:t> early stop codon in the mature mRNA</a:t>
            </a:r>
            <a:r>
              <a:rPr lang="en-US" b="0" i="0" dirty="0">
                <a:latin typeface="Times New Roman" charset="0"/>
              </a:rPr>
              <a:t> and </a:t>
            </a:r>
            <a:r>
              <a:rPr lang="en-US" sz="1200" b="0" i="0" kern="1200" dirty="0">
                <a:solidFill>
                  <a:schemeClr val="tx1"/>
                </a:solidFill>
                <a:effectLst/>
                <a:latin typeface="+mn-lt"/>
                <a:ea typeface="+mn-ea"/>
                <a:cs typeface="+mn-cs"/>
              </a:rPr>
              <a:t>thus a </a:t>
            </a:r>
            <a:r>
              <a:rPr lang="en-US" sz="1200" b="1" i="0" kern="1200" dirty="0">
                <a:solidFill>
                  <a:schemeClr val="tx1"/>
                </a:solidFill>
                <a:effectLst/>
                <a:latin typeface="+mn-lt"/>
                <a:ea typeface="+mn-ea"/>
                <a:cs typeface="+mn-cs"/>
              </a:rPr>
              <a:t>very short, nonfunctional Fruitless protein is produced</a:t>
            </a:r>
            <a:r>
              <a:rPr lang="en-US" sz="1200" b="0" i="0" kern="1200" dirty="0">
                <a:solidFill>
                  <a:schemeClr val="tx1"/>
                </a:solidFill>
                <a:effectLst/>
                <a:latin typeface="+mn-lt"/>
                <a:ea typeface="+mn-ea"/>
                <a:cs typeface="+mn-cs"/>
              </a:rPr>
              <a:t>. </a:t>
            </a:r>
          </a:p>
          <a:p>
            <a:pPr>
              <a:spcBef>
                <a:spcPts val="500"/>
              </a:spcBef>
              <a:spcAft>
                <a:spcPts val="500"/>
              </a:spcAft>
            </a:pPr>
            <a:endParaRPr lang="en-US" sz="1200" b="0" i="0" kern="1200" dirty="0">
              <a:solidFill>
                <a:schemeClr val="tx1"/>
              </a:solidFill>
              <a:effectLst/>
              <a:latin typeface="+mn-lt"/>
              <a:ea typeface="+mn-ea"/>
              <a:cs typeface="+mn-cs"/>
            </a:endParaRPr>
          </a:p>
          <a:p>
            <a:pPr>
              <a:spcBef>
                <a:spcPts val="500"/>
              </a:spcBef>
              <a:spcAft>
                <a:spcPts val="500"/>
              </a:spcAft>
            </a:pPr>
            <a:r>
              <a:rPr lang="en-US" sz="1200" b="1" i="0" u="none" kern="1200" dirty="0">
                <a:solidFill>
                  <a:schemeClr val="tx1"/>
                </a:solidFill>
                <a:effectLst/>
                <a:latin typeface="+mn-lt"/>
                <a:ea typeface="+mn-ea"/>
                <a:cs typeface="+mn-cs"/>
              </a:rPr>
              <a:t>Male-specific splicing </a:t>
            </a:r>
            <a:r>
              <a:rPr lang="en-US" sz="1200" b="0" i="0" u="none" kern="1200" dirty="0">
                <a:solidFill>
                  <a:schemeClr val="tx1"/>
                </a:solidFill>
                <a:effectLst/>
                <a:latin typeface="+mn-lt"/>
                <a:ea typeface="+mn-ea"/>
                <a:cs typeface="+mn-cs"/>
              </a:rPr>
              <a:t>results in the translation of a </a:t>
            </a:r>
            <a:r>
              <a:rPr lang="en-US" sz="1200" b="1" i="0" u="none" kern="1200" dirty="0">
                <a:solidFill>
                  <a:schemeClr val="tx1"/>
                </a:solidFill>
                <a:effectLst/>
                <a:latin typeface="+mn-lt"/>
                <a:ea typeface="+mn-ea"/>
                <a:cs typeface="+mn-cs"/>
              </a:rPr>
              <a:t>full-length, functional Fruitless protein</a:t>
            </a:r>
            <a:r>
              <a:rPr lang="en-US" sz="1200" b="0" i="0" u="none" kern="1200" dirty="0">
                <a:solidFill>
                  <a:schemeClr val="tx1"/>
                </a:solidFill>
                <a:effectLst/>
                <a:latin typeface="+mn-lt"/>
                <a:ea typeface="+mn-ea"/>
                <a:cs typeface="+mn-cs"/>
              </a:rPr>
              <a:t>,</a:t>
            </a:r>
            <a:r>
              <a:rPr lang="en-US" sz="1200" b="0" i="0" u="none" kern="1200" baseline="0" dirty="0">
                <a:solidFill>
                  <a:schemeClr val="tx1"/>
                </a:solidFill>
                <a:effectLst/>
                <a:latin typeface="+mn-lt"/>
                <a:ea typeface="+mn-ea"/>
                <a:cs typeface="+mn-cs"/>
              </a:rPr>
              <a:t> which allows the animal to exhibit </a:t>
            </a:r>
            <a:r>
              <a:rPr lang="en-US" sz="1200" b="1" i="0" u="none" kern="1200" baseline="0" dirty="0">
                <a:solidFill>
                  <a:schemeClr val="tx1"/>
                </a:solidFill>
                <a:effectLst/>
                <a:latin typeface="+mn-lt"/>
                <a:ea typeface="+mn-ea"/>
                <a:cs typeface="+mn-cs"/>
              </a:rPr>
              <a:t>male courtship and mating behaviors</a:t>
            </a:r>
            <a:r>
              <a:rPr lang="en-US" sz="1200" b="0" i="0" u="none" kern="1200" baseline="0" dirty="0">
                <a:solidFill>
                  <a:schemeClr val="tx1"/>
                </a:solidFill>
                <a:effectLst/>
                <a:latin typeface="+mn-lt"/>
                <a:ea typeface="+mn-ea"/>
                <a:cs typeface="+mn-cs"/>
              </a:rPr>
              <a:t>, </a:t>
            </a:r>
            <a:r>
              <a:rPr lang="en-US" b="0" i="0" u="none" dirty="0"/>
              <a:t>including the courting song. </a:t>
            </a:r>
          </a:p>
          <a:p>
            <a:pPr>
              <a:spcBef>
                <a:spcPts val="500"/>
              </a:spcBef>
              <a:spcAft>
                <a:spcPts val="500"/>
              </a:spcAft>
            </a:pPr>
            <a:endParaRPr lang="en-US" b="0" i="0" u="none" dirty="0"/>
          </a:p>
          <a:p>
            <a:pPr>
              <a:spcBef>
                <a:spcPts val="500"/>
              </a:spcBef>
              <a:spcAft>
                <a:spcPts val="500"/>
              </a:spcAft>
            </a:pPr>
            <a:r>
              <a:rPr lang="en-US" b="0" i="0" u="none" dirty="0"/>
              <a:t>Shown</a:t>
            </a:r>
            <a:r>
              <a:rPr lang="en-US" b="0" i="0" u="none" baseline="0" dirty="0"/>
              <a:t> is</a:t>
            </a:r>
            <a:r>
              <a:rPr lang="en-US" b="0" i="0" u="none" dirty="0"/>
              <a:t> a male with a normal copy of the gene lifts one wing and vibrates it in a rhythmic song. Males with a slight alteration, or mutation, of the</a:t>
            </a:r>
            <a:r>
              <a:rPr lang="en-US" b="0" i="1" u="none" dirty="0"/>
              <a:t> </a:t>
            </a:r>
            <a:r>
              <a:rPr lang="en-US" b="0" i="1" u="none" dirty="0" err="1"/>
              <a:t>fru</a:t>
            </a:r>
            <a:r>
              <a:rPr lang="en-US" b="0" i="0" u="none" dirty="0"/>
              <a:t> gene have subtle changes in their songs. With severe mutations, the flies do not sing a note, though they can flick their wings and can use them to fly. (Jeffrey Hall,</a:t>
            </a:r>
            <a:r>
              <a:rPr lang="en-US" b="0" i="0" u="none" baseline="0" dirty="0"/>
              <a:t> </a:t>
            </a:r>
            <a:r>
              <a:rPr lang="en-US" b="0" i="0" u="none" dirty="0">
                <a:latin typeface="Times New Roman" charset="0"/>
              </a:rPr>
              <a:t>Cell 87 (Dec 13, 1996)).</a:t>
            </a:r>
          </a:p>
          <a:p>
            <a:pPr>
              <a:spcBef>
                <a:spcPts val="500"/>
              </a:spcBef>
              <a:spcAft>
                <a:spcPts val="500"/>
              </a:spcAft>
            </a:pPr>
            <a:endParaRPr lang="en-US" b="0" i="0" u="none" dirty="0">
              <a:latin typeface="Times New Roman" charset="0"/>
            </a:endParaRPr>
          </a:p>
          <a:p>
            <a:pPr>
              <a:spcBef>
                <a:spcPts val="500"/>
              </a:spcBef>
              <a:spcAft>
                <a:spcPts val="500"/>
              </a:spcAft>
            </a:pPr>
            <a:r>
              <a:rPr lang="en-US" b="0" i="0" u="none" dirty="0">
                <a:latin typeface="Times New Roman" charset="0"/>
              </a:rPr>
              <a:t>Males with mutated copies of </a:t>
            </a:r>
            <a:r>
              <a:rPr lang="en-US" b="0" i="1" u="none" dirty="0" err="1">
                <a:latin typeface="Times New Roman" charset="0"/>
              </a:rPr>
              <a:t>fru</a:t>
            </a:r>
            <a:r>
              <a:rPr lang="en-US" b="0" i="0" u="none" baseline="0" dirty="0">
                <a:latin typeface="Times New Roman" charset="0"/>
              </a:rPr>
              <a:t> also cannot discriminate between males and females and court both!</a:t>
            </a:r>
            <a:endParaRPr lang="en-US" dirty="0"/>
          </a:p>
        </p:txBody>
      </p:sp>
      <p:sp>
        <p:nvSpPr>
          <p:cNvPr id="4" name="Slide Number Placeholder 3"/>
          <p:cNvSpPr>
            <a:spLocks noGrp="1"/>
          </p:cNvSpPr>
          <p:nvPr>
            <p:ph type="sldNum" sz="quarter" idx="10"/>
          </p:nvPr>
        </p:nvSpPr>
        <p:spPr/>
        <p:txBody>
          <a:bodyPr/>
          <a:lstStyle/>
          <a:p>
            <a:fld id="{10104F58-166C-4451-A17A-2330034E1058}" type="slidenum">
              <a:rPr lang="en-US" smtClean="0"/>
              <a:t>5</a:t>
            </a:fld>
            <a:endParaRPr lang="en-US"/>
          </a:p>
        </p:txBody>
      </p:sp>
    </p:spTree>
    <p:extLst>
      <p:ext uri="{BB962C8B-B14F-4D97-AF65-F5344CB8AC3E}">
        <p14:creationId xmlns:p14="http://schemas.microsoft.com/office/powerpoint/2010/main" val="1467964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AA138D-AA4D-472F-B2BE-508F534E0D1D}" type="slidenum">
              <a:rPr lang="en-US" altLang="en-US" sz="1200">
                <a:latin typeface="Times" charset="0"/>
              </a:rPr>
              <a:pPr/>
              <a:t>6</a:t>
            </a:fld>
            <a:endParaRPr lang="en-US" altLang="en-US" sz="1200">
              <a:latin typeface="Times"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In this slide, the male </a:t>
            </a:r>
            <a:r>
              <a:rPr lang="en-US" sz="1200" b="0" i="1" kern="1200" dirty="0">
                <a:solidFill>
                  <a:schemeClr val="tx1"/>
                </a:solidFill>
                <a:effectLst/>
                <a:latin typeface="+mn-lt"/>
                <a:ea typeface="+mn-ea"/>
                <a:cs typeface="+mn-cs"/>
              </a:rPr>
              <a:t>Drosophila</a:t>
            </a:r>
            <a:r>
              <a:rPr lang="en-US" sz="1200" b="0" kern="1200" dirty="0">
                <a:solidFill>
                  <a:schemeClr val="tx1"/>
                </a:solidFill>
                <a:effectLst/>
                <a:latin typeface="+mn-lt"/>
                <a:ea typeface="+mn-ea"/>
                <a:cs typeface="+mn-cs"/>
              </a:rPr>
              <a:t> brain</a:t>
            </a:r>
            <a:r>
              <a:rPr lang="en-US" sz="1200" b="0" kern="1200" baseline="0" dirty="0">
                <a:solidFill>
                  <a:schemeClr val="tx1"/>
                </a:solidFill>
                <a:effectLst/>
                <a:latin typeface="+mn-lt"/>
                <a:ea typeface="+mn-ea"/>
                <a:cs typeface="+mn-cs"/>
              </a:rPr>
              <a:t> in panel A</a:t>
            </a:r>
            <a:r>
              <a:rPr lang="en-US" sz="1200" b="0" kern="1200" dirty="0">
                <a:solidFill>
                  <a:schemeClr val="tx1"/>
                </a:solidFill>
                <a:effectLst/>
                <a:latin typeface="+mn-lt"/>
                <a:ea typeface="+mn-ea"/>
                <a:cs typeface="+mn-cs"/>
              </a:rPr>
              <a:t> has the Fruitless protein (shown in green) abundantly expressed.  In the female brain</a:t>
            </a:r>
            <a:r>
              <a:rPr lang="en-US" sz="1200" b="0" kern="1200" baseline="0" dirty="0">
                <a:solidFill>
                  <a:schemeClr val="tx1"/>
                </a:solidFill>
                <a:effectLst/>
                <a:latin typeface="+mn-lt"/>
                <a:ea typeface="+mn-ea"/>
                <a:cs typeface="+mn-cs"/>
              </a:rPr>
              <a:t> in panel B</a:t>
            </a:r>
            <a:r>
              <a:rPr lang="en-US" sz="1200" b="0" kern="1200" dirty="0">
                <a:solidFill>
                  <a:schemeClr val="tx1"/>
                </a:solidFill>
                <a:effectLst/>
                <a:latin typeface="+mn-lt"/>
                <a:ea typeface="+mn-ea"/>
                <a:cs typeface="+mn-cs"/>
              </a:rPr>
              <a:t>, no significant Fruitless protein is present.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So, this is the big difference in the behavior of the two sexes: the</a:t>
            </a:r>
            <a:r>
              <a:rPr lang="en-US" sz="1200" b="0" kern="1200" baseline="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presence or absence of the Fruitless protein in the brain.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a:solidFill>
                  <a:schemeClr val="tx1"/>
                </a:solidFill>
                <a:effectLst/>
                <a:latin typeface="+mn-lt"/>
                <a:ea typeface="+mn-ea"/>
                <a:cs typeface="+mn-cs"/>
              </a:rPr>
              <a:t>If Fruitless protein is expressed in the female brain, then those females attempt to court other females and act aggressively towards males </a:t>
            </a:r>
            <a:r>
              <a:rPr lang="en-US" sz="1200" b="0" i="0" kern="1200" dirty="0">
                <a:solidFill>
                  <a:schemeClr val="tx1"/>
                </a:solidFill>
                <a:effectLst/>
                <a:latin typeface="+mn-lt"/>
                <a:ea typeface="+mn-ea"/>
                <a:cs typeface="+mn-cs"/>
              </a:rPr>
              <a:t>(</a:t>
            </a:r>
            <a:r>
              <a:rPr lang="en-US" sz="1200" b="0" i="0" kern="1200" dirty="0" err="1">
                <a:solidFill>
                  <a:schemeClr val="tx1"/>
                </a:solidFill>
                <a:effectLst/>
                <a:latin typeface="+mn-lt"/>
                <a:ea typeface="+mn-ea"/>
                <a:cs typeface="+mn-cs"/>
              </a:rPr>
              <a:t>Vrontou</a:t>
            </a:r>
            <a:r>
              <a:rPr lang="en-US" sz="1200" b="0" i="0" kern="1200" dirty="0">
                <a:solidFill>
                  <a:schemeClr val="tx1"/>
                </a:solidFill>
                <a:effectLst/>
                <a:latin typeface="+mn-lt"/>
                <a:ea typeface="+mn-ea"/>
                <a:cs typeface="+mn-cs"/>
              </a:rPr>
              <a:t> et al. Nature </a:t>
            </a:r>
            <a:r>
              <a:rPr lang="en-US" sz="1200" b="0" i="0" kern="1200" dirty="0" err="1">
                <a:solidFill>
                  <a:schemeClr val="tx1"/>
                </a:solidFill>
                <a:effectLst/>
                <a:latin typeface="+mn-lt"/>
                <a:ea typeface="+mn-ea"/>
                <a:cs typeface="+mn-cs"/>
              </a:rPr>
              <a:t>NeuroScience</a:t>
            </a:r>
            <a:r>
              <a:rPr lang="en-US" sz="1200" b="0" i="0" kern="1200" dirty="0">
                <a:solidFill>
                  <a:schemeClr val="tx1"/>
                </a:solidFill>
                <a:effectLst/>
                <a:latin typeface="+mn-lt"/>
                <a:ea typeface="+mn-ea"/>
                <a:cs typeface="+mn-cs"/>
              </a:rPr>
              <a:t> Vol 9</a:t>
            </a:r>
            <a:r>
              <a:rPr lang="en-US" sz="1200" b="0" i="0" kern="1200" baseline="0" dirty="0">
                <a:solidFill>
                  <a:schemeClr val="tx1"/>
                </a:solidFill>
                <a:effectLst/>
                <a:latin typeface="+mn-lt"/>
                <a:ea typeface="+mn-ea"/>
                <a:cs typeface="+mn-cs"/>
              </a:rPr>
              <a:t> Issue 12, </a:t>
            </a:r>
            <a:r>
              <a:rPr lang="en-US" sz="1200" b="0" i="0" kern="1200" dirty="0">
                <a:solidFill>
                  <a:schemeClr val="tx1"/>
                </a:solidFill>
                <a:effectLst/>
                <a:latin typeface="+mn-lt"/>
                <a:ea typeface="+mn-ea"/>
                <a:cs typeface="+mn-cs"/>
              </a:rPr>
              <a:t>2006)</a:t>
            </a:r>
            <a:r>
              <a:rPr lang="en-US" sz="1200" b="0" kern="1200" baseline="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How is</a:t>
            </a:r>
            <a:r>
              <a:rPr lang="en-US" sz="1200" b="0" i="1" kern="1200" baseline="0" dirty="0">
                <a:solidFill>
                  <a:schemeClr val="tx1"/>
                </a:solidFill>
                <a:effectLst/>
                <a:latin typeface="+mn-lt"/>
                <a:ea typeface="+mn-ea"/>
                <a:cs typeface="+mn-cs"/>
              </a:rPr>
              <a:t> fruitless</a:t>
            </a:r>
            <a:r>
              <a:rPr lang="en-US" sz="1200" b="0" kern="1200" baseline="0" dirty="0">
                <a:solidFill>
                  <a:schemeClr val="tx1"/>
                </a:solidFill>
                <a:effectLst/>
                <a:latin typeface="+mn-lt"/>
                <a:ea typeface="+mn-ea"/>
                <a:cs typeface="+mn-cs"/>
              </a:rPr>
              <a:t> alternatively spliced in males and females? To answer this question, we must discuss how sex is determined in flies.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mammals,</a:t>
            </a:r>
            <a:r>
              <a:rPr lang="en-US" baseline="0"/>
              <a:t> sex is determined by the presence of a Y chromosome. Embryos that contain a Y chromosome develop into males because of the presence of a specific transcription factor, SRY, on the Y chromosome. </a:t>
            </a:r>
            <a:endParaRPr lang="en-US"/>
          </a:p>
        </p:txBody>
      </p:sp>
      <p:sp>
        <p:nvSpPr>
          <p:cNvPr id="4" name="Slide Number Placeholder 3"/>
          <p:cNvSpPr>
            <a:spLocks noGrp="1"/>
          </p:cNvSpPr>
          <p:nvPr>
            <p:ph type="sldNum" sz="quarter" idx="10"/>
          </p:nvPr>
        </p:nvSpPr>
        <p:spPr/>
        <p:txBody>
          <a:bodyPr/>
          <a:lstStyle/>
          <a:p>
            <a:fld id="{10104F58-166C-4451-A17A-2330034E1058}" type="slidenum">
              <a:rPr lang="en-US" smtClean="0"/>
              <a:t>7</a:t>
            </a:fld>
            <a:endParaRPr lang="en-US"/>
          </a:p>
        </p:txBody>
      </p:sp>
    </p:spTree>
    <p:extLst>
      <p:ext uri="{BB962C8B-B14F-4D97-AF65-F5344CB8AC3E}">
        <p14:creationId xmlns:p14="http://schemas.microsoft.com/office/powerpoint/2010/main" val="3455495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contrast, in fruit flies, the number of X chromosomes</a:t>
            </a:r>
            <a:r>
              <a:rPr lang="en-US" baseline="0"/>
              <a:t> determines sex, by regulating the expression of an X-linked gene, </a:t>
            </a:r>
            <a:r>
              <a:rPr lang="en-US" i="1" baseline="0"/>
              <a:t>Sex-lethal</a:t>
            </a:r>
            <a:r>
              <a:rPr lang="en-US" baseline="0"/>
              <a:t>. </a:t>
            </a:r>
            <a:endParaRPr lang="en-US"/>
          </a:p>
        </p:txBody>
      </p:sp>
      <p:sp>
        <p:nvSpPr>
          <p:cNvPr id="4" name="Slide Number Placeholder 3"/>
          <p:cNvSpPr>
            <a:spLocks noGrp="1"/>
          </p:cNvSpPr>
          <p:nvPr>
            <p:ph type="sldNum" sz="quarter" idx="10"/>
          </p:nvPr>
        </p:nvSpPr>
        <p:spPr/>
        <p:txBody>
          <a:bodyPr/>
          <a:lstStyle/>
          <a:p>
            <a:fld id="{10104F58-166C-4451-A17A-2330034E1058}" type="slidenum">
              <a:rPr lang="en-US" smtClean="0"/>
              <a:t>8</a:t>
            </a:fld>
            <a:endParaRPr lang="en-US"/>
          </a:p>
        </p:txBody>
      </p:sp>
    </p:spTree>
    <p:extLst>
      <p:ext uri="{BB962C8B-B14F-4D97-AF65-F5344CB8AC3E}">
        <p14:creationId xmlns:p14="http://schemas.microsoft.com/office/powerpoint/2010/main" val="21292205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X-linked</a:t>
            </a:r>
            <a:r>
              <a:rPr lang="en-US" baseline="0"/>
              <a:t> transcription factors turn on </a:t>
            </a:r>
            <a:r>
              <a:rPr lang="en-US" i="1" baseline="0"/>
              <a:t>Sxl</a:t>
            </a:r>
            <a:r>
              <a:rPr lang="en-US" i="0" baseline="0"/>
              <a:t> expression only in females during early development. </a:t>
            </a:r>
          </a:p>
          <a:p>
            <a:r>
              <a:rPr lang="en-US" i="0" baseline="0"/>
              <a:t>Later in development, </a:t>
            </a:r>
            <a:r>
              <a:rPr lang="en-US" i="1" baseline="0"/>
              <a:t>Sxl</a:t>
            </a:r>
            <a:r>
              <a:rPr lang="en-US" i="0" baseline="0"/>
              <a:t> is transcribed in both males and females. </a:t>
            </a:r>
          </a:p>
          <a:p>
            <a:r>
              <a:rPr lang="en-US" i="0" baseline="0"/>
              <a:t>In females, Sxl protein from the early expression splices the late transcript into a female-specific, functional form. </a:t>
            </a:r>
          </a:p>
          <a:p>
            <a:r>
              <a:rPr lang="en-US" i="0" baseline="0"/>
              <a:t>In males, there is no early Sxl protein to splice the late transcript. Males express a non-functional protein. </a:t>
            </a:r>
            <a:endParaRPr lang="en-US"/>
          </a:p>
        </p:txBody>
      </p:sp>
      <p:sp>
        <p:nvSpPr>
          <p:cNvPr id="4" name="Slide Number Placeholder 3"/>
          <p:cNvSpPr>
            <a:spLocks noGrp="1"/>
          </p:cNvSpPr>
          <p:nvPr>
            <p:ph type="sldNum" sz="quarter" idx="10"/>
          </p:nvPr>
        </p:nvSpPr>
        <p:spPr/>
        <p:txBody>
          <a:bodyPr/>
          <a:lstStyle/>
          <a:p>
            <a:fld id="{10104F58-166C-4451-A17A-2330034E1058}" type="slidenum">
              <a:rPr lang="en-US" smtClean="0"/>
              <a:t>9</a:t>
            </a:fld>
            <a:endParaRPr lang="en-US"/>
          </a:p>
        </p:txBody>
      </p:sp>
    </p:spTree>
    <p:extLst>
      <p:ext uri="{BB962C8B-B14F-4D97-AF65-F5344CB8AC3E}">
        <p14:creationId xmlns:p14="http://schemas.microsoft.com/office/powerpoint/2010/main" val="34872785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XX embryos,</a:t>
            </a:r>
            <a:r>
              <a:rPr lang="en-US" baseline="0" dirty="0"/>
              <a:t> </a:t>
            </a:r>
            <a:r>
              <a:rPr lang="en-US" dirty="0" err="1"/>
              <a:t>Sxl</a:t>
            </a:r>
            <a:r>
              <a:rPr lang="en-US" dirty="0"/>
              <a:t> splicing</a:t>
            </a:r>
            <a:r>
              <a:rPr lang="en-US" baseline="0" dirty="0"/>
              <a:t> of the </a:t>
            </a:r>
            <a:r>
              <a:rPr lang="en-US" i="1" baseline="0" dirty="0"/>
              <a:t>transformer (</a:t>
            </a:r>
            <a:r>
              <a:rPr lang="en-US" i="1" baseline="0" dirty="0" err="1"/>
              <a:t>tra</a:t>
            </a:r>
            <a:r>
              <a:rPr lang="en-US" i="1" baseline="0" dirty="0"/>
              <a:t>) </a:t>
            </a:r>
            <a:r>
              <a:rPr lang="en-US" i="0" baseline="0" dirty="0"/>
              <a:t>transcript leads to functional </a:t>
            </a:r>
            <a:r>
              <a:rPr lang="en-US" i="0" baseline="0" dirty="0" err="1"/>
              <a:t>Tra</a:t>
            </a:r>
            <a:r>
              <a:rPr lang="en-US" i="0" baseline="0" dirty="0"/>
              <a:t> protein. </a:t>
            </a:r>
          </a:p>
          <a:p>
            <a:r>
              <a:rPr lang="en-US" sz="1200" i="0" kern="1200" baseline="0" dirty="0" err="1">
                <a:solidFill>
                  <a:schemeClr val="tx1"/>
                </a:solidFill>
                <a:effectLst/>
                <a:latin typeface="+mn-lt"/>
                <a:ea typeface="+mn-ea"/>
                <a:cs typeface="+mn-cs"/>
              </a:rPr>
              <a:t>Tra</a:t>
            </a:r>
            <a:r>
              <a:rPr lang="en-US" sz="1200" i="0" kern="1200" baseline="0" dirty="0">
                <a:solidFill>
                  <a:schemeClr val="tx1"/>
                </a:solidFill>
                <a:effectLst/>
                <a:latin typeface="+mn-lt"/>
                <a:ea typeface="+mn-ea"/>
                <a:cs typeface="+mn-cs"/>
              </a:rPr>
              <a:t> is also a splicing factor.</a:t>
            </a:r>
          </a:p>
          <a:p>
            <a:r>
              <a:rPr lang="en-US" sz="1200" kern="1200" dirty="0" err="1">
                <a:solidFill>
                  <a:schemeClr val="tx1"/>
                </a:solidFill>
                <a:effectLst/>
                <a:latin typeface="+mn-lt"/>
                <a:ea typeface="+mn-ea"/>
                <a:cs typeface="+mn-cs"/>
              </a:rPr>
              <a:t>Tra</a:t>
            </a:r>
            <a:r>
              <a:rPr lang="en-US" sz="1200" kern="1200" dirty="0">
                <a:solidFill>
                  <a:schemeClr val="tx1"/>
                </a:solidFill>
                <a:effectLst/>
                <a:latin typeface="+mn-lt"/>
                <a:ea typeface="+mn-ea"/>
                <a:cs typeface="+mn-cs"/>
              </a:rPr>
              <a:t> then promotes further female-specific splicing in a cascade that leads to female sex development.  </a:t>
            </a:r>
            <a:endParaRPr lang="en-US" dirty="0"/>
          </a:p>
        </p:txBody>
      </p:sp>
      <p:sp>
        <p:nvSpPr>
          <p:cNvPr id="4" name="Slide Number Placeholder 3"/>
          <p:cNvSpPr>
            <a:spLocks noGrp="1"/>
          </p:cNvSpPr>
          <p:nvPr>
            <p:ph type="sldNum" sz="quarter" idx="10"/>
          </p:nvPr>
        </p:nvSpPr>
        <p:spPr/>
        <p:txBody>
          <a:bodyPr/>
          <a:lstStyle/>
          <a:p>
            <a:fld id="{10104F58-166C-4451-A17A-2330034E1058}" type="slidenum">
              <a:rPr lang="en-US" smtClean="0"/>
              <a:t>10</a:t>
            </a:fld>
            <a:endParaRPr lang="en-US"/>
          </a:p>
        </p:txBody>
      </p:sp>
    </p:spTree>
    <p:extLst>
      <p:ext uri="{BB962C8B-B14F-4D97-AF65-F5344CB8AC3E}">
        <p14:creationId xmlns:p14="http://schemas.microsoft.com/office/powerpoint/2010/main" val="2403346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2FA772E-571E-3646-9E25-0C58F7EBCE73}"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12F6B-7EA5-BD4B-9D9A-026C287D5AAF}" type="slidenum">
              <a:rPr lang="en-US" smtClean="0"/>
              <a:t>‹#›</a:t>
            </a:fld>
            <a:endParaRPr lang="en-US"/>
          </a:p>
        </p:txBody>
      </p:sp>
    </p:spTree>
    <p:extLst>
      <p:ext uri="{BB962C8B-B14F-4D97-AF65-F5344CB8AC3E}">
        <p14:creationId xmlns:p14="http://schemas.microsoft.com/office/powerpoint/2010/main" val="3500146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FA772E-571E-3646-9E25-0C58F7EBCE73}"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12F6B-7EA5-BD4B-9D9A-026C287D5AAF}" type="slidenum">
              <a:rPr lang="en-US" smtClean="0"/>
              <a:t>‹#›</a:t>
            </a:fld>
            <a:endParaRPr lang="en-US"/>
          </a:p>
        </p:txBody>
      </p:sp>
    </p:spTree>
    <p:extLst>
      <p:ext uri="{BB962C8B-B14F-4D97-AF65-F5344CB8AC3E}">
        <p14:creationId xmlns:p14="http://schemas.microsoft.com/office/powerpoint/2010/main" val="1812929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FA772E-571E-3646-9E25-0C58F7EBCE73}"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12F6B-7EA5-BD4B-9D9A-026C287D5AAF}" type="slidenum">
              <a:rPr lang="en-US" smtClean="0"/>
              <a:t>‹#›</a:t>
            </a:fld>
            <a:endParaRPr lang="en-US"/>
          </a:p>
        </p:txBody>
      </p:sp>
    </p:spTree>
    <p:extLst>
      <p:ext uri="{BB962C8B-B14F-4D97-AF65-F5344CB8AC3E}">
        <p14:creationId xmlns:p14="http://schemas.microsoft.com/office/powerpoint/2010/main" val="3667253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FA772E-571E-3646-9E25-0C58F7EBCE73}"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12F6B-7EA5-BD4B-9D9A-026C287D5AAF}" type="slidenum">
              <a:rPr lang="en-US" smtClean="0"/>
              <a:t>‹#›</a:t>
            </a:fld>
            <a:endParaRPr lang="en-US"/>
          </a:p>
        </p:txBody>
      </p:sp>
    </p:spTree>
    <p:extLst>
      <p:ext uri="{BB962C8B-B14F-4D97-AF65-F5344CB8AC3E}">
        <p14:creationId xmlns:p14="http://schemas.microsoft.com/office/powerpoint/2010/main" val="2060695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FA772E-571E-3646-9E25-0C58F7EBCE73}"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C12F6B-7EA5-BD4B-9D9A-026C287D5AAF}" type="slidenum">
              <a:rPr lang="en-US" smtClean="0"/>
              <a:t>‹#›</a:t>
            </a:fld>
            <a:endParaRPr lang="en-US"/>
          </a:p>
        </p:txBody>
      </p:sp>
    </p:spTree>
    <p:extLst>
      <p:ext uri="{BB962C8B-B14F-4D97-AF65-F5344CB8AC3E}">
        <p14:creationId xmlns:p14="http://schemas.microsoft.com/office/powerpoint/2010/main" val="767325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FA772E-571E-3646-9E25-0C58F7EBCE73}" type="datetimeFigureOut">
              <a:rPr lang="en-US" smtClean="0"/>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12F6B-7EA5-BD4B-9D9A-026C287D5AAF}" type="slidenum">
              <a:rPr lang="en-US" smtClean="0"/>
              <a:t>‹#›</a:t>
            </a:fld>
            <a:endParaRPr lang="en-US"/>
          </a:p>
        </p:txBody>
      </p:sp>
    </p:spTree>
    <p:extLst>
      <p:ext uri="{BB962C8B-B14F-4D97-AF65-F5344CB8AC3E}">
        <p14:creationId xmlns:p14="http://schemas.microsoft.com/office/powerpoint/2010/main" val="44600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FA772E-571E-3646-9E25-0C58F7EBCE73}" type="datetimeFigureOut">
              <a:rPr lang="en-US" smtClean="0"/>
              <a:t>6/19/2017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C12F6B-7EA5-BD4B-9D9A-026C287D5AAF}" type="slidenum">
              <a:rPr lang="en-US" smtClean="0"/>
              <a:t>‹#›</a:t>
            </a:fld>
            <a:endParaRPr lang="en-US"/>
          </a:p>
        </p:txBody>
      </p:sp>
    </p:spTree>
    <p:extLst>
      <p:ext uri="{BB962C8B-B14F-4D97-AF65-F5344CB8AC3E}">
        <p14:creationId xmlns:p14="http://schemas.microsoft.com/office/powerpoint/2010/main" val="3891427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FA772E-571E-3646-9E25-0C58F7EBCE73}" type="datetimeFigureOut">
              <a:rPr lang="en-US" smtClean="0"/>
              <a:t>6/19/2017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C12F6B-7EA5-BD4B-9D9A-026C287D5AAF}" type="slidenum">
              <a:rPr lang="en-US" smtClean="0"/>
              <a:t>‹#›</a:t>
            </a:fld>
            <a:endParaRPr lang="en-US"/>
          </a:p>
        </p:txBody>
      </p:sp>
    </p:spTree>
    <p:extLst>
      <p:ext uri="{BB962C8B-B14F-4D97-AF65-F5344CB8AC3E}">
        <p14:creationId xmlns:p14="http://schemas.microsoft.com/office/powerpoint/2010/main" val="4083140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FA772E-571E-3646-9E25-0C58F7EBCE73}" type="datetimeFigureOut">
              <a:rPr lang="en-US" smtClean="0"/>
              <a:t>6/19/2017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C12F6B-7EA5-BD4B-9D9A-026C287D5AAF}" type="slidenum">
              <a:rPr lang="en-US" smtClean="0"/>
              <a:t>‹#›</a:t>
            </a:fld>
            <a:endParaRPr lang="en-US"/>
          </a:p>
        </p:txBody>
      </p:sp>
    </p:spTree>
    <p:extLst>
      <p:ext uri="{BB962C8B-B14F-4D97-AF65-F5344CB8AC3E}">
        <p14:creationId xmlns:p14="http://schemas.microsoft.com/office/powerpoint/2010/main" val="3973879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FA772E-571E-3646-9E25-0C58F7EBCE73}" type="datetimeFigureOut">
              <a:rPr lang="en-US" smtClean="0"/>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12F6B-7EA5-BD4B-9D9A-026C287D5AAF}" type="slidenum">
              <a:rPr lang="en-US" smtClean="0"/>
              <a:t>‹#›</a:t>
            </a:fld>
            <a:endParaRPr lang="en-US"/>
          </a:p>
        </p:txBody>
      </p:sp>
    </p:spTree>
    <p:extLst>
      <p:ext uri="{BB962C8B-B14F-4D97-AF65-F5344CB8AC3E}">
        <p14:creationId xmlns:p14="http://schemas.microsoft.com/office/powerpoint/2010/main" val="1953171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FA772E-571E-3646-9E25-0C58F7EBCE73}" type="datetimeFigureOut">
              <a:rPr lang="en-US" smtClean="0"/>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C12F6B-7EA5-BD4B-9D9A-026C287D5AAF}" type="slidenum">
              <a:rPr lang="en-US" smtClean="0"/>
              <a:t>‹#›</a:t>
            </a:fld>
            <a:endParaRPr lang="en-US"/>
          </a:p>
        </p:txBody>
      </p:sp>
    </p:spTree>
    <p:extLst>
      <p:ext uri="{BB962C8B-B14F-4D97-AF65-F5344CB8AC3E}">
        <p14:creationId xmlns:p14="http://schemas.microsoft.com/office/powerpoint/2010/main" val="4091494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FA772E-571E-3646-9E25-0C58F7EBCE73}" type="datetimeFigureOut">
              <a:rPr lang="en-US" smtClean="0"/>
              <a:t>6/19/2017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C12F6B-7EA5-BD4B-9D9A-026C287D5AAF}" type="slidenum">
              <a:rPr lang="en-US" smtClean="0"/>
              <a:t>‹#›</a:t>
            </a:fld>
            <a:endParaRPr lang="en-US"/>
          </a:p>
        </p:txBody>
      </p:sp>
    </p:spTree>
    <p:extLst>
      <p:ext uri="{BB962C8B-B14F-4D97-AF65-F5344CB8AC3E}">
        <p14:creationId xmlns:p14="http://schemas.microsoft.com/office/powerpoint/2010/main" val="418174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B-iK2D1mC10"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SVV-Oo1QA8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a:t>transformer</a:t>
            </a:r>
            <a:r>
              <a:rPr lang="en-US" dirty="0"/>
              <a:t> and Sex determination in </a:t>
            </a:r>
            <a:r>
              <a:rPr lang="en-US" i="1" dirty="0"/>
              <a:t>Drosophila</a:t>
            </a:r>
          </a:p>
        </p:txBody>
      </p:sp>
      <p:sp>
        <p:nvSpPr>
          <p:cNvPr id="3" name="Subtitle 2"/>
          <p:cNvSpPr>
            <a:spLocks noGrp="1"/>
          </p:cNvSpPr>
          <p:nvPr>
            <p:ph type="subTitle" idx="1"/>
          </p:nvPr>
        </p:nvSpPr>
        <p:spPr>
          <a:xfrm>
            <a:off x="1371600" y="5111750"/>
            <a:ext cx="6400800" cy="527050"/>
          </a:xfrm>
        </p:spPr>
        <p:txBody>
          <a:bodyPr>
            <a:normAutofit/>
          </a:bodyPr>
          <a:lstStyle/>
          <a:p>
            <a:r>
              <a:rPr lang="en-US" sz="1200" dirty="0"/>
              <a:t>last update 5</a:t>
            </a:r>
            <a:r>
              <a:rPr lang="en-US" sz="1200"/>
              <a:t>/15/</a:t>
            </a:r>
            <a:r>
              <a:rPr lang="en-US" sz="1200" dirty="0"/>
              <a:t>2017</a:t>
            </a:r>
          </a:p>
        </p:txBody>
      </p:sp>
    </p:spTree>
    <p:extLst>
      <p:ext uri="{BB962C8B-B14F-4D97-AF65-F5344CB8AC3E}">
        <p14:creationId xmlns:p14="http://schemas.microsoft.com/office/powerpoint/2010/main" val="3296907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XX embryos</a:t>
            </a:r>
          </a:p>
        </p:txBody>
      </p:sp>
      <p:sp>
        <p:nvSpPr>
          <p:cNvPr id="6" name="TextBox 5"/>
          <p:cNvSpPr txBox="1"/>
          <p:nvPr/>
        </p:nvSpPr>
        <p:spPr>
          <a:xfrm>
            <a:off x="3772454" y="1436312"/>
            <a:ext cx="702686"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pPr algn="ctr"/>
            <a:r>
              <a:rPr lang="en-US" sz="3600" dirty="0" err="1"/>
              <a:t>Sxl</a:t>
            </a:r>
            <a:endParaRPr lang="en-US" sz="3600" dirty="0"/>
          </a:p>
        </p:txBody>
      </p:sp>
      <p:sp>
        <p:nvSpPr>
          <p:cNvPr id="7" name="TextBox 6"/>
          <p:cNvSpPr txBox="1"/>
          <p:nvPr/>
        </p:nvSpPr>
        <p:spPr>
          <a:xfrm>
            <a:off x="4836959" y="1570683"/>
            <a:ext cx="1872515" cy="369332"/>
          </a:xfrm>
          <a:prstGeom prst="rect">
            <a:avLst/>
          </a:prstGeom>
          <a:noFill/>
        </p:spPr>
        <p:txBody>
          <a:bodyPr wrap="none" rtlCol="0">
            <a:spAutoFit/>
          </a:bodyPr>
          <a:lstStyle/>
          <a:p>
            <a:r>
              <a:rPr lang="en-US" dirty="0"/>
              <a:t>functional protein</a:t>
            </a:r>
          </a:p>
        </p:txBody>
      </p:sp>
      <p:cxnSp>
        <p:nvCxnSpPr>
          <p:cNvPr id="9" name="Straight Arrow Connector 8"/>
          <p:cNvCxnSpPr/>
          <p:nvPr/>
        </p:nvCxnSpPr>
        <p:spPr>
          <a:xfrm>
            <a:off x="4493816" y="2147502"/>
            <a:ext cx="373510" cy="410826"/>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4867326" y="2635097"/>
            <a:ext cx="641188"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dirty="0" err="1"/>
              <a:t>Tra</a:t>
            </a:r>
            <a:endParaRPr lang="en-US" sz="2000" dirty="0"/>
          </a:p>
        </p:txBody>
      </p:sp>
      <p:sp>
        <p:nvSpPr>
          <p:cNvPr id="13" name="TextBox 12"/>
          <p:cNvSpPr txBox="1"/>
          <p:nvPr/>
        </p:nvSpPr>
        <p:spPr>
          <a:xfrm>
            <a:off x="4867326" y="3004429"/>
            <a:ext cx="641188"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dirty="0"/>
              <a:t>Tra2</a:t>
            </a:r>
          </a:p>
        </p:txBody>
      </p:sp>
      <p:cxnSp>
        <p:nvCxnSpPr>
          <p:cNvPr id="14" name="Straight Arrow Connector 13"/>
          <p:cNvCxnSpPr/>
          <p:nvPr/>
        </p:nvCxnSpPr>
        <p:spPr>
          <a:xfrm>
            <a:off x="5228381" y="3516717"/>
            <a:ext cx="0" cy="410826"/>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4475140" y="3964891"/>
            <a:ext cx="1776523" cy="707886"/>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n-US" sz="2000" dirty="0"/>
              <a:t>Female specific </a:t>
            </a:r>
          </a:p>
          <a:p>
            <a:pPr algn="ctr"/>
            <a:r>
              <a:rPr lang="en-US" sz="2000" dirty="0" err="1"/>
              <a:t>Dsx</a:t>
            </a:r>
            <a:r>
              <a:rPr lang="en-US" sz="2000" dirty="0"/>
              <a:t> proteins</a:t>
            </a:r>
          </a:p>
        </p:txBody>
      </p:sp>
      <p:cxnSp>
        <p:nvCxnSpPr>
          <p:cNvPr id="17" name="Straight Arrow Connector 16"/>
          <p:cNvCxnSpPr/>
          <p:nvPr/>
        </p:nvCxnSpPr>
        <p:spPr>
          <a:xfrm>
            <a:off x="5228381" y="4704592"/>
            <a:ext cx="0" cy="410826"/>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4069658" y="5210026"/>
            <a:ext cx="3172638"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pPr algn="ctr"/>
            <a:r>
              <a:rPr lang="en-US" sz="2000" dirty="0"/>
              <a:t>Female differentiation genes</a:t>
            </a:r>
          </a:p>
        </p:txBody>
      </p:sp>
      <p:cxnSp>
        <p:nvCxnSpPr>
          <p:cNvPr id="19" name="Straight Arrow Connector 18"/>
          <p:cNvCxnSpPr/>
          <p:nvPr/>
        </p:nvCxnSpPr>
        <p:spPr>
          <a:xfrm>
            <a:off x="5211938" y="5734666"/>
            <a:ext cx="0" cy="410826"/>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4201991" y="6145492"/>
            <a:ext cx="2131563" cy="400110"/>
          </a:xfrm>
          <a:prstGeom prst="rect">
            <a:avLst/>
          </a:prstGeom>
          <a:noFill/>
        </p:spPr>
        <p:txBody>
          <a:bodyPr wrap="none" rtlCol="0">
            <a:spAutoFit/>
          </a:bodyPr>
          <a:lstStyle/>
          <a:p>
            <a:r>
              <a:rPr lang="en-US" sz="2000" dirty="0"/>
              <a:t>Female Phenotype</a:t>
            </a:r>
          </a:p>
        </p:txBody>
      </p:sp>
      <p:sp>
        <p:nvSpPr>
          <p:cNvPr id="22" name="TextBox 21"/>
          <p:cNvSpPr txBox="1"/>
          <p:nvPr/>
        </p:nvSpPr>
        <p:spPr>
          <a:xfrm>
            <a:off x="0" y="6488668"/>
            <a:ext cx="3563972" cy="369332"/>
          </a:xfrm>
          <a:prstGeom prst="rect">
            <a:avLst/>
          </a:prstGeom>
          <a:noFill/>
        </p:spPr>
        <p:txBody>
          <a:bodyPr wrap="none" rtlCol="0">
            <a:spAutoFit/>
          </a:bodyPr>
          <a:lstStyle/>
          <a:p>
            <a:r>
              <a:rPr lang="en-US" dirty="0"/>
              <a:t>After Gilbert and Barresi Figure 6.14</a:t>
            </a:r>
          </a:p>
        </p:txBody>
      </p:sp>
    </p:spTree>
    <p:extLst>
      <p:ext uri="{BB962C8B-B14F-4D97-AF65-F5344CB8AC3E}">
        <p14:creationId xmlns:p14="http://schemas.microsoft.com/office/powerpoint/2010/main" val="2879206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XY embryos</a:t>
            </a:r>
          </a:p>
        </p:txBody>
      </p:sp>
      <p:sp>
        <p:nvSpPr>
          <p:cNvPr id="6" name="TextBox 5"/>
          <p:cNvSpPr txBox="1"/>
          <p:nvPr/>
        </p:nvSpPr>
        <p:spPr>
          <a:xfrm>
            <a:off x="3772454" y="1436312"/>
            <a:ext cx="702686" cy="6463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a:r>
              <a:rPr lang="en-US" sz="3600" dirty="0" err="1"/>
              <a:t>Sxl</a:t>
            </a:r>
            <a:endParaRPr lang="en-US" sz="3600" dirty="0"/>
          </a:p>
        </p:txBody>
      </p:sp>
      <p:sp>
        <p:nvSpPr>
          <p:cNvPr id="7" name="TextBox 6"/>
          <p:cNvSpPr txBox="1"/>
          <p:nvPr/>
        </p:nvSpPr>
        <p:spPr>
          <a:xfrm>
            <a:off x="4836959" y="1570683"/>
            <a:ext cx="2195433" cy="369332"/>
          </a:xfrm>
          <a:prstGeom prst="rect">
            <a:avLst/>
          </a:prstGeom>
          <a:noFill/>
        </p:spPr>
        <p:txBody>
          <a:bodyPr wrap="none" rtlCol="0">
            <a:spAutoFit/>
          </a:bodyPr>
          <a:lstStyle/>
          <a:p>
            <a:r>
              <a:rPr lang="en-US" dirty="0"/>
              <a:t>No functional protein</a:t>
            </a:r>
          </a:p>
        </p:txBody>
      </p:sp>
      <p:cxnSp>
        <p:nvCxnSpPr>
          <p:cNvPr id="9" name="Straight Arrow Connector 8"/>
          <p:cNvCxnSpPr/>
          <p:nvPr/>
        </p:nvCxnSpPr>
        <p:spPr>
          <a:xfrm>
            <a:off x="4493816" y="2147502"/>
            <a:ext cx="373510" cy="410826"/>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4867326" y="2635097"/>
            <a:ext cx="641188"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2000" i="1" dirty="0" err="1"/>
              <a:t>tra</a:t>
            </a:r>
            <a:endParaRPr lang="en-US" sz="2000" i="1" dirty="0"/>
          </a:p>
        </p:txBody>
      </p:sp>
      <p:sp>
        <p:nvSpPr>
          <p:cNvPr id="18" name="TextBox 17"/>
          <p:cNvSpPr txBox="1"/>
          <p:nvPr/>
        </p:nvSpPr>
        <p:spPr>
          <a:xfrm>
            <a:off x="864639" y="5191352"/>
            <a:ext cx="2941581"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pPr algn="ctr"/>
            <a:r>
              <a:rPr lang="en-US" sz="2000" dirty="0"/>
              <a:t>Male differentiation genes</a:t>
            </a:r>
          </a:p>
        </p:txBody>
      </p:sp>
      <p:cxnSp>
        <p:nvCxnSpPr>
          <p:cNvPr id="19" name="Straight Arrow Connector 18"/>
          <p:cNvCxnSpPr/>
          <p:nvPr/>
        </p:nvCxnSpPr>
        <p:spPr>
          <a:xfrm>
            <a:off x="2317233" y="5605719"/>
            <a:ext cx="0" cy="410826"/>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1366980" y="6091240"/>
            <a:ext cx="1900505" cy="400110"/>
          </a:xfrm>
          <a:prstGeom prst="rect">
            <a:avLst/>
          </a:prstGeom>
          <a:noFill/>
        </p:spPr>
        <p:txBody>
          <a:bodyPr wrap="none" rtlCol="0">
            <a:spAutoFit/>
          </a:bodyPr>
          <a:lstStyle/>
          <a:p>
            <a:r>
              <a:rPr lang="en-US" sz="2000" dirty="0"/>
              <a:t>Male Phenotype</a:t>
            </a:r>
          </a:p>
        </p:txBody>
      </p:sp>
      <p:sp>
        <p:nvSpPr>
          <p:cNvPr id="15" name="TextBox 14"/>
          <p:cNvSpPr txBox="1"/>
          <p:nvPr/>
        </p:nvSpPr>
        <p:spPr>
          <a:xfrm>
            <a:off x="5773730" y="2607780"/>
            <a:ext cx="2195433" cy="369332"/>
          </a:xfrm>
          <a:prstGeom prst="rect">
            <a:avLst/>
          </a:prstGeom>
          <a:noFill/>
        </p:spPr>
        <p:txBody>
          <a:bodyPr wrap="none" rtlCol="0">
            <a:spAutoFit/>
          </a:bodyPr>
          <a:lstStyle/>
          <a:p>
            <a:r>
              <a:rPr lang="en-US" dirty="0"/>
              <a:t>No functional protein</a:t>
            </a:r>
          </a:p>
        </p:txBody>
      </p:sp>
      <p:sp>
        <p:nvSpPr>
          <p:cNvPr id="21" name="TextBox 20"/>
          <p:cNvSpPr txBox="1"/>
          <p:nvPr/>
        </p:nvSpPr>
        <p:spPr>
          <a:xfrm>
            <a:off x="1807537" y="2607780"/>
            <a:ext cx="1292598"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i="1" dirty="0" err="1"/>
              <a:t>dsx</a:t>
            </a:r>
            <a:endParaRPr lang="en-US" sz="2000" i="1" dirty="0"/>
          </a:p>
        </p:txBody>
      </p:sp>
      <p:sp>
        <p:nvSpPr>
          <p:cNvPr id="22" name="TextBox 21"/>
          <p:cNvSpPr txBox="1"/>
          <p:nvPr/>
        </p:nvSpPr>
        <p:spPr>
          <a:xfrm>
            <a:off x="1807536" y="3061838"/>
            <a:ext cx="1292599"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i="1" dirty="0"/>
              <a:t>fruitless</a:t>
            </a:r>
          </a:p>
        </p:txBody>
      </p:sp>
      <p:cxnSp>
        <p:nvCxnSpPr>
          <p:cNvPr id="23" name="Straight Arrow Connector 22"/>
          <p:cNvCxnSpPr/>
          <p:nvPr/>
        </p:nvCxnSpPr>
        <p:spPr>
          <a:xfrm>
            <a:off x="2450958" y="3646194"/>
            <a:ext cx="0" cy="410826"/>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1562696" y="4063038"/>
            <a:ext cx="1545465" cy="707886"/>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en-US" sz="2000" dirty="0"/>
              <a:t>Male specific </a:t>
            </a:r>
          </a:p>
          <a:p>
            <a:pPr algn="ctr"/>
            <a:r>
              <a:rPr lang="en-US" sz="2000" dirty="0" err="1"/>
              <a:t>Dsx</a:t>
            </a:r>
            <a:r>
              <a:rPr lang="en-US" sz="2000" dirty="0"/>
              <a:t> proteins</a:t>
            </a:r>
          </a:p>
        </p:txBody>
      </p:sp>
      <p:sp>
        <p:nvSpPr>
          <p:cNvPr id="25" name="TextBox 24"/>
          <p:cNvSpPr txBox="1"/>
          <p:nvPr/>
        </p:nvSpPr>
        <p:spPr>
          <a:xfrm>
            <a:off x="0" y="6488668"/>
            <a:ext cx="3563972" cy="369332"/>
          </a:xfrm>
          <a:prstGeom prst="rect">
            <a:avLst/>
          </a:prstGeom>
          <a:noFill/>
        </p:spPr>
        <p:txBody>
          <a:bodyPr wrap="none" rtlCol="0">
            <a:spAutoFit/>
          </a:bodyPr>
          <a:lstStyle/>
          <a:p>
            <a:r>
              <a:rPr lang="en-US" dirty="0"/>
              <a:t>After Gilbert and Barresi Figure 6.14</a:t>
            </a:r>
          </a:p>
        </p:txBody>
      </p:sp>
    </p:spTree>
    <p:extLst>
      <p:ext uri="{BB962C8B-B14F-4D97-AF65-F5344CB8AC3E}">
        <p14:creationId xmlns:p14="http://schemas.microsoft.com/office/powerpoint/2010/main" val="2875792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4772" name="Picture 4" descr="DevBio9e-Fig-14-18-0"/>
          <p:cNvPicPr preferRelativeResize="0">
            <a:picLocks noChangeAspect="1" noChangeArrowheads="1"/>
          </p:cNvPicPr>
          <p:nvPr/>
        </p:nvPicPr>
        <p:blipFill>
          <a:blip r:embed="rId3" cstate="print"/>
          <a:srcRect/>
          <a:stretch>
            <a:fillRect/>
          </a:stretch>
        </p:blipFill>
        <p:spPr bwMode="auto">
          <a:xfrm>
            <a:off x="634880" y="1421066"/>
            <a:ext cx="7218363" cy="5424234"/>
          </a:xfrm>
          <a:prstGeom prst="rect">
            <a:avLst/>
          </a:prstGeom>
          <a:noFill/>
          <a:ln w="9525">
            <a:noFill/>
            <a:miter lim="800000"/>
            <a:headEnd/>
            <a:tailEnd/>
          </a:ln>
          <a:effectLst/>
        </p:spPr>
      </p:pic>
      <p:sp>
        <p:nvSpPr>
          <p:cNvPr id="5" name="Oval 4"/>
          <p:cNvSpPr/>
          <p:nvPr/>
        </p:nvSpPr>
        <p:spPr>
          <a:xfrm>
            <a:off x="1625480" y="2882900"/>
            <a:ext cx="381000" cy="228600"/>
          </a:xfrm>
          <a:prstGeom prst="ellipse">
            <a:avLst/>
          </a:prstGeom>
          <a:solidFill>
            <a:schemeClr val="accent6">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accent6">
                    <a:lumMod val="75000"/>
                  </a:schemeClr>
                </a:solidFill>
              </a:ln>
            </a:endParaRPr>
          </a:p>
        </p:txBody>
      </p:sp>
      <p:sp>
        <p:nvSpPr>
          <p:cNvPr id="6" name="Oval 5"/>
          <p:cNvSpPr/>
          <p:nvPr/>
        </p:nvSpPr>
        <p:spPr>
          <a:xfrm>
            <a:off x="1625480" y="2882900"/>
            <a:ext cx="381000" cy="228600"/>
          </a:xfrm>
          <a:prstGeom prst="ellipse">
            <a:avLst/>
          </a:prstGeom>
          <a:solidFill>
            <a:schemeClr val="accent6">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accent6">
                    <a:lumMod val="75000"/>
                  </a:schemeClr>
                </a:solidFill>
              </a:ln>
            </a:endParaRPr>
          </a:p>
        </p:txBody>
      </p:sp>
      <p:sp>
        <p:nvSpPr>
          <p:cNvPr id="7" name="Oval 6"/>
          <p:cNvSpPr/>
          <p:nvPr/>
        </p:nvSpPr>
        <p:spPr>
          <a:xfrm>
            <a:off x="1930280" y="3949700"/>
            <a:ext cx="381000" cy="228600"/>
          </a:xfrm>
          <a:prstGeom prst="ellipse">
            <a:avLst/>
          </a:prstGeom>
          <a:solidFill>
            <a:schemeClr val="accent6">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accent6">
                    <a:lumMod val="75000"/>
                  </a:schemeClr>
                </a:solidFill>
              </a:ln>
            </a:endParaRPr>
          </a:p>
        </p:txBody>
      </p:sp>
      <p:sp>
        <p:nvSpPr>
          <p:cNvPr id="8" name="Down Arrow 7"/>
          <p:cNvSpPr/>
          <p:nvPr/>
        </p:nvSpPr>
        <p:spPr>
          <a:xfrm rot="3296653">
            <a:off x="3100190" y="3524109"/>
            <a:ext cx="218835" cy="6304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rot="3296653">
            <a:off x="2903734" y="4362308"/>
            <a:ext cx="218835" cy="6304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rot="1200000" flipH="1">
            <a:off x="6008321" y="3401767"/>
            <a:ext cx="219456" cy="1828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7430892" y="4534237"/>
            <a:ext cx="1713108" cy="2234863"/>
            <a:chOff x="7557516" y="4623137"/>
            <a:chExt cx="1713108" cy="2234863"/>
          </a:xfrm>
        </p:grpSpPr>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3850" y="5591175"/>
              <a:ext cx="1276350" cy="12668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Rectangle 2"/>
            <p:cNvSpPr/>
            <p:nvPr/>
          </p:nvSpPr>
          <p:spPr>
            <a:xfrm>
              <a:off x="7557516" y="4623137"/>
              <a:ext cx="1713108" cy="1015663"/>
            </a:xfrm>
            <a:prstGeom prst="rect">
              <a:avLst/>
            </a:prstGeom>
            <a:noFill/>
          </p:spPr>
          <p:txBody>
            <a:bodyPr wrap="square" lIns="91440" tIns="45720" rIns="91440" bIns="45720">
              <a:spAutoFit/>
            </a:bodyPr>
            <a:lstStyle/>
            <a:p>
              <a:pPr algn="ctr"/>
              <a:r>
                <a:rPr lang="en-US" sz="20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rPr>
                <a:t>Male courtship behavior</a:t>
              </a:r>
            </a:p>
          </p:txBody>
        </p:sp>
      </p:grpSp>
      <p:sp>
        <p:nvSpPr>
          <p:cNvPr id="12" name="Rectangle 11"/>
          <p:cNvSpPr/>
          <p:nvPr/>
        </p:nvSpPr>
        <p:spPr>
          <a:xfrm>
            <a:off x="1503333" y="5803325"/>
            <a:ext cx="1438215" cy="584775"/>
          </a:xfrm>
          <a:prstGeom prst="rect">
            <a:avLst/>
          </a:prstGeom>
          <a:noFill/>
        </p:spPr>
        <p:txBody>
          <a:bodyPr wrap="none" lIns="91440" tIns="45720" rIns="91440" bIns="45720">
            <a:spAutoFit/>
          </a:bodyPr>
          <a:lstStyle/>
          <a:p>
            <a:pPr algn="ctr"/>
            <a:r>
              <a:rPr lang="en-US"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yolk</a:t>
            </a:r>
          </a:p>
        </p:txBody>
      </p:sp>
      <p:sp>
        <p:nvSpPr>
          <p:cNvPr id="13" name="Rectangle 12"/>
          <p:cNvSpPr/>
          <p:nvPr/>
        </p:nvSpPr>
        <p:spPr>
          <a:xfrm>
            <a:off x="5529956" y="3016189"/>
            <a:ext cx="3482281" cy="40011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a:ln w="11430">
                  <a:solidFill>
                    <a:srgbClr val="0070C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If no female </a:t>
            </a:r>
            <a:r>
              <a:rPr lang="en-US" sz="2000" b="1" cap="none" spc="0" dirty="0" err="1">
                <a:ln w="11430">
                  <a:solidFill>
                    <a:srgbClr val="0070C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Tra</a:t>
            </a:r>
            <a:r>
              <a:rPr lang="en-US" sz="2000" b="1" cap="none" spc="0" dirty="0">
                <a:ln w="11430">
                  <a:solidFill>
                    <a:srgbClr val="0070C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then male </a:t>
            </a:r>
            <a:r>
              <a:rPr lang="en-US" sz="2000" b="1" i="1" cap="none" spc="0" dirty="0" err="1">
                <a:ln w="11430">
                  <a:solidFill>
                    <a:srgbClr val="0070C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fru</a:t>
            </a:r>
            <a:endParaRPr lang="en-US" sz="2000" b="1" i="1" cap="none" spc="0" dirty="0">
              <a:ln w="11430">
                <a:solidFill>
                  <a:srgbClr val="0070C0"/>
                </a:solidFill>
              </a:ln>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44770" name="Rectangle 2"/>
          <p:cNvSpPr>
            <a:spLocks noGrp="1" noChangeArrowheads="1"/>
          </p:cNvSpPr>
          <p:nvPr>
            <p:ph type="title"/>
          </p:nvPr>
        </p:nvSpPr>
        <p:spPr>
          <a:xfrm>
            <a:off x="299342" y="25052"/>
            <a:ext cx="8545317" cy="1600200"/>
          </a:xfrm>
        </p:spPr>
        <p:txBody>
          <a:bodyPr>
            <a:normAutofit/>
          </a:bodyPr>
          <a:lstStyle/>
          <a:p>
            <a:pPr>
              <a:spcBef>
                <a:spcPts val="900"/>
              </a:spcBef>
              <a:spcAft>
                <a:spcPts val="300"/>
              </a:spcAft>
            </a:pPr>
            <a:r>
              <a:rPr lang="en-US" sz="3600" dirty="0"/>
              <a:t>Summary of alternative splicing cascade leading to male courtship behavior</a:t>
            </a:r>
          </a:p>
        </p:txBody>
      </p:sp>
    </p:spTree>
    <p:extLst>
      <p:ext uri="{BB962C8B-B14F-4D97-AF65-F5344CB8AC3E}">
        <p14:creationId xmlns:p14="http://schemas.microsoft.com/office/powerpoint/2010/main" val="603305346"/>
      </p:ext>
    </p:extLst>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grpId="0" nodeType="clickEffect">
                                  <p:stCondLst>
                                    <p:cond delay="0"/>
                                  </p:stCondLst>
                                  <p:childTnLst>
                                    <p:animMotion origin="layout" path="M 2.77556E-17 -3.71878E-6 L 0.2125 0.04996 " pathEditMode="relative" rAng="0" ptsTypes="AA">
                                      <p:cBhvr>
                                        <p:cTn id="6" dur="2000" fill="hold"/>
                                        <p:tgtEl>
                                          <p:spTgt spid="5"/>
                                        </p:tgtEl>
                                        <p:attrNameLst>
                                          <p:attrName>ppt_x</p:attrName>
                                          <p:attrName>ppt_y</p:attrName>
                                        </p:attrNameLst>
                                      </p:cBhvr>
                                      <p:rCtr x="10600" y="2500"/>
                                    </p:animMotion>
                                  </p:childTnLst>
                                </p:cTn>
                              </p:par>
                            </p:childTnLst>
                          </p:cTn>
                        </p:par>
                      </p:childTnLst>
                    </p:cTn>
                  </p:par>
                  <p:par>
                    <p:cTn id="7" fill="hold">
                      <p:stCondLst>
                        <p:cond delay="indefinite"/>
                      </p:stCondLst>
                      <p:childTnLst>
                        <p:par>
                          <p:cTn id="8" fill="hold">
                            <p:stCondLst>
                              <p:cond delay="0"/>
                            </p:stCondLst>
                            <p:childTnLst>
                              <p:par>
                                <p:cTn id="9" presetID="47"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9" presetClass="path" presetSubtype="0" accel="50000" decel="50000" fill="hold" grpId="0" nodeType="clickEffect">
                                  <p:stCondLst>
                                    <p:cond delay="0"/>
                                  </p:stCondLst>
                                  <p:childTnLst>
                                    <p:animMotion origin="layout" path="M 0.02083 0.12766 L 0.23333 0.17762 " pathEditMode="relative" rAng="0" ptsTypes="AA">
                                      <p:cBhvr>
                                        <p:cTn id="17" dur="2000" fill="hold"/>
                                        <p:tgtEl>
                                          <p:spTgt spid="6"/>
                                        </p:tgtEl>
                                        <p:attrNameLst>
                                          <p:attrName>ppt_x</p:attrName>
                                          <p:attrName>ppt_y</p:attrName>
                                        </p:attrNameLst>
                                      </p:cBhvr>
                                      <p:rCtr x="10600" y="2500"/>
                                    </p:animMotion>
                                  </p:childTnLst>
                                </p:cTn>
                              </p:par>
                            </p:childTnLst>
                          </p:cTn>
                        </p:par>
                      </p:childTnLst>
                    </p:cTn>
                  </p:par>
                  <p:par>
                    <p:cTn id="18" fill="hold">
                      <p:stCondLst>
                        <p:cond delay="indefinite"/>
                      </p:stCondLst>
                      <p:childTnLst>
                        <p:par>
                          <p:cTn id="19" fill="hold">
                            <p:stCondLst>
                              <p:cond delay="0"/>
                            </p:stCondLst>
                            <p:childTnLst>
                              <p:par>
                                <p:cTn id="20" presetID="49" presetClass="path" presetSubtype="0" accel="50000" decel="50000" fill="hold" grpId="0" nodeType="clickEffect">
                                  <p:stCondLst>
                                    <p:cond delay="0"/>
                                  </p:stCondLst>
                                  <p:childTnLst>
                                    <p:animMotion origin="layout" path="M 2.77556E-17 -3.71878E-6 L 0.2125 0.04996 " pathEditMode="relative" rAng="0" ptsTypes="AA">
                                      <p:cBhvr>
                                        <p:cTn id="21" dur="2000" fill="hold"/>
                                        <p:tgtEl>
                                          <p:spTgt spid="7"/>
                                        </p:tgtEl>
                                        <p:attrNameLst>
                                          <p:attrName>ppt_x</p:attrName>
                                          <p:attrName>ppt_y</p:attrName>
                                        </p:attrNameLst>
                                      </p:cBhvr>
                                      <p:rCtr x="10600" y="2500"/>
                                    </p:animMotion>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1000"/>
                                        <p:tgtEl>
                                          <p:spTgt spid="12"/>
                                        </p:tgtEl>
                                      </p:cBhvr>
                                    </p:animEffect>
                                    <p:anim calcmode="lin" valueType="num">
                                      <p:cBhvr>
                                        <p:cTn id="34" dur="1000" fill="hold"/>
                                        <p:tgtEl>
                                          <p:spTgt spid="12"/>
                                        </p:tgtEl>
                                        <p:attrNameLst>
                                          <p:attrName>ppt_x</p:attrName>
                                        </p:attrNameLst>
                                      </p:cBhvr>
                                      <p:tavLst>
                                        <p:tav tm="0">
                                          <p:val>
                                            <p:strVal val="#ppt_x"/>
                                          </p:val>
                                        </p:tav>
                                        <p:tav tm="100000">
                                          <p:val>
                                            <p:strVal val="#ppt_x"/>
                                          </p:val>
                                        </p:tav>
                                      </p:tavLst>
                                    </p:anim>
                                    <p:anim calcmode="lin" valueType="num">
                                      <p:cBhvr>
                                        <p:cTn id="3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circle(in)">
                                      <p:cBhvr>
                                        <p:cTn id="40" dur="20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fade">
                                      <p:cBhvr>
                                        <p:cTn id="45" dur="1000"/>
                                        <p:tgtEl>
                                          <p:spTgt spid="11"/>
                                        </p:tgtEl>
                                      </p:cBhvr>
                                    </p:animEffect>
                                    <p:anim calcmode="lin" valueType="num">
                                      <p:cBhvr>
                                        <p:cTn id="46" dur="1000" fill="hold"/>
                                        <p:tgtEl>
                                          <p:spTgt spid="11"/>
                                        </p:tgtEl>
                                        <p:attrNameLst>
                                          <p:attrName>ppt_x</p:attrName>
                                        </p:attrNameLst>
                                      </p:cBhvr>
                                      <p:tavLst>
                                        <p:tav tm="0">
                                          <p:val>
                                            <p:strVal val="#ppt_x"/>
                                          </p:val>
                                        </p:tav>
                                        <p:tav tm="100000">
                                          <p:val>
                                            <p:strVal val="#ppt_x"/>
                                          </p:val>
                                        </p:tav>
                                      </p:tavLst>
                                    </p:anim>
                                    <p:anim calcmode="lin" valueType="num">
                                      <p:cBhvr>
                                        <p:cTn id="4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dissolve">
                                      <p:cBhvr>
                                        <p:cTn id="5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1" grpId="0" animBg="1"/>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Alternative Splicing</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74870933"/>
      </p:ext>
    </p:extLst>
  </p:cSld>
  <p:clrMapOvr>
    <a:masterClrMapping/>
  </p:clrMapOvr>
  <p:transition>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320"/>
            <a:ext cx="8001000" cy="1143000"/>
          </a:xfrm>
        </p:spPr>
        <p:txBody>
          <a:bodyPr>
            <a:normAutofit fontScale="90000"/>
          </a:bodyPr>
          <a:lstStyle/>
          <a:p>
            <a:r>
              <a:rPr lang="en-US" dirty="0">
                <a:hlinkClick r:id="rId3"/>
              </a:rPr>
              <a:t>Male fruit fly courtship behavior</a:t>
            </a:r>
            <a:br>
              <a:rPr lang="en-US" dirty="0"/>
            </a:br>
            <a:r>
              <a:rPr lang="en-US" dirty="0"/>
              <a:t>HHMI Streaming </a:t>
            </a:r>
            <a:r>
              <a:rPr lang="en-US" dirty="0" err="1"/>
              <a:t>Media</a:t>
            </a:r>
            <a:endParaRPr lang="en-US" dirty="0"/>
          </a:p>
        </p:txBody>
      </p:sp>
      <p:pic>
        <p:nvPicPr>
          <p:cNvPr id="6" name="Picture 5" descr="Screen shot 2013-03-27 at 3.34.43 PM.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1858" y="1600200"/>
            <a:ext cx="6940284" cy="4288572"/>
          </a:xfrm>
          <a:prstGeom prst="rect">
            <a:avLst/>
          </a:prstGeom>
        </p:spPr>
      </p:pic>
    </p:spTree>
    <p:extLst>
      <p:ext uri="{BB962C8B-B14F-4D97-AF65-F5344CB8AC3E}">
        <p14:creationId xmlns:p14="http://schemas.microsoft.com/office/powerpoint/2010/main" val="811673646"/>
      </p:ext>
    </p:extLst>
  </p:cSld>
  <p:clrMapOvr>
    <a:masterClrMapping/>
  </p:clrMapOvr>
  <p:transition>
    <p:wheel spokes="8"/>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066800"/>
          </a:xfrm>
        </p:spPr>
        <p:txBody>
          <a:bodyPr/>
          <a:lstStyle/>
          <a:p>
            <a:r>
              <a:rPr lang="en-US" dirty="0">
                <a:hlinkClick r:id="rId3"/>
              </a:rPr>
              <a:t>Male Courtship Behaviors</a:t>
            </a:r>
            <a:endParaRPr lang="en-US" dirty="0"/>
          </a:p>
        </p:txBody>
      </p:sp>
      <p:sp>
        <p:nvSpPr>
          <p:cNvPr id="3" name="Content Placeholder 2"/>
          <p:cNvSpPr>
            <a:spLocks noGrp="1"/>
          </p:cNvSpPr>
          <p:nvPr>
            <p:ph idx="1"/>
          </p:nvPr>
        </p:nvSpPr>
        <p:spPr>
          <a:xfrm>
            <a:off x="152400" y="1852796"/>
            <a:ext cx="3860800" cy="3152409"/>
          </a:xfrm>
        </p:spPr>
        <p:txBody>
          <a:bodyPr>
            <a:noAutofit/>
          </a:bodyPr>
          <a:lstStyle/>
          <a:p>
            <a:r>
              <a:rPr lang="en-US" sz="2400" dirty="0"/>
              <a:t>Following female</a:t>
            </a:r>
          </a:p>
          <a:p>
            <a:r>
              <a:rPr lang="en-US" sz="2400" dirty="0"/>
              <a:t>Tapping female</a:t>
            </a:r>
          </a:p>
          <a:p>
            <a:r>
              <a:rPr lang="en-US" sz="2400" dirty="0"/>
              <a:t>Playing species-specific courtship song by vibrating its wings</a:t>
            </a:r>
          </a:p>
          <a:p>
            <a:r>
              <a:rPr lang="en-US" sz="2400" dirty="0"/>
              <a:t>Licking female</a:t>
            </a:r>
          </a:p>
          <a:p>
            <a:r>
              <a:rPr lang="en-US" sz="2400" dirty="0"/>
              <a:t>Curling abdomen to mate</a:t>
            </a:r>
          </a:p>
        </p:txBody>
      </p:sp>
      <p:pic>
        <p:nvPicPr>
          <p:cNvPr id="24578" name="Picture 2" descr="http://www.nature.com/nrg/journal/v2/n11/images/nrg1101-879a-f1.gif"/>
          <p:cNvPicPr>
            <a:picLocks noChangeAspect="1" noChangeArrowheads="1"/>
          </p:cNvPicPr>
          <p:nvPr/>
        </p:nvPicPr>
        <p:blipFill>
          <a:blip r:embed="rId4" cstate="print"/>
          <a:srcRect/>
          <a:stretch>
            <a:fillRect/>
          </a:stretch>
        </p:blipFill>
        <p:spPr bwMode="auto">
          <a:xfrm>
            <a:off x="3726122" y="1409700"/>
            <a:ext cx="5417877" cy="4127500"/>
          </a:xfrm>
          <a:prstGeom prst="rect">
            <a:avLst/>
          </a:prstGeom>
          <a:noFill/>
        </p:spPr>
      </p:pic>
      <p:sp>
        <p:nvSpPr>
          <p:cNvPr id="6" name="TextBox 5"/>
          <p:cNvSpPr txBox="1"/>
          <p:nvPr/>
        </p:nvSpPr>
        <p:spPr>
          <a:xfrm>
            <a:off x="5846760" y="6427113"/>
            <a:ext cx="3297240" cy="430887"/>
          </a:xfrm>
          <a:prstGeom prst="rect">
            <a:avLst/>
          </a:prstGeom>
          <a:noFill/>
        </p:spPr>
        <p:txBody>
          <a:bodyPr wrap="none" rtlCol="0">
            <a:spAutoFit/>
          </a:bodyPr>
          <a:lstStyle/>
          <a:p>
            <a:r>
              <a:rPr lang="en-US" sz="1100" dirty="0"/>
              <a:t>Marla B. </a:t>
            </a:r>
            <a:r>
              <a:rPr lang="en-US" sz="1100" dirty="0" err="1"/>
              <a:t>Sokolowski</a:t>
            </a:r>
            <a:endParaRPr lang="en-US" sz="1100" dirty="0"/>
          </a:p>
          <a:p>
            <a:r>
              <a:rPr lang="en-US" sz="1100" dirty="0"/>
              <a:t>Nature Reviews Genetics 2, 879-890 (November 2001)</a:t>
            </a:r>
          </a:p>
        </p:txBody>
      </p:sp>
      <p:sp>
        <p:nvSpPr>
          <p:cNvPr id="5" name="TextBox 4"/>
          <p:cNvSpPr txBox="1"/>
          <p:nvPr/>
        </p:nvSpPr>
        <p:spPr>
          <a:xfrm>
            <a:off x="503569" y="5798810"/>
            <a:ext cx="8136863" cy="523220"/>
          </a:xfrm>
          <a:prstGeom prst="rect">
            <a:avLst/>
          </a:prstGeom>
          <a:noFill/>
        </p:spPr>
        <p:txBody>
          <a:bodyPr wrap="none" rtlCol="0">
            <a:spAutoFit/>
          </a:bodyPr>
          <a:lstStyle/>
          <a:p>
            <a:r>
              <a:rPr lang="en-US" sz="2800" dirty="0"/>
              <a:t>These behaviors are all regulated by the </a:t>
            </a:r>
            <a:r>
              <a:rPr lang="en-US" sz="2800" i="1" dirty="0"/>
              <a:t>fruitless</a:t>
            </a:r>
            <a:r>
              <a:rPr lang="en-US" sz="2800" dirty="0"/>
              <a:t> gene.</a:t>
            </a:r>
          </a:p>
        </p:txBody>
      </p:sp>
    </p:spTree>
    <p:extLst>
      <p:ext uri="{BB962C8B-B14F-4D97-AF65-F5344CB8AC3E}">
        <p14:creationId xmlns:p14="http://schemas.microsoft.com/office/powerpoint/2010/main" val="3767378281"/>
      </p:ext>
    </p:extLst>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5702423" y="2873499"/>
            <a:ext cx="2554041" cy="2386012"/>
            <a:chOff x="5702423" y="2387724"/>
            <a:chExt cx="2554041" cy="2386012"/>
          </a:xfrm>
        </p:grpSpPr>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967071">
              <a:off x="5786438" y="2303709"/>
              <a:ext cx="2386012" cy="255404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6" name="Rectangle 15"/>
            <p:cNvSpPr/>
            <p:nvPr/>
          </p:nvSpPr>
          <p:spPr>
            <a:xfrm>
              <a:off x="8020050" y="2947987"/>
              <a:ext cx="171450" cy="63274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sp>
        <p:nvSpPr>
          <p:cNvPr id="14" name="Title 13"/>
          <p:cNvSpPr>
            <a:spLocks noGrp="1"/>
          </p:cNvSpPr>
          <p:nvPr>
            <p:ph type="title"/>
          </p:nvPr>
        </p:nvSpPr>
        <p:spPr>
          <a:xfrm>
            <a:off x="0" y="603250"/>
            <a:ext cx="9143999" cy="1857375"/>
          </a:xfrm>
        </p:spPr>
        <p:txBody>
          <a:bodyPr>
            <a:noAutofit/>
          </a:bodyPr>
          <a:lstStyle/>
          <a:p>
            <a:r>
              <a:rPr lang="en-US" sz="3200" dirty="0"/>
              <a:t>Male courtship behavior dictated by</a:t>
            </a:r>
            <a:br>
              <a:rPr lang="en-US" sz="3200" dirty="0"/>
            </a:br>
            <a:r>
              <a:rPr lang="en-US" sz="3200" b="1" i="1" dirty="0"/>
              <a:t>fruitless (</a:t>
            </a:r>
            <a:r>
              <a:rPr lang="en-US" sz="3200" b="1" i="1" dirty="0" err="1"/>
              <a:t>fru</a:t>
            </a:r>
            <a:r>
              <a:rPr lang="en-US" sz="3200" b="1" i="1" dirty="0"/>
              <a:t>) </a:t>
            </a:r>
            <a:r>
              <a:rPr lang="en-US" sz="3200" dirty="0"/>
              <a:t>gene that </a:t>
            </a:r>
            <a:br>
              <a:rPr lang="en-US" sz="3200" dirty="0"/>
            </a:br>
            <a:r>
              <a:rPr lang="en-US" sz="3200" dirty="0"/>
              <a:t>is alternatively spliced in a gender-specific manner </a:t>
            </a:r>
          </a:p>
        </p:txBody>
      </p:sp>
      <p:grpSp>
        <p:nvGrpSpPr>
          <p:cNvPr id="24" name="Group 23"/>
          <p:cNvGrpSpPr/>
          <p:nvPr/>
        </p:nvGrpSpPr>
        <p:grpSpPr>
          <a:xfrm>
            <a:off x="2085975" y="2938462"/>
            <a:ext cx="4010025" cy="1728788"/>
            <a:chOff x="2085975" y="2452687"/>
            <a:chExt cx="4010025" cy="1728788"/>
          </a:xfrm>
        </p:grpSpPr>
        <p:sp>
          <p:nvSpPr>
            <p:cNvPr id="3" name="Rectangle 2"/>
            <p:cNvSpPr/>
            <p:nvPr/>
          </p:nvSpPr>
          <p:spPr>
            <a:xfrm>
              <a:off x="2085975" y="3648075"/>
              <a:ext cx="1447800" cy="514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4" name="Rectangle 3"/>
            <p:cNvSpPr/>
            <p:nvPr/>
          </p:nvSpPr>
          <p:spPr>
            <a:xfrm>
              <a:off x="4648200" y="3667125"/>
              <a:ext cx="1447800" cy="514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5" name="Rectangle 4"/>
            <p:cNvSpPr/>
            <p:nvPr/>
          </p:nvSpPr>
          <p:spPr>
            <a:xfrm>
              <a:off x="2095501" y="3114675"/>
              <a:ext cx="1099060" cy="51435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pic>
          <p:nvPicPr>
            <p:cNvPr id="1026" name="Picture 2" descr="C:\Users\Cathy\AppData\Local\Microsoft\Windows\Temporary Internet Files\Content.IE5\UHSVAC9I\Pink_Venus_symbol.svg[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56473" y="2452687"/>
              <a:ext cx="447675" cy="4476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Cathy\AppData\Local\Microsoft\Windows\Temporary Internet Files\Content.IE5\VKDSJKNI\600px-Mars-male-symbol-pseudo-3D-blue.svg[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7625" y="3600449"/>
              <a:ext cx="371475" cy="371475"/>
            </a:xfrm>
            <a:prstGeom prst="rect">
              <a:avLst/>
            </a:prstGeom>
            <a:noFill/>
            <a:extLst>
              <a:ext uri="{909E8E84-426E-40dd-AFC4-6F175D3DCCD1}">
                <a14:hiddenFill xmlns:a14="http://schemas.microsoft.com/office/drawing/2010/main" xmlns="">
                  <a:solidFill>
                    <a:srgbClr val="FFFFFF"/>
                  </a:solidFill>
                </a14:hiddenFill>
              </a:ext>
            </a:extLst>
          </p:spPr>
        </p:pic>
        <p:cxnSp>
          <p:nvCxnSpPr>
            <p:cNvPr id="7" name="Straight Connector 6"/>
            <p:cNvCxnSpPr/>
            <p:nvPr/>
          </p:nvCxnSpPr>
          <p:spPr>
            <a:xfrm flipV="1">
              <a:off x="3194561" y="2686050"/>
              <a:ext cx="777364" cy="428625"/>
            </a:xfrm>
            <a:prstGeom prst="line">
              <a:avLst/>
            </a:prstGeom>
            <a:ln>
              <a:solidFill>
                <a:srgbClr val="FF0066"/>
              </a:solidFill>
            </a:ln>
          </p:spPr>
          <p:style>
            <a:lnRef idx="3">
              <a:schemeClr val="accent2"/>
            </a:lnRef>
            <a:fillRef idx="0">
              <a:schemeClr val="accent2"/>
            </a:fillRef>
            <a:effectRef idx="2">
              <a:schemeClr val="accent2"/>
            </a:effectRef>
            <a:fontRef idx="minor">
              <a:schemeClr val="tx1"/>
            </a:fontRef>
          </p:style>
        </p:cxnSp>
        <p:cxnSp>
          <p:nvCxnSpPr>
            <p:cNvPr id="10" name="Straight Connector 9"/>
            <p:cNvCxnSpPr/>
            <p:nvPr/>
          </p:nvCxnSpPr>
          <p:spPr>
            <a:xfrm flipV="1">
              <a:off x="3546986" y="3367087"/>
              <a:ext cx="558289" cy="290514"/>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4099436" y="3376612"/>
              <a:ext cx="558289" cy="290514"/>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3956561" y="2686050"/>
              <a:ext cx="729739" cy="962025"/>
            </a:xfrm>
            <a:prstGeom prst="line">
              <a:avLst/>
            </a:prstGeom>
            <a:ln>
              <a:solidFill>
                <a:srgbClr val="FF0066"/>
              </a:solidFill>
            </a:ln>
          </p:spPr>
          <p:style>
            <a:lnRef idx="3">
              <a:schemeClr val="accent2"/>
            </a:lnRef>
            <a:fillRef idx="0">
              <a:schemeClr val="accent2"/>
            </a:fillRef>
            <a:effectRef idx="2">
              <a:schemeClr val="accent2"/>
            </a:effectRef>
            <a:fontRef idx="minor">
              <a:schemeClr val="tx1"/>
            </a:fontRef>
          </p:style>
        </p:cxnSp>
        <p:cxnSp>
          <p:nvCxnSpPr>
            <p:cNvPr id="19" name="Straight Connector 18"/>
            <p:cNvCxnSpPr/>
            <p:nvPr/>
          </p:nvCxnSpPr>
          <p:spPr>
            <a:xfrm>
              <a:off x="3480310" y="4162425"/>
              <a:ext cx="1167890" cy="0"/>
            </a:xfrm>
            <a:prstGeom prst="line">
              <a:avLst/>
            </a:prstGeom>
            <a:ln>
              <a:prstDash val="dash"/>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283247008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DevBio10e-Fig-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88" y="2095500"/>
            <a:ext cx="8531225" cy="46863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9939" name="Rectangle 3"/>
          <p:cNvSpPr>
            <a:spLocks noGrp="1" noChangeArrowheads="1"/>
          </p:cNvSpPr>
          <p:nvPr>
            <p:ph type="title"/>
          </p:nvPr>
        </p:nvSpPr>
        <p:spPr>
          <a:xfrm>
            <a:off x="457200" y="278788"/>
            <a:ext cx="8229600" cy="1575412"/>
          </a:xfrm>
        </p:spPr>
        <p:txBody>
          <a:bodyPr>
            <a:noAutofit/>
          </a:bodyPr>
          <a:lstStyle/>
          <a:p>
            <a:pPr eaLnBrk="1" hangingPunct="1"/>
            <a:r>
              <a:rPr lang="en-US" altLang="en-US" sz="3200" dirty="0"/>
              <a:t>Sexually dimorphic neural circuits in adult male and female </a:t>
            </a:r>
            <a:r>
              <a:rPr lang="en-US" altLang="en-US" sz="3200" i="1" dirty="0"/>
              <a:t>Drosophila</a:t>
            </a:r>
            <a:r>
              <a:rPr lang="en-US" altLang="en-US" sz="3200" dirty="0"/>
              <a:t> brains: </a:t>
            </a:r>
            <a:br>
              <a:rPr lang="en-US" altLang="en-US" sz="3200" dirty="0"/>
            </a:br>
            <a:r>
              <a:rPr lang="en-US" altLang="en-US" sz="3200" dirty="0">
                <a:solidFill>
                  <a:srgbClr val="00B050"/>
                </a:solidFill>
              </a:rPr>
              <a:t>Fruitless protein shown in green</a:t>
            </a:r>
          </a:p>
        </p:txBody>
      </p:sp>
      <p:pic>
        <p:nvPicPr>
          <p:cNvPr id="7170" name="Picture 2" descr="C:\Users\Cathy\AppData\Local\Microsoft\Windows\Temporary Internet Files\Content.IE5\WCRW8D0J\MP900442289[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8675" y="1625600"/>
            <a:ext cx="1066800" cy="800100"/>
          </a:xfrm>
          <a:prstGeom prst="rect">
            <a:avLst/>
          </a:prstGeom>
          <a:noFill/>
          <a:extLst>
            <a:ext uri="{909E8E84-426E-40dd-AFC4-6F175D3DCCD1}">
              <a14:hiddenFill xmlns:a14="http://schemas.microsoft.com/office/drawing/2010/main" xmlns="">
                <a:solidFill>
                  <a:srgbClr val="FFFFFF"/>
                </a:solidFill>
              </a14:hiddenFill>
            </a:ext>
          </a:extLst>
        </p:spPr>
      </p:pic>
      <p:pic>
        <p:nvPicPr>
          <p:cNvPr id="7171" name="Picture 3" descr="C:\Users\Cathy\AppData\Local\Microsoft\Windows\Temporary Internet Files\Content.IE5\WCRW8D0J\MP900442288[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81860" y="1423020"/>
            <a:ext cx="898577" cy="100268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8994421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Autofit/>
          </a:bodyPr>
          <a:lstStyle/>
          <a:p>
            <a:r>
              <a:rPr lang="en-US" sz="3600" dirty="0"/>
              <a:t>Chromosomal sex determination in mammals</a:t>
            </a:r>
          </a:p>
        </p:txBody>
      </p:sp>
      <p:sp>
        <p:nvSpPr>
          <p:cNvPr id="3" name="Content Placeholder 2"/>
          <p:cNvSpPr>
            <a:spLocks noGrp="1"/>
          </p:cNvSpPr>
          <p:nvPr>
            <p:ph idx="1"/>
          </p:nvPr>
        </p:nvSpPr>
        <p:spPr/>
        <p:txBody>
          <a:bodyPr/>
          <a:lstStyle/>
          <a:p>
            <a:r>
              <a:rPr lang="en-US" dirty="0"/>
              <a:t>XX embryos develop into females. </a:t>
            </a:r>
          </a:p>
          <a:p>
            <a:r>
              <a:rPr lang="en-US" dirty="0"/>
              <a:t>XY embryos develop into males.</a:t>
            </a:r>
          </a:p>
          <a:p>
            <a:r>
              <a:rPr lang="en-US" dirty="0"/>
              <a:t>Y chromosome contains a “master regulator” transcription factor for male development called </a:t>
            </a:r>
            <a:r>
              <a:rPr lang="en-US" i="1" dirty="0"/>
              <a:t>SRY</a:t>
            </a:r>
            <a:r>
              <a:rPr lang="en-US" dirty="0"/>
              <a:t>.</a:t>
            </a:r>
            <a:endParaRPr lang="en-US" i="1" dirty="0"/>
          </a:p>
          <a:p>
            <a:r>
              <a:rPr lang="en-US" dirty="0"/>
              <a:t>XO embryos develop into females.</a:t>
            </a:r>
          </a:p>
          <a:p>
            <a:r>
              <a:rPr lang="en-US" dirty="0"/>
              <a:t>Transgenic X</a:t>
            </a:r>
            <a:r>
              <a:rPr lang="en-US" baseline="30000" dirty="0"/>
              <a:t>SRY</a:t>
            </a:r>
            <a:r>
              <a:rPr lang="en-US" dirty="0"/>
              <a:t> mice develop into males</a:t>
            </a:r>
          </a:p>
        </p:txBody>
      </p:sp>
    </p:spTree>
    <p:extLst>
      <p:ext uri="{BB962C8B-B14F-4D97-AF65-F5344CB8AC3E}">
        <p14:creationId xmlns:p14="http://schemas.microsoft.com/office/powerpoint/2010/main" val="172610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63" y="274638"/>
            <a:ext cx="8575675" cy="1143000"/>
          </a:xfrm>
        </p:spPr>
        <p:txBody>
          <a:bodyPr>
            <a:noAutofit/>
          </a:bodyPr>
          <a:lstStyle/>
          <a:p>
            <a:r>
              <a:rPr lang="en-US" sz="3600" dirty="0"/>
              <a:t>Chromosomal sex determination in fruit flies</a:t>
            </a:r>
          </a:p>
        </p:txBody>
      </p:sp>
      <p:sp>
        <p:nvSpPr>
          <p:cNvPr id="3" name="Content Placeholder 2"/>
          <p:cNvSpPr>
            <a:spLocks noGrp="1"/>
          </p:cNvSpPr>
          <p:nvPr>
            <p:ph idx="1"/>
          </p:nvPr>
        </p:nvSpPr>
        <p:spPr>
          <a:xfrm>
            <a:off x="457200" y="1600200"/>
            <a:ext cx="8229600" cy="5003800"/>
          </a:xfrm>
        </p:spPr>
        <p:txBody>
          <a:bodyPr>
            <a:normAutofit/>
          </a:bodyPr>
          <a:lstStyle/>
          <a:p>
            <a:r>
              <a:rPr lang="en-US" dirty="0"/>
              <a:t>Like mammals, XX flies are female, and XY flies are males.</a:t>
            </a:r>
          </a:p>
          <a:p>
            <a:r>
              <a:rPr lang="en-US" dirty="0"/>
              <a:t>However, XO flies are male.</a:t>
            </a:r>
          </a:p>
          <a:p>
            <a:r>
              <a:rPr lang="en-US" dirty="0"/>
              <a:t>The number of X chromosomes determines the sex of the fly.</a:t>
            </a:r>
          </a:p>
          <a:p>
            <a:r>
              <a:rPr lang="en-US" dirty="0"/>
              <a:t>The Y chromosome in flies plays no role in sex determination.</a:t>
            </a:r>
          </a:p>
          <a:p>
            <a:r>
              <a:rPr lang="en-US" dirty="0"/>
              <a:t>Instead, the X-linked gene </a:t>
            </a:r>
            <a:r>
              <a:rPr lang="en-US" i="1" dirty="0"/>
              <a:t>Sex-lethal</a:t>
            </a:r>
            <a:r>
              <a:rPr lang="en-US" dirty="0"/>
              <a:t> (</a:t>
            </a:r>
            <a:r>
              <a:rPr lang="en-US" i="1" dirty="0" err="1"/>
              <a:t>Sxl</a:t>
            </a:r>
            <a:r>
              <a:rPr lang="en-US" dirty="0"/>
              <a:t>) determines sex in flies.</a:t>
            </a:r>
          </a:p>
        </p:txBody>
      </p:sp>
    </p:spTree>
    <p:extLst>
      <p:ext uri="{BB962C8B-B14F-4D97-AF65-F5344CB8AC3E}">
        <p14:creationId xmlns:p14="http://schemas.microsoft.com/office/powerpoint/2010/main" val="2894666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Sex-lethal</a:t>
            </a:r>
            <a:r>
              <a:rPr lang="en-US" dirty="0"/>
              <a:t> (</a:t>
            </a:r>
            <a:r>
              <a:rPr lang="en-US" i="1" dirty="0" err="1"/>
              <a:t>Sxl</a:t>
            </a:r>
            <a:r>
              <a:rPr lang="en-US" dirty="0"/>
              <a:t>)</a:t>
            </a:r>
          </a:p>
        </p:txBody>
      </p:sp>
      <p:sp>
        <p:nvSpPr>
          <p:cNvPr id="3" name="Content Placeholder 2"/>
          <p:cNvSpPr>
            <a:spLocks noGrp="1"/>
          </p:cNvSpPr>
          <p:nvPr>
            <p:ph idx="1"/>
          </p:nvPr>
        </p:nvSpPr>
        <p:spPr>
          <a:xfrm>
            <a:off x="457200" y="1600200"/>
            <a:ext cx="8229600" cy="4864100"/>
          </a:xfrm>
        </p:spPr>
        <p:txBody>
          <a:bodyPr>
            <a:normAutofit/>
          </a:bodyPr>
          <a:lstStyle/>
          <a:p>
            <a:r>
              <a:rPr lang="en-US" i="1" dirty="0" err="1"/>
              <a:t>Sxl</a:t>
            </a:r>
            <a:r>
              <a:rPr lang="en-US" dirty="0"/>
              <a:t> encodes an RNA splicing factor that regulates gonad development and levels of gene expression from the X chromosome</a:t>
            </a:r>
          </a:p>
          <a:p>
            <a:r>
              <a:rPr lang="en-US" dirty="0"/>
              <a:t>The number of X chromosomes determines the activation of </a:t>
            </a:r>
            <a:r>
              <a:rPr lang="en-US" i="1" dirty="0" err="1"/>
              <a:t>Sxl</a:t>
            </a:r>
            <a:endParaRPr lang="en-US" dirty="0"/>
          </a:p>
          <a:p>
            <a:r>
              <a:rPr lang="en-US" dirty="0"/>
              <a:t>XX embryos express the female, functional </a:t>
            </a:r>
            <a:r>
              <a:rPr lang="en-US" dirty="0" err="1"/>
              <a:t>Sxl protein</a:t>
            </a:r>
            <a:endParaRPr lang="en-US" dirty="0"/>
          </a:p>
          <a:p>
            <a:r>
              <a:rPr lang="en-US" dirty="0"/>
              <a:t>XY embryos express the male, non-functional protein</a:t>
            </a:r>
          </a:p>
        </p:txBody>
      </p:sp>
    </p:spTree>
    <p:extLst>
      <p:ext uri="{BB962C8B-B14F-4D97-AF65-F5344CB8AC3E}">
        <p14:creationId xmlns:p14="http://schemas.microsoft.com/office/powerpoint/2010/main" val="25130456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IW_NOTES_FOOTER"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3821</TotalTime>
  <Words>1457</Words>
  <Application>Microsoft Office PowerPoint</Application>
  <PresentationFormat>On-screen Show (4:3)</PresentationFormat>
  <Paragraphs>118</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vt:lpstr>
      <vt:lpstr>Times New Roman</vt:lpstr>
      <vt:lpstr>Office Theme</vt:lpstr>
      <vt:lpstr>transformer and Sex determination in Drosophila</vt:lpstr>
      <vt:lpstr>Alternative Splicing</vt:lpstr>
      <vt:lpstr>Male fruit fly courtship behavior HHMI Streaming Media</vt:lpstr>
      <vt:lpstr>Male Courtship Behaviors</vt:lpstr>
      <vt:lpstr>Male courtship behavior dictated by fruitless (fru) gene that  is alternatively spliced in a gender-specific manner </vt:lpstr>
      <vt:lpstr>Sexually dimorphic neural circuits in adult male and female Drosophila brains:  Fruitless protein shown in green</vt:lpstr>
      <vt:lpstr>Chromosomal sex determination in mammals</vt:lpstr>
      <vt:lpstr>Chromosomal sex determination in fruit flies</vt:lpstr>
      <vt:lpstr>Sex-lethal (Sxl)</vt:lpstr>
      <vt:lpstr>XX embryos</vt:lpstr>
      <vt:lpstr>XY embryos</vt:lpstr>
      <vt:lpstr>Summary of alternative splicing cascade leading to male courtship behavior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Transformer and Sex determination in Drosophila</dc:title>
  <dc:creator>Melanie Van Stry</dc:creator>
  <cp:lastModifiedBy>Catie</cp:lastModifiedBy>
  <cp:revision>50</cp:revision>
  <dcterms:created xsi:type="dcterms:W3CDTF">2017-04-04T15:01:51Z</dcterms:created>
  <dcterms:modified xsi:type="dcterms:W3CDTF">2017-06-20T03:27:57Z</dcterms:modified>
</cp:coreProperties>
</file>