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ca64bcb0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ca64bcb0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ca64bcb0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ca64bcb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ca64bcb0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ca64bcb0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ca64bcb0a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ca64bcb0a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ca64bcb0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ca64bcb0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ca64bcb0a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8ca64bcb0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ca64bcb0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ca64bcb0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ca64bcb0a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ca64bcb0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ca64bcb0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ca64bcb0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ca64bcb0a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ca64bcb0a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6681cad8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86681cad8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6681cad8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6681cad8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6681cad83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86681cad83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6681cad83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86681cad83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6681cad8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6681cad8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ca64bcb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ca64bcb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ca64bcb0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ca64bcb0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ca64bcb0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ca64bcb0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ca64bcb0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ca64bcb0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44.png"/><Relationship Id="rId8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7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11" Type="http://schemas.openxmlformats.org/officeDocument/2006/relationships/image" Target="../media/image4.jpg"/><Relationship Id="rId22" Type="http://schemas.openxmlformats.org/officeDocument/2006/relationships/image" Target="../media/image21.png"/><Relationship Id="rId10" Type="http://schemas.openxmlformats.org/officeDocument/2006/relationships/image" Target="../media/image3.jpg"/><Relationship Id="rId21" Type="http://schemas.openxmlformats.org/officeDocument/2006/relationships/image" Target="../media/image20.png"/><Relationship Id="rId13" Type="http://schemas.openxmlformats.org/officeDocument/2006/relationships/image" Target="../media/image24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Relationship Id="rId9" Type="http://schemas.openxmlformats.org/officeDocument/2006/relationships/image" Target="../media/image7.jpg"/><Relationship Id="rId15" Type="http://schemas.openxmlformats.org/officeDocument/2006/relationships/image" Target="../media/image13.png"/><Relationship Id="rId14" Type="http://schemas.openxmlformats.org/officeDocument/2006/relationships/image" Target="../media/image6.jpg"/><Relationship Id="rId17" Type="http://schemas.openxmlformats.org/officeDocument/2006/relationships/image" Target="../media/image9.png"/><Relationship Id="rId16" Type="http://schemas.openxmlformats.org/officeDocument/2006/relationships/image" Target="../media/image12.png"/><Relationship Id="rId5" Type="http://schemas.openxmlformats.org/officeDocument/2006/relationships/image" Target="../media/image22.jpg"/><Relationship Id="rId19" Type="http://schemas.openxmlformats.org/officeDocument/2006/relationships/image" Target="../media/image43.png"/><Relationship Id="rId6" Type="http://schemas.openxmlformats.org/officeDocument/2006/relationships/image" Target="../media/image15.gif"/><Relationship Id="rId18" Type="http://schemas.openxmlformats.org/officeDocument/2006/relationships/image" Target="../media/image16.jpg"/><Relationship Id="rId7" Type="http://schemas.openxmlformats.org/officeDocument/2006/relationships/image" Target="../media/image8.jp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496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249550" y="12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Posters &amp; Beyond</a:t>
            </a:r>
            <a:endParaRPr/>
          </a:p>
        </p:txBody>
      </p:sp>
      <p:sp>
        <p:nvSpPr>
          <p:cNvPr id="176" name="Google Shape;17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4924" y="3914424"/>
            <a:ext cx="1229075" cy="12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238" y="816025"/>
            <a:ext cx="7172325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187075" y="11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Workshops</a:t>
            </a:r>
            <a:endParaRPr/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2474" y="3699174"/>
            <a:ext cx="1500978" cy="150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802326"/>
            <a:ext cx="6930425" cy="1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8438" y="68450"/>
            <a:ext cx="442912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973313"/>
            <a:ext cx="381204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2755" y="990738"/>
            <a:ext cx="3380515" cy="150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6613" y="1918500"/>
            <a:ext cx="19526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36988" y="2478954"/>
            <a:ext cx="3812050" cy="127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7074" y="2315561"/>
            <a:ext cx="2841800" cy="109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>
            <p:ph type="title"/>
          </p:nvPr>
        </p:nvSpPr>
        <p:spPr>
          <a:xfrm>
            <a:off x="311700" y="105150"/>
            <a:ext cx="8520600" cy="9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Hour - Your opportunity to meet 130 great colleagues on your own turf!</a:t>
            </a:r>
            <a:endParaRPr/>
          </a:p>
        </p:txBody>
      </p:sp>
      <p:sp>
        <p:nvSpPr>
          <p:cNvPr id="198" name="Google Shape;19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25" y="2249025"/>
            <a:ext cx="2837823" cy="283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12060"/>
            <a:ext cx="8700426" cy="3811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>
            <p:ph type="title"/>
          </p:nvPr>
        </p:nvSpPr>
        <p:spPr>
          <a:xfrm>
            <a:off x="249550" y="173100"/>
            <a:ext cx="86316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Faculty Program</a:t>
            </a:r>
            <a:endParaRPr/>
          </a:p>
        </p:txBody>
      </p:sp>
      <p:sp>
        <p:nvSpPr>
          <p:cNvPr id="206" name="Google Shape;206;p25"/>
          <p:cNvSpPr txBox="1"/>
          <p:nvPr>
            <p:ph idx="1" type="body"/>
          </p:nvPr>
        </p:nvSpPr>
        <p:spPr>
          <a:xfrm>
            <a:off x="305050" y="957475"/>
            <a:ext cx="8520600" cy="38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Goals: Connect Future Faculty to mentors and other Future Faculty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Mentoring Sessions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Coffee Hour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25" y="2249025"/>
            <a:ext cx="2837823" cy="283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>
            <p:ph type="title"/>
          </p:nvPr>
        </p:nvSpPr>
        <p:spPr>
          <a:xfrm>
            <a:off x="249550" y="173100"/>
            <a:ext cx="8631600" cy="10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happens </a:t>
            </a:r>
            <a:r>
              <a:rPr i="1" lang="en"/>
              <a:t>after</a:t>
            </a:r>
            <a:r>
              <a:rPr lang="en"/>
              <a:t> the </a:t>
            </a:r>
            <a:r>
              <a:rPr lang="en"/>
              <a:t>BIOME Launch?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Groups!</a:t>
            </a:r>
            <a:endParaRPr/>
          </a:p>
        </p:txBody>
      </p:sp>
      <p:sp>
        <p:nvSpPr>
          <p:cNvPr id="213" name="Google Shape;213;p26"/>
          <p:cNvSpPr txBox="1"/>
          <p:nvPr>
            <p:ph idx="1" type="body"/>
          </p:nvPr>
        </p:nvSpPr>
        <p:spPr>
          <a:xfrm>
            <a:off x="305050" y="1393500"/>
            <a:ext cx="8520600" cy="34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Goals: Work with colleagues to develop a plan for implementing or improving an undergraduate research experience.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group 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Facilitated Working Groups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Fall speaker lineup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25" y="2249025"/>
            <a:ext cx="2837823" cy="283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type="title"/>
          </p:nvPr>
        </p:nvSpPr>
        <p:spPr>
          <a:xfrm>
            <a:off x="249550" y="173100"/>
            <a:ext cx="8631600" cy="10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Facilitated Working Groups</a:t>
            </a:r>
            <a:endParaRPr/>
          </a:p>
        </p:txBody>
      </p:sp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305050" y="1036800"/>
            <a:ext cx="8520600" cy="37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049" y="3608549"/>
            <a:ext cx="1534949" cy="15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75" y="1036800"/>
            <a:ext cx="7304001" cy="365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type="title"/>
          </p:nvPr>
        </p:nvSpPr>
        <p:spPr>
          <a:xfrm>
            <a:off x="311700" y="320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group facilitators</a:t>
            </a:r>
            <a:endParaRPr/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1644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Phil Gibson - UOklahoma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Ehren Whigham - Cell Collective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Louise Mead - Avida Ed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Shuchi Dutta - Molecular Case Net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Davida Smyth - SENCER and REMNet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25" y="2249025"/>
            <a:ext cx="2837823" cy="283782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 txBox="1"/>
          <p:nvPr>
            <p:ph idx="2" type="body"/>
          </p:nvPr>
        </p:nvSpPr>
        <p:spPr>
          <a:xfrm>
            <a:off x="43339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Anne Rosenwald - GEA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Anna Monfils - BLUE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Molly Phillips - iDIGBIO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Sam Donovan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Sarah Prescott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>
            <p:ph type="title"/>
          </p:nvPr>
        </p:nvSpPr>
        <p:spPr>
          <a:xfrm>
            <a:off x="249550" y="173100"/>
            <a:ext cx="8631600" cy="10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Speaker Line up</a:t>
            </a:r>
            <a:endParaRPr/>
          </a:p>
        </p:txBody>
      </p:sp>
      <p:sp>
        <p:nvSpPr>
          <p:cNvPr id="236" name="Google Shape;236;p29"/>
          <p:cNvSpPr txBox="1"/>
          <p:nvPr>
            <p:ph idx="1" type="body"/>
          </p:nvPr>
        </p:nvSpPr>
        <p:spPr>
          <a:xfrm>
            <a:off x="305050" y="1393500"/>
            <a:ext cx="8520600" cy="34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774" y="3601649"/>
            <a:ext cx="1473877" cy="147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525" y="1765988"/>
            <a:ext cx="2106750" cy="31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8950" y="112750"/>
            <a:ext cx="3278675" cy="24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1074" y="821250"/>
            <a:ext cx="2159650" cy="3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2925" y="1476125"/>
            <a:ext cx="2159650" cy="32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/>
          <p:nvPr>
            <p:ph type="title"/>
          </p:nvPr>
        </p:nvSpPr>
        <p:spPr>
          <a:xfrm>
            <a:off x="249550" y="173100"/>
            <a:ext cx="8631600" cy="5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Norms </a:t>
            </a:r>
            <a:endParaRPr/>
          </a:p>
        </p:txBody>
      </p:sp>
      <p:sp>
        <p:nvSpPr>
          <p:cNvPr id="247" name="Google Shape;247;p30"/>
          <p:cNvSpPr txBox="1"/>
          <p:nvPr>
            <p:ph idx="1" type="body"/>
          </p:nvPr>
        </p:nvSpPr>
        <p:spPr>
          <a:xfrm>
            <a:off x="305050" y="1393500"/>
            <a:ext cx="8520600" cy="34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say your name when you start talking on Zoom.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Turn off your self view if you like, but please keep your video on.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Take a look at the Code of Conduct</a:t>
            </a:r>
            <a:endParaRPr/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25" y="2249025"/>
            <a:ext cx="2837823" cy="283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type="title"/>
          </p:nvPr>
        </p:nvSpPr>
        <p:spPr>
          <a:xfrm>
            <a:off x="249550" y="173100"/>
            <a:ext cx="8631600" cy="7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Help!</a:t>
            </a:r>
            <a:endParaRPr/>
          </a:p>
        </p:txBody>
      </p:sp>
      <p:sp>
        <p:nvSpPr>
          <p:cNvPr id="254" name="Google Shape;254;p31"/>
          <p:cNvSpPr txBox="1"/>
          <p:nvPr>
            <p:ph idx="1" type="body"/>
          </p:nvPr>
        </p:nvSpPr>
        <p:spPr>
          <a:xfrm>
            <a:off x="305050" y="1393500"/>
            <a:ext cx="8520600" cy="34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page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Info Booth in the morning and evening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Information Booth on the Forum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25" y="2249025"/>
            <a:ext cx="2837823" cy="283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975" y="206100"/>
            <a:ext cx="8405502" cy="22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975" y="3081933"/>
            <a:ext cx="8839201" cy="160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Breakout room prompts</a:t>
            </a:r>
            <a:endParaRPr/>
          </a:p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Introduce yourself: 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</a:t>
            </a:r>
            <a:r>
              <a:rPr lang="en" sz="1600"/>
              <a:t>ame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Institution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 which class you are planning a URE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What’s something new you’ve discovered you really like to eat during </a:t>
            </a:r>
            <a:r>
              <a:rPr lang="en" sz="1600"/>
              <a:t>quarantine</a:t>
            </a:r>
            <a:r>
              <a:rPr lang="en" sz="1600"/>
              <a:t>?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are new to the community, what would you like to know?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have experience with the BQ/QUBES communities, what do you want to share with others about how to make the most of this community?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950" y="45600"/>
            <a:ext cx="2318679" cy="231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9448800" y="-3916680"/>
            <a:ext cx="18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oQUEST Curriculum Consortium" id="66" name="Google Shape;66;p15"/>
          <p:cNvPicPr preferRelativeResize="0"/>
          <p:nvPr/>
        </p:nvPicPr>
        <p:blipFill rotWithShape="1">
          <a:blip r:embed="rId3">
            <a:alphaModFix/>
          </a:blip>
          <a:srcRect b="0" l="0" r="41718" t="0"/>
          <a:stretch/>
        </p:blipFill>
        <p:spPr>
          <a:xfrm>
            <a:off x="-215575" y="3674141"/>
            <a:ext cx="5726750" cy="1564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green DNA" id="67" name="Google Shape;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87624">
            <a:off x="3414700" y="1858221"/>
            <a:ext cx="5273965" cy="232263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>
            <a:off x="51170" y="57326"/>
            <a:ext cx="90258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BioQUEST Curriculum Consortium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207000" y="607650"/>
            <a:ext cx="8739000" cy="14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BioQUEST is a transformative, collaborative community empowering Life Science educators to drive innovation in STEM education.  Since 1986, BioQUEST has been supporting educational projects that promote active student engagement in authentic scientific experiences.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4642550" y="4452750"/>
            <a:ext cx="781200" cy="27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6"/>
          <p:cNvGrpSpPr/>
          <p:nvPr/>
        </p:nvGrpSpPr>
        <p:grpSpPr>
          <a:xfrm>
            <a:off x="1271690" y="10431489"/>
            <a:ext cx="8599957" cy="1650322"/>
            <a:chOff x="4224481" y="15079391"/>
            <a:chExt cx="11466610" cy="2933906"/>
          </a:xfrm>
        </p:grpSpPr>
        <p:pic>
          <p:nvPicPr>
            <p:cNvPr id="76" name="Google Shape;76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62807" y="15079391"/>
              <a:ext cx="6806589" cy="12354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6"/>
            <p:cNvSpPr txBox="1"/>
            <p:nvPr/>
          </p:nvSpPr>
          <p:spPr>
            <a:xfrm>
              <a:off x="7774264" y="17459195"/>
              <a:ext cx="4053600" cy="554100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Professional Development</a:t>
              </a:r>
              <a:endPara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6"/>
            <p:cNvSpPr txBox="1"/>
            <p:nvPr/>
          </p:nvSpPr>
          <p:spPr>
            <a:xfrm>
              <a:off x="4224481" y="17459197"/>
              <a:ext cx="2138400" cy="554100"/>
            </a:xfrm>
            <a:prstGeom prst="rect">
              <a:avLst/>
            </a:prstGeom>
            <a:noFill/>
            <a:ln cap="flat" cmpd="sng" w="12700">
              <a:solidFill>
                <a:srgbClr val="A5A5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QUBESHub</a:t>
              </a:r>
              <a:endPara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6"/>
            <p:cNvSpPr txBox="1"/>
            <p:nvPr/>
          </p:nvSpPr>
          <p:spPr>
            <a:xfrm>
              <a:off x="13649891" y="17444161"/>
              <a:ext cx="2041200" cy="554100"/>
            </a:xfrm>
            <a:prstGeom prst="rect">
              <a:avLst/>
            </a:prstGeom>
            <a:noFill/>
            <a:ln cap="flat" cmpd="sng" w="28575">
              <a:solidFill>
                <a:srgbClr val="A5A5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Consortium</a:t>
              </a:r>
              <a:endPara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80;p16"/>
            <p:cNvCxnSpPr/>
            <p:nvPr/>
          </p:nvCxnSpPr>
          <p:spPr>
            <a:xfrm flipH="1">
              <a:off x="5415232" y="16314792"/>
              <a:ext cx="2362800" cy="1091400"/>
            </a:xfrm>
            <a:prstGeom prst="straightConnector1">
              <a:avLst/>
            </a:prstGeom>
            <a:noFill/>
            <a:ln cap="flat" cmpd="sng" w="28575">
              <a:solidFill>
                <a:srgbClr val="A5A5A5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81" name="Google Shape;81;p16"/>
            <p:cNvCxnSpPr/>
            <p:nvPr/>
          </p:nvCxnSpPr>
          <p:spPr>
            <a:xfrm flipH="1">
              <a:off x="9759502" y="16314792"/>
              <a:ext cx="6600" cy="1129500"/>
            </a:xfrm>
            <a:prstGeom prst="straightConnector1">
              <a:avLst/>
            </a:prstGeom>
            <a:noFill/>
            <a:ln cap="flat" cmpd="sng" w="57150">
              <a:solidFill>
                <a:srgbClr val="00B05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82" name="Google Shape;82;p16"/>
            <p:cNvCxnSpPr/>
            <p:nvPr/>
          </p:nvCxnSpPr>
          <p:spPr>
            <a:xfrm>
              <a:off x="12209703" y="16314792"/>
              <a:ext cx="2460300" cy="1060500"/>
            </a:xfrm>
            <a:prstGeom prst="straightConnector1">
              <a:avLst/>
            </a:prstGeom>
            <a:noFill/>
            <a:ln cap="flat" cmpd="sng" w="28575">
              <a:solidFill>
                <a:srgbClr val="A5A5A5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grpSp>
        <p:nvGrpSpPr>
          <p:cNvPr id="83" name="Google Shape;83;p16"/>
          <p:cNvGrpSpPr/>
          <p:nvPr/>
        </p:nvGrpSpPr>
        <p:grpSpPr>
          <a:xfrm>
            <a:off x="7910190" y="12206564"/>
            <a:ext cx="2457891" cy="777504"/>
            <a:chOff x="1327350" y="2560511"/>
            <a:chExt cx="6315238" cy="2545853"/>
          </a:xfrm>
        </p:grpSpPr>
        <p:pic>
          <p:nvPicPr>
            <p:cNvPr id="84" name="Google Shape;84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88087" y="2560511"/>
              <a:ext cx="1340201" cy="714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34077" y="4321403"/>
              <a:ext cx="808511" cy="784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94519" y="3360760"/>
              <a:ext cx="3105170" cy="866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855279" y="4308548"/>
              <a:ext cx="1595059" cy="763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62385" y="2602700"/>
              <a:ext cx="2380293" cy="643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327350" y="2601677"/>
              <a:ext cx="2189626" cy="673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478728" y="4332970"/>
              <a:ext cx="1113509" cy="71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478420" y="3365003"/>
              <a:ext cx="1062038" cy="858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702200" y="3360760"/>
              <a:ext cx="1367420" cy="866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802015" y="4420380"/>
              <a:ext cx="1714961" cy="685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" name="Google Shape;94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934028" y="12342790"/>
            <a:ext cx="3130014" cy="501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6"/>
          <p:cNvGrpSpPr/>
          <p:nvPr/>
        </p:nvGrpSpPr>
        <p:grpSpPr>
          <a:xfrm>
            <a:off x="933516" y="12222924"/>
            <a:ext cx="2207826" cy="846652"/>
            <a:chOff x="1995799" y="19443639"/>
            <a:chExt cx="2943768" cy="1505160"/>
          </a:xfrm>
        </p:grpSpPr>
        <p:pic>
          <p:nvPicPr>
            <p:cNvPr id="96" name="Google Shape;96;p16"/>
            <p:cNvPicPr preferRelativeResize="0"/>
            <p:nvPr/>
          </p:nvPicPr>
          <p:blipFill rotWithShape="1">
            <a:blip r:embed="rId15">
              <a:alphaModFix/>
            </a:blip>
            <a:srcRect b="0" l="0" r="0" t="14770"/>
            <a:stretch/>
          </p:blipFill>
          <p:spPr>
            <a:xfrm>
              <a:off x="2826342" y="19443639"/>
              <a:ext cx="2113225" cy="1352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6"/>
            <p:cNvPicPr preferRelativeResize="0"/>
            <p:nvPr/>
          </p:nvPicPr>
          <p:blipFill rotWithShape="1">
            <a:blip r:embed="rId16">
              <a:alphaModFix/>
            </a:blip>
            <a:srcRect b="55538" l="5141" r="81551" t="26025"/>
            <a:stretch/>
          </p:blipFill>
          <p:spPr>
            <a:xfrm>
              <a:off x="2779740" y="20421864"/>
              <a:ext cx="630941" cy="526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miap.eu/fileadmin/primary/Public/user_uploads/Files/Workshops/2017-04-2nd_ImageAnalysis/ImageJ.png" id="98" name="Google Shape;98;p16"/>
            <p:cNvPicPr preferRelativeResize="0"/>
            <p:nvPr/>
          </p:nvPicPr>
          <p:blipFill rotWithShape="1">
            <a:blip r:embed="rId17">
              <a:alphaModFix/>
            </a:blip>
            <a:srcRect b="0" l="0" r="80059" t="0"/>
            <a:stretch/>
          </p:blipFill>
          <p:spPr>
            <a:xfrm>
              <a:off x="2093316" y="20200969"/>
              <a:ext cx="473414" cy="747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995799" y="19444059"/>
              <a:ext cx="765726" cy="7657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p16"/>
          <p:cNvGrpSpPr/>
          <p:nvPr/>
        </p:nvGrpSpPr>
        <p:grpSpPr>
          <a:xfrm>
            <a:off x="138854" y="2263725"/>
            <a:ext cx="8956102" cy="2755871"/>
            <a:chOff x="39321" y="1512679"/>
            <a:chExt cx="8956102" cy="3674494"/>
          </a:xfrm>
        </p:grpSpPr>
        <p:grpSp>
          <p:nvGrpSpPr>
            <p:cNvPr id="101" name="Google Shape;101;p16"/>
            <p:cNvGrpSpPr/>
            <p:nvPr/>
          </p:nvGrpSpPr>
          <p:grpSpPr>
            <a:xfrm>
              <a:off x="362992" y="1512679"/>
              <a:ext cx="8614675" cy="2345757"/>
              <a:chOff x="4205144" y="15079413"/>
              <a:chExt cx="11486233" cy="3127676"/>
            </a:xfrm>
          </p:grpSpPr>
          <p:pic>
            <p:nvPicPr>
              <p:cNvPr id="102" name="Google Shape;102;p1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7008377" y="15079413"/>
                <a:ext cx="5757866" cy="12353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3" name="Google Shape;103;p16"/>
              <p:cNvSpPr txBox="1"/>
              <p:nvPr/>
            </p:nvSpPr>
            <p:spPr>
              <a:xfrm>
                <a:off x="7774277" y="17459189"/>
                <a:ext cx="4053600" cy="747900"/>
              </a:xfrm>
              <a:prstGeom prst="rect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1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Professional Development</a:t>
                </a:r>
                <a:endParaRPr b="0" i="0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6"/>
              <p:cNvSpPr txBox="1"/>
              <p:nvPr/>
            </p:nvSpPr>
            <p:spPr>
              <a:xfrm>
                <a:off x="4205144" y="17388566"/>
                <a:ext cx="2138400" cy="765600"/>
              </a:xfrm>
              <a:prstGeom prst="rect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1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QUBESHub</a:t>
                </a:r>
                <a:endParaRPr b="0" i="0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6"/>
              <p:cNvSpPr txBox="1"/>
              <p:nvPr/>
            </p:nvSpPr>
            <p:spPr>
              <a:xfrm>
                <a:off x="13649877" y="17308704"/>
                <a:ext cx="2041500" cy="765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1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Consortium</a:t>
                </a:r>
                <a:endParaRPr b="0" i="0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06" name="Google Shape;106;p16"/>
              <p:cNvCxnSpPr/>
              <p:nvPr/>
            </p:nvCxnSpPr>
            <p:spPr>
              <a:xfrm flipH="1">
                <a:off x="5694532" y="16314792"/>
                <a:ext cx="2083500" cy="90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07" name="Google Shape;107;p16"/>
              <p:cNvCxnSpPr>
                <a:endCxn id="103" idx="0"/>
              </p:cNvCxnSpPr>
              <p:nvPr/>
            </p:nvCxnSpPr>
            <p:spPr>
              <a:xfrm>
                <a:off x="9766277" y="16314689"/>
                <a:ext cx="34800" cy="11445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08" name="Google Shape;108;p16"/>
              <p:cNvCxnSpPr/>
              <p:nvPr/>
            </p:nvCxnSpPr>
            <p:spPr>
              <a:xfrm>
                <a:off x="12209703" y="16314792"/>
                <a:ext cx="2082900" cy="90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grpSp>
          <p:nvGrpSpPr>
            <p:cNvPr id="109" name="Google Shape;109;p16"/>
            <p:cNvGrpSpPr/>
            <p:nvPr/>
          </p:nvGrpSpPr>
          <p:grpSpPr>
            <a:xfrm>
              <a:off x="6537532" y="3879429"/>
              <a:ext cx="2457891" cy="1036671"/>
              <a:chOff x="1327350" y="2560511"/>
              <a:chExt cx="6315238" cy="2545853"/>
            </a:xfrm>
          </p:grpSpPr>
          <p:pic>
            <p:nvPicPr>
              <p:cNvPr id="110" name="Google Shape;110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188087" y="2560511"/>
                <a:ext cx="1340201" cy="714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" name="Google Shape;111;p1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834077" y="4321403"/>
                <a:ext cx="808511" cy="7849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Google Shape;112;p1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4194519" y="3360760"/>
                <a:ext cx="3105170" cy="8662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" name="Google Shape;113;p1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855279" y="4308548"/>
                <a:ext cx="1595059" cy="7630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4" name="Google Shape;114;p1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662385" y="2602700"/>
                <a:ext cx="2380293" cy="643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Google Shape;115;p1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1327350" y="2601677"/>
                <a:ext cx="2189626" cy="6736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16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5478728" y="4332970"/>
                <a:ext cx="1113509" cy="71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Google Shape;117;p16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1478420" y="3365003"/>
                <a:ext cx="1062038" cy="8580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Google Shape;118;p16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2702200" y="3360760"/>
                <a:ext cx="1367420" cy="8669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9" name="Google Shape;119;p16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1802015" y="4420380"/>
                <a:ext cx="1714961" cy="6859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0" name="Google Shape;120;p1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981742" y="3916984"/>
              <a:ext cx="1864193" cy="3983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" name="Google Shape;121;p16"/>
            <p:cNvGrpSpPr/>
            <p:nvPr/>
          </p:nvGrpSpPr>
          <p:grpSpPr>
            <a:xfrm>
              <a:off x="39321" y="3901243"/>
              <a:ext cx="2207826" cy="1128870"/>
              <a:chOff x="1995799" y="19443639"/>
              <a:chExt cx="2943768" cy="1505160"/>
            </a:xfrm>
          </p:grpSpPr>
          <p:pic>
            <p:nvPicPr>
              <p:cNvPr id="122" name="Google Shape;122;p16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14770"/>
              <a:stretch/>
            </p:blipFill>
            <p:spPr>
              <a:xfrm>
                <a:off x="2826342" y="19443639"/>
                <a:ext cx="2113225" cy="13528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" name="Google Shape;123;p16"/>
              <p:cNvPicPr preferRelativeResize="0"/>
              <p:nvPr/>
            </p:nvPicPr>
            <p:blipFill rotWithShape="1">
              <a:blip r:embed="rId16">
                <a:alphaModFix/>
              </a:blip>
              <a:srcRect b="55538" l="5141" r="81551" t="26025"/>
              <a:stretch/>
            </p:blipFill>
            <p:spPr>
              <a:xfrm>
                <a:off x="2779740" y="20421864"/>
                <a:ext cx="630941" cy="5269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s://miap.eu/fileadmin/primary/Public/user_uploads/Files/Workshops/2017-04-2nd_ImageAnalysis/ImageJ.png" id="124" name="Google Shape;124;p16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80059" t="0"/>
              <a:stretch/>
            </p:blipFill>
            <p:spPr>
              <a:xfrm>
                <a:off x="2093316" y="20200969"/>
                <a:ext cx="473414" cy="7478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16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1995799" y="19444059"/>
                <a:ext cx="765726" cy="76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6" name="Google Shape;126;p1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863620" y="4415066"/>
              <a:ext cx="1190033" cy="330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016465" y="4423697"/>
              <a:ext cx="765699" cy="746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858914" y="4824026"/>
              <a:ext cx="2198834" cy="363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5085127" y="3901851"/>
              <a:ext cx="983543" cy="8269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" name="Google Shape;130;p16"/>
          <p:cNvSpPr/>
          <p:nvPr/>
        </p:nvSpPr>
        <p:spPr>
          <a:xfrm>
            <a:off x="51170" y="996871"/>
            <a:ext cx="9066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Supports a community of math and biology educators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 virtual faculty professional development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open educational resources for teaching quantitative skills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51170" y="1907"/>
            <a:ext cx="90258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Quantitative Undergraduate Biology Education and Synthesis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7"/>
          <p:cNvGrpSpPr/>
          <p:nvPr/>
        </p:nvGrpSpPr>
        <p:grpSpPr>
          <a:xfrm>
            <a:off x="475766" y="111975"/>
            <a:ext cx="1732142" cy="4838700"/>
            <a:chOff x="5215042" y="152400"/>
            <a:chExt cx="1732142" cy="4838700"/>
          </a:xfrm>
        </p:grpSpPr>
        <p:pic>
          <p:nvPicPr>
            <p:cNvPr id="137" name="Google Shape;137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15041" y="152400"/>
              <a:ext cx="1732142" cy="483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22072" y="2411475"/>
              <a:ext cx="698600" cy="742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17"/>
          <p:cNvSpPr txBox="1"/>
          <p:nvPr>
            <p:ph type="title"/>
          </p:nvPr>
        </p:nvSpPr>
        <p:spPr>
          <a:xfrm>
            <a:off x="2303975" y="545500"/>
            <a:ext cx="6083100" cy="110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Welcome to the BIOME Institute, </a:t>
            </a:r>
            <a:endParaRPr sz="2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a BioQUEST &amp; QUBES collaboration</a:t>
            </a:r>
            <a:endParaRPr sz="2700"/>
          </a:p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2713625" y="2207975"/>
            <a:ext cx="5166300" cy="18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goal of the BIOME Institute is to provide a supportive community of peers for curriculum reform efforts. 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775" y="0"/>
            <a:ext cx="5083226" cy="50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This year’s </a:t>
            </a:r>
            <a:r>
              <a:rPr b="1" lang="en" sz="2200"/>
              <a:t>theme</a:t>
            </a:r>
            <a:r>
              <a:rPr lang="en" sz="2200"/>
              <a:t> is undergraduate research experiences of all kinds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The </a:t>
            </a:r>
            <a:r>
              <a:rPr b="1" lang="en" sz="2200"/>
              <a:t>goal</a:t>
            </a:r>
            <a:r>
              <a:rPr lang="en" sz="2200"/>
              <a:t> is to be prepared to implement or improve a research experience by the end of the Institute.</a:t>
            </a:r>
            <a:endParaRPr/>
          </a:p>
        </p:txBody>
      </p:sp>
      <p:sp>
        <p:nvSpPr>
          <p:cNvPr id="148" name="Google Shape;148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>
            <p:ph type="title"/>
          </p:nvPr>
        </p:nvSpPr>
        <p:spPr>
          <a:xfrm>
            <a:off x="0" y="192600"/>
            <a:ext cx="4379400" cy="1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Undergraduate Research Experiences - of all kinds!</a:t>
            </a:r>
            <a:endParaRPr/>
          </a:p>
        </p:txBody>
      </p:sp>
      <p:sp>
        <p:nvSpPr>
          <p:cNvPr id="154" name="Google Shape;154;p19"/>
          <p:cNvSpPr txBox="1"/>
          <p:nvPr>
            <p:ph idx="1" type="body"/>
          </p:nvPr>
        </p:nvSpPr>
        <p:spPr>
          <a:xfrm>
            <a:off x="119125" y="1353825"/>
            <a:ext cx="5193300" cy="3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279400" rtl="0" algn="l">
              <a:spcBef>
                <a:spcPts val="600"/>
              </a:spcBef>
              <a:spcAft>
                <a:spcPts val="0"/>
              </a:spcAft>
              <a:buClr>
                <a:srgbClr val="2B2B2B"/>
              </a:buClr>
              <a:buSzPts val="1900"/>
              <a:buChar char="●"/>
            </a:pPr>
            <a:r>
              <a:rPr lang="en" sz="1900">
                <a:solidFill>
                  <a:srgbClr val="2B2B2B"/>
                </a:solidFill>
              </a:rPr>
              <a:t>Focus on significant, relevant problems </a:t>
            </a:r>
            <a:endParaRPr sz="1900">
              <a:solidFill>
                <a:srgbClr val="2B2B2B"/>
              </a:solidFill>
            </a:endParaRPr>
          </a:p>
          <a:p>
            <a:pPr indent="-349250" lvl="0" marL="279400" rtl="0" algn="l"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900"/>
              <a:buChar char="●"/>
            </a:pPr>
            <a:r>
              <a:rPr lang="en" sz="1900">
                <a:solidFill>
                  <a:srgbClr val="2B2B2B"/>
                </a:solidFill>
              </a:rPr>
              <a:t>Engage students in the scientific process </a:t>
            </a:r>
            <a:endParaRPr sz="1900">
              <a:solidFill>
                <a:srgbClr val="2B2B2B"/>
              </a:solidFill>
            </a:endParaRPr>
          </a:p>
          <a:p>
            <a:pPr indent="-349250" lvl="0" marL="279400" rtl="0" algn="l"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900"/>
              <a:buChar char="●"/>
            </a:pPr>
            <a:r>
              <a:rPr lang="en" sz="1900">
                <a:solidFill>
                  <a:srgbClr val="2B2B2B"/>
                </a:solidFill>
              </a:rPr>
              <a:t>Generate novel information </a:t>
            </a:r>
            <a:endParaRPr sz="1900">
              <a:solidFill>
                <a:srgbClr val="2B2B2B"/>
              </a:solidFill>
            </a:endParaRPr>
          </a:p>
          <a:p>
            <a:pPr indent="-349250" lvl="0" marL="279400" rtl="0" algn="l"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900"/>
              <a:buChar char="●"/>
            </a:pPr>
            <a:r>
              <a:rPr lang="en" sz="1900">
                <a:solidFill>
                  <a:srgbClr val="2B2B2B"/>
                </a:solidFill>
              </a:rPr>
              <a:t>Mentoring </a:t>
            </a:r>
            <a:endParaRPr sz="1900">
              <a:solidFill>
                <a:srgbClr val="2B2B2B"/>
              </a:solidFill>
            </a:endParaRPr>
          </a:p>
          <a:p>
            <a:pPr indent="-349250" lvl="0" marL="279400" rtl="0" algn="l"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900"/>
              <a:buChar char="●"/>
            </a:pPr>
            <a:r>
              <a:rPr lang="en" sz="1900">
                <a:solidFill>
                  <a:srgbClr val="2B2B2B"/>
                </a:solidFill>
              </a:rPr>
              <a:t>Engage students in research practices and mastering techniques</a:t>
            </a:r>
            <a:endParaRPr sz="1900">
              <a:solidFill>
                <a:srgbClr val="2B2B2B"/>
              </a:solidFill>
            </a:endParaRPr>
          </a:p>
          <a:p>
            <a:pPr indent="-349250" lvl="0" marL="279400" rtl="0" algn="l"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900"/>
              <a:buChar char="●"/>
            </a:pPr>
            <a:r>
              <a:rPr lang="en" sz="1900">
                <a:solidFill>
                  <a:srgbClr val="2B2B2B"/>
                </a:solidFill>
              </a:rPr>
              <a:t>Collaborative</a:t>
            </a:r>
            <a:endParaRPr sz="1900">
              <a:solidFill>
                <a:srgbClr val="2B2B2B"/>
              </a:solidFill>
            </a:endParaRPr>
          </a:p>
          <a:p>
            <a:pPr indent="-349250" lvl="0" marL="279400" rtl="0" algn="l"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900"/>
              <a:buChar char="●"/>
            </a:pPr>
            <a:r>
              <a:rPr lang="en" sz="1900">
                <a:solidFill>
                  <a:srgbClr val="2B2B2B"/>
                </a:solidFill>
              </a:rPr>
              <a:t>Opportunities for reflection and communication</a:t>
            </a:r>
            <a:endParaRPr sz="1900">
              <a:solidFill>
                <a:srgbClr val="2B2B2B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55" name="Google Shape;1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489" y="0"/>
            <a:ext cx="46455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BIOME Launch</a:t>
            </a:r>
            <a:endParaRPr/>
          </a:p>
        </p:txBody>
      </p:sp>
      <p:sp>
        <p:nvSpPr>
          <p:cNvPr id="161" name="Google Shape;16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Goals: Make connections within the community and learn about resources to support undergraduate research experiences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Keynote Speakers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Posters &amp; Beyond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Workshops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Social Hour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325" y="2249025"/>
            <a:ext cx="2837823" cy="283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Keynote Speakers</a:t>
            </a:r>
            <a:endParaRPr/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5549" y="3827074"/>
            <a:ext cx="1248453" cy="124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902" y="1178723"/>
            <a:ext cx="2992400" cy="31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205005"/>
            <a:ext cx="3171250" cy="31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