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71" r:id="rId4"/>
    <p:sldId id="272" r:id="rId5"/>
    <p:sldId id="276" r:id="rId6"/>
    <p:sldId id="277" r:id="rId7"/>
    <p:sldId id="275" r:id="rId8"/>
    <p:sldId id="268" r:id="rId9"/>
    <p:sldId id="283" r:id="rId10"/>
    <p:sldId id="273" r:id="rId11"/>
    <p:sldId id="286" r:id="rId12"/>
    <p:sldId id="284" r:id="rId13"/>
    <p:sldId id="285" r:id="rId14"/>
    <p:sldId id="281" r:id="rId15"/>
    <p:sldId id="287" r:id="rId16"/>
    <p:sldId id="288" r:id="rId17"/>
    <p:sldId id="269" r:id="rId18"/>
    <p:sldId id="289" r:id="rId19"/>
    <p:sldId id="278" r:id="rId20"/>
    <p:sldId id="290" r:id="rId21"/>
    <p:sldId id="282" r:id="rId22"/>
    <p:sldId id="270" r:id="rId23"/>
    <p:sldId id="291" r:id="rId24"/>
    <p:sldId id="279" r:id="rId25"/>
    <p:sldId id="292" r:id="rId26"/>
    <p:sldId id="293" r:id="rId27"/>
    <p:sldId id="27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2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22"/>
    <p:restoredTop sz="95392"/>
  </p:normalViewPr>
  <p:slideViewPr>
    <p:cSldViewPr snapToGrid="0" snapToObjects="1">
      <p:cViewPr varScale="1">
        <p:scale>
          <a:sx n="101" d="100"/>
          <a:sy n="101" d="100"/>
        </p:scale>
        <p:origin x="6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1A851-A7A2-4444-B8D2-B000B203F8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748B4A-25B3-194F-9F9F-C17847BFAA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5A79B-6335-3940-BE8C-42A669D9D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1572-ED63-1944-948B-8742B055C589}" type="datetimeFigureOut">
              <a:rPr lang="en-US" smtClean="0"/>
              <a:t>7/29/20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64678-1424-8744-A266-FEB161C6C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1D271-15F2-1648-9CE4-7CF38CF19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D3C2-84D2-1241-9A1E-351FE50B7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48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37F82-7DE2-D24E-9DCF-D6923D37F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BE3CC-F781-384A-A678-B28E1DDB36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1218E-54C3-FB41-8BC6-52CAE7B1B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1572-ED63-1944-948B-8742B055C589}" type="datetimeFigureOut">
              <a:rPr lang="en-US" smtClean="0"/>
              <a:t>7/29/20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5D88B-49EA-2046-A873-049F83DF7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A430B-395F-AC44-9DE0-A361EEFF8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D3C2-84D2-1241-9A1E-351FE50B7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2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268C2A-2079-1D49-B269-C1EA10C16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77CA7C-69D0-724D-AE53-7A8C31C999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19CA7-280A-8045-B64F-7EC96778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1572-ED63-1944-948B-8742B055C589}" type="datetimeFigureOut">
              <a:rPr lang="en-US" smtClean="0"/>
              <a:t>7/29/20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C72CA-8B31-9B48-9833-A64A71D67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3CE95-7710-A94B-9F3A-C55DC6F38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D3C2-84D2-1241-9A1E-351FE50B7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73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E5DF7-8217-0B43-8CE9-6308DA997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65DD8-7DD2-C640-837A-308AEE916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C715B-12A4-BF4F-8CFE-AC53720A8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1572-ED63-1944-948B-8742B055C589}" type="datetimeFigureOut">
              <a:rPr lang="en-US" smtClean="0"/>
              <a:t>7/29/20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16821-1027-454D-8383-C97959CF0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4BD0B-D653-304F-9EB8-7D1C631B6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D3C2-84D2-1241-9A1E-351FE50B7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63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D0E10-3B43-D645-86AE-19F73F76C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2A72E-5333-8447-B8D6-8143E2768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18D5C-A696-4249-AEE1-C4E82F11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1572-ED63-1944-948B-8742B055C589}" type="datetimeFigureOut">
              <a:rPr lang="en-US" smtClean="0"/>
              <a:t>7/29/20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5B655-C888-1F4E-A8E0-AF6A318BF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D9617-3E51-C04C-ADAA-0C0380322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D3C2-84D2-1241-9A1E-351FE50B7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41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E2DD4-6E8A-B542-B6D5-B422A7D45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979C2-FEBB-214A-AC8C-DD352CAE5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A6DBE-07B4-2B44-AC7F-2E9B4F365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AB53DB-77C9-8E42-9ACC-7A8233AE3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1572-ED63-1944-948B-8742B055C589}" type="datetimeFigureOut">
              <a:rPr lang="en-US" smtClean="0"/>
              <a:t>7/29/20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D4B72-CE74-3B49-9C15-6BC78F417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A2249-0823-344C-8916-A5E11EDED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D3C2-84D2-1241-9A1E-351FE50B7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02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D31B0-8596-8648-8D9A-87CD00D96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C614D-C411-4649-8294-C2A60FAD5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9D0937-433E-4E43-8EEF-3DE345D8C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A4D2E-CC51-2948-BF39-6DD069FBA1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8D05C3-EB42-984B-B2B4-6CA1262F9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C684B1-79A4-EB45-B255-4AFA9E7EC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1572-ED63-1944-948B-8742B055C589}" type="datetimeFigureOut">
              <a:rPr lang="en-US" smtClean="0"/>
              <a:t>7/29/20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8CBE79-7120-F54A-ABF4-5D0FFEA6C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6B619-4B57-E64C-B8C2-3EF10C3F9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D3C2-84D2-1241-9A1E-351FE50B7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19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5BCEE-32B1-9847-A3E8-41CCC9CB5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5BD9F2-F2B6-F14A-8133-C3A9C40BE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1572-ED63-1944-948B-8742B055C589}" type="datetimeFigureOut">
              <a:rPr lang="en-US" smtClean="0"/>
              <a:t>7/29/20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F0D771-37FF-E748-A480-DB10B2D5A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689ED-E7FB-504E-BF2E-8E8093547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D3C2-84D2-1241-9A1E-351FE50B7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66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BAB74E-9DBA-DD46-B9F2-FB92619B6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1572-ED63-1944-948B-8742B055C589}" type="datetimeFigureOut">
              <a:rPr lang="en-US" smtClean="0"/>
              <a:t>7/29/20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066FE4-B78A-934D-A627-A7697831C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54B7C-A12E-1C44-9213-44BEC4A3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D3C2-84D2-1241-9A1E-351FE50B7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20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829F3-A1D2-8246-8AF8-438202C1D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F6BAC-4F3D-CC40-8AE2-C572C88F1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60A85A-C460-0949-9F4F-9C76A9905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FC5C7B-374D-5941-BFC5-4DE6B678F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1572-ED63-1944-948B-8742B055C589}" type="datetimeFigureOut">
              <a:rPr lang="en-US" smtClean="0"/>
              <a:t>7/29/20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73F3AE-FB0E-624A-AD26-6F74E08D8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C3A653-DDCA-0645-A753-AA1D2B8C7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D3C2-84D2-1241-9A1E-351FE50B7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37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042D0-295A-514C-BF0B-C57E71A29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6305AC-F05A-F64C-818A-4FE2EB62AF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675D21-F218-D54C-8C22-6661650D0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C624F-AA89-AF44-9E4C-CEDB08CE6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1572-ED63-1944-948B-8742B055C589}" type="datetimeFigureOut">
              <a:rPr lang="en-US" smtClean="0"/>
              <a:t>7/29/20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6F0C66-0BDA-7C44-BB95-033D68579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74E11-2550-EF4B-AD1B-55A54D0FD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D3C2-84D2-1241-9A1E-351FE50B7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5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13945E-6B31-E14C-9E7B-45A501B11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5EB8D-D8D8-214F-B54D-0835C536B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B36AF-D4B6-2B48-9D8F-425133EB84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F1572-ED63-1944-948B-8742B055C589}" type="datetimeFigureOut">
              <a:rPr lang="en-US" smtClean="0"/>
              <a:t>7/29/20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73955-FDC0-8442-8A81-3B8DAF7CA5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1AE49-E170-F54A-951F-C7A48470E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AD3C2-84D2-1241-9A1E-351FE50B7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9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B1BBE-8AAD-4B44-9A1F-972B5DD71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454" y="583320"/>
            <a:ext cx="6778416" cy="4904361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272BF5"/>
                </a:solidFill>
              </a:rPr>
              <a:t>Case Studies</a:t>
            </a:r>
            <a:r>
              <a:rPr lang="en-US" sz="4800" dirty="0">
                <a:solidFill>
                  <a:srgbClr val="272BF5"/>
                </a:solidFill>
              </a:rPr>
              <a:t>:</a:t>
            </a:r>
            <a:br>
              <a:rPr lang="en-US" sz="4800" dirty="0">
                <a:solidFill>
                  <a:srgbClr val="272BF5"/>
                </a:solidFill>
              </a:rPr>
            </a:br>
            <a:r>
              <a:rPr lang="en-US" sz="4800" dirty="0"/>
              <a:t>Rate these real proposals, currently reviewed in an IUCN (International Union for the Conservation of Nature) report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8C3C17-D282-7240-B3C6-0701FF41F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050" y="1086643"/>
            <a:ext cx="3333750" cy="47005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C44E53A-27F4-8A4F-BB6C-684F84FEA1D8}"/>
              </a:ext>
            </a:extLst>
          </p:cNvPr>
          <p:cNvGrpSpPr/>
          <p:nvPr/>
        </p:nvGrpSpPr>
        <p:grpSpPr>
          <a:xfrm>
            <a:off x="6434667" y="5868998"/>
            <a:ext cx="5300552" cy="952054"/>
            <a:chOff x="6434667" y="5868998"/>
            <a:chExt cx="5300552" cy="9520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10CC6B-8BA8-EF4D-AD22-FC7079F95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4667" y="5868998"/>
              <a:ext cx="938203" cy="93820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F994BF6-EBB3-914A-8DDF-74E5E07FF998}"/>
                </a:ext>
              </a:extLst>
            </p:cNvPr>
            <p:cNvSpPr txBox="1"/>
            <p:nvPr/>
          </p:nvSpPr>
          <p:spPr>
            <a:xfrm>
              <a:off x="7510072" y="5897722"/>
              <a:ext cx="42251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Research Coordination Network in Undergraduate Biology Education: Build a Genome Network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445AAE6-4B1F-894A-A780-8599CF7D45D6}"/>
              </a:ext>
            </a:extLst>
          </p:cNvPr>
          <p:cNvSpPr txBox="1"/>
          <p:nvPr/>
        </p:nvSpPr>
        <p:spPr>
          <a:xfrm>
            <a:off x="300146" y="5868998"/>
            <a:ext cx="4233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Dr. Fran Sandmeier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Colorado State University - Pueblo</a:t>
            </a:r>
          </a:p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franziska.sandmeier@csupueblo.edu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777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73BB-3B80-D349-BA0D-49287DC4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4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Your Current Recommendation for Genetic Engineering</a:t>
            </a:r>
            <a:br>
              <a:rPr lang="en-US" sz="3600" b="1" dirty="0"/>
            </a:br>
            <a:r>
              <a:rPr lang="en-US" sz="3600" b="1" dirty="0"/>
              <a:t>(choose one answer)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900D1-9A25-494A-B7A6-9F31E351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700" y="1550988"/>
            <a:ext cx="9410699" cy="41259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272BF5"/>
                </a:solidFill>
              </a:rPr>
              <a:t>YES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7030A0"/>
                </a:solidFill>
              </a:rPr>
              <a:t>YES, but with precautions:</a:t>
            </a:r>
            <a:r>
              <a:rPr lang="en-US" dirty="0"/>
              <a:t> ____________________________________________________________________________________________________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4131723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73BB-3B80-D349-BA0D-49287DC4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425"/>
            <a:ext cx="10515600" cy="190817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Your Current Recommendation </a:t>
            </a:r>
            <a:r>
              <a:rPr lang="en-US" sz="4000" b="1" dirty="0"/>
              <a:t>for</a:t>
            </a:r>
            <a:r>
              <a:rPr lang="en-US" sz="3600" b="1" dirty="0"/>
              <a:t> Genetic Engineering with Gene Drives</a:t>
            </a:r>
            <a:br>
              <a:rPr lang="en-US" sz="3600" b="1" dirty="0"/>
            </a:br>
            <a:r>
              <a:rPr lang="en-US" sz="3600" b="1" dirty="0"/>
              <a:t>(choose one answer)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900D1-9A25-494A-B7A6-9F31E351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700" y="2414588"/>
            <a:ext cx="9410699" cy="41259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272BF5"/>
                </a:solidFill>
              </a:rPr>
              <a:t>YES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7030A0"/>
                </a:solidFill>
              </a:rPr>
              <a:t>YES, but with precautions:</a:t>
            </a:r>
            <a:r>
              <a:rPr lang="en-US" dirty="0"/>
              <a:t> ____________________________________________________________________________________________________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909275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73BB-3B80-D349-BA0D-49287DC4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25"/>
            <a:ext cx="10515600" cy="159067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Spawning, Currents, Hybridization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900D1-9A25-494A-B7A6-9F31E351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248212"/>
            <a:ext cx="6413054" cy="498792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Species with sexual reproduction release gametes into the water, which are fertilized externally 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Dispersal distances unknown for many species, based on timing of the spawn and strength of ocean currents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Hybridization between species can be common, but has not been adequately quantified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How might the release of an engineered organism be problematic in these conditions?</a:t>
            </a:r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8A035-843B-0E4D-BEDB-F2B7961BF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600" y="3806827"/>
            <a:ext cx="4673600" cy="284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5E86E8-6E34-1B4F-98D2-60C735CA3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404" y="1400176"/>
            <a:ext cx="3899346" cy="188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6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73BB-3B80-D349-BA0D-49287DC4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25"/>
            <a:ext cx="10515600" cy="159067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Lifespan and Asexual Reproduction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900D1-9A25-494A-B7A6-9F31E351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1359010"/>
            <a:ext cx="7404100" cy="506412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Coral are made out many polyps that grow on the calcium deposit of old polyps (corals are colonial animals)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Corals can be very long-lived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Corals can also release free-swimming asexual clones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Will genetic changes persist for a longer time in such animals?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What about gene-drives: are they truly self-limiting in a long-lived animal with many reproductive episodes (both sexual and asexual)?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What will happen to genetically-modified animals if ocean temperatures start to cool again?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6C69DE-235C-6B49-8151-01EF00C8D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900" y="2301020"/>
            <a:ext cx="4432300" cy="294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68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73BB-3B80-D349-BA0D-49287DC4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4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Your Final Recommendation: Genetic Engineering</a:t>
            </a:r>
            <a:br>
              <a:rPr lang="en-US" sz="3600" b="1" dirty="0"/>
            </a:br>
            <a:r>
              <a:rPr lang="en-US" sz="3600" b="1" dirty="0"/>
              <a:t>(choose one answer)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900D1-9A25-494A-B7A6-9F31E351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700" y="1550988"/>
            <a:ext cx="9410699" cy="41259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272BF5"/>
                </a:solidFill>
              </a:rPr>
              <a:t>YES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7030A0"/>
                </a:solidFill>
              </a:rPr>
              <a:t>YES, but with precautions:</a:t>
            </a:r>
            <a:r>
              <a:rPr lang="en-US" dirty="0"/>
              <a:t> ____________________________________________________________________________________________________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557967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73BB-3B80-D349-BA0D-49287DC4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425"/>
            <a:ext cx="10515600" cy="157797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Your Final Recommendation: Genetic Engineering with Gene Drives</a:t>
            </a:r>
            <a:br>
              <a:rPr lang="en-US" sz="3600" b="1" dirty="0"/>
            </a:br>
            <a:r>
              <a:rPr lang="en-US" sz="3600" b="1" dirty="0"/>
              <a:t>(choose one answer)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900D1-9A25-494A-B7A6-9F31E351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700" y="2312988"/>
            <a:ext cx="9410699" cy="41259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272BF5"/>
                </a:solidFill>
              </a:rPr>
              <a:t>YES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7030A0"/>
                </a:solidFill>
              </a:rPr>
              <a:t>YES, but with precautions:</a:t>
            </a:r>
            <a:r>
              <a:rPr lang="en-US" dirty="0"/>
              <a:t> ____________________________________________________________________________________________________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483514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73BB-3B80-D349-BA0D-49287DC4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25"/>
            <a:ext cx="10515600" cy="159067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272BF5"/>
                </a:solidFill>
              </a:rPr>
              <a:t>Proposal 3: Bringing Back the American Chestnut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900D1-9A25-494A-B7A6-9F31E351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084" y="1446566"/>
            <a:ext cx="7599416" cy="500697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The American chestnut (</a:t>
            </a:r>
            <a:r>
              <a:rPr lang="en-US" sz="2000" i="1" dirty="0" err="1"/>
              <a:t>Castenea</a:t>
            </a:r>
            <a:r>
              <a:rPr lang="en-US" sz="2000" i="1" dirty="0"/>
              <a:t> dentata</a:t>
            </a:r>
            <a:r>
              <a:rPr lang="en-US" sz="2000" dirty="0"/>
              <a:t>)  was once one a large, long-lived and ecologically important tree in eastern US forests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Nut crops were consumed by both humans and wildlife 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The many ways ecosystems changed with its reduction/loss is unknown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It has been almost entirely lost by an invasive blight fungus that was accidentally brought to the US in the late 1800s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Nonreproductive seedlings and stump sprouts still exist, but without ever reaching reproductive maturity (functionally extinct)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F3E0AD-E986-7D46-BCEB-C16F5861C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850" y="1385006"/>
            <a:ext cx="34163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21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73BB-3B80-D349-BA0D-49287DC4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25"/>
            <a:ext cx="10515600" cy="159067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Efforts to Bring Back the Chestnut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900D1-9A25-494A-B7A6-9F31E351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022" y="1409703"/>
            <a:ext cx="6329199" cy="50226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Asian species of chestnut can resist blight infections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Experiments to hybridize the species have been successful, but these also include many traits of the Asian species that may not be desirable in the US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Traditional breeding can remove some of these traits, but is slow and unpredictable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We know that resistance in the Asian chestnut is controlled by multiple genes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Would you consider such a hybrid tree to belong to the same species as American chestnut seedlings?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2FD65A-2CA6-B142-B0A5-B8EF9EBE8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696" y="2290865"/>
            <a:ext cx="4775992" cy="329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77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73BB-3B80-D349-BA0D-49287DC4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25"/>
            <a:ext cx="10515600" cy="159067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Genetic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900D1-9A25-494A-B7A6-9F31E351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021" y="1258175"/>
            <a:ext cx="7290895" cy="502262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272BF5"/>
                </a:solidFill>
              </a:rPr>
              <a:t>Proposal: Use genetic engineering to insert a gene (found in other plants, such as wheat) into the American chestnut and release into the wild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Has been successfully done in controlled environments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Gene product breaks down oxalic acid (toxin) which is produced by the blight and kills tissues of the chestnut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It appears to make American chestnuts tolerant of blight infections: they may have blight infections, but infections do not cause much damage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Would you consider a genetically modified American chestnut as being the same species as an unmodified chestnut?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CA6D50-4D6D-EC46-9CD4-216831579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838" y="2123090"/>
            <a:ext cx="4204140" cy="235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92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73BB-3B80-D349-BA0D-49287DC4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4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Your Current Recommendation</a:t>
            </a:r>
            <a:br>
              <a:rPr lang="en-US" sz="3600" b="1" dirty="0"/>
            </a:br>
            <a:r>
              <a:rPr lang="en-US" sz="3600" b="1" dirty="0"/>
              <a:t>(choose one answer)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900D1-9A25-494A-B7A6-9F31E351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700" y="1550988"/>
            <a:ext cx="9410699" cy="41259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272BF5"/>
                </a:solidFill>
              </a:rPr>
              <a:t>YES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7030A0"/>
                </a:solidFill>
              </a:rPr>
              <a:t>YES, but with precautions:</a:t>
            </a:r>
            <a:r>
              <a:rPr lang="en-US" dirty="0"/>
              <a:t> ____________________________________________________________________________________________________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501113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73BB-3B80-D349-BA0D-49287DC4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272BF5"/>
                </a:solidFill>
              </a:rPr>
              <a:t>Proposal 1: Eliminating Mosquitoes in Hawaii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900D1-9A25-494A-B7A6-9F31E351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7150100" cy="51181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Hawaii’s endemic bird species are some of the most endangered in the world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31 species have already gone extinct in historic times, including 24 species of honeycreeper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Such rapid declines are largely due to an introduced species of mosquito (</a:t>
            </a:r>
            <a:r>
              <a:rPr lang="en-US" sz="2000" i="1" dirty="0"/>
              <a:t>Culex </a:t>
            </a:r>
            <a:r>
              <a:rPr lang="en-US" sz="2000" i="1" dirty="0" err="1"/>
              <a:t>quinquefasciatus</a:t>
            </a:r>
            <a:r>
              <a:rPr lang="en-US" sz="200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Transmit avian pox and avian malaria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Expected to invade higher elevation habitats (the current refuge for most remaining native species) with on-going climate change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6D77C1-CA61-F74D-9726-8BFBD04F8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680" y="1066800"/>
            <a:ext cx="2942119" cy="3484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556244-CDD2-1E4C-A6C7-B0A0A3445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552" y="4610124"/>
            <a:ext cx="2940048" cy="195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58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73BB-3B80-D349-BA0D-49287DC4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25"/>
            <a:ext cx="10515600" cy="159067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Genetically Modified Organisms (GMOs)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900D1-9A25-494A-B7A6-9F31E351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022" y="1409703"/>
            <a:ext cx="6796252" cy="50226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The US currently regulates GMO crops through the US Department of Agriculture and the Environmental Protection Agency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Should we release a GMO tree into natural habitats?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Do we have an obligation to reverse its human-caused extinction?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Are we tampering with nature even more by releasing this tree back into natural areas?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22DD6B-445A-2A4A-8443-390662A3E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430" y="4724227"/>
            <a:ext cx="2218998" cy="18734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430890-AB81-7444-A0C7-524944D94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274" y="1311165"/>
            <a:ext cx="1865313" cy="3087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1B2F5A-ACA6-694F-9832-0D9B29C69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9765" y="1409703"/>
            <a:ext cx="2218998" cy="322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64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73BB-3B80-D349-BA0D-49287DC4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4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Your Final Recommendation</a:t>
            </a:r>
            <a:br>
              <a:rPr lang="en-US" sz="3600" b="1" dirty="0"/>
            </a:br>
            <a:r>
              <a:rPr lang="en-US" sz="3600" b="1" dirty="0"/>
              <a:t>(choose one answer)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900D1-9A25-494A-B7A6-9F31E351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700" y="1550988"/>
            <a:ext cx="9410699" cy="41259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272BF5"/>
                </a:solidFill>
              </a:rPr>
              <a:t>YES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7030A0"/>
                </a:solidFill>
              </a:rPr>
              <a:t>YES, but with precautions:</a:t>
            </a:r>
            <a:r>
              <a:rPr lang="en-US" dirty="0"/>
              <a:t> ____________________________________________________________________________________________________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975302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73BB-3B80-D349-BA0D-49287DC4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25"/>
            <a:ext cx="10515600" cy="159067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272BF5"/>
                </a:solidFill>
              </a:rPr>
              <a:t>Proposal 4: Reduce Populations of Mosquitos that are Vectors for Malaria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900D1-9A25-494A-B7A6-9F31E351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794313"/>
            <a:ext cx="5448300" cy="48272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Malaria cases are in excess of 200 million per year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The World Health organization estimates that $9 million is needed to cover 90% of the effected population, only $2.4 million is available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Primarily caused by </a:t>
            </a:r>
            <a:r>
              <a:rPr lang="en-US" sz="2000" i="1" dirty="0"/>
              <a:t>Plasmodium falciparum</a:t>
            </a:r>
            <a:r>
              <a:rPr lang="en-US" sz="2000" dirty="0"/>
              <a:t>, transmitted by female </a:t>
            </a:r>
            <a:r>
              <a:rPr lang="en-US" sz="2000" i="1" dirty="0"/>
              <a:t>Anopheles</a:t>
            </a:r>
            <a:r>
              <a:rPr lang="en-US" sz="2000" dirty="0"/>
              <a:t> mosquitoes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90% of cases occur in Africa, where </a:t>
            </a:r>
            <a:r>
              <a:rPr lang="en-US" sz="2000" i="1" dirty="0"/>
              <a:t>A. gambiae</a:t>
            </a:r>
            <a:r>
              <a:rPr lang="en-US" sz="2000" dirty="0"/>
              <a:t> is the predominant vector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93CB75-7488-E145-9086-BE1FA526E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356254"/>
            <a:ext cx="5482424" cy="2774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6C88B8-A562-3244-99FE-4D7CF08BA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119" y="4190160"/>
            <a:ext cx="3618186" cy="266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91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73BB-3B80-D349-BA0D-49287DC4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25"/>
            <a:ext cx="10515600" cy="159067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Vector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900D1-9A25-494A-B7A6-9F31E351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69" y="1289817"/>
            <a:ext cx="7072148" cy="48272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Vector control primarily focuses on insecticides and insecticide-treated netting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Insecticides effect many species of arthropods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DDT was re-approved as an insecticide in 2006, despite toxicity and environmental impacts (such as loss of raptors)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272BF5"/>
                </a:solidFill>
              </a:rPr>
              <a:t>Proposal: Use gene drives to reduce local mosquito populations (not total extinction)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Produce all males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Reduce female fertility</a:t>
            </a:r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47F919-180F-2049-BED3-9A5819240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368" y="1060450"/>
            <a:ext cx="3149927" cy="2368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997481-E45E-D446-A268-5B584466F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917" y="3787774"/>
            <a:ext cx="3541330" cy="266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3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73BB-3B80-D349-BA0D-49287DC4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4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Your Current Recommendation</a:t>
            </a:r>
            <a:br>
              <a:rPr lang="en-US" sz="3600" b="1" dirty="0"/>
            </a:br>
            <a:r>
              <a:rPr lang="en-US" sz="3600" b="1" dirty="0"/>
              <a:t>(choose one answer)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900D1-9A25-494A-B7A6-9F31E351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700" y="1550988"/>
            <a:ext cx="9410699" cy="41259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272BF5"/>
                </a:solidFill>
              </a:rPr>
              <a:t>YES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7030A0"/>
                </a:solidFill>
              </a:rPr>
              <a:t>YES, but with precautions:</a:t>
            </a:r>
            <a:r>
              <a:rPr lang="en-US" dirty="0"/>
              <a:t> ____________________________________________________________________________________________________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279253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73BB-3B80-D349-BA0D-49287DC4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25"/>
            <a:ext cx="10515600" cy="159067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Ecological Consequences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900D1-9A25-494A-B7A6-9F31E351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68" y="1175516"/>
            <a:ext cx="7659132" cy="548245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Should humans exterminate/reduce a native species in its native range? 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All other examples that we are discussing involve reversing ecological damage caused by humans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Current research suggests that </a:t>
            </a:r>
            <a:r>
              <a:rPr lang="en-US" sz="2000" i="1" dirty="0"/>
              <a:t>A. gambiae</a:t>
            </a:r>
            <a:r>
              <a:rPr lang="en-US" sz="2000" dirty="0"/>
              <a:t> does not hold a unique ecological role, and that other species of mosquitoes will still provide food to other animals/pollination/etc.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However, studies on ecological roles of the different species are very limited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Hybridization among species of mosquitos exists but its extent is largely unknown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53BB95-EEB0-7C42-934E-D837AC465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890" y="1184442"/>
            <a:ext cx="3588341" cy="2323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BDE238-6045-BD4A-8724-1226ABBDF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331" y="3717162"/>
            <a:ext cx="2856469" cy="249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66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73BB-3B80-D349-BA0D-49287DC4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25"/>
            <a:ext cx="10515600" cy="159067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Failure of Gene Drives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900D1-9A25-494A-B7A6-9F31E351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406" y="1289816"/>
            <a:ext cx="7447429" cy="531593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Some studies suggest gene drives may not work as well as they are intended to work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Success assumes a lot of gene flow within the mosquito population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What are the health consequences of relying on this technology and it failing to reduce mosquito populations in some places?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What are the consequences to public opinion if this technology fails in some places?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Given the limited funding for the many cases of malaria, what might be some other concerns that may emerge in local communities?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DBFFD-BE62-A84C-BB9A-5CE8CFBD3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198" y="2327603"/>
            <a:ext cx="3817033" cy="259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28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73BB-3B80-D349-BA0D-49287DC4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4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Your Final Recommendation</a:t>
            </a:r>
            <a:br>
              <a:rPr lang="en-US" sz="3600" b="1" dirty="0"/>
            </a:br>
            <a:r>
              <a:rPr lang="en-US" sz="3600" b="1" dirty="0"/>
              <a:t>(choose one answer)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900D1-9A25-494A-B7A6-9F31E351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700" y="1550988"/>
            <a:ext cx="9410699" cy="41259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272BF5"/>
                </a:solidFill>
              </a:rPr>
              <a:t>YES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7030A0"/>
                </a:solidFill>
              </a:rPr>
              <a:t>YES, but with precautions:</a:t>
            </a:r>
            <a:r>
              <a:rPr lang="en-US" dirty="0"/>
              <a:t> ____________________________________________________________________________________________________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940239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73BB-3B80-D349-BA0D-49287DC4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Current Methods of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900D1-9A25-494A-B7A6-9F31E351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39" y="1598612"/>
            <a:ext cx="7150100" cy="41275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000" dirty="0"/>
              <a:t>Release of sterile adults: requires release of a lot of adults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Insecticides: also harmful to native arthropods</a:t>
            </a:r>
          </a:p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rgbClr val="272BF5"/>
                </a:solidFill>
              </a:rPr>
              <a:t>Proposal : Use gene drives to eliminate mosquitos (i.e., by skewing sex ratios or causing infertility)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5A864D-4C75-744E-A0D2-366C22AAB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879" y="4197627"/>
            <a:ext cx="3141482" cy="236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BC4105-13AF-144C-A091-72549913F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818" y="1066800"/>
            <a:ext cx="3907604" cy="259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53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73BB-3B80-D349-BA0D-49287DC4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4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Your Current Recommendation</a:t>
            </a:r>
            <a:br>
              <a:rPr lang="en-US" sz="3600" b="1" dirty="0"/>
            </a:br>
            <a:r>
              <a:rPr lang="en-US" sz="3600" b="1" dirty="0"/>
              <a:t>(choose one answer)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900D1-9A25-494A-B7A6-9F31E351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700" y="1550988"/>
            <a:ext cx="9410699" cy="41259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272BF5"/>
                </a:solidFill>
              </a:rPr>
              <a:t>YES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7030A0"/>
                </a:solidFill>
              </a:rPr>
              <a:t>YES, but with precautions:</a:t>
            </a:r>
            <a:r>
              <a:rPr lang="en-US" dirty="0"/>
              <a:t> ____________________________________________________________________________________________________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968757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73BB-3B80-D349-BA0D-49287DC4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Other Social/Ecological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900D1-9A25-494A-B7A6-9F31E351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133" y="1251226"/>
            <a:ext cx="6161267" cy="53527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There is considerable local support for conservation of native plants &amp; animals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In Hawaii, ecotourism is also an important industry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In other parts of the world, mosquitos are also an important food source for animals (including endangered ones, such as bats and fish) and important as pollinators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Do you think gene drives would be viewed positively or negatively by local Hawaiian communities? Why?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EC307-DA94-E345-B758-918C4BF4E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240" y="1119324"/>
            <a:ext cx="4472459" cy="2808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6873FA-73F8-3148-91B0-F411CDF02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0" y="4187550"/>
            <a:ext cx="2856469" cy="249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3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73BB-3B80-D349-BA0D-49287DC4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Precautions and Other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900D1-9A25-494A-B7A6-9F31E351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133" y="1251226"/>
            <a:ext cx="6161267" cy="53527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If this project proposal becomes a reality, what reasonable precautions do you think  could be put in place? (Think about export of agricultural products, tourism, etc.)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What might a negative consequence be to gene drives not working as well as proposed?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4F194F-3B75-B74E-83D3-D1F7C6C19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175" y="1411288"/>
            <a:ext cx="3468867" cy="2433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863A84-DA69-2F4B-9289-850F97829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683" y="4253319"/>
            <a:ext cx="2609850" cy="2386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79378F-B37F-4448-A0CE-2F62CEBFA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920" y="4603530"/>
            <a:ext cx="3273109" cy="211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92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73BB-3B80-D349-BA0D-49287DC4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4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Your Final Recommendation</a:t>
            </a:r>
            <a:br>
              <a:rPr lang="en-US" sz="3600" b="1" dirty="0"/>
            </a:br>
            <a:r>
              <a:rPr lang="en-US" sz="3600" b="1" dirty="0"/>
              <a:t>(choose one answer)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900D1-9A25-494A-B7A6-9F31E351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700" y="1550988"/>
            <a:ext cx="9410699" cy="41259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272BF5"/>
                </a:solidFill>
              </a:rPr>
              <a:t>YES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7030A0"/>
                </a:solidFill>
              </a:rPr>
              <a:t>YES, but with precautions:</a:t>
            </a:r>
            <a:r>
              <a:rPr lang="en-US" dirty="0"/>
              <a:t> ____________________________________________________________________________________________________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784155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73BB-3B80-D349-BA0D-49287DC4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25"/>
            <a:ext cx="10515600" cy="159067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272BF5"/>
                </a:solidFill>
              </a:rPr>
              <a:t>Proposal 2: Engineering Coral to Withstand Changing Temperatures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900D1-9A25-494A-B7A6-9F31E351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00176"/>
            <a:ext cx="6263231" cy="526732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Heat waves of 2014-2017 caused the drastic decline of corals across many parts of the world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2016/2017: 3</a:t>
            </a:r>
            <a:r>
              <a:rPr lang="en-US" sz="2000" baseline="30000" dirty="0"/>
              <a:t>rd</a:t>
            </a:r>
            <a:r>
              <a:rPr lang="en-US" sz="2000" dirty="0"/>
              <a:t> global mass bleaching event (death of corals) and caused 50% loss of Australia’s Great Barrier Reef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Threats are associated with climate change: increased disease/loss of symbiotic algae/symbiotic microbes turning parasitic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Coral reefs provide habitat for a huge diversity of sea life and have been compared to the biodiversity of tropical forests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Important to coastal communities: fisheries and tourism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BE01C3-E031-5F4E-9B3A-8368A02C7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515" y="4342049"/>
            <a:ext cx="3359585" cy="2231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12E1D9-2FB5-BB49-923A-D59A8BD1C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531" y="1400176"/>
            <a:ext cx="4201570" cy="279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58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73BB-3B80-D349-BA0D-49287DC4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25"/>
            <a:ext cx="10515600" cy="159067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Strategies to Stabilize Coral Reefs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900D1-9A25-494A-B7A6-9F31E351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00176"/>
            <a:ext cx="6305616" cy="514667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Increase thermal resistance in coral &amp; their symbiotic algae (species of </a:t>
            </a:r>
            <a:r>
              <a:rPr lang="en-US" sz="2000" dirty="0" err="1"/>
              <a:t>Symbiodiniaceae</a:t>
            </a:r>
            <a:r>
              <a:rPr lang="en-US" sz="2000" dirty="0"/>
              <a:t>)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Selective breeding, assisted gene flow within species, species hybridization, application of probiotic microbes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272BF5"/>
                </a:solidFill>
              </a:rPr>
              <a:t>Proposal: Use genetic engineering to insert antioxidant compounds and enzymes that are known to reduce heat stress	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Research continues to identify other genes that may be important to improving resilience against heat stress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Genetic engineering has not yet discussed gene drives in these cases - but you will still evaluate the possibility of the the use of this additional technology!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B01158-670D-4B41-84E5-13C835B9C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800" y="4703125"/>
            <a:ext cx="1892300" cy="2069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EBCE99-A7DE-3543-8203-EF6C855C6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684" y="4914900"/>
            <a:ext cx="1898716" cy="1631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40638A-7F94-5E43-8938-57416EEF7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500" y="1627920"/>
            <a:ext cx="4432300" cy="294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45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11167</TotalTime>
  <Words>1489</Words>
  <Application>Microsoft Macintosh PowerPoint</Application>
  <PresentationFormat>Widescreen</PresentationFormat>
  <Paragraphs>134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Case Studies: Rate these real proposals, currently reviewed in an IUCN (International Union for the Conservation of Nature) report</vt:lpstr>
      <vt:lpstr>Proposal 1: Eliminating Mosquitoes in Hawaii</vt:lpstr>
      <vt:lpstr>Current Methods of Control</vt:lpstr>
      <vt:lpstr>Your Current Recommendation (choose one answer)</vt:lpstr>
      <vt:lpstr>Other Social/Ecological Considerations</vt:lpstr>
      <vt:lpstr>Precautions and Other Risks</vt:lpstr>
      <vt:lpstr>Your Final Recommendation (choose one answer)</vt:lpstr>
      <vt:lpstr>Proposal 2: Engineering Coral to Withstand Changing Temperatures</vt:lpstr>
      <vt:lpstr>Strategies to Stabilize Coral Reefs</vt:lpstr>
      <vt:lpstr>Your Current Recommendation for Genetic Engineering (choose one answer)</vt:lpstr>
      <vt:lpstr>Your Current Recommendation for Genetic Engineering with Gene Drives (choose one answer)</vt:lpstr>
      <vt:lpstr>Spawning, Currents, Hybridization</vt:lpstr>
      <vt:lpstr>Lifespan and Asexual Reproduction</vt:lpstr>
      <vt:lpstr>Your Final Recommendation: Genetic Engineering (choose one answer)</vt:lpstr>
      <vt:lpstr>Your Final Recommendation: Genetic Engineering with Gene Drives (choose one answer)</vt:lpstr>
      <vt:lpstr>Proposal 3: Bringing Back the American Chestnut</vt:lpstr>
      <vt:lpstr>Efforts to Bring Back the Chestnut</vt:lpstr>
      <vt:lpstr>Genetic Engineering</vt:lpstr>
      <vt:lpstr>Your Current Recommendation (choose one answer)</vt:lpstr>
      <vt:lpstr>Genetically Modified Organisms (GMOs)</vt:lpstr>
      <vt:lpstr>Your Final Recommendation (choose one answer)</vt:lpstr>
      <vt:lpstr>Proposal 4: Reduce Populations of Mosquitos that are Vectors for Malaria</vt:lpstr>
      <vt:lpstr>Vector Control</vt:lpstr>
      <vt:lpstr>Your Current Recommendation (choose one answer)</vt:lpstr>
      <vt:lpstr>Ecological Consequences</vt:lpstr>
      <vt:lpstr>Failure of Gene Drives</vt:lpstr>
      <vt:lpstr>Your Final Recommendation (choose one answer)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Ethics of Synthetic Genetics in Conservation</dc:title>
  <dc:creator>Fran Sandmeier</dc:creator>
  <cp:lastModifiedBy>Fran Sandmeier</cp:lastModifiedBy>
  <cp:revision>50</cp:revision>
  <dcterms:created xsi:type="dcterms:W3CDTF">2020-07-21T23:06:32Z</dcterms:created>
  <dcterms:modified xsi:type="dcterms:W3CDTF">2020-07-29T22:04:28Z</dcterms:modified>
</cp:coreProperties>
</file>