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9144000"/>
  <p:notesSz cx="6858000" cy="9144000"/>
  <p:embeddedFontLst>
    <p:embeddedFont>
      <p:font typeface="Roboto Mono"/>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34" roundtripDataSignature="AMtx7mhw34kXlgHJNkpH82y5lviGupdHD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Mono-bold.fntdata"/><Relationship Id="rId30" Type="http://schemas.openxmlformats.org/officeDocument/2006/relationships/font" Target="fonts/RobotoMono-regular.fntdata"/><Relationship Id="rId11" Type="http://schemas.openxmlformats.org/officeDocument/2006/relationships/slide" Target="slides/slide6.xml"/><Relationship Id="rId33" Type="http://schemas.openxmlformats.org/officeDocument/2006/relationships/font" Target="fonts/RobotoMono-boldItalic.fntdata"/><Relationship Id="rId10" Type="http://schemas.openxmlformats.org/officeDocument/2006/relationships/slide" Target="slides/slide5.xml"/><Relationship Id="rId32" Type="http://schemas.openxmlformats.org/officeDocument/2006/relationships/font" Target="fonts/RobotoMono-italic.fntdata"/><Relationship Id="rId13" Type="http://schemas.openxmlformats.org/officeDocument/2006/relationships/slide" Target="slides/slide8.xml"/><Relationship Id="rId12" Type="http://schemas.openxmlformats.org/officeDocument/2006/relationships/slide" Target="slides/slide7.xml"/><Relationship Id="rId34" Type="http://customschemas.google.com/relationships/presentationmetadata" Target="meta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i.org/10.1038/nrg2899"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8c947a1c8f_0_5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g8c947a1c8f_0_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i="1" lang="en-US" sz="1500"/>
              <a:t>These slides contain activities and some supporting text to explain and enhance understanding in essential content areas.  Our working group thinks these areas are essential for the study of phage genome annotation and that they are foundational concepts in the areas of biology and genetics.</a:t>
            </a:r>
            <a:endParaRPr/>
          </a:p>
        </p:txBody>
      </p:sp>
      <p:sp>
        <p:nvSpPr>
          <p:cNvPr id="116" name="Google Shape;116;g8c947a1c8f_0_5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868257868c_0_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g868257868c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i="1" lang="en-US"/>
              <a:t>This example was generated by selecting “six frame translation” under the Genome tab in DNA Master.  These two lines of sequence are the same as the first two lines in the student worksheet:  “Finding ORFs in a 6 frame translation”, however, any sequence can be used.  </a:t>
            </a:r>
            <a:endParaRPr i="1"/>
          </a:p>
        </p:txBody>
      </p:sp>
      <p:sp>
        <p:nvSpPr>
          <p:cNvPr id="213" name="Google Shape;213;g868257868c_0_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8ce681e9ff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8ce681e9ff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g8ce681e9ff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8d074e5277_1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8d074e5277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One way is the one on the handout.</a:t>
            </a:r>
            <a:endParaRPr/>
          </a:p>
          <a:p>
            <a:pPr indent="0" lvl="0" marL="0" rtl="0" algn="l">
              <a:spcBef>
                <a:spcPts val="0"/>
              </a:spcBef>
              <a:spcAft>
                <a:spcPts val="0"/>
              </a:spcAft>
              <a:buClr>
                <a:schemeClr val="dk1"/>
              </a:buClr>
              <a:buSzPts val="1400"/>
              <a:buFont typeface="Arial"/>
              <a:buNone/>
            </a:pPr>
            <a:r>
              <a:rPr lang="en-US"/>
              <a:t>Shows all of the DNA bases, both strands.</a:t>
            </a:r>
            <a:endParaRPr/>
          </a:p>
          <a:p>
            <a:pPr indent="0" lvl="0" marL="0" rtl="0" algn="l">
              <a:spcBef>
                <a:spcPts val="0"/>
              </a:spcBef>
              <a:spcAft>
                <a:spcPts val="0"/>
              </a:spcAft>
              <a:buClr>
                <a:schemeClr val="dk1"/>
              </a:buClr>
              <a:buSzPts val="1400"/>
              <a:buFont typeface="Arial"/>
              <a:buNone/>
            </a:pPr>
            <a:r>
              <a:rPr lang="en-US"/>
              <a:t>Shows all of the amino acids, all 6 frames.</a:t>
            </a:r>
            <a:endParaRPr/>
          </a:p>
          <a:p>
            <a:pPr indent="0" lvl="0" marL="0" rtl="0" algn="l">
              <a:spcBef>
                <a:spcPts val="0"/>
              </a:spcBef>
              <a:spcAft>
                <a:spcPts val="0"/>
              </a:spcAft>
              <a:buClr>
                <a:schemeClr val="dk1"/>
              </a:buClr>
              <a:buSzPts val="1400"/>
              <a:buFont typeface="Arial"/>
              <a:buNone/>
            </a:pPr>
            <a:r>
              <a:rPr lang="en-US"/>
              <a:t>Shows coordinates (basepair number along the genome)</a:t>
            </a:r>
            <a:endParaRPr/>
          </a:p>
          <a:p>
            <a:pPr indent="0" lvl="0" marL="0" rtl="0" algn="l">
              <a:spcBef>
                <a:spcPts val="0"/>
              </a:spcBef>
              <a:spcAft>
                <a:spcPts val="0"/>
              </a:spcAft>
              <a:buClr>
                <a:schemeClr val="dk1"/>
              </a:buClr>
              <a:buSzPts val="1400"/>
              <a:buFont typeface="Arial"/>
              <a:buNone/>
            </a:pPr>
            <a:r>
              <a:t/>
            </a:r>
            <a:endParaRPr/>
          </a:p>
          <a:p>
            <a:pPr indent="0" lvl="0" marL="0" rtl="0" algn="l">
              <a:spcBef>
                <a:spcPts val="0"/>
              </a:spcBef>
              <a:spcAft>
                <a:spcPts val="0"/>
              </a:spcAft>
              <a:buClr>
                <a:schemeClr val="dk1"/>
              </a:buClr>
              <a:buSzPts val="1400"/>
              <a:buFont typeface="Arial"/>
              <a:buNone/>
            </a:pPr>
            <a:r>
              <a:rPr lang="en-US"/>
              <a:t>Here, predicted genes have been highlighted -- the amino acid sequence has been highlighted from start codon to stop codon.</a:t>
            </a:r>
            <a:endParaRPr/>
          </a:p>
          <a:p>
            <a:pPr indent="0" lvl="0" marL="0" rtl="0" algn="l">
              <a:spcBef>
                <a:spcPts val="0"/>
              </a:spcBef>
              <a:spcAft>
                <a:spcPts val="0"/>
              </a:spcAft>
              <a:buClr>
                <a:schemeClr val="dk1"/>
              </a:buClr>
              <a:buSzPts val="1400"/>
              <a:buFont typeface="Arial"/>
              <a:buNone/>
            </a:pPr>
            <a:r>
              <a:rPr lang="en-US"/>
              <a:t>Can use the coordinate scale to see which bases start and end the predicted gene.</a:t>
            </a:r>
            <a:endParaRPr/>
          </a:p>
        </p:txBody>
      </p:sp>
      <p:sp>
        <p:nvSpPr>
          <p:cNvPr id="232" name="Google Shape;232;g8d074e5277_1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8d0b0e07fb_1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8d0b0e07fb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Full display to see all 6 frames, forward and reverse.</a:t>
            </a:r>
            <a:endParaRPr/>
          </a:p>
          <a:p>
            <a:pPr indent="0" lvl="0" marL="0" rtl="0" algn="l">
              <a:spcBef>
                <a:spcPts val="0"/>
              </a:spcBef>
              <a:spcAft>
                <a:spcPts val="0"/>
              </a:spcAft>
              <a:buClr>
                <a:schemeClr val="dk1"/>
              </a:buClr>
              <a:buSzPts val="1400"/>
              <a:buFont typeface="Arial"/>
              <a:buNone/>
            </a:pPr>
            <a:r>
              <a:t/>
            </a:r>
            <a:endParaRPr/>
          </a:p>
        </p:txBody>
      </p:sp>
      <p:sp>
        <p:nvSpPr>
          <p:cNvPr id="241" name="Google Shape;241;g8d0b0e07fb_1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8d0b0e07fb_1_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8d0b0e07fb_1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t/>
            </a:r>
            <a:endParaRPr/>
          </a:p>
        </p:txBody>
      </p:sp>
      <p:sp>
        <p:nvSpPr>
          <p:cNvPr id="250" name="Google Shape;250;g8d0b0e07fb_1_1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8d0b0e07fb_1_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8d0b0e07fb_1_2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We can highlight the regions of predicted genes.</a:t>
            </a:r>
            <a:endParaRPr/>
          </a:p>
          <a:p>
            <a:pPr indent="0" lvl="0" marL="0" rtl="0" algn="l">
              <a:spcBef>
                <a:spcPts val="0"/>
              </a:spcBef>
              <a:spcAft>
                <a:spcPts val="0"/>
              </a:spcAft>
              <a:buClr>
                <a:schemeClr val="dk1"/>
              </a:buClr>
              <a:buSzPts val="1400"/>
              <a:buFont typeface="Arial"/>
              <a:buNone/>
            </a:pPr>
            <a:r>
              <a:rPr lang="en-US"/>
              <a:t>Again, direction.  Top going L to R, stop codon is at the right hand side of the gene.</a:t>
            </a:r>
            <a:endParaRPr/>
          </a:p>
          <a:p>
            <a:pPr indent="0" lvl="0" marL="0" rtl="0" algn="l">
              <a:spcBef>
                <a:spcPts val="0"/>
              </a:spcBef>
              <a:spcAft>
                <a:spcPts val="0"/>
              </a:spcAft>
              <a:buClr>
                <a:schemeClr val="dk1"/>
              </a:buClr>
              <a:buSzPts val="1400"/>
              <a:buFont typeface="Arial"/>
              <a:buNone/>
            </a:pPr>
            <a:r>
              <a:rPr lang="en-US"/>
              <a:t>Bottom: R to L, gene stops on the left side of the gene.</a:t>
            </a:r>
            <a:endParaRPr/>
          </a:p>
          <a:p>
            <a:pPr indent="0" lvl="0" marL="0" rtl="0" algn="l">
              <a:spcBef>
                <a:spcPts val="0"/>
              </a:spcBef>
              <a:spcAft>
                <a:spcPts val="0"/>
              </a:spcAft>
              <a:buClr>
                <a:schemeClr val="dk1"/>
              </a:buClr>
              <a:buSzPts val="1400"/>
              <a:buFont typeface="Arial"/>
              <a:buNone/>
            </a:pPr>
            <a:r>
              <a:t/>
            </a:r>
            <a:endParaRPr/>
          </a:p>
        </p:txBody>
      </p:sp>
      <p:sp>
        <p:nvSpPr>
          <p:cNvPr id="259" name="Google Shape;259;g8d0b0e07fb_1_2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8cbbac5f36_4_17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g8cbbac5f36_4_1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i="1" lang="en-US" sz="1000">
                <a:latin typeface="Arial"/>
                <a:ea typeface="Arial"/>
                <a:cs typeface="Arial"/>
                <a:sym typeface="Arial"/>
              </a:rPr>
              <a:t>Once ORFs have been identified there are some basic guidelines to follow to determine which ORFs contain genes.  The first three guiding principles used to identify phage genes are above.  The remaining slides tackle the idea of coding potential and the bioinformatic tools used to illuminate ORFs that have good coding potential.  </a:t>
            </a:r>
            <a:endParaRPr i="1" sz="1000">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268" name="Google Shape;268;g8cbbac5f36_4_17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868257868c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g868257868c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7" name="Google Shape;277;g868257868c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5" name="Google Shape;285;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8cbbac5f36_4_5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g8cbbac5f36_4_5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i="1" lang="en-US"/>
              <a:t>Codon usage biases are different in different species.  We can see this in this heat map comparing species.  Each column is a codon, and each row is a set of 50 genes randomly selected from the species listed on the right.  (bacterias, yeast, worm, human)  The more frequently used in those genes, the redder the box.</a:t>
            </a:r>
            <a:endParaRPr i="1"/>
          </a:p>
          <a:p>
            <a:pPr indent="0" lvl="0" marL="0" rtl="0" algn="l">
              <a:lnSpc>
                <a:spcPct val="100000"/>
              </a:lnSpc>
              <a:spcBef>
                <a:spcPts val="0"/>
              </a:spcBef>
              <a:spcAft>
                <a:spcPts val="0"/>
              </a:spcAft>
              <a:buSzPts val="1400"/>
              <a:buNone/>
            </a:pPr>
            <a:r>
              <a:rPr i="1" lang="en-US"/>
              <a:t>From </a:t>
            </a:r>
            <a:r>
              <a:rPr i="1" lang="en-US">
                <a:solidFill>
                  <a:schemeClr val="dk1"/>
                </a:solidFill>
              </a:rPr>
              <a:t>review:</a:t>
            </a:r>
            <a:r>
              <a:rPr lang="en-US">
                <a:solidFill>
                  <a:schemeClr val="dk1"/>
                </a:solidFill>
              </a:rPr>
              <a:t>  </a:t>
            </a:r>
            <a:r>
              <a:rPr lang="en-US" u="sng">
                <a:solidFill>
                  <a:schemeClr val="accent5"/>
                </a:solidFill>
                <a:hlinkClick r:id="rId2"/>
              </a:rPr>
              <a:t>https://doi.org/10.1038/nrg2899</a:t>
            </a:r>
            <a:r>
              <a:rPr lang="en-US">
                <a:solidFill>
                  <a:schemeClr val="dk1"/>
                </a:solidFill>
              </a:rPr>
              <a: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i="1" lang="en-US"/>
              <a:t>Once the phage genome has been sequenced the next step is to interpret that data.  Students need to approach this in two ways:  1.  understanding the biology - central dogma, mechanisms that allow for transcription to mRNA and translation by the ribosome and tRNA into Amino acid polymers and 2. understanding the role of predictive bioinformatic tools to enhance and expedite the research.</a:t>
            </a:r>
            <a:endParaRPr i="1"/>
          </a:p>
        </p:txBody>
      </p:sp>
      <p:sp>
        <p:nvSpPr>
          <p:cNvPr id="123" name="Google Shape;123;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8c947a1c8f_0_10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g8c947a1c8f_0_10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i="1" lang="en-US"/>
              <a:t>This activity attempts to use English words in place of codons to solidfy the concept that codon frequency data can illustrate coding potential.  The concept of applying codon bias to discover coding potential and identify genes is often difficult for students.  You may have to revisit these ideas later in the course once students have had more experience in annotation. </a:t>
            </a:r>
            <a:r>
              <a:rPr lang="en-US"/>
              <a:t> </a:t>
            </a:r>
            <a:endParaRPr/>
          </a:p>
        </p:txBody>
      </p:sp>
      <p:sp>
        <p:nvSpPr>
          <p:cNvPr id="305" name="Google Shape;305;g8c947a1c8f_0_10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8c947a1c8f_0_1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2" name="Google Shape;312;g8c947a1c8f_0_1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i="1" lang="en-US"/>
              <a:t>This activity attempts to use English words in place of codons to solidfy the concept that codon frequency data can illustrate coding potential.  The concept of applying codon bias to discover coding potential and identify genes is often difficult for students.  You may have to revisit these ideas later in the course once students have had more experience in annotation.</a:t>
            </a:r>
            <a:endParaRPr/>
          </a:p>
        </p:txBody>
      </p:sp>
      <p:sp>
        <p:nvSpPr>
          <p:cNvPr id="313" name="Google Shape;313;g8c947a1c8f_0_1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i="1" lang="en-US"/>
              <a:t>Gene annotation work is highly simplified if computer programs are designed to apply codon bias to the entire genome enabling gene prediction.  The essence of the computer model is based on Hidden Markov Models.  One place students likely are familiar with the application of Hidden Markov Models is in the predictive text features of </a:t>
            </a:r>
            <a:r>
              <a:rPr i="1" lang="en-US"/>
              <a:t>Smartphones</a:t>
            </a:r>
            <a:r>
              <a:rPr i="1" lang="en-US"/>
              <a:t> and other similar devices.  A person’s device will “learn” what words you mean to be typing based on the words typed in the past including names with atypical spelling.  Both Glimmer and GeneMark use this type of prediction software but with different parameters.  Program designers, thus, take what has been learned in biology so far and automate parts of the process.  Scientists are responsible for identifying and refining the appropriate parameters prior to automation, as well as, examining the output post automation to see if the predicted genes make the most biological sense.  Students are in training to become the group of scientists responsible for refining the automated predictions.</a:t>
            </a:r>
            <a:endParaRPr i="1"/>
          </a:p>
        </p:txBody>
      </p:sp>
      <p:sp>
        <p:nvSpPr>
          <p:cNvPr id="322" name="Google Shape;322;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8cbbac5f36_4_15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1" name="Google Shape;331;g8cbbac5f36_4_1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2" name="Google Shape;332;g8cbbac5f36_4_15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8cbbac5f36_4_17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1" name="Google Shape;341;g8cbbac5f36_4_17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2" name="Google Shape;342;g8cbbac5f36_4_17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8c947a1c8f_0_7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g8c947a1c8f_0_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rPr i="1" lang="en-US" sz="1100">
                <a:latin typeface="Arial"/>
                <a:ea typeface="Arial"/>
                <a:cs typeface="Arial"/>
                <a:sym typeface="Arial"/>
              </a:rPr>
              <a:t>Suggested as an activity to recall central dogma knowledge -- </a:t>
            </a:r>
            <a:endParaRPr i="1"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AutoNum type="alphaLcPeriod"/>
            </a:pPr>
            <a:r>
              <a:rPr i="1" lang="en-US" sz="1100">
                <a:latin typeface="Arial"/>
                <a:ea typeface="Arial"/>
                <a:cs typeface="Arial"/>
                <a:sym typeface="Arial"/>
              </a:rPr>
              <a:t>Ask students to transcribe the given DNA sequence into RNA and identify which strand of DNA (coding or template) is most similar to the mRNA</a:t>
            </a:r>
            <a:endParaRPr i="1"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AutoNum type="alphaLcPeriod"/>
            </a:pPr>
            <a:r>
              <a:rPr i="1" lang="en-US" sz="1100">
                <a:latin typeface="Arial"/>
                <a:ea typeface="Arial"/>
                <a:cs typeface="Arial"/>
                <a:sym typeface="Arial"/>
              </a:rPr>
              <a:t>This illustrates that the coding strand of DNA can be conceptually translated to AAs since it is identical to the mRNA sequence when we know that T = U for pairing rules. </a:t>
            </a:r>
            <a:endParaRPr i="1"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AutoNum type="alphaLcPeriod"/>
            </a:pPr>
            <a:r>
              <a:rPr i="1" lang="en-US" sz="1100">
                <a:latin typeface="Arial"/>
                <a:ea typeface="Arial"/>
                <a:cs typeface="Arial"/>
                <a:sym typeface="Arial"/>
              </a:rPr>
              <a:t>Examine the surprises and misconceptions that students have from the assignment.  </a:t>
            </a:r>
            <a:endParaRPr i="1"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AutoNum type="alphaLcPeriod"/>
            </a:pPr>
            <a:r>
              <a:rPr i="1" lang="en-US" sz="1100">
                <a:latin typeface="Arial"/>
                <a:ea typeface="Arial"/>
                <a:cs typeface="Arial"/>
                <a:sym typeface="Arial"/>
              </a:rPr>
              <a:t>May lead to questions and/or conclusions about which strand of DNA goes with which direction of expression; different potential proteins result from same DNA; not all starts and stops are used by the ribosome; etc.</a:t>
            </a:r>
            <a:endParaRPr i="1" sz="1100">
              <a:latin typeface="Arial"/>
              <a:ea typeface="Arial"/>
              <a:cs typeface="Arial"/>
              <a:sym typeface="Arial"/>
            </a:endParaRPr>
          </a:p>
          <a:p>
            <a:pPr indent="0" lvl="0" marL="0" rtl="0" algn="l">
              <a:lnSpc>
                <a:spcPct val="100000"/>
              </a:lnSpc>
              <a:spcBef>
                <a:spcPts val="0"/>
              </a:spcBef>
              <a:spcAft>
                <a:spcPts val="0"/>
              </a:spcAft>
              <a:buSzPts val="1400"/>
              <a:buNone/>
            </a:pPr>
            <a:r>
              <a:t/>
            </a:r>
            <a:endParaRPr sz="600"/>
          </a:p>
        </p:txBody>
      </p:sp>
      <p:sp>
        <p:nvSpPr>
          <p:cNvPr id="134" name="Google Shape;134;g8c947a1c8f_0_7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8c947a1c8f_0_14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g8c947a1c8f_0_1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i="1" lang="en-US"/>
              <a:t>This graphic helps to illustrate the polarity of the strands and shows the template strand being transcribed into mRNA.  Thus, the result is a mRNA strand that is similar to the coding strand with the exception that T is now U.</a:t>
            </a:r>
            <a:endParaRPr i="1"/>
          </a:p>
        </p:txBody>
      </p:sp>
      <p:sp>
        <p:nvSpPr>
          <p:cNvPr id="144" name="Google Shape;144;g8c947a1c8f_0_1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8c947a1c8f_0_6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g8c947a1c8f_0_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i="1" lang="en-US"/>
              <a:t>This slide introduces the basic six translations of a short DNA sequence.</a:t>
            </a:r>
            <a:endParaRPr i="1"/>
          </a:p>
        </p:txBody>
      </p:sp>
      <p:sp>
        <p:nvSpPr>
          <p:cNvPr id="153" name="Google Shape;153;g8c947a1c8f_0_6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i="1" lang="en-US"/>
              <a:t>This slide introduces the start and stop codons and the amino acids associated with the start codons.  Students are often familiar with ATG (or AUG) as a start codon, but are less likely to recognize GTG and TTG.</a:t>
            </a:r>
            <a:endParaRPr i="1"/>
          </a:p>
        </p:txBody>
      </p:sp>
      <p:sp>
        <p:nvSpPr>
          <p:cNvPr id="162" name="Google Shape;162;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1000"/>
              </a:spcBef>
              <a:spcAft>
                <a:spcPts val="0"/>
              </a:spcAft>
              <a:buClr>
                <a:schemeClr val="dk1"/>
              </a:buClr>
              <a:buSzPts val="1750"/>
              <a:buFont typeface="Arial"/>
              <a:buNone/>
            </a:pPr>
            <a:r>
              <a:rPr i="1" lang="en-US" sz="1450"/>
              <a:t>The </a:t>
            </a:r>
            <a:r>
              <a:rPr b="1" i="1" lang="en-US" sz="1450">
                <a:solidFill>
                  <a:srgbClr val="00B050"/>
                </a:solidFill>
              </a:rPr>
              <a:t>start</a:t>
            </a:r>
            <a:r>
              <a:rPr i="1" lang="en-US" sz="1450"/>
              <a:t> codon is a position in the DNA sequence where translation to Amino Acids begins.  Like in eukaryotes </a:t>
            </a:r>
            <a:r>
              <a:rPr b="1" i="1" lang="en-US" sz="1450">
                <a:solidFill>
                  <a:srgbClr val="00B050"/>
                </a:solidFill>
              </a:rPr>
              <a:t>ATG</a:t>
            </a:r>
            <a:r>
              <a:rPr i="1" lang="en-US" sz="1450"/>
              <a:t> is often a start codon, but so are </a:t>
            </a:r>
            <a:r>
              <a:rPr b="1" i="1" lang="en-US" sz="1450">
                <a:solidFill>
                  <a:srgbClr val="00B050"/>
                </a:solidFill>
              </a:rPr>
              <a:t>GTG</a:t>
            </a:r>
            <a:r>
              <a:rPr i="1" lang="en-US" sz="1450">
                <a:solidFill>
                  <a:srgbClr val="00B050"/>
                </a:solidFill>
              </a:rPr>
              <a:t> </a:t>
            </a:r>
            <a:r>
              <a:rPr i="1" lang="en-US" sz="1450"/>
              <a:t>and </a:t>
            </a:r>
            <a:r>
              <a:rPr b="1" i="1" lang="en-US" sz="1450">
                <a:solidFill>
                  <a:srgbClr val="00B050"/>
                </a:solidFill>
              </a:rPr>
              <a:t>TTG</a:t>
            </a:r>
            <a:r>
              <a:rPr i="1" lang="en-US" sz="1450"/>
              <a:t>.  Within an open reading frame there is frequently more than one possible start codon. The </a:t>
            </a:r>
            <a:r>
              <a:rPr b="1" i="1" lang="en-US" sz="1450">
                <a:solidFill>
                  <a:srgbClr val="FF0000"/>
                </a:solidFill>
              </a:rPr>
              <a:t>stop</a:t>
            </a:r>
            <a:r>
              <a:rPr i="1" lang="en-US" sz="1450"/>
              <a:t> codon </a:t>
            </a:r>
            <a:r>
              <a:rPr i="1" lang="en-US" sz="1450">
                <a:solidFill>
                  <a:srgbClr val="FF0000"/>
                </a:solidFill>
              </a:rPr>
              <a:t>TAG</a:t>
            </a:r>
            <a:r>
              <a:rPr i="1" lang="en-US" sz="1450"/>
              <a:t> (</a:t>
            </a:r>
            <a:r>
              <a:rPr i="1" lang="en-US" sz="1450">
                <a:solidFill>
                  <a:srgbClr val="FF0000"/>
                </a:solidFill>
              </a:rPr>
              <a:t>TAA</a:t>
            </a:r>
            <a:r>
              <a:rPr i="1" lang="en-US" sz="1450"/>
              <a:t>, </a:t>
            </a:r>
            <a:r>
              <a:rPr i="1" lang="en-US" sz="1450">
                <a:solidFill>
                  <a:srgbClr val="FF0000"/>
                </a:solidFill>
              </a:rPr>
              <a:t>TGA</a:t>
            </a:r>
            <a:r>
              <a:rPr i="1" lang="en-US" sz="1450"/>
              <a:t>) is a position in the DNA sequence where translation to Amino Acids ends.  </a:t>
            </a:r>
            <a:endParaRPr i="1" sz="2500"/>
          </a:p>
          <a:p>
            <a:pPr indent="0" lvl="0" marL="0" rtl="0" algn="l">
              <a:lnSpc>
                <a:spcPct val="100000"/>
              </a:lnSpc>
              <a:spcBef>
                <a:spcPts val="0"/>
              </a:spcBef>
              <a:spcAft>
                <a:spcPts val="0"/>
              </a:spcAft>
              <a:buSzPts val="1400"/>
              <a:buNone/>
            </a:pPr>
            <a:r>
              <a:t/>
            </a:r>
            <a:endParaRPr/>
          </a:p>
        </p:txBody>
      </p:sp>
      <p:sp>
        <p:nvSpPr>
          <p:cNvPr id="177" name="Google Shape;177;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8c7dbf2063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g8c7dbf2063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i="1" lang="en-US"/>
              <a:t>There is one ATG start and TAG stop in the forward frames. As an extension the reverse frames could be shown on a real or virtual whiteboard.  There is one ATG start in the reverse frames.</a:t>
            </a:r>
            <a:endParaRPr i="1"/>
          </a:p>
          <a:p>
            <a:pPr indent="0" lvl="0" marL="0" rtl="0" algn="l">
              <a:lnSpc>
                <a:spcPct val="100000"/>
              </a:lnSpc>
              <a:spcBef>
                <a:spcPts val="0"/>
              </a:spcBef>
              <a:spcAft>
                <a:spcPts val="0"/>
              </a:spcAft>
              <a:buSzPts val="1400"/>
              <a:buNone/>
            </a:pPr>
            <a:r>
              <a:t/>
            </a:r>
            <a:endParaRPr/>
          </a:p>
        </p:txBody>
      </p:sp>
      <p:sp>
        <p:nvSpPr>
          <p:cNvPr id="188" name="Google Shape;188;g8c7dbf2063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8c947a1c8f_0_16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g8c947a1c8f_0_1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rPr i="1" lang="en-US" sz="1100">
                <a:latin typeface="Arial"/>
                <a:ea typeface="Arial"/>
                <a:cs typeface="Arial"/>
                <a:sym typeface="Arial"/>
              </a:rPr>
              <a:t>This activity gives students the chance to create a 6-frame translation from a DNA sequence.  It then allows them to search for potential starts within their DNA sequence.   You can use the DNA sequence provided or can replace it with a section of DNA from their phage genome.  Once students complete the assignment, have at least one student/group share what they found.</a:t>
            </a:r>
            <a:endParaRPr i="1" sz="1100">
              <a:latin typeface="Arial"/>
              <a:ea typeface="Arial"/>
              <a:cs typeface="Arial"/>
              <a:sym typeface="Arial"/>
            </a:endParaRPr>
          </a:p>
          <a:p>
            <a:pPr indent="0" lvl="0" marL="0" rtl="0" algn="l">
              <a:lnSpc>
                <a:spcPct val="115000"/>
              </a:lnSpc>
              <a:spcBef>
                <a:spcPts val="0"/>
              </a:spcBef>
              <a:spcAft>
                <a:spcPts val="0"/>
              </a:spcAft>
              <a:buSzPts val="1400"/>
              <a:buNone/>
            </a:pPr>
            <a:r>
              <a:rPr i="1" lang="en-US" sz="1100">
                <a:latin typeface="Arial"/>
                <a:ea typeface="Arial"/>
                <a:cs typeface="Arial"/>
                <a:sym typeface="Arial"/>
              </a:rPr>
              <a:t>Common misconceptions/mistakes to look for:  </a:t>
            </a:r>
            <a:endParaRPr i="1"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i="1" lang="en-US" sz="1100">
                <a:latin typeface="Arial"/>
                <a:ea typeface="Arial"/>
                <a:cs typeface="Arial"/>
                <a:sym typeface="Arial"/>
              </a:rPr>
              <a:t>Students may read the bottom/complementary strand incorrectly.  The codons must be read from 5’ to 3’ on the complementary strand. </a:t>
            </a:r>
            <a:endParaRPr i="1"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i="1" lang="en-US" sz="1100">
                <a:latin typeface="Arial"/>
                <a:ea typeface="Arial"/>
                <a:cs typeface="Arial"/>
                <a:sym typeface="Arial"/>
              </a:rPr>
              <a:t>Students may use the DNA strand provided to create an mRNA strand and then use the mRNA strand to determine the amino acids.  This is not needed as the DNA strand provided is the coding strand.</a:t>
            </a:r>
            <a:endParaRPr i="1"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i="1" sz="1100">
              <a:latin typeface="Arial"/>
              <a:ea typeface="Arial"/>
              <a:cs typeface="Arial"/>
              <a:sym typeface="Arial"/>
            </a:endParaRPr>
          </a:p>
          <a:p>
            <a:pPr indent="0" lvl="0" marL="0" rtl="0" algn="l">
              <a:lnSpc>
                <a:spcPct val="100000"/>
              </a:lnSpc>
              <a:spcBef>
                <a:spcPts val="0"/>
              </a:spcBef>
              <a:spcAft>
                <a:spcPts val="0"/>
              </a:spcAft>
              <a:buSzPts val="1400"/>
              <a:buNone/>
            </a:pPr>
            <a:r>
              <a:t/>
            </a:r>
            <a:endParaRPr i="1"/>
          </a:p>
        </p:txBody>
      </p:sp>
      <p:sp>
        <p:nvSpPr>
          <p:cNvPr id="204" name="Google Shape;204;g8c947a1c8f_0_16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15"/>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5"/>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15"/>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4" name="Shape 84"/>
        <p:cNvGrpSpPr/>
        <p:nvPr/>
      </p:nvGrpSpPr>
      <p:grpSpPr>
        <a:xfrm>
          <a:off x="0" y="0"/>
          <a:ext cx="0" cy="0"/>
          <a:chOff x="0" y="0"/>
          <a:chExt cx="0" cy="0"/>
        </a:xfrm>
      </p:grpSpPr>
      <p:sp>
        <p:nvSpPr>
          <p:cNvPr id="85" name="Google Shape;85;p22"/>
          <p:cNvSpPr txBox="1"/>
          <p:nvPr>
            <p:ph type="title"/>
          </p:nvPr>
        </p:nvSpPr>
        <p:spPr>
          <a:xfrm>
            <a:off x="629841" y="457200"/>
            <a:ext cx="2949300"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22"/>
          <p:cNvSpPr/>
          <p:nvPr>
            <p:ph idx="2" type="pic"/>
          </p:nvPr>
        </p:nvSpPr>
        <p:spPr>
          <a:xfrm>
            <a:off x="3887391" y="987426"/>
            <a:ext cx="4629300" cy="48735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87" name="Google Shape;87;p22"/>
          <p:cNvSpPr txBox="1"/>
          <p:nvPr>
            <p:ph idx="1" type="body"/>
          </p:nvPr>
        </p:nvSpPr>
        <p:spPr>
          <a:xfrm>
            <a:off x="629841" y="2057400"/>
            <a:ext cx="2949300" cy="38115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8" name="Google Shape;88;p22"/>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22"/>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22"/>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1" name="Shape 91"/>
        <p:cNvGrpSpPr/>
        <p:nvPr/>
      </p:nvGrpSpPr>
      <p:grpSpPr>
        <a:xfrm>
          <a:off x="0" y="0"/>
          <a:ext cx="0" cy="0"/>
          <a:chOff x="0" y="0"/>
          <a:chExt cx="0" cy="0"/>
        </a:xfrm>
      </p:grpSpPr>
      <p:sp>
        <p:nvSpPr>
          <p:cNvPr id="92" name="Google Shape;92;p23"/>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23"/>
          <p:cNvSpPr txBox="1"/>
          <p:nvPr>
            <p:ph idx="1" type="body"/>
          </p:nvPr>
        </p:nvSpPr>
        <p:spPr>
          <a:xfrm rot="5400000">
            <a:off x="2396400" y="57875"/>
            <a:ext cx="4351200" cy="7886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23"/>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23"/>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23"/>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7" name="Shape 97"/>
        <p:cNvGrpSpPr/>
        <p:nvPr/>
      </p:nvGrpSpPr>
      <p:grpSpPr>
        <a:xfrm>
          <a:off x="0" y="0"/>
          <a:ext cx="0" cy="0"/>
          <a:chOff x="0" y="0"/>
          <a:chExt cx="0" cy="0"/>
        </a:xfrm>
      </p:grpSpPr>
      <p:sp>
        <p:nvSpPr>
          <p:cNvPr id="98" name="Google Shape;98;p24"/>
          <p:cNvSpPr txBox="1"/>
          <p:nvPr>
            <p:ph type="title"/>
          </p:nvPr>
        </p:nvSpPr>
        <p:spPr>
          <a:xfrm rot="5400000">
            <a:off x="4623600" y="2285275"/>
            <a:ext cx="5811900" cy="19716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24"/>
          <p:cNvSpPr txBox="1"/>
          <p:nvPr>
            <p:ph idx="1" type="body"/>
          </p:nvPr>
        </p:nvSpPr>
        <p:spPr>
          <a:xfrm rot="5400000">
            <a:off x="623025" y="370675"/>
            <a:ext cx="5811900" cy="58008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0" name="Google Shape;100;p24"/>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24"/>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24"/>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03" name="Shape 103"/>
        <p:cNvGrpSpPr/>
        <p:nvPr/>
      </p:nvGrpSpPr>
      <p:grpSpPr>
        <a:xfrm>
          <a:off x="0" y="0"/>
          <a:ext cx="0" cy="0"/>
          <a:chOff x="0" y="0"/>
          <a:chExt cx="0" cy="0"/>
        </a:xfrm>
      </p:grpSpPr>
      <p:sp>
        <p:nvSpPr>
          <p:cNvPr id="104" name="Google Shape;104;p25"/>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25"/>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25"/>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25"/>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08" name="Shape 108"/>
        <p:cNvGrpSpPr/>
        <p:nvPr/>
      </p:nvGrpSpPr>
      <p:grpSpPr>
        <a:xfrm>
          <a:off x="0" y="0"/>
          <a:ext cx="0" cy="0"/>
          <a:chOff x="0" y="0"/>
          <a:chExt cx="0" cy="0"/>
        </a:xfrm>
      </p:grpSpPr>
      <p:sp>
        <p:nvSpPr>
          <p:cNvPr id="109" name="Google Shape;109;p26"/>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26"/>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26"/>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26"/>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g8cbbac5f36_4_102"/>
          <p:cNvSpPr txBox="1"/>
          <p:nvPr>
            <p:ph type="title"/>
          </p:nvPr>
        </p:nvSpPr>
        <p:spPr>
          <a:xfrm>
            <a:off x="311700" y="593367"/>
            <a:ext cx="8520600" cy="7635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3600"/>
              <a:buNone/>
              <a:defRPr b="1"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g8cbbac5f36_4_102"/>
          <p:cNvSpPr txBox="1"/>
          <p:nvPr>
            <p:ph idx="1" type="body"/>
          </p:nvPr>
        </p:nvSpPr>
        <p:spPr>
          <a:xfrm>
            <a:off x="311700" y="1536633"/>
            <a:ext cx="8520600" cy="4555200"/>
          </a:xfrm>
          <a:prstGeom prst="rect">
            <a:avLst/>
          </a:prstGeom>
          <a:noFill/>
          <a:ln>
            <a:noFill/>
          </a:ln>
        </p:spPr>
        <p:txBody>
          <a:bodyPr anchorCtr="0" anchor="t" bIns="45700" lIns="91425" spcFirstLastPara="1" rIns="91425" wrap="square" tIns="45700">
            <a:noAutofit/>
          </a:bodyPr>
          <a:lstStyle>
            <a:lvl1pPr indent="-419100" lvl="0" marL="457200" algn="l">
              <a:lnSpc>
                <a:spcPct val="90000"/>
              </a:lnSpc>
              <a:spcBef>
                <a:spcPts val="1000"/>
              </a:spcBef>
              <a:spcAft>
                <a:spcPts val="0"/>
              </a:spcAft>
              <a:buClr>
                <a:srgbClr val="000000"/>
              </a:buClr>
              <a:buSzPts val="3000"/>
              <a:buChar char="•"/>
              <a:defRPr b="1" sz="3000">
                <a:solidFill>
                  <a:srgbClr val="000000"/>
                </a:solidFill>
              </a:defRPr>
            </a:lvl1pPr>
            <a:lvl2pPr indent="-381000" lvl="1" marL="914400" algn="l">
              <a:lnSpc>
                <a:spcPct val="90000"/>
              </a:lnSpc>
              <a:spcBef>
                <a:spcPts val="500"/>
              </a:spcBef>
              <a:spcAft>
                <a:spcPts val="0"/>
              </a:spcAft>
              <a:buClr>
                <a:srgbClr val="000000"/>
              </a:buClr>
              <a:buSzPts val="2400"/>
              <a:buChar char="•"/>
              <a:defRPr sz="2400">
                <a:solidFill>
                  <a:srgbClr val="000000"/>
                </a:solidFill>
              </a:defRPr>
            </a:lvl2pPr>
            <a:lvl3pPr indent="-342900" lvl="2" marL="1371600" algn="l">
              <a:lnSpc>
                <a:spcPct val="90000"/>
              </a:lnSpc>
              <a:spcBef>
                <a:spcPts val="500"/>
              </a:spcBef>
              <a:spcAft>
                <a:spcPts val="0"/>
              </a:spcAft>
              <a:buClr>
                <a:srgbClr val="000000"/>
              </a:buClr>
              <a:buSzPts val="1800"/>
              <a:buChar char="•"/>
              <a:defRPr sz="1800">
                <a:solidFill>
                  <a:srgbClr val="000000"/>
                </a:solidFill>
              </a:defRPr>
            </a:lvl3pPr>
            <a:lvl4pPr indent="-342900" lvl="3" marL="1828800" algn="l">
              <a:lnSpc>
                <a:spcPct val="90000"/>
              </a:lnSpc>
              <a:spcBef>
                <a:spcPts val="500"/>
              </a:spcBef>
              <a:spcAft>
                <a:spcPts val="0"/>
              </a:spcAft>
              <a:buClr>
                <a:srgbClr val="000000"/>
              </a:buClr>
              <a:buSzPts val="1800"/>
              <a:buChar char="•"/>
              <a:defRPr>
                <a:solidFill>
                  <a:srgbClr val="000000"/>
                </a:solidFill>
              </a:defRPr>
            </a:lvl4pPr>
            <a:lvl5pPr indent="-342900" lvl="4" marL="2286000" algn="l">
              <a:lnSpc>
                <a:spcPct val="90000"/>
              </a:lnSpc>
              <a:spcBef>
                <a:spcPts val="500"/>
              </a:spcBef>
              <a:spcAft>
                <a:spcPts val="0"/>
              </a:spcAft>
              <a:buClr>
                <a:srgbClr val="000000"/>
              </a:buClr>
              <a:buSzPts val="1800"/>
              <a:buChar char="•"/>
              <a:defRPr>
                <a:solidFill>
                  <a:srgbClr val="000000"/>
                </a:solidFill>
              </a:defRPr>
            </a:lvl5pPr>
            <a:lvl6pPr indent="-342900" lvl="5" marL="2743200" algn="l">
              <a:lnSpc>
                <a:spcPct val="90000"/>
              </a:lnSpc>
              <a:spcBef>
                <a:spcPts val="500"/>
              </a:spcBef>
              <a:spcAft>
                <a:spcPts val="0"/>
              </a:spcAft>
              <a:buClr>
                <a:srgbClr val="000000"/>
              </a:buClr>
              <a:buSzPts val="1800"/>
              <a:buChar char="•"/>
              <a:defRPr>
                <a:solidFill>
                  <a:srgbClr val="000000"/>
                </a:solidFill>
              </a:defRPr>
            </a:lvl6pPr>
            <a:lvl7pPr indent="-342900" lvl="6" marL="3200400" algn="l">
              <a:lnSpc>
                <a:spcPct val="90000"/>
              </a:lnSpc>
              <a:spcBef>
                <a:spcPts val="500"/>
              </a:spcBef>
              <a:spcAft>
                <a:spcPts val="0"/>
              </a:spcAft>
              <a:buClr>
                <a:srgbClr val="000000"/>
              </a:buClr>
              <a:buSzPts val="1800"/>
              <a:buChar char="•"/>
              <a:defRPr>
                <a:solidFill>
                  <a:srgbClr val="000000"/>
                </a:solidFill>
              </a:defRPr>
            </a:lvl7pPr>
            <a:lvl8pPr indent="-342900" lvl="7" marL="3657600" algn="l">
              <a:lnSpc>
                <a:spcPct val="90000"/>
              </a:lnSpc>
              <a:spcBef>
                <a:spcPts val="500"/>
              </a:spcBef>
              <a:spcAft>
                <a:spcPts val="0"/>
              </a:spcAft>
              <a:buClr>
                <a:srgbClr val="000000"/>
              </a:buClr>
              <a:buSzPts val="1800"/>
              <a:buChar char="•"/>
              <a:defRPr>
                <a:solidFill>
                  <a:srgbClr val="000000"/>
                </a:solidFill>
              </a:defRPr>
            </a:lvl8pPr>
            <a:lvl9pPr indent="-342900" lvl="8" marL="4114800" algn="l">
              <a:lnSpc>
                <a:spcPct val="90000"/>
              </a:lnSpc>
              <a:spcBef>
                <a:spcPts val="500"/>
              </a:spcBef>
              <a:spcAft>
                <a:spcPts val="0"/>
              </a:spcAft>
              <a:buClr>
                <a:srgbClr val="000000"/>
              </a:buClr>
              <a:buSzPts val="1800"/>
              <a:buChar char="•"/>
              <a:defRPr>
                <a:solidFill>
                  <a:srgbClr val="000000"/>
                </a:solidFill>
              </a:defRPr>
            </a:lvl9pPr>
          </a:lstStyle>
          <a:p/>
        </p:txBody>
      </p:sp>
      <p:sp>
        <p:nvSpPr>
          <p:cNvPr id="22" name="Google Shape;22;g8cbbac5f36_4_102"/>
          <p:cNvSpPr txBox="1"/>
          <p:nvPr>
            <p:ph idx="12" type="sldNum"/>
          </p:nvPr>
        </p:nvSpPr>
        <p:spPr>
          <a:xfrm>
            <a:off x="8472458" y="6217622"/>
            <a:ext cx="548700" cy="5247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3" name="Shape 23"/>
        <p:cNvGrpSpPr/>
        <p:nvPr/>
      </p:nvGrpSpPr>
      <p:grpSpPr>
        <a:xfrm>
          <a:off x="0" y="0"/>
          <a:ext cx="0" cy="0"/>
          <a:chOff x="0" y="0"/>
          <a:chExt cx="0" cy="0"/>
        </a:xfrm>
      </p:grpSpPr>
      <p:sp>
        <p:nvSpPr>
          <p:cNvPr id="24" name="Google Shape;24;p16"/>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6"/>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6"/>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6"/>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8" name="Shape 28"/>
        <p:cNvGrpSpPr/>
        <p:nvPr/>
      </p:nvGrpSpPr>
      <p:grpSpPr>
        <a:xfrm>
          <a:off x="0" y="0"/>
          <a:ext cx="0" cy="0"/>
          <a:chOff x="0" y="0"/>
          <a:chExt cx="0" cy="0"/>
        </a:xfrm>
      </p:grpSpPr>
      <p:sp>
        <p:nvSpPr>
          <p:cNvPr id="29" name="Google Shape;29;p14"/>
          <p:cNvSpPr/>
          <p:nvPr/>
        </p:nvSpPr>
        <p:spPr>
          <a:xfrm>
            <a:off x="0" y="0"/>
            <a:ext cx="9144000" cy="908700"/>
          </a:xfrm>
          <a:prstGeom prst="rect">
            <a:avLst/>
          </a:prstGeom>
          <a:solidFill>
            <a:srgbClr val="2D8085"/>
          </a:solid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 name="Google Shape;30;p14"/>
          <p:cNvSpPr txBox="1"/>
          <p:nvPr>
            <p:ph type="title"/>
          </p:nvPr>
        </p:nvSpPr>
        <p:spPr>
          <a:xfrm>
            <a:off x="-2" y="0"/>
            <a:ext cx="8515500" cy="908700"/>
          </a:xfrm>
          <a:prstGeom prst="rect">
            <a:avLst/>
          </a:prstGeom>
          <a:noFill/>
          <a:ln>
            <a:noFill/>
          </a:ln>
        </p:spPr>
        <p:txBody>
          <a:bodyPr anchorCtr="1" anchor="ctr" bIns="45700" lIns="91425" spcFirstLastPara="1" rIns="91425" wrap="square" tIns="45700">
            <a:noAutofit/>
          </a:bodyPr>
          <a:lstStyle>
            <a:lvl1pPr lvl="0" algn="l">
              <a:lnSpc>
                <a:spcPct val="90000"/>
              </a:lnSpc>
              <a:spcBef>
                <a:spcPts val="0"/>
              </a:spcBef>
              <a:spcAft>
                <a:spcPts val="0"/>
              </a:spcAft>
              <a:buClr>
                <a:schemeClr val="lt1"/>
              </a:buClr>
              <a:buSzPts val="44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4"/>
          <p:cNvSpPr txBox="1"/>
          <p:nvPr>
            <p:ph idx="1" type="body"/>
          </p:nvPr>
        </p:nvSpPr>
        <p:spPr>
          <a:xfrm>
            <a:off x="628650" y="1010253"/>
            <a:ext cx="7886700" cy="5166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4"/>
          <p:cNvSpPr/>
          <p:nvPr/>
        </p:nvSpPr>
        <p:spPr>
          <a:xfrm flipH="1">
            <a:off x="1271349" y="6567505"/>
            <a:ext cx="6731700" cy="122100"/>
          </a:xfrm>
          <a:prstGeom prst="rect">
            <a:avLst/>
          </a:prstGeom>
          <a:solidFill>
            <a:srgbClr val="62C54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 name="Google Shape;33;p14"/>
          <p:cNvSpPr/>
          <p:nvPr/>
        </p:nvSpPr>
        <p:spPr>
          <a:xfrm flipH="1">
            <a:off x="661749" y="6663362"/>
            <a:ext cx="7341300" cy="130500"/>
          </a:xfrm>
          <a:prstGeom prst="rect">
            <a:avLst/>
          </a:prstGeom>
          <a:solidFill>
            <a:srgbClr val="2D96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4" name="Google Shape;34;p14"/>
          <p:cNvPicPr preferRelativeResize="0"/>
          <p:nvPr/>
        </p:nvPicPr>
        <p:blipFill rotWithShape="1">
          <a:blip r:embed="rId2">
            <a:alphaModFix/>
          </a:blip>
          <a:srcRect b="0" l="0" r="51200" t="0"/>
          <a:stretch/>
        </p:blipFill>
        <p:spPr>
          <a:xfrm>
            <a:off x="8080596" y="6520603"/>
            <a:ext cx="1041506" cy="351211"/>
          </a:xfrm>
          <a:prstGeom prst="rect">
            <a:avLst/>
          </a:prstGeom>
          <a:noFill/>
          <a:ln>
            <a:noFill/>
          </a:ln>
        </p:spPr>
      </p:pic>
      <p:sp>
        <p:nvSpPr>
          <p:cNvPr id="35" name="Google Shape;35;p14"/>
          <p:cNvSpPr/>
          <p:nvPr/>
        </p:nvSpPr>
        <p:spPr>
          <a:xfrm flipH="1">
            <a:off x="-51" y="6767748"/>
            <a:ext cx="8003100" cy="107700"/>
          </a:xfrm>
          <a:prstGeom prst="rect">
            <a:avLst/>
          </a:prstGeom>
          <a:solidFill>
            <a:srgbClr val="2D808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6" name="Google Shape;36;p14"/>
          <p:cNvPicPr preferRelativeResize="0"/>
          <p:nvPr/>
        </p:nvPicPr>
        <p:blipFill rotWithShape="1">
          <a:blip r:embed="rId3">
            <a:alphaModFix/>
          </a:blip>
          <a:srcRect b="0" l="0" r="0" t="0"/>
          <a:stretch/>
        </p:blipFill>
        <p:spPr>
          <a:xfrm>
            <a:off x="8760478" y="101600"/>
            <a:ext cx="297144" cy="908653"/>
          </a:xfrm>
          <a:prstGeom prst="rect">
            <a:avLst/>
          </a:prstGeom>
          <a:noFill/>
          <a:ln>
            <a:noFill/>
          </a:ln>
        </p:spPr>
      </p:pic>
      <p:sp>
        <p:nvSpPr>
          <p:cNvPr id="37" name="Google Shape;37;p14"/>
          <p:cNvSpPr txBox="1"/>
          <p:nvPr>
            <p:ph idx="12" type="sldNum"/>
          </p:nvPr>
        </p:nvSpPr>
        <p:spPr>
          <a:xfrm>
            <a:off x="8556784" y="6333134"/>
            <a:ext cx="548700" cy="5250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8" name="Shape 38"/>
        <p:cNvGrpSpPr/>
        <p:nvPr/>
      </p:nvGrpSpPr>
      <p:grpSpPr>
        <a:xfrm>
          <a:off x="0" y="0"/>
          <a:ext cx="0" cy="0"/>
          <a:chOff x="0" y="0"/>
          <a:chExt cx="0" cy="0"/>
        </a:xfrm>
      </p:grpSpPr>
      <p:pic>
        <p:nvPicPr>
          <p:cNvPr id="39" name="Google Shape;39;p17"/>
          <p:cNvPicPr preferRelativeResize="0"/>
          <p:nvPr/>
        </p:nvPicPr>
        <p:blipFill rotWithShape="1">
          <a:blip r:embed="rId2">
            <a:alphaModFix/>
          </a:blip>
          <a:srcRect b="0" l="0" r="0" t="0"/>
          <a:stretch/>
        </p:blipFill>
        <p:spPr>
          <a:xfrm rot="1282893">
            <a:off x="812532" y="-51312"/>
            <a:ext cx="2311115" cy="7067303"/>
          </a:xfrm>
          <a:prstGeom prst="rect">
            <a:avLst/>
          </a:prstGeom>
          <a:noFill/>
          <a:ln>
            <a:noFill/>
          </a:ln>
        </p:spPr>
      </p:pic>
      <p:sp>
        <p:nvSpPr>
          <p:cNvPr id="40" name="Google Shape;40;p17"/>
          <p:cNvSpPr/>
          <p:nvPr/>
        </p:nvSpPr>
        <p:spPr>
          <a:xfrm rot="-4657802">
            <a:off x="5350079" y="326101"/>
            <a:ext cx="2582350" cy="2380278"/>
          </a:xfrm>
          <a:prstGeom prst="rect">
            <a:avLst/>
          </a:prstGeom>
          <a:solidFill>
            <a:srgbClr val="FFFFFF"/>
          </a:solidFill>
          <a:ln>
            <a:noFill/>
          </a:ln>
        </p:spPr>
      </p:sp>
      <p:sp>
        <p:nvSpPr>
          <p:cNvPr id="41" name="Google Shape;41;p17"/>
          <p:cNvSpPr/>
          <p:nvPr/>
        </p:nvSpPr>
        <p:spPr>
          <a:xfrm>
            <a:off x="-2" y="1752600"/>
            <a:ext cx="9144000" cy="3048000"/>
          </a:xfrm>
          <a:prstGeom prst="rect">
            <a:avLst/>
          </a:prstGeom>
          <a:solidFill>
            <a:srgbClr val="2D8085">
              <a:alpha val="9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 name="Google Shape;42;p17"/>
          <p:cNvSpPr txBox="1"/>
          <p:nvPr>
            <p:ph type="ctrTitle"/>
          </p:nvPr>
        </p:nvSpPr>
        <p:spPr>
          <a:xfrm>
            <a:off x="661752" y="2023185"/>
            <a:ext cx="7772400" cy="2387700"/>
          </a:xfrm>
          <a:prstGeom prst="rect">
            <a:avLst/>
          </a:prstGeom>
          <a:noFill/>
          <a:ln>
            <a:noFill/>
          </a:ln>
        </p:spPr>
        <p:txBody>
          <a:bodyPr anchorCtr="1" anchor="ctr" bIns="45700" lIns="91425" spcFirstLastPara="1" rIns="91425" wrap="square" tIns="45700">
            <a:noAutofit/>
          </a:bodyPr>
          <a:lstStyle>
            <a:lvl1pPr lvl="0" algn="ctr">
              <a:lnSpc>
                <a:spcPct val="90000"/>
              </a:lnSpc>
              <a:spcBef>
                <a:spcPts val="0"/>
              </a:spcBef>
              <a:spcAft>
                <a:spcPts val="0"/>
              </a:spcAft>
              <a:buClr>
                <a:schemeClr val="lt1"/>
              </a:buClr>
              <a:buSzPts val="6000"/>
              <a:buFont typeface="Calibri"/>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7"/>
          <p:cNvSpPr txBox="1"/>
          <p:nvPr>
            <p:ph idx="1" type="subTitle"/>
          </p:nvPr>
        </p:nvSpPr>
        <p:spPr>
          <a:xfrm>
            <a:off x="1143000" y="5156200"/>
            <a:ext cx="6858000" cy="627000"/>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4" name="Google Shape;44;p17"/>
          <p:cNvSpPr/>
          <p:nvPr/>
        </p:nvSpPr>
        <p:spPr>
          <a:xfrm flipH="1">
            <a:off x="1271349" y="6567505"/>
            <a:ext cx="6731700" cy="122100"/>
          </a:xfrm>
          <a:prstGeom prst="rect">
            <a:avLst/>
          </a:prstGeom>
          <a:solidFill>
            <a:srgbClr val="62C54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5" name="Google Shape;45;p17"/>
          <p:cNvSpPr/>
          <p:nvPr/>
        </p:nvSpPr>
        <p:spPr>
          <a:xfrm flipH="1">
            <a:off x="661749" y="6663362"/>
            <a:ext cx="7341300" cy="130500"/>
          </a:xfrm>
          <a:prstGeom prst="rect">
            <a:avLst/>
          </a:prstGeom>
          <a:solidFill>
            <a:srgbClr val="2D96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6" name="Google Shape;46;p17"/>
          <p:cNvPicPr preferRelativeResize="0"/>
          <p:nvPr/>
        </p:nvPicPr>
        <p:blipFill rotWithShape="1">
          <a:blip r:embed="rId3">
            <a:alphaModFix/>
          </a:blip>
          <a:srcRect b="0" l="0" r="51200" t="0"/>
          <a:stretch/>
        </p:blipFill>
        <p:spPr>
          <a:xfrm>
            <a:off x="8080596" y="6520603"/>
            <a:ext cx="1041506" cy="351211"/>
          </a:xfrm>
          <a:prstGeom prst="rect">
            <a:avLst/>
          </a:prstGeom>
          <a:noFill/>
          <a:ln>
            <a:noFill/>
          </a:ln>
        </p:spPr>
      </p:pic>
      <p:sp>
        <p:nvSpPr>
          <p:cNvPr id="47" name="Google Shape;47;p17"/>
          <p:cNvSpPr/>
          <p:nvPr/>
        </p:nvSpPr>
        <p:spPr>
          <a:xfrm flipH="1">
            <a:off x="-51" y="6767748"/>
            <a:ext cx="8003100" cy="107700"/>
          </a:xfrm>
          <a:prstGeom prst="rect">
            <a:avLst/>
          </a:prstGeom>
          <a:solidFill>
            <a:srgbClr val="2D808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 name="Google Shape;48;p17"/>
          <p:cNvSpPr txBox="1"/>
          <p:nvPr>
            <p:ph idx="12" type="sldNum"/>
          </p:nvPr>
        </p:nvSpPr>
        <p:spPr>
          <a:xfrm>
            <a:off x="8556784" y="6333134"/>
            <a:ext cx="548700" cy="5250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49" name="Shape 49"/>
        <p:cNvGrpSpPr/>
        <p:nvPr/>
      </p:nvGrpSpPr>
      <p:grpSpPr>
        <a:xfrm>
          <a:off x="0" y="0"/>
          <a:ext cx="0" cy="0"/>
          <a:chOff x="0" y="0"/>
          <a:chExt cx="0" cy="0"/>
        </a:xfrm>
      </p:grpSpPr>
      <p:pic>
        <p:nvPicPr>
          <p:cNvPr descr="Screen Shot 2017-05-10 at 2.16.25 PM.png" id="50" name="Google Shape;50;p18"/>
          <p:cNvPicPr preferRelativeResize="0"/>
          <p:nvPr/>
        </p:nvPicPr>
        <p:blipFill rotWithShape="1">
          <a:blip r:embed="rId2">
            <a:alphaModFix/>
          </a:blip>
          <a:srcRect b="0" l="0" r="0" t="0"/>
          <a:stretch/>
        </p:blipFill>
        <p:spPr>
          <a:xfrm>
            <a:off x="-112063" y="-327695"/>
            <a:ext cx="9278720" cy="7199510"/>
          </a:xfrm>
          <a:prstGeom prst="rect">
            <a:avLst/>
          </a:prstGeom>
          <a:noFill/>
          <a:ln>
            <a:noFill/>
          </a:ln>
        </p:spPr>
      </p:pic>
      <p:sp>
        <p:nvSpPr>
          <p:cNvPr id="51" name="Google Shape;51;p18"/>
          <p:cNvSpPr/>
          <p:nvPr/>
        </p:nvSpPr>
        <p:spPr>
          <a:xfrm>
            <a:off x="-112063" y="1752600"/>
            <a:ext cx="9278700" cy="3048000"/>
          </a:xfrm>
          <a:prstGeom prst="rect">
            <a:avLst/>
          </a:prstGeom>
          <a:solidFill>
            <a:srgbClr val="2D8085">
              <a:alpha val="9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2" name="Google Shape;52;p18"/>
          <p:cNvSpPr txBox="1"/>
          <p:nvPr>
            <p:ph type="ctrTitle"/>
          </p:nvPr>
        </p:nvSpPr>
        <p:spPr>
          <a:xfrm>
            <a:off x="661752" y="2023185"/>
            <a:ext cx="7772400" cy="2387700"/>
          </a:xfrm>
          <a:prstGeom prst="rect">
            <a:avLst/>
          </a:prstGeom>
          <a:noFill/>
          <a:ln>
            <a:noFill/>
          </a:ln>
        </p:spPr>
        <p:txBody>
          <a:bodyPr anchorCtr="1" anchor="ctr" bIns="45700" lIns="91425" spcFirstLastPara="1" rIns="91425" wrap="square" tIns="45700">
            <a:noAutofit/>
          </a:bodyPr>
          <a:lstStyle>
            <a:lvl1pPr lvl="0" algn="ctr">
              <a:lnSpc>
                <a:spcPct val="90000"/>
              </a:lnSpc>
              <a:spcBef>
                <a:spcPts val="0"/>
              </a:spcBef>
              <a:spcAft>
                <a:spcPts val="0"/>
              </a:spcAft>
              <a:buClr>
                <a:schemeClr val="lt1"/>
              </a:buClr>
              <a:buSzPts val="6000"/>
              <a:buFont typeface="Calibri"/>
              <a:buNone/>
              <a:defRPr b="1"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8"/>
          <p:cNvSpPr txBox="1"/>
          <p:nvPr>
            <p:ph idx="1" type="subTitle"/>
          </p:nvPr>
        </p:nvSpPr>
        <p:spPr>
          <a:xfrm>
            <a:off x="1143000" y="5156200"/>
            <a:ext cx="6858000" cy="627000"/>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54" name="Google Shape;54;p18"/>
          <p:cNvPicPr preferRelativeResize="0"/>
          <p:nvPr/>
        </p:nvPicPr>
        <p:blipFill rotWithShape="1">
          <a:blip r:embed="rId3">
            <a:alphaModFix/>
          </a:blip>
          <a:srcRect b="0" l="1016" r="51201" t="9280"/>
          <a:stretch/>
        </p:blipFill>
        <p:spPr>
          <a:xfrm>
            <a:off x="8089899" y="6553200"/>
            <a:ext cx="1019754" cy="318614"/>
          </a:xfrm>
          <a:prstGeom prst="rect">
            <a:avLst/>
          </a:prstGeom>
          <a:noFill/>
          <a:ln>
            <a:noFill/>
          </a:ln>
        </p:spPr>
      </p:pic>
      <p:sp>
        <p:nvSpPr>
          <p:cNvPr id="55" name="Google Shape;55;p18"/>
          <p:cNvSpPr txBox="1"/>
          <p:nvPr/>
        </p:nvSpPr>
        <p:spPr>
          <a:xfrm>
            <a:off x="10820270" y="4009580"/>
            <a:ext cx="1848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6" name="Google Shape;56;p18"/>
          <p:cNvSpPr txBox="1"/>
          <p:nvPr>
            <p:ph idx="12" type="sldNum"/>
          </p:nvPr>
        </p:nvSpPr>
        <p:spPr>
          <a:xfrm>
            <a:off x="8556784" y="6333134"/>
            <a:ext cx="548700" cy="5250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57" name="Shape 57"/>
        <p:cNvGrpSpPr/>
        <p:nvPr/>
      </p:nvGrpSpPr>
      <p:grpSpPr>
        <a:xfrm>
          <a:off x="0" y="0"/>
          <a:ext cx="0" cy="0"/>
          <a:chOff x="0" y="0"/>
          <a:chExt cx="0" cy="0"/>
        </a:xfrm>
      </p:grpSpPr>
      <p:sp>
        <p:nvSpPr>
          <p:cNvPr id="58" name="Google Shape;58;p19"/>
          <p:cNvSpPr/>
          <p:nvPr/>
        </p:nvSpPr>
        <p:spPr>
          <a:xfrm>
            <a:off x="0" y="0"/>
            <a:ext cx="9144000" cy="584100"/>
          </a:xfrm>
          <a:prstGeom prst="rect">
            <a:avLst/>
          </a:prstGeom>
          <a:solidFill>
            <a:srgbClr val="2D8085"/>
          </a:solid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9" name="Google Shape;59;p19"/>
          <p:cNvSpPr txBox="1"/>
          <p:nvPr>
            <p:ph idx="1" type="body"/>
          </p:nvPr>
        </p:nvSpPr>
        <p:spPr>
          <a:xfrm>
            <a:off x="628650" y="1010255"/>
            <a:ext cx="3886200" cy="5166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19"/>
          <p:cNvSpPr txBox="1"/>
          <p:nvPr>
            <p:ph idx="2" type="body"/>
          </p:nvPr>
        </p:nvSpPr>
        <p:spPr>
          <a:xfrm>
            <a:off x="4629150" y="1010255"/>
            <a:ext cx="3886200" cy="5166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61" name="Google Shape;61;p19"/>
          <p:cNvPicPr preferRelativeResize="0"/>
          <p:nvPr/>
        </p:nvPicPr>
        <p:blipFill rotWithShape="1">
          <a:blip r:embed="rId2">
            <a:alphaModFix/>
          </a:blip>
          <a:srcRect b="0" l="0" r="0" t="0"/>
          <a:stretch/>
        </p:blipFill>
        <p:spPr>
          <a:xfrm>
            <a:off x="8760478" y="101600"/>
            <a:ext cx="297144" cy="908653"/>
          </a:xfrm>
          <a:prstGeom prst="rect">
            <a:avLst/>
          </a:prstGeom>
          <a:noFill/>
          <a:ln>
            <a:noFill/>
          </a:ln>
        </p:spPr>
      </p:pic>
      <p:sp>
        <p:nvSpPr>
          <p:cNvPr id="62" name="Google Shape;62;p19"/>
          <p:cNvSpPr/>
          <p:nvPr/>
        </p:nvSpPr>
        <p:spPr>
          <a:xfrm flipH="1">
            <a:off x="1271349" y="6567505"/>
            <a:ext cx="6731700" cy="122100"/>
          </a:xfrm>
          <a:prstGeom prst="rect">
            <a:avLst/>
          </a:prstGeom>
          <a:solidFill>
            <a:srgbClr val="62C54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3" name="Google Shape;63;p19"/>
          <p:cNvSpPr/>
          <p:nvPr/>
        </p:nvSpPr>
        <p:spPr>
          <a:xfrm flipH="1">
            <a:off x="661749" y="6663362"/>
            <a:ext cx="7341300" cy="130500"/>
          </a:xfrm>
          <a:prstGeom prst="rect">
            <a:avLst/>
          </a:prstGeom>
          <a:solidFill>
            <a:srgbClr val="2D96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64" name="Google Shape;64;p19"/>
          <p:cNvPicPr preferRelativeResize="0"/>
          <p:nvPr/>
        </p:nvPicPr>
        <p:blipFill rotWithShape="1">
          <a:blip r:embed="rId3">
            <a:alphaModFix/>
          </a:blip>
          <a:srcRect b="0" l="0" r="51200" t="0"/>
          <a:stretch/>
        </p:blipFill>
        <p:spPr>
          <a:xfrm>
            <a:off x="8080596" y="6520603"/>
            <a:ext cx="1041506" cy="351211"/>
          </a:xfrm>
          <a:prstGeom prst="rect">
            <a:avLst/>
          </a:prstGeom>
          <a:noFill/>
          <a:ln>
            <a:noFill/>
          </a:ln>
        </p:spPr>
      </p:pic>
      <p:sp>
        <p:nvSpPr>
          <p:cNvPr id="65" name="Google Shape;65;p19"/>
          <p:cNvSpPr/>
          <p:nvPr/>
        </p:nvSpPr>
        <p:spPr>
          <a:xfrm flipH="1">
            <a:off x="-51" y="6767748"/>
            <a:ext cx="8003100" cy="107700"/>
          </a:xfrm>
          <a:prstGeom prst="rect">
            <a:avLst/>
          </a:prstGeom>
          <a:solidFill>
            <a:srgbClr val="2D808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6" name="Google Shape;66;p19"/>
          <p:cNvSpPr txBox="1"/>
          <p:nvPr>
            <p:ph type="title"/>
          </p:nvPr>
        </p:nvSpPr>
        <p:spPr>
          <a:xfrm>
            <a:off x="628650" y="1"/>
            <a:ext cx="7886700" cy="584100"/>
          </a:xfrm>
          <a:prstGeom prst="rect">
            <a:avLst/>
          </a:prstGeom>
          <a:noFill/>
          <a:ln>
            <a:noFill/>
          </a:ln>
        </p:spPr>
        <p:txBody>
          <a:bodyPr anchorCtr="1" anchor="ctr" bIns="45700" lIns="91425" spcFirstLastPara="1" rIns="91425" wrap="square" tIns="45700">
            <a:noAutofit/>
          </a:bodyPr>
          <a:lstStyle>
            <a:lvl1pPr lvl="0" algn="l">
              <a:lnSpc>
                <a:spcPct val="90000"/>
              </a:lnSpc>
              <a:spcBef>
                <a:spcPts val="0"/>
              </a:spcBef>
              <a:spcAft>
                <a:spcPts val="0"/>
              </a:spcAft>
              <a:buClr>
                <a:schemeClr val="lt1"/>
              </a:buClr>
              <a:buSzPts val="44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9"/>
          <p:cNvSpPr txBox="1"/>
          <p:nvPr>
            <p:ph idx="12" type="sldNum"/>
          </p:nvPr>
        </p:nvSpPr>
        <p:spPr>
          <a:xfrm>
            <a:off x="8556784" y="6333134"/>
            <a:ext cx="548700" cy="5250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8" name="Shape 68"/>
        <p:cNvGrpSpPr/>
        <p:nvPr/>
      </p:nvGrpSpPr>
      <p:grpSpPr>
        <a:xfrm>
          <a:off x="0" y="0"/>
          <a:ext cx="0" cy="0"/>
          <a:chOff x="0" y="0"/>
          <a:chExt cx="0" cy="0"/>
        </a:xfrm>
      </p:grpSpPr>
      <p:sp>
        <p:nvSpPr>
          <p:cNvPr id="69" name="Google Shape;69;p20"/>
          <p:cNvSpPr txBox="1"/>
          <p:nvPr>
            <p:ph type="title"/>
          </p:nvPr>
        </p:nvSpPr>
        <p:spPr>
          <a:xfrm>
            <a:off x="629841" y="365126"/>
            <a:ext cx="7886700" cy="13257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0"/>
          <p:cNvSpPr txBox="1"/>
          <p:nvPr>
            <p:ph idx="1" type="body"/>
          </p:nvPr>
        </p:nvSpPr>
        <p:spPr>
          <a:xfrm>
            <a:off x="629842" y="1681163"/>
            <a:ext cx="3868200" cy="823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1" name="Google Shape;71;p20"/>
          <p:cNvSpPr txBox="1"/>
          <p:nvPr>
            <p:ph idx="2" type="body"/>
          </p:nvPr>
        </p:nvSpPr>
        <p:spPr>
          <a:xfrm>
            <a:off x="629842" y="2505075"/>
            <a:ext cx="3868200" cy="3684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20"/>
          <p:cNvSpPr txBox="1"/>
          <p:nvPr>
            <p:ph idx="3" type="body"/>
          </p:nvPr>
        </p:nvSpPr>
        <p:spPr>
          <a:xfrm>
            <a:off x="4629150" y="1681163"/>
            <a:ext cx="3887400" cy="823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3" name="Google Shape;73;p20"/>
          <p:cNvSpPr txBox="1"/>
          <p:nvPr>
            <p:ph idx="4" type="body"/>
          </p:nvPr>
        </p:nvSpPr>
        <p:spPr>
          <a:xfrm>
            <a:off x="4629150" y="2505075"/>
            <a:ext cx="3887400" cy="3684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20"/>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20"/>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0"/>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7" name="Shape 77"/>
        <p:cNvGrpSpPr/>
        <p:nvPr/>
      </p:nvGrpSpPr>
      <p:grpSpPr>
        <a:xfrm>
          <a:off x="0" y="0"/>
          <a:ext cx="0" cy="0"/>
          <a:chOff x="0" y="0"/>
          <a:chExt cx="0" cy="0"/>
        </a:xfrm>
      </p:grpSpPr>
      <p:sp>
        <p:nvSpPr>
          <p:cNvPr id="78" name="Google Shape;78;p21"/>
          <p:cNvSpPr txBox="1"/>
          <p:nvPr>
            <p:ph type="title"/>
          </p:nvPr>
        </p:nvSpPr>
        <p:spPr>
          <a:xfrm>
            <a:off x="629841" y="457200"/>
            <a:ext cx="2949300"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1"/>
          <p:cNvSpPr txBox="1"/>
          <p:nvPr>
            <p:ph idx="1" type="body"/>
          </p:nvPr>
        </p:nvSpPr>
        <p:spPr>
          <a:xfrm>
            <a:off x="3887391" y="987426"/>
            <a:ext cx="4629300" cy="4873500"/>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80" name="Google Shape;80;p21"/>
          <p:cNvSpPr txBox="1"/>
          <p:nvPr>
            <p:ph idx="2" type="body"/>
          </p:nvPr>
        </p:nvSpPr>
        <p:spPr>
          <a:xfrm>
            <a:off x="629841" y="2057400"/>
            <a:ext cx="2949300" cy="38115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1" name="Google Shape;81;p21"/>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1"/>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1"/>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3"/>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3"/>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3"/>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3"/>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3"/>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hyperlink" Target="https://seaphages.org/video/90/"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hyperlink" Target="https://elifesciences.org/articles/47381" TargetMode="External"/><Relationship Id="rId4" Type="http://schemas.openxmlformats.org/officeDocument/2006/relationships/hyperlink" Target="https://link.springer.com/article/10.1007/s00216-019-02074-9" TargetMode="External"/><Relationship Id="rId5" Type="http://schemas.openxmlformats.org/officeDocument/2006/relationships/hyperlink" Target="https://drive.google.com/open?id=1LgcSBO6NfrqdiL55SuG-5e8WTZ-Jr-k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s://www.nature.com/scitable/topicpage/translation-dna-to-mrna-to-protein-393" TargetMode="External"/><Relationship Id="rId4" Type="http://schemas.openxmlformats.org/officeDocument/2006/relationships/image" Target="../media/image12.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117" name="Shape 117"/>
        <p:cNvGrpSpPr/>
        <p:nvPr/>
      </p:nvGrpSpPr>
      <p:grpSpPr>
        <a:xfrm>
          <a:off x="0" y="0"/>
          <a:ext cx="0" cy="0"/>
          <a:chOff x="0" y="0"/>
          <a:chExt cx="0" cy="0"/>
        </a:xfrm>
      </p:grpSpPr>
      <p:sp>
        <p:nvSpPr>
          <p:cNvPr id="118" name="Google Shape;118;g8c947a1c8f_0_58"/>
          <p:cNvSpPr txBox="1"/>
          <p:nvPr/>
        </p:nvSpPr>
        <p:spPr>
          <a:xfrm>
            <a:off x="871550" y="684125"/>
            <a:ext cx="7326300" cy="4992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3200"/>
              <a:buFont typeface="Arial"/>
              <a:buNone/>
            </a:pPr>
            <a:r>
              <a:rPr b="1" i="0" lang="en-US" sz="3200" u="none" cap="none" strike="noStrike">
                <a:solidFill>
                  <a:schemeClr val="dk1"/>
                </a:solidFill>
                <a:latin typeface="Arial"/>
                <a:ea typeface="Arial"/>
                <a:cs typeface="Arial"/>
                <a:sym typeface="Arial"/>
              </a:rPr>
              <a:t>Gene prediction</a:t>
            </a:r>
            <a:r>
              <a:rPr b="1" i="0" lang="en-US" sz="2100" u="none" cap="none" strike="noStrike">
                <a:solidFill>
                  <a:schemeClr val="dk1"/>
                </a:solidFill>
                <a:latin typeface="Arial"/>
                <a:ea typeface="Arial"/>
                <a:cs typeface="Arial"/>
                <a:sym typeface="Arial"/>
              </a:rPr>
              <a:t> ...</a:t>
            </a:r>
            <a:endParaRPr b="1" i="0" sz="2100" u="none" cap="none" strike="noStrike">
              <a:solidFill>
                <a:schemeClr val="dk1"/>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2100"/>
              <a:buFont typeface="Arial"/>
              <a:buNone/>
            </a:pPr>
            <a:r>
              <a:rPr b="1" i="0" lang="en-US" sz="2100" u="none" cap="none" strike="noStrike">
                <a:solidFill>
                  <a:schemeClr val="dk1"/>
                </a:solidFill>
                <a:latin typeface="Arial"/>
                <a:ea typeface="Arial"/>
                <a:cs typeface="Arial"/>
                <a:sym typeface="Arial"/>
              </a:rPr>
              <a:t>is based on understanding how to interpret the genetic code </a:t>
            </a:r>
            <a:endParaRPr b="1" i="0" sz="2100" u="none" cap="none" strike="noStrike">
              <a:solidFill>
                <a:schemeClr val="dk1"/>
              </a:solidFill>
              <a:latin typeface="Arial"/>
              <a:ea typeface="Arial"/>
              <a:cs typeface="Arial"/>
              <a:sym typeface="Arial"/>
            </a:endParaRPr>
          </a:p>
          <a:p>
            <a:pPr indent="-361950" lvl="0" marL="914400" marR="0" rtl="0" algn="l">
              <a:lnSpc>
                <a:spcPct val="115000"/>
              </a:lnSpc>
              <a:spcBef>
                <a:spcPts val="0"/>
              </a:spcBef>
              <a:spcAft>
                <a:spcPts val="0"/>
              </a:spcAft>
              <a:buClr>
                <a:schemeClr val="dk1"/>
              </a:buClr>
              <a:buSzPts val="2100"/>
              <a:buFont typeface="Arial"/>
              <a:buChar char="●"/>
            </a:pPr>
            <a:r>
              <a:rPr b="1" i="0" lang="en-US" sz="2100" u="none" cap="none" strike="noStrike">
                <a:solidFill>
                  <a:schemeClr val="dk1"/>
                </a:solidFill>
                <a:latin typeface="Arial"/>
                <a:ea typeface="Arial"/>
                <a:cs typeface="Arial"/>
                <a:sym typeface="Arial"/>
              </a:rPr>
              <a:t>DNA to Protein </a:t>
            </a:r>
            <a:endParaRPr b="1" i="0" sz="2100" u="none" cap="none" strike="noStrike">
              <a:solidFill>
                <a:schemeClr val="dk1"/>
              </a:solidFill>
              <a:latin typeface="Arial"/>
              <a:ea typeface="Arial"/>
              <a:cs typeface="Arial"/>
              <a:sym typeface="Arial"/>
            </a:endParaRPr>
          </a:p>
          <a:p>
            <a:pPr indent="-361950" lvl="0" marL="914400" marR="0" rtl="0" algn="l">
              <a:lnSpc>
                <a:spcPct val="115000"/>
              </a:lnSpc>
              <a:spcBef>
                <a:spcPts val="0"/>
              </a:spcBef>
              <a:spcAft>
                <a:spcPts val="0"/>
              </a:spcAft>
              <a:buClr>
                <a:schemeClr val="dk1"/>
              </a:buClr>
              <a:buSzPts val="2100"/>
              <a:buFont typeface="Arial"/>
              <a:buChar char="●"/>
            </a:pPr>
            <a:r>
              <a:rPr b="1" i="0" lang="en-US" sz="2100" u="none" cap="none" strike="noStrike">
                <a:solidFill>
                  <a:schemeClr val="dk1"/>
                </a:solidFill>
                <a:latin typeface="Arial"/>
                <a:ea typeface="Arial"/>
                <a:cs typeface="Arial"/>
                <a:sym typeface="Arial"/>
              </a:rPr>
              <a:t>6-frame translations </a:t>
            </a:r>
            <a:endParaRPr b="1" i="0" sz="2100" u="none" cap="none" strike="noStrike">
              <a:solidFill>
                <a:schemeClr val="dk1"/>
              </a:solidFill>
              <a:latin typeface="Arial"/>
              <a:ea typeface="Arial"/>
              <a:cs typeface="Arial"/>
              <a:sym typeface="Arial"/>
            </a:endParaRPr>
          </a:p>
          <a:p>
            <a:pPr indent="-361950" lvl="0" marL="914400" marR="0" rtl="0" algn="l">
              <a:lnSpc>
                <a:spcPct val="115000"/>
              </a:lnSpc>
              <a:spcBef>
                <a:spcPts val="0"/>
              </a:spcBef>
              <a:spcAft>
                <a:spcPts val="0"/>
              </a:spcAft>
              <a:buClr>
                <a:schemeClr val="dk1"/>
              </a:buClr>
              <a:buSzPts val="2100"/>
              <a:buFont typeface="Arial"/>
              <a:buChar char="●"/>
            </a:pPr>
            <a:r>
              <a:rPr b="1" i="0" lang="en-US" sz="2100" u="none" cap="none" strike="noStrike">
                <a:solidFill>
                  <a:schemeClr val="dk1"/>
                </a:solidFill>
                <a:latin typeface="Arial"/>
                <a:ea typeface="Arial"/>
                <a:cs typeface="Arial"/>
                <a:sym typeface="Arial"/>
              </a:rPr>
              <a:t>codon bias and the identification of coding potential</a:t>
            </a:r>
            <a:endParaRPr b="1" i="0" sz="2100" u="none" cap="none" strike="noStrike">
              <a:solidFill>
                <a:schemeClr val="dk1"/>
              </a:solidFill>
              <a:latin typeface="Arial"/>
              <a:ea typeface="Arial"/>
              <a:cs typeface="Arial"/>
              <a:sym typeface="Arial"/>
            </a:endParaRPr>
          </a:p>
          <a:p>
            <a:pPr indent="-361950" lvl="0" marL="914400" marR="0" rtl="0" algn="l">
              <a:lnSpc>
                <a:spcPct val="115000"/>
              </a:lnSpc>
              <a:spcBef>
                <a:spcPts val="0"/>
              </a:spcBef>
              <a:spcAft>
                <a:spcPts val="0"/>
              </a:spcAft>
              <a:buClr>
                <a:schemeClr val="dk1"/>
              </a:buClr>
              <a:buSzPts val="2100"/>
              <a:buFont typeface="Arial"/>
              <a:buChar char="●"/>
            </a:pPr>
            <a:r>
              <a:rPr b="1" i="0" lang="en-US" sz="2100" u="none" cap="none" strike="noStrike">
                <a:solidFill>
                  <a:schemeClr val="dk1"/>
                </a:solidFill>
                <a:latin typeface="Arial"/>
                <a:ea typeface="Arial"/>
                <a:cs typeface="Arial"/>
                <a:sym typeface="Arial"/>
              </a:rPr>
              <a:t>bioinformatic tools that use coding potential to identify genes</a:t>
            </a:r>
            <a:endParaRPr b="1" i="0" sz="2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300"/>
              <a:buFont typeface="Arial"/>
              <a:buNone/>
            </a:pPr>
            <a:r>
              <a:t/>
            </a:r>
            <a:endParaRPr b="0" i="0" sz="2300" u="none" cap="none" strike="noStrike">
              <a:solidFill>
                <a:srgbClr val="000000"/>
              </a:solidFill>
              <a:latin typeface="Calibri"/>
              <a:ea typeface="Calibri"/>
              <a:cs typeface="Calibri"/>
              <a:sym typeface="Calibri"/>
            </a:endParaRPr>
          </a:p>
          <a:p>
            <a:pPr indent="0" lvl="0" marL="457200" marR="0" rtl="0" algn="l">
              <a:lnSpc>
                <a:spcPct val="115000"/>
              </a:lnSpc>
              <a:spcBef>
                <a:spcPts val="0"/>
              </a:spcBef>
              <a:spcAft>
                <a:spcPts val="0"/>
              </a:spcAft>
              <a:buClr>
                <a:schemeClr val="dk1"/>
              </a:buClr>
              <a:buSzPts val="1100"/>
              <a:buFont typeface="Arial"/>
              <a:buNone/>
            </a:pPr>
            <a:r>
              <a:rPr b="1" i="0" lang="en-US" sz="2100" u="none" cap="none" strike="noStrike">
                <a:solidFill>
                  <a:schemeClr val="dk1"/>
                </a:solidFill>
                <a:latin typeface="Arial"/>
                <a:ea typeface="Arial"/>
                <a:cs typeface="Arial"/>
                <a:sym typeface="Arial"/>
              </a:rPr>
              <a:t>is further based on alignments with known entities (previously identified genes and proteins)</a:t>
            </a:r>
            <a:endParaRPr b="1" i="0" sz="2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19" name="Google Shape;119;g8c947a1c8f_0_58"/>
          <p:cNvSpPr txBox="1"/>
          <p:nvPr/>
        </p:nvSpPr>
        <p:spPr>
          <a:xfrm>
            <a:off x="1021500" y="5830450"/>
            <a:ext cx="7101000" cy="89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0" i="1" lang="en-US" sz="1500" u="none" cap="none" strike="noStrike">
                <a:solidFill>
                  <a:srgbClr val="000000"/>
                </a:solidFill>
                <a:latin typeface="Calibri"/>
                <a:ea typeface="Calibri"/>
                <a:cs typeface="Calibri"/>
                <a:sym typeface="Calibri"/>
              </a:rPr>
              <a:t>The following slides contain activities and some supporting text to explain and enhance understanding in the first content areas described above.  Alignment to Blast and HHpred comparison tools are not part of this slide set.</a:t>
            </a:r>
            <a:endParaRPr b="0" i="1" sz="1500" u="none" cap="none" strike="noStrike">
              <a:solidFill>
                <a:srgbClr val="000000"/>
              </a:solidFill>
              <a:latin typeface="Calibri"/>
              <a:ea typeface="Calibri"/>
              <a:cs typeface="Calibri"/>
              <a:sym typeface="Calibri"/>
            </a:endParaRPr>
          </a:p>
        </p:txBody>
      </p:sp>
      <p:sp>
        <p:nvSpPr>
          <p:cNvPr id="120" name="Google Shape;120;g8c947a1c8f_0_58"/>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g868257868c_0_12"/>
          <p:cNvSpPr txBox="1"/>
          <p:nvPr>
            <p:ph idx="12" type="sldNum"/>
          </p:nvPr>
        </p:nvSpPr>
        <p:spPr>
          <a:xfrm>
            <a:off x="6141000" y="6197876"/>
            <a:ext cx="2057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216" name="Google Shape;216;g868257868c_0_12"/>
          <p:cNvPicPr preferRelativeResize="0"/>
          <p:nvPr/>
        </p:nvPicPr>
        <p:blipFill rotWithShape="1">
          <a:blip r:embed="rId3">
            <a:alphaModFix/>
          </a:blip>
          <a:srcRect b="0" l="0" r="0" t="0"/>
          <a:stretch/>
        </p:blipFill>
        <p:spPr>
          <a:xfrm>
            <a:off x="-47950" y="3417575"/>
            <a:ext cx="9144000" cy="2556305"/>
          </a:xfrm>
          <a:prstGeom prst="rect">
            <a:avLst/>
          </a:prstGeom>
          <a:noFill/>
          <a:ln>
            <a:noFill/>
          </a:ln>
        </p:spPr>
      </p:pic>
      <p:sp>
        <p:nvSpPr>
          <p:cNvPr id="217" name="Google Shape;217;g868257868c_0_12"/>
          <p:cNvSpPr txBox="1"/>
          <p:nvPr/>
        </p:nvSpPr>
        <p:spPr>
          <a:xfrm>
            <a:off x="360200" y="628500"/>
            <a:ext cx="8327700" cy="2406600"/>
          </a:xfrm>
          <a:prstGeom prst="rect">
            <a:avLst/>
          </a:prstGeom>
          <a:noFill/>
          <a:ln>
            <a:noFill/>
          </a:ln>
        </p:spPr>
        <p:txBody>
          <a:bodyPr anchorCtr="0" anchor="t" bIns="91425" lIns="91425" spcFirstLastPara="1" rIns="91425" wrap="square" tIns="91425">
            <a:noAutofit/>
          </a:bodyPr>
          <a:lstStyle/>
          <a:p>
            <a:pPr indent="0" lvl="0" marL="457200" marR="0" rtl="0" algn="l">
              <a:lnSpc>
                <a:spcPct val="115000"/>
              </a:lnSpc>
              <a:spcBef>
                <a:spcPts val="1200"/>
              </a:spcBef>
              <a:spcAft>
                <a:spcPts val="0"/>
              </a:spcAft>
              <a:buClr>
                <a:schemeClr val="dk1"/>
              </a:buClr>
              <a:buSzPts val="1100"/>
              <a:buFont typeface="Arial"/>
              <a:buNone/>
            </a:pPr>
            <a:r>
              <a:rPr b="0" i="0" lang="en-US" sz="1600" u="none" cap="none" strike="noStrike">
                <a:solidFill>
                  <a:schemeClr val="dk1"/>
                </a:solidFill>
                <a:latin typeface="Arial"/>
                <a:ea typeface="Arial"/>
                <a:cs typeface="Arial"/>
                <a:sym typeface="Arial"/>
              </a:rPr>
              <a:t>Given a 6-frame translation, find as many open reading frames (ORFs) as you can.</a:t>
            </a:r>
            <a:endParaRPr b="0" i="0" sz="1600" u="none" cap="none" strike="noStrike">
              <a:solidFill>
                <a:schemeClr val="dk1"/>
              </a:solidFill>
              <a:latin typeface="Arial"/>
              <a:ea typeface="Arial"/>
              <a:cs typeface="Arial"/>
              <a:sym typeface="Arial"/>
            </a:endParaRPr>
          </a:p>
          <a:p>
            <a:pPr indent="-330200" lvl="0" marL="914400" marR="457200" rtl="0" algn="l">
              <a:lnSpc>
                <a:spcPct val="115000"/>
              </a:lnSpc>
              <a:spcBef>
                <a:spcPts val="120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Circle methionine (M), then draw a line along the amino acid sequence in the proper direction for the reading frame. </a:t>
            </a:r>
            <a:endParaRPr b="0" i="0" sz="1600" u="none" cap="none" strike="noStrike">
              <a:solidFill>
                <a:schemeClr val="dk1"/>
              </a:solidFill>
              <a:latin typeface="Arial"/>
              <a:ea typeface="Arial"/>
              <a:cs typeface="Arial"/>
              <a:sym typeface="Arial"/>
            </a:endParaRPr>
          </a:p>
          <a:p>
            <a:pPr indent="-330200" lvl="0" marL="914400" marR="457200" rtl="0" algn="l">
              <a:lnSpc>
                <a:spcPct val="115000"/>
              </a:lnSpc>
              <a:spcBef>
                <a:spcPts val="0"/>
              </a:spcBef>
              <a:spcAft>
                <a:spcPts val="0"/>
              </a:spcAft>
              <a:buClr>
                <a:schemeClr val="dk1"/>
              </a:buClr>
              <a:buSzPts val="1600"/>
              <a:buChar char="●"/>
            </a:pPr>
            <a:r>
              <a:rPr b="0" i="0" lang="en-US" sz="1600" u="none" cap="none" strike="noStrike">
                <a:solidFill>
                  <a:schemeClr val="dk1"/>
                </a:solidFill>
                <a:latin typeface="Arial"/>
                <a:ea typeface="Arial"/>
                <a:cs typeface="Arial"/>
                <a:sym typeface="Arial"/>
              </a:rPr>
              <a:t>Continue the line in the same reading frame until a stop codon is found.  </a:t>
            </a:r>
            <a:r>
              <a:rPr lang="en-US" sz="1600">
                <a:solidFill>
                  <a:schemeClr val="dk1"/>
                </a:solidFill>
              </a:rPr>
              <a:t>Stop codons (TAG, TAA, and TGA) are indicated by an asterisk.</a:t>
            </a:r>
            <a:endParaRPr sz="1600">
              <a:solidFill>
                <a:schemeClr val="dk1"/>
              </a:solidFill>
            </a:endParaRPr>
          </a:p>
          <a:p>
            <a:pPr indent="-330200" lvl="0" marL="914400" marR="457200" rtl="0" algn="l">
              <a:lnSpc>
                <a:spcPct val="115000"/>
              </a:lnSpc>
              <a:spcBef>
                <a:spcPts val="0"/>
              </a:spcBef>
              <a:spcAft>
                <a:spcPts val="0"/>
              </a:spcAft>
              <a:buClr>
                <a:schemeClr val="dk1"/>
              </a:buClr>
              <a:buSzPts val="1600"/>
              <a:buChar char="●"/>
            </a:pPr>
            <a:r>
              <a:rPr lang="en-US" sz="1600">
                <a:solidFill>
                  <a:schemeClr val="dk1"/>
                </a:solidFill>
              </a:rPr>
              <a:t>Once ORFs using ATG as the start codon have been identified, also consider that GTG and TTG are utilized as start codons.</a:t>
            </a:r>
            <a:endParaRPr b="0" i="0" sz="1600" u="none" cap="none" strike="noStrike">
              <a:solidFill>
                <a:schemeClr val="dk1"/>
              </a:solidFill>
              <a:latin typeface="Arial"/>
              <a:ea typeface="Arial"/>
              <a:cs typeface="Arial"/>
              <a:sym typeface="Arial"/>
            </a:endParaRPr>
          </a:p>
          <a:p>
            <a:pPr indent="0" lvl="0" marL="914400" marR="457200" rtl="0" algn="l">
              <a:lnSpc>
                <a:spcPct val="115000"/>
              </a:lnSpc>
              <a:spcBef>
                <a:spcPts val="0"/>
              </a:spcBef>
              <a:spcAft>
                <a:spcPts val="0"/>
              </a:spcAft>
              <a:buClr>
                <a:schemeClr val="dk1"/>
              </a:buClr>
              <a:buSzPts val="11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18" name="Google Shape;218;g868257868c_0_12"/>
          <p:cNvSpPr txBox="1"/>
          <p:nvPr/>
        </p:nvSpPr>
        <p:spPr>
          <a:xfrm>
            <a:off x="576300" y="3073813"/>
            <a:ext cx="1267800" cy="455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EXAMPLE</a:t>
            </a:r>
            <a:endParaRPr b="0" i="0" sz="1800" u="none" cap="none" strike="noStrike">
              <a:solidFill>
                <a:srgbClr val="000000"/>
              </a:solidFill>
              <a:latin typeface="Calibri"/>
              <a:ea typeface="Calibri"/>
              <a:cs typeface="Calibri"/>
              <a:sym typeface="Calibri"/>
            </a:endParaRPr>
          </a:p>
        </p:txBody>
      </p:sp>
      <p:sp>
        <p:nvSpPr>
          <p:cNvPr id="219" name="Google Shape;219;g868257868c_0_12"/>
          <p:cNvSpPr txBox="1"/>
          <p:nvPr/>
        </p:nvSpPr>
        <p:spPr>
          <a:xfrm>
            <a:off x="0" y="0"/>
            <a:ext cx="9144000" cy="628500"/>
          </a:xfrm>
          <a:prstGeom prst="rect">
            <a:avLst/>
          </a:prstGeom>
          <a:solidFill>
            <a:srgbClr val="B6D7A8"/>
          </a:solid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Understanding how to interpret the genetic code (6-frame translation)</a:t>
            </a:r>
            <a:endParaRPr b="0" i="0" sz="1400" u="none" cap="none" strike="noStrike">
              <a:solidFill>
                <a:srgbClr val="000000"/>
              </a:solidFill>
              <a:latin typeface="Calibri"/>
              <a:ea typeface="Calibri"/>
              <a:cs typeface="Calibri"/>
              <a:sym typeface="Calibri"/>
            </a:endParaRPr>
          </a:p>
        </p:txBody>
      </p:sp>
      <p:sp>
        <p:nvSpPr>
          <p:cNvPr id="220" name="Google Shape;220;g868257868c_0_12"/>
          <p:cNvSpPr txBox="1"/>
          <p:nvPr/>
        </p:nvSpPr>
        <p:spPr>
          <a:xfrm>
            <a:off x="677150" y="6094800"/>
            <a:ext cx="7521300" cy="76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There are no TTG starts in the above example, however, there is one forward GTG start in the +2 reading frame (middle of the second line of code) and four GTG starts in the reverse reading frames.</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g8ce681e9ff_0_0"/>
          <p:cNvSpPr txBox="1"/>
          <p:nvPr>
            <p:ph idx="12" type="sldNum"/>
          </p:nvPr>
        </p:nvSpPr>
        <p:spPr>
          <a:xfrm>
            <a:off x="6457950" y="6356351"/>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227" name="Google Shape;227;g8ce681e9ff_0_0"/>
          <p:cNvSpPr txBox="1"/>
          <p:nvPr/>
        </p:nvSpPr>
        <p:spPr>
          <a:xfrm>
            <a:off x="0" y="0"/>
            <a:ext cx="9144000" cy="628500"/>
          </a:xfrm>
          <a:prstGeom prst="rect">
            <a:avLst/>
          </a:prstGeom>
          <a:solidFill>
            <a:srgbClr val="B6D7A8"/>
          </a:solid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Understanding how to interpret the genetic code (6-frame translation)</a:t>
            </a:r>
            <a:endParaRPr b="0" i="0" sz="1400" u="none" cap="none" strike="noStrike">
              <a:solidFill>
                <a:srgbClr val="000000"/>
              </a:solidFill>
              <a:latin typeface="Calibri"/>
              <a:ea typeface="Calibri"/>
              <a:cs typeface="Calibri"/>
              <a:sym typeface="Calibri"/>
            </a:endParaRPr>
          </a:p>
        </p:txBody>
      </p:sp>
      <p:sp>
        <p:nvSpPr>
          <p:cNvPr id="228" name="Google Shape;228;g8ce681e9ff_0_0"/>
          <p:cNvSpPr txBox="1"/>
          <p:nvPr/>
        </p:nvSpPr>
        <p:spPr>
          <a:xfrm>
            <a:off x="1349400" y="1877200"/>
            <a:ext cx="6445200" cy="3594600"/>
          </a:xfrm>
          <a:prstGeom prst="rect">
            <a:avLst/>
          </a:prstGeom>
          <a:solidFill>
            <a:srgbClr val="B6D7A8"/>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300">
                <a:latin typeface="Calibri"/>
                <a:ea typeface="Calibri"/>
                <a:cs typeface="Calibri"/>
                <a:sym typeface="Calibri"/>
              </a:rPr>
              <a:t>A 6-frame translation of the entire phage genome being studied is available through a variety of bioinformatic tools used for gene annotation.  The following slides show sample outputs from . . . </a:t>
            </a:r>
            <a:endParaRPr sz="2300">
              <a:latin typeface="Calibri"/>
              <a:ea typeface="Calibri"/>
              <a:cs typeface="Calibri"/>
              <a:sym typeface="Calibri"/>
            </a:endParaRPr>
          </a:p>
          <a:p>
            <a:pPr indent="-374650" lvl="0" marL="914400" rtl="0" algn="l">
              <a:spcBef>
                <a:spcPts val="0"/>
              </a:spcBef>
              <a:spcAft>
                <a:spcPts val="0"/>
              </a:spcAft>
              <a:buSzPts val="2300"/>
              <a:buFont typeface="Calibri"/>
              <a:buChar char="●"/>
            </a:pPr>
            <a:r>
              <a:rPr lang="en-US" sz="2300">
                <a:latin typeface="Calibri"/>
                <a:ea typeface="Calibri"/>
                <a:cs typeface="Calibri"/>
                <a:sym typeface="Calibri"/>
              </a:rPr>
              <a:t>DNA Master, </a:t>
            </a:r>
            <a:endParaRPr sz="2300">
              <a:latin typeface="Calibri"/>
              <a:ea typeface="Calibri"/>
              <a:cs typeface="Calibri"/>
              <a:sym typeface="Calibri"/>
            </a:endParaRPr>
          </a:p>
          <a:p>
            <a:pPr indent="-374650" lvl="0" marL="914400" rtl="0" algn="l">
              <a:spcBef>
                <a:spcPts val="0"/>
              </a:spcBef>
              <a:spcAft>
                <a:spcPts val="0"/>
              </a:spcAft>
              <a:buSzPts val="2300"/>
              <a:buFont typeface="Calibri"/>
              <a:buChar char="●"/>
            </a:pPr>
            <a:r>
              <a:rPr lang="en-US" sz="2300">
                <a:latin typeface="Calibri"/>
                <a:ea typeface="Calibri"/>
                <a:cs typeface="Calibri"/>
                <a:sym typeface="Calibri"/>
              </a:rPr>
              <a:t>GeneMark, </a:t>
            </a:r>
            <a:endParaRPr sz="2300">
              <a:latin typeface="Calibri"/>
              <a:ea typeface="Calibri"/>
              <a:cs typeface="Calibri"/>
              <a:sym typeface="Calibri"/>
            </a:endParaRPr>
          </a:p>
          <a:p>
            <a:pPr indent="-374650" lvl="0" marL="914400" rtl="0" algn="l">
              <a:spcBef>
                <a:spcPts val="0"/>
              </a:spcBef>
              <a:spcAft>
                <a:spcPts val="0"/>
              </a:spcAft>
              <a:buSzPts val="2300"/>
              <a:buFont typeface="Calibri"/>
              <a:buChar char="●"/>
            </a:pPr>
            <a:r>
              <a:rPr lang="en-US" sz="2300">
                <a:latin typeface="Calibri"/>
                <a:ea typeface="Calibri"/>
                <a:cs typeface="Calibri"/>
                <a:sym typeface="Calibri"/>
              </a:rPr>
              <a:t>PECAAN, and the </a:t>
            </a:r>
            <a:endParaRPr sz="2300">
              <a:latin typeface="Calibri"/>
              <a:ea typeface="Calibri"/>
              <a:cs typeface="Calibri"/>
              <a:sym typeface="Calibri"/>
            </a:endParaRPr>
          </a:p>
          <a:p>
            <a:pPr indent="-374650" lvl="0" marL="914400" rtl="0" algn="l">
              <a:spcBef>
                <a:spcPts val="0"/>
              </a:spcBef>
              <a:spcAft>
                <a:spcPts val="0"/>
              </a:spcAft>
              <a:buSzPts val="2300"/>
              <a:buFont typeface="Calibri"/>
              <a:buChar char="●"/>
            </a:pPr>
            <a:r>
              <a:rPr lang="en-US" sz="2300">
                <a:latin typeface="Calibri"/>
                <a:ea typeface="Calibri"/>
                <a:cs typeface="Calibri"/>
                <a:sym typeface="Calibri"/>
              </a:rPr>
              <a:t>DNA Master Frames window.</a:t>
            </a:r>
            <a:endParaRPr sz="2300">
              <a:latin typeface="Calibri"/>
              <a:ea typeface="Calibri"/>
              <a:cs typeface="Calibri"/>
              <a:sym typeface="Calibri"/>
            </a:endParaRPr>
          </a:p>
          <a:p>
            <a:pPr indent="0" lvl="0" marL="457200" rtl="0" algn="l">
              <a:spcBef>
                <a:spcPts val="0"/>
              </a:spcBef>
              <a:spcAft>
                <a:spcPts val="0"/>
              </a:spcAft>
              <a:buNone/>
            </a:pPr>
            <a:r>
              <a:t/>
            </a:r>
            <a:endParaRPr sz="2300">
              <a:latin typeface="Calibri"/>
              <a:ea typeface="Calibri"/>
              <a:cs typeface="Calibri"/>
              <a:sym typeface="Calibri"/>
            </a:endParaRPr>
          </a:p>
          <a:p>
            <a:pPr indent="0" lvl="0" marL="0" rtl="0" algn="l">
              <a:spcBef>
                <a:spcPts val="0"/>
              </a:spcBef>
              <a:spcAft>
                <a:spcPts val="0"/>
              </a:spcAft>
              <a:buNone/>
            </a:pPr>
            <a:r>
              <a:t/>
            </a:r>
            <a:endParaRPr sz="2300">
              <a:latin typeface="Calibri"/>
              <a:ea typeface="Calibri"/>
              <a:cs typeface="Calibri"/>
              <a:sym typeface="Calibri"/>
            </a:endParaRPr>
          </a:p>
          <a:p>
            <a:pPr indent="0" lvl="0" marL="0" rtl="0" algn="l">
              <a:spcBef>
                <a:spcPts val="0"/>
              </a:spcBef>
              <a:spcAft>
                <a:spcPts val="0"/>
              </a:spcAft>
              <a:buNone/>
            </a:pPr>
            <a:r>
              <a:t/>
            </a:r>
            <a:endParaRPr sz="230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g8d074e5277_1_0"/>
          <p:cNvSpPr txBox="1"/>
          <p:nvPr>
            <p:ph idx="12" type="sldNum"/>
          </p:nvPr>
        </p:nvSpPr>
        <p:spPr>
          <a:xfrm>
            <a:off x="6457950" y="6356351"/>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235" name="Google Shape;235;g8d074e5277_1_0"/>
          <p:cNvSpPr txBox="1"/>
          <p:nvPr/>
        </p:nvSpPr>
        <p:spPr>
          <a:xfrm>
            <a:off x="0" y="0"/>
            <a:ext cx="9144000" cy="628500"/>
          </a:xfrm>
          <a:prstGeom prst="rect">
            <a:avLst/>
          </a:prstGeom>
          <a:solidFill>
            <a:srgbClr val="B6D7A8"/>
          </a:solid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Understanding how to interpret the genetic code (6-frame translation)</a:t>
            </a:r>
            <a:endParaRPr b="0" i="0" sz="1400" u="none" cap="none" strike="noStrike">
              <a:solidFill>
                <a:srgbClr val="000000"/>
              </a:solidFill>
              <a:latin typeface="Calibri"/>
              <a:ea typeface="Calibri"/>
              <a:cs typeface="Calibri"/>
              <a:sym typeface="Calibri"/>
            </a:endParaRPr>
          </a:p>
        </p:txBody>
      </p:sp>
      <p:pic>
        <p:nvPicPr>
          <p:cNvPr id="236" name="Google Shape;236;g8d074e5277_1_0"/>
          <p:cNvPicPr preferRelativeResize="0"/>
          <p:nvPr/>
        </p:nvPicPr>
        <p:blipFill rotWithShape="1">
          <a:blip r:embed="rId3">
            <a:alphaModFix/>
          </a:blip>
          <a:srcRect b="0" l="0" r="0" t="0"/>
          <a:stretch/>
        </p:blipFill>
        <p:spPr>
          <a:xfrm>
            <a:off x="204387" y="1291475"/>
            <a:ext cx="8735238" cy="5618300"/>
          </a:xfrm>
          <a:prstGeom prst="rect">
            <a:avLst/>
          </a:prstGeom>
          <a:noFill/>
          <a:ln>
            <a:noFill/>
          </a:ln>
        </p:spPr>
      </p:pic>
      <p:sp>
        <p:nvSpPr>
          <p:cNvPr id="237" name="Google Shape;237;g8d074e5277_1_0"/>
          <p:cNvSpPr txBox="1"/>
          <p:nvPr>
            <p:ph idx="4294967295" type="title"/>
          </p:nvPr>
        </p:nvSpPr>
        <p:spPr>
          <a:xfrm>
            <a:off x="204375" y="587949"/>
            <a:ext cx="8520600" cy="640200"/>
          </a:xfrm>
          <a:prstGeom prst="rect">
            <a:avLst/>
          </a:prstGeom>
          <a:noFill/>
          <a:ln>
            <a:noFill/>
          </a:ln>
        </p:spPr>
        <p:txBody>
          <a:bodyPr anchorCtr="0" anchor="ctr" bIns="45700" lIns="91425" spcFirstLastPara="1" rIns="91425" wrap="square" tIns="45700">
            <a:noAutofit/>
          </a:bodyPr>
          <a:lstStyle/>
          <a:p>
            <a:pPr indent="457200" lvl="0" marL="0" rtl="0" algn="l">
              <a:lnSpc>
                <a:spcPct val="90000"/>
              </a:lnSpc>
              <a:spcBef>
                <a:spcPts val="0"/>
              </a:spcBef>
              <a:spcAft>
                <a:spcPts val="0"/>
              </a:spcAft>
              <a:buSzPts val="1800"/>
              <a:buNone/>
            </a:pPr>
            <a:r>
              <a:rPr lang="en-US" sz="2500"/>
              <a:t>6-frame translation from Genome tab in DNA Master</a:t>
            </a:r>
            <a:endParaRPr sz="25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g8d0b0e07fb_1_0"/>
          <p:cNvSpPr txBox="1"/>
          <p:nvPr>
            <p:ph idx="12" type="sldNum"/>
          </p:nvPr>
        </p:nvSpPr>
        <p:spPr>
          <a:xfrm>
            <a:off x="6457950" y="6356351"/>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244" name="Google Shape;244;g8d0b0e07fb_1_0"/>
          <p:cNvSpPr txBox="1"/>
          <p:nvPr/>
        </p:nvSpPr>
        <p:spPr>
          <a:xfrm>
            <a:off x="0" y="0"/>
            <a:ext cx="9144000" cy="628500"/>
          </a:xfrm>
          <a:prstGeom prst="rect">
            <a:avLst/>
          </a:prstGeom>
          <a:solidFill>
            <a:srgbClr val="B6D7A8"/>
          </a:solid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Understanding how to interpret the genetic code (6-frame translation)</a:t>
            </a:r>
            <a:endParaRPr b="0" i="0" sz="1400" u="none" cap="none" strike="noStrike">
              <a:solidFill>
                <a:srgbClr val="000000"/>
              </a:solidFill>
              <a:latin typeface="Calibri"/>
              <a:ea typeface="Calibri"/>
              <a:cs typeface="Calibri"/>
              <a:sym typeface="Calibri"/>
            </a:endParaRPr>
          </a:p>
        </p:txBody>
      </p:sp>
      <p:pic>
        <p:nvPicPr>
          <p:cNvPr id="245" name="Google Shape;245;g8d0b0e07fb_1_0"/>
          <p:cNvPicPr preferRelativeResize="0"/>
          <p:nvPr/>
        </p:nvPicPr>
        <p:blipFill rotWithShape="1">
          <a:blip r:embed="rId3">
            <a:alphaModFix/>
          </a:blip>
          <a:srcRect b="0" l="0" r="0" t="0"/>
          <a:stretch/>
        </p:blipFill>
        <p:spPr>
          <a:xfrm>
            <a:off x="2244400" y="1152050"/>
            <a:ext cx="4342150" cy="5633050"/>
          </a:xfrm>
          <a:prstGeom prst="rect">
            <a:avLst/>
          </a:prstGeom>
          <a:noFill/>
          <a:ln>
            <a:noFill/>
          </a:ln>
        </p:spPr>
      </p:pic>
      <p:sp>
        <p:nvSpPr>
          <p:cNvPr id="246" name="Google Shape;246;g8d0b0e07fb_1_0"/>
          <p:cNvSpPr txBox="1"/>
          <p:nvPr>
            <p:ph idx="4294967295" type="title"/>
          </p:nvPr>
        </p:nvSpPr>
        <p:spPr>
          <a:xfrm>
            <a:off x="311700" y="483692"/>
            <a:ext cx="8520600" cy="7635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sz="2800"/>
              <a:t>6-frame translation from GeneMark</a:t>
            </a:r>
            <a:endParaRPr sz="28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g8d0b0e07fb_1_10"/>
          <p:cNvSpPr txBox="1"/>
          <p:nvPr>
            <p:ph idx="12" type="sldNum"/>
          </p:nvPr>
        </p:nvSpPr>
        <p:spPr>
          <a:xfrm>
            <a:off x="6457950" y="6356351"/>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253" name="Google Shape;253;g8d0b0e07fb_1_10"/>
          <p:cNvSpPr txBox="1"/>
          <p:nvPr/>
        </p:nvSpPr>
        <p:spPr>
          <a:xfrm>
            <a:off x="0" y="0"/>
            <a:ext cx="9144000" cy="628500"/>
          </a:xfrm>
          <a:prstGeom prst="rect">
            <a:avLst/>
          </a:prstGeom>
          <a:solidFill>
            <a:srgbClr val="B6D7A8"/>
          </a:solid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Understanding how to interpret the genetic code (6-frame translation)</a:t>
            </a:r>
            <a:endParaRPr b="0" i="0" sz="1400" u="none" cap="none" strike="noStrike">
              <a:solidFill>
                <a:srgbClr val="000000"/>
              </a:solidFill>
              <a:latin typeface="Calibri"/>
              <a:ea typeface="Calibri"/>
              <a:cs typeface="Calibri"/>
              <a:sym typeface="Calibri"/>
            </a:endParaRPr>
          </a:p>
        </p:txBody>
      </p:sp>
      <p:sp>
        <p:nvSpPr>
          <p:cNvPr id="254" name="Google Shape;254;g8d0b0e07fb_1_10"/>
          <p:cNvSpPr txBox="1"/>
          <p:nvPr>
            <p:ph idx="4294967295" type="title"/>
          </p:nvPr>
        </p:nvSpPr>
        <p:spPr>
          <a:xfrm>
            <a:off x="311700" y="483692"/>
            <a:ext cx="8520600" cy="7635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sz="2800"/>
              <a:t>6-frame translation from PECAAN</a:t>
            </a:r>
            <a:endParaRPr sz="2800"/>
          </a:p>
        </p:txBody>
      </p:sp>
      <p:pic>
        <p:nvPicPr>
          <p:cNvPr id="255" name="Google Shape;255;g8d0b0e07fb_1_10"/>
          <p:cNvPicPr preferRelativeResize="0"/>
          <p:nvPr/>
        </p:nvPicPr>
        <p:blipFill rotWithShape="1">
          <a:blip r:embed="rId3">
            <a:alphaModFix/>
          </a:blip>
          <a:srcRect b="0" l="0" r="0" t="0"/>
          <a:stretch/>
        </p:blipFill>
        <p:spPr>
          <a:xfrm>
            <a:off x="152400" y="1690117"/>
            <a:ext cx="8839200" cy="368517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g8d0b0e07fb_1_27"/>
          <p:cNvSpPr txBox="1"/>
          <p:nvPr>
            <p:ph idx="12" type="sldNum"/>
          </p:nvPr>
        </p:nvSpPr>
        <p:spPr>
          <a:xfrm>
            <a:off x="6457950" y="6356351"/>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262" name="Google Shape;262;g8d0b0e07fb_1_27"/>
          <p:cNvSpPr txBox="1"/>
          <p:nvPr/>
        </p:nvSpPr>
        <p:spPr>
          <a:xfrm>
            <a:off x="0" y="0"/>
            <a:ext cx="9144000" cy="628500"/>
          </a:xfrm>
          <a:prstGeom prst="rect">
            <a:avLst/>
          </a:prstGeom>
          <a:solidFill>
            <a:srgbClr val="B6D7A8"/>
          </a:solid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Understanding how to interpret the genetic code (6-frame translation)</a:t>
            </a:r>
            <a:endParaRPr b="0" i="0" sz="1400" u="none" cap="none" strike="noStrike">
              <a:solidFill>
                <a:srgbClr val="000000"/>
              </a:solidFill>
              <a:latin typeface="Calibri"/>
              <a:ea typeface="Calibri"/>
              <a:cs typeface="Calibri"/>
              <a:sym typeface="Calibri"/>
            </a:endParaRPr>
          </a:p>
        </p:txBody>
      </p:sp>
      <p:sp>
        <p:nvSpPr>
          <p:cNvPr id="263" name="Google Shape;263;g8d0b0e07fb_1_27"/>
          <p:cNvSpPr txBox="1"/>
          <p:nvPr>
            <p:ph idx="4294967295" type="title"/>
          </p:nvPr>
        </p:nvSpPr>
        <p:spPr>
          <a:xfrm>
            <a:off x="311700" y="628492"/>
            <a:ext cx="8520600" cy="7635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sz="2200"/>
              <a:t>6-frame translation from </a:t>
            </a:r>
            <a:r>
              <a:rPr lang="en-US" sz="2200"/>
              <a:t>Frames window </a:t>
            </a:r>
            <a:endParaRPr sz="2200"/>
          </a:p>
          <a:p>
            <a:pPr indent="0" lvl="0" marL="0" rtl="0" algn="ctr">
              <a:spcBef>
                <a:spcPts val="0"/>
              </a:spcBef>
              <a:spcAft>
                <a:spcPts val="0"/>
              </a:spcAft>
              <a:buClr>
                <a:schemeClr val="dk1"/>
              </a:buClr>
              <a:buSzPts val="1800"/>
              <a:buFont typeface="Arial"/>
              <a:buNone/>
            </a:pPr>
            <a:r>
              <a:rPr lang="en-US" sz="2200"/>
              <a:t>in DNA Master</a:t>
            </a:r>
            <a:endParaRPr sz="2200"/>
          </a:p>
        </p:txBody>
      </p:sp>
      <p:pic>
        <p:nvPicPr>
          <p:cNvPr id="264" name="Google Shape;264;g8d0b0e07fb_1_27"/>
          <p:cNvPicPr preferRelativeResize="0"/>
          <p:nvPr/>
        </p:nvPicPr>
        <p:blipFill rotWithShape="1">
          <a:blip r:embed="rId3">
            <a:alphaModFix/>
          </a:blip>
          <a:srcRect b="0" l="0" r="0" t="0"/>
          <a:stretch/>
        </p:blipFill>
        <p:spPr>
          <a:xfrm>
            <a:off x="100350" y="1574733"/>
            <a:ext cx="8943300" cy="51131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g8cbbac5f36_4_170"/>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71" name="Google Shape;271;g8cbbac5f36_4_170"/>
          <p:cNvSpPr/>
          <p:nvPr/>
        </p:nvSpPr>
        <p:spPr>
          <a:xfrm>
            <a:off x="478500" y="914400"/>
            <a:ext cx="8187000" cy="3872100"/>
          </a:xfrm>
          <a:prstGeom prst="bevel">
            <a:avLst>
              <a:gd fmla="val 125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60000"/>
              </a:lnSpc>
              <a:spcBef>
                <a:spcPts val="0"/>
              </a:spcBef>
              <a:spcAft>
                <a:spcPts val="0"/>
              </a:spcAft>
              <a:buClr>
                <a:srgbClr val="000000"/>
              </a:buClr>
              <a:buSzPts val="1600"/>
              <a:buFont typeface="Arial"/>
              <a:buNone/>
            </a:pPr>
            <a:r>
              <a:t/>
            </a:r>
            <a:endParaRPr b="0" i="0" sz="1600" u="none" cap="none" strike="noStrike">
              <a:solidFill>
                <a:srgbClr val="54585A"/>
              </a:solidFill>
              <a:latin typeface="Arial"/>
              <a:ea typeface="Arial"/>
              <a:cs typeface="Arial"/>
              <a:sym typeface="Arial"/>
            </a:endParaRPr>
          </a:p>
          <a:p>
            <a:pPr indent="0" lvl="0" marL="0" marR="0" rtl="0" algn="l">
              <a:lnSpc>
                <a:spcPct val="160000"/>
              </a:lnSpc>
              <a:spcBef>
                <a:spcPts val="0"/>
              </a:spcBef>
              <a:spcAft>
                <a:spcPts val="0"/>
              </a:spcAft>
              <a:buClr>
                <a:srgbClr val="000000"/>
              </a:buClr>
              <a:buSzPts val="1600"/>
              <a:buFont typeface="Arial"/>
              <a:buNone/>
            </a:pPr>
            <a:r>
              <a:t/>
            </a:r>
            <a:endParaRPr b="0" i="0" sz="1600" u="none" cap="none" strike="noStrike">
              <a:solidFill>
                <a:srgbClr val="54585A"/>
              </a:solidFill>
              <a:latin typeface="Arial"/>
              <a:ea typeface="Arial"/>
              <a:cs typeface="Arial"/>
              <a:sym typeface="Arial"/>
            </a:endParaRPr>
          </a:p>
          <a:p>
            <a:pPr indent="0" lvl="0" marL="0" marR="0" rtl="0" algn="l">
              <a:lnSpc>
                <a:spcPct val="160000"/>
              </a:lnSpc>
              <a:spcBef>
                <a:spcPts val="0"/>
              </a:spcBef>
              <a:spcAft>
                <a:spcPts val="0"/>
              </a:spcAft>
              <a:buClr>
                <a:srgbClr val="000000"/>
              </a:buClr>
              <a:buSzPts val="1600"/>
              <a:buFont typeface="Arial"/>
              <a:buNone/>
            </a:pPr>
            <a:r>
              <a:rPr b="0" i="0" lang="en-US" sz="1600" u="none" cap="none" strike="noStrike">
                <a:solidFill>
                  <a:srgbClr val="54585A"/>
                </a:solidFill>
                <a:latin typeface="Arial"/>
                <a:ea typeface="Arial"/>
                <a:cs typeface="Arial"/>
                <a:sym typeface="Arial"/>
              </a:rPr>
              <a:t>According to the </a:t>
            </a:r>
            <a:r>
              <a:rPr b="1" i="0" lang="en-US" sz="1600" u="none" cap="none" strike="noStrike">
                <a:solidFill>
                  <a:srgbClr val="54585A"/>
                </a:solidFill>
                <a:latin typeface="Arial"/>
                <a:ea typeface="Arial"/>
                <a:cs typeface="Arial"/>
                <a:sym typeface="Arial"/>
              </a:rPr>
              <a:t>Guiding Principles of genome annotation </a:t>
            </a:r>
            <a:r>
              <a:rPr b="0" i="0" lang="en-US" sz="1600" u="none" cap="none" strike="noStrike">
                <a:solidFill>
                  <a:srgbClr val="54585A"/>
                </a:solidFill>
                <a:latin typeface="Arial"/>
                <a:ea typeface="Arial"/>
                <a:cs typeface="Arial"/>
                <a:sym typeface="Arial"/>
              </a:rPr>
              <a:t>in any segment of DNA, typically only one frame in one strand is used for a protein-coding gene.  That is, each double-stranded segment of DNA is generally part of only one gene. Also, genes do not often overlap by more than a few basepairs, although up to about 30bp is legitimate. Gene density </a:t>
            </a:r>
            <a:r>
              <a:rPr lang="en-US" sz="1600">
                <a:solidFill>
                  <a:srgbClr val="54585A"/>
                </a:solidFill>
              </a:rPr>
              <a:t>o</a:t>
            </a:r>
            <a:r>
              <a:rPr b="0" i="0" lang="en-US" sz="1600" u="none" cap="none" strike="noStrike">
                <a:solidFill>
                  <a:srgbClr val="54585A"/>
                </a:solidFill>
                <a:latin typeface="Arial"/>
                <a:ea typeface="Arial"/>
                <a:cs typeface="Arial"/>
                <a:sym typeface="Arial"/>
              </a:rPr>
              <a:t>f phage genomes is very high, so genes tend to be tightly packed.  Thus, there are typically not large non-coding gaps between genes.</a:t>
            </a:r>
            <a:r>
              <a:rPr b="0" i="0" lang="en-US" sz="1100" u="none" cap="none" strike="noStrike">
                <a:solidFill>
                  <a:srgbClr val="54585A"/>
                </a:solidFill>
                <a:latin typeface="Arial"/>
                <a:ea typeface="Arial"/>
                <a:cs typeface="Arial"/>
                <a:sym typeface="Arial"/>
              </a:rPr>
              <a:t> </a:t>
            </a:r>
            <a:endParaRPr b="0" i="0" sz="1100" u="none" cap="none" strike="noStrike">
              <a:solidFill>
                <a:srgbClr val="54585A"/>
              </a:solidFill>
              <a:latin typeface="Arial"/>
              <a:ea typeface="Arial"/>
              <a:cs typeface="Arial"/>
              <a:sym typeface="Arial"/>
            </a:endParaRPr>
          </a:p>
          <a:p>
            <a:pPr indent="0" lvl="0" marL="0" marR="0" rtl="0" algn="l">
              <a:lnSpc>
                <a:spcPct val="160000"/>
              </a:lnSpc>
              <a:spcBef>
                <a:spcPts val="0"/>
              </a:spcBef>
              <a:spcAft>
                <a:spcPts val="0"/>
              </a:spcAft>
              <a:buClr>
                <a:srgbClr val="000000"/>
              </a:buClr>
              <a:buSzPts val="1100"/>
              <a:buFont typeface="Arial"/>
              <a:buNone/>
            </a:pPr>
            <a:r>
              <a:t/>
            </a:r>
            <a:endParaRPr b="0" i="0" sz="1100" u="none" cap="none" strike="noStrike">
              <a:solidFill>
                <a:srgbClr val="54585A"/>
              </a:solidFill>
              <a:latin typeface="Arial"/>
              <a:ea typeface="Arial"/>
              <a:cs typeface="Arial"/>
              <a:sym typeface="Arial"/>
            </a:endParaRPr>
          </a:p>
          <a:p>
            <a:pPr indent="0" lvl="0" marL="0" marR="0" rtl="0" algn="l">
              <a:lnSpc>
                <a:spcPct val="160000"/>
              </a:lnSpc>
              <a:spcBef>
                <a:spcPts val="0"/>
              </a:spcBef>
              <a:spcAft>
                <a:spcPts val="0"/>
              </a:spcAft>
              <a:buClr>
                <a:srgbClr val="000000"/>
              </a:buClr>
              <a:buSzPts val="1300"/>
              <a:buFont typeface="Arial"/>
              <a:buNone/>
            </a:pPr>
            <a:r>
              <a:t/>
            </a:r>
            <a:endParaRPr b="0" i="0" sz="1300" u="none" cap="none" strike="noStrike">
              <a:solidFill>
                <a:srgbClr val="54585A"/>
              </a:solidFill>
              <a:latin typeface="Arial"/>
              <a:ea typeface="Arial"/>
              <a:cs typeface="Arial"/>
              <a:sym typeface="Arial"/>
            </a:endParaRPr>
          </a:p>
        </p:txBody>
      </p:sp>
      <p:sp>
        <p:nvSpPr>
          <p:cNvPr id="272" name="Google Shape;272;g8cbbac5f36_4_170"/>
          <p:cNvSpPr txBox="1"/>
          <p:nvPr/>
        </p:nvSpPr>
        <p:spPr>
          <a:xfrm>
            <a:off x="0" y="0"/>
            <a:ext cx="9144000" cy="628500"/>
          </a:xfrm>
          <a:prstGeom prst="rect">
            <a:avLst/>
          </a:prstGeom>
          <a:solidFill>
            <a:srgbClr val="B6D7A8"/>
          </a:solid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Understanding how to interpret the genetic code (6-frame translation)</a:t>
            </a:r>
            <a:endParaRPr b="0" i="0" sz="1400" u="none" cap="none" strike="noStrike">
              <a:solidFill>
                <a:srgbClr val="000000"/>
              </a:solidFill>
              <a:latin typeface="Calibri"/>
              <a:ea typeface="Calibri"/>
              <a:cs typeface="Calibri"/>
              <a:sym typeface="Calibri"/>
            </a:endParaRPr>
          </a:p>
        </p:txBody>
      </p:sp>
      <p:sp>
        <p:nvSpPr>
          <p:cNvPr id="273" name="Google Shape;273;g8cbbac5f36_4_170"/>
          <p:cNvSpPr txBox="1"/>
          <p:nvPr/>
        </p:nvSpPr>
        <p:spPr>
          <a:xfrm>
            <a:off x="764400" y="5189225"/>
            <a:ext cx="7615200" cy="1107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Once ORFs have been identified there are some basic guidelines to follow to determine which ORFs contain genes.  The first three guiding principles used to identify phage genes are above.  The remaining slides tackle the idea of coding potential and the bioinformatic tools used to illuminate ORFs that have good coding potential.  </a:t>
            </a:r>
            <a:endParaRPr b="0" i="0" sz="15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g868257868c_0_0"/>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80" name="Google Shape;280;g868257868c_0_0"/>
          <p:cNvSpPr txBox="1"/>
          <p:nvPr/>
        </p:nvSpPr>
        <p:spPr>
          <a:xfrm>
            <a:off x="997800" y="2601550"/>
            <a:ext cx="7148400" cy="375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300"/>
              <a:buFont typeface="Arial"/>
              <a:buNone/>
            </a:pPr>
            <a:r>
              <a:rPr b="0" i="0" lang="en-US" sz="2300" u="none" cap="none" strike="noStrike">
                <a:solidFill>
                  <a:srgbClr val="000000"/>
                </a:solidFill>
                <a:latin typeface="Calibri"/>
                <a:ea typeface="Calibri"/>
                <a:cs typeface="Calibri"/>
                <a:sym typeface="Calibri"/>
              </a:rPr>
              <a:t>Multiple ORFs can be identified within the 6-frame translation from a single strand of DNA, but not all ORFs are translated to proteins.  One way the decision about which ORFs are translated can be </a:t>
            </a:r>
            <a:r>
              <a:rPr lang="en-US" sz="2300">
                <a:latin typeface="Calibri"/>
                <a:ea typeface="Calibri"/>
                <a:cs typeface="Calibri"/>
                <a:sym typeface="Calibri"/>
              </a:rPr>
              <a:t>made is </a:t>
            </a:r>
            <a:r>
              <a:rPr b="0" i="0" lang="en-US" sz="2300" u="none" cap="none" strike="noStrike">
                <a:solidFill>
                  <a:srgbClr val="000000"/>
                </a:solidFill>
                <a:latin typeface="Calibri"/>
                <a:ea typeface="Calibri"/>
                <a:cs typeface="Calibri"/>
                <a:sym typeface="Calibri"/>
              </a:rPr>
              <a:t>by understanding codon bias.  Since most amino acids are encoded by more than one codon, most organisms exhibit a codon preference or “bias” and use certain codons far more frequently than others.  Once the organism’s codon bias is determined those ORFs that use the preferred codons are the ones that are most likely to be translated.</a:t>
            </a:r>
            <a:endParaRPr b="0" i="0" sz="23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300"/>
              <a:buFont typeface="Arial"/>
              <a:buNone/>
            </a:pPr>
            <a:r>
              <a:t/>
            </a:r>
            <a:endParaRPr b="0" i="0" sz="2300" u="none" cap="none" strike="noStrike">
              <a:solidFill>
                <a:srgbClr val="000000"/>
              </a:solidFill>
              <a:latin typeface="Calibri"/>
              <a:ea typeface="Calibri"/>
              <a:cs typeface="Calibri"/>
              <a:sym typeface="Calibri"/>
            </a:endParaRPr>
          </a:p>
        </p:txBody>
      </p:sp>
      <p:sp>
        <p:nvSpPr>
          <p:cNvPr id="281" name="Google Shape;281;g868257868c_0_0"/>
          <p:cNvSpPr txBox="1"/>
          <p:nvPr/>
        </p:nvSpPr>
        <p:spPr>
          <a:xfrm>
            <a:off x="1031100" y="1197725"/>
            <a:ext cx="7081800" cy="834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Calibri"/>
                <a:ea typeface="Calibri"/>
                <a:cs typeface="Calibri"/>
                <a:sym typeface="Calibri"/>
              </a:rPr>
              <a:t>Codon Bias determines the Coding Potential of an Open Reading Frame</a:t>
            </a:r>
            <a:endParaRPr b="1" i="0" sz="24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Calibri"/>
              <a:ea typeface="Calibri"/>
              <a:cs typeface="Calibri"/>
              <a:sym typeface="Calibri"/>
            </a:endParaRPr>
          </a:p>
        </p:txBody>
      </p:sp>
      <p:sp>
        <p:nvSpPr>
          <p:cNvPr id="282" name="Google Shape;282;g868257868c_0_0"/>
          <p:cNvSpPr txBox="1"/>
          <p:nvPr/>
        </p:nvSpPr>
        <p:spPr>
          <a:xfrm>
            <a:off x="0" y="0"/>
            <a:ext cx="9144000" cy="628500"/>
          </a:xfrm>
          <a:prstGeom prst="rect">
            <a:avLst/>
          </a:prstGeom>
          <a:solidFill>
            <a:srgbClr val="B6D7A8"/>
          </a:solid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Understanding how to interpret the genetic code (coding potential)</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pic>
        <p:nvPicPr>
          <p:cNvPr id="287" name="Google Shape;287;p10"/>
          <p:cNvPicPr preferRelativeResize="0"/>
          <p:nvPr/>
        </p:nvPicPr>
        <p:blipFill rotWithShape="1">
          <a:blip r:embed="rId3">
            <a:alphaModFix/>
          </a:blip>
          <a:srcRect b="0" l="0" r="0" t="0"/>
          <a:stretch/>
        </p:blipFill>
        <p:spPr>
          <a:xfrm>
            <a:off x="4389315" y="841600"/>
            <a:ext cx="4327609" cy="4495200"/>
          </a:xfrm>
          <a:prstGeom prst="rect">
            <a:avLst/>
          </a:prstGeom>
          <a:noFill/>
          <a:ln>
            <a:noFill/>
          </a:ln>
        </p:spPr>
      </p:pic>
      <p:sp>
        <p:nvSpPr>
          <p:cNvPr id="288" name="Google Shape;288;p10"/>
          <p:cNvSpPr txBox="1"/>
          <p:nvPr/>
        </p:nvSpPr>
        <p:spPr>
          <a:xfrm>
            <a:off x="572700" y="1671275"/>
            <a:ext cx="3475800" cy="4495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There are 64 different codons (61 codons encoding for amino acids plus 3 stop codons) but only 20 different translated amino acids. The overabundance in the number of codons allows many amino acids to be encoded by more than one codon. The genetic codes of different organisms are often biased towards using one of the several codons that encode the same amino acid over the others—that is, a greater frequency of one will be found than expected by chance.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10"/>
          <p:cNvSpPr txBox="1"/>
          <p:nvPr/>
        </p:nvSpPr>
        <p:spPr>
          <a:xfrm>
            <a:off x="572704" y="1182125"/>
            <a:ext cx="3475800" cy="715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700"/>
              <a:buFont typeface="Arial"/>
              <a:buNone/>
            </a:pPr>
            <a:r>
              <a:rPr b="0" i="0" lang="en-US" sz="2700" u="none" cap="none" strike="noStrike">
                <a:solidFill>
                  <a:schemeClr val="dk1"/>
                </a:solidFill>
                <a:latin typeface="Calibri"/>
                <a:ea typeface="Calibri"/>
                <a:cs typeface="Calibri"/>
                <a:sym typeface="Calibri"/>
              </a:rPr>
              <a:t>Codon Bias explained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Calibri"/>
              <a:ea typeface="Calibri"/>
              <a:cs typeface="Calibri"/>
              <a:sym typeface="Calibri"/>
            </a:endParaRPr>
          </a:p>
        </p:txBody>
      </p:sp>
      <p:sp>
        <p:nvSpPr>
          <p:cNvPr id="290" name="Google Shape;290;p10"/>
          <p:cNvSpPr txBox="1"/>
          <p:nvPr/>
        </p:nvSpPr>
        <p:spPr>
          <a:xfrm>
            <a:off x="0" y="0"/>
            <a:ext cx="9144000" cy="628500"/>
          </a:xfrm>
          <a:prstGeom prst="rect">
            <a:avLst/>
          </a:prstGeom>
          <a:solidFill>
            <a:srgbClr val="B6D7A8"/>
          </a:solid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Understanding how to interpret the genetic code (coding potential)</a:t>
            </a:r>
            <a:endParaRPr b="0" i="0" sz="1400" u="none" cap="none" strike="noStrike">
              <a:solidFill>
                <a:srgbClr val="000000"/>
              </a:solidFill>
              <a:latin typeface="Calibri"/>
              <a:ea typeface="Calibri"/>
              <a:cs typeface="Calibri"/>
              <a:sym typeface="Calibri"/>
            </a:endParaRPr>
          </a:p>
        </p:txBody>
      </p:sp>
      <p:sp>
        <p:nvSpPr>
          <p:cNvPr id="291" name="Google Shape;291;p10"/>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92" name="Google Shape;292;p10"/>
          <p:cNvSpPr txBox="1"/>
          <p:nvPr/>
        </p:nvSpPr>
        <p:spPr>
          <a:xfrm>
            <a:off x="4321275" y="5112400"/>
            <a:ext cx="4748700" cy="168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600" u="none" cap="none" strike="noStrike">
                <a:solidFill>
                  <a:srgbClr val="000000"/>
                </a:solidFill>
                <a:latin typeface="Calibri"/>
                <a:ea typeface="Calibri"/>
                <a:cs typeface="Calibri"/>
                <a:sym typeface="Calibri"/>
              </a:rPr>
              <a:t>This codon usage table illustrates that in </a:t>
            </a:r>
            <a:r>
              <a:rPr b="0" i="1" lang="en-US" sz="1600" u="none" cap="none" strike="noStrike">
                <a:solidFill>
                  <a:srgbClr val="000000"/>
                </a:solidFill>
                <a:latin typeface="Calibri"/>
                <a:ea typeface="Calibri"/>
                <a:cs typeface="Calibri"/>
                <a:sym typeface="Calibri"/>
              </a:rPr>
              <a:t>Mycobacterim smegmatis </a:t>
            </a:r>
            <a:r>
              <a:rPr b="0" i="0" lang="en-US" sz="1600" u="none" cap="none" strike="noStrike">
                <a:solidFill>
                  <a:srgbClr val="000000"/>
                </a:solidFill>
                <a:latin typeface="Calibri"/>
                <a:ea typeface="Calibri"/>
                <a:cs typeface="Calibri"/>
                <a:sym typeface="Calibri"/>
              </a:rPr>
              <a:t>amino acids are coded for by some codons more than others.  The codon bias is particular to the bacteria or phage being studied and allows for predictions to be made about which open reading frames will likely be translated into proteins.</a:t>
            </a:r>
            <a:endParaRPr b="0" i="0" sz="1600" u="none" cap="none" strike="noStrike">
              <a:solidFill>
                <a:srgbClr val="00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g8cbbac5f36_4_50"/>
          <p:cNvSpPr txBox="1"/>
          <p:nvPr>
            <p:ph type="title"/>
          </p:nvPr>
        </p:nvSpPr>
        <p:spPr>
          <a:xfrm>
            <a:off x="300050" y="4786175"/>
            <a:ext cx="1720500" cy="1172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sz="2200">
                <a:latin typeface="Arial"/>
                <a:ea typeface="Arial"/>
                <a:cs typeface="Arial"/>
                <a:sym typeface="Arial"/>
              </a:rPr>
              <a:t>Codon bias is different between species</a:t>
            </a:r>
            <a:endParaRPr sz="2200">
              <a:latin typeface="Arial"/>
              <a:ea typeface="Arial"/>
              <a:cs typeface="Arial"/>
              <a:sym typeface="Arial"/>
            </a:endParaRPr>
          </a:p>
        </p:txBody>
      </p:sp>
      <p:sp>
        <p:nvSpPr>
          <p:cNvPr id="298" name="Google Shape;298;g8cbbac5f36_4_50"/>
          <p:cNvSpPr txBox="1"/>
          <p:nvPr>
            <p:ph idx="1" type="body"/>
          </p:nvPr>
        </p:nvSpPr>
        <p:spPr>
          <a:xfrm>
            <a:off x="171450" y="923350"/>
            <a:ext cx="2428800" cy="406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Clr>
                <a:schemeClr val="dk1"/>
              </a:buClr>
              <a:buSzPts val="1100"/>
              <a:buFont typeface="Arial"/>
              <a:buNone/>
            </a:pPr>
            <a:r>
              <a:rPr lang="en-US" sz="1800">
                <a:solidFill>
                  <a:schemeClr val="dk1"/>
                </a:solidFill>
                <a:latin typeface="Arial"/>
                <a:ea typeface="Arial"/>
                <a:cs typeface="Arial"/>
                <a:sym typeface="Arial"/>
              </a:rPr>
              <a:t>Heat map of codon usage in different species.  </a:t>
            </a:r>
            <a:endParaRPr sz="1800">
              <a:solidFill>
                <a:schemeClr val="dk1"/>
              </a:solidFill>
              <a:latin typeface="Arial"/>
              <a:ea typeface="Arial"/>
              <a:cs typeface="Arial"/>
              <a:sym typeface="Arial"/>
            </a:endParaRPr>
          </a:p>
          <a:p>
            <a:pPr indent="0" lvl="0" marL="0" rtl="0" algn="l">
              <a:lnSpc>
                <a:spcPct val="100000"/>
              </a:lnSpc>
              <a:spcBef>
                <a:spcPts val="1000"/>
              </a:spcBef>
              <a:spcAft>
                <a:spcPts val="0"/>
              </a:spcAft>
              <a:buClr>
                <a:schemeClr val="dk1"/>
              </a:buClr>
              <a:buSzPts val="1100"/>
              <a:buFont typeface="Arial"/>
              <a:buNone/>
            </a:pPr>
            <a:r>
              <a:t/>
            </a:r>
            <a:endParaRPr sz="1800">
              <a:solidFill>
                <a:schemeClr val="dk1"/>
              </a:solidFill>
              <a:latin typeface="Arial"/>
              <a:ea typeface="Arial"/>
              <a:cs typeface="Arial"/>
              <a:sym typeface="Arial"/>
            </a:endParaRPr>
          </a:p>
          <a:p>
            <a:pPr indent="0" lvl="0" marL="0" rtl="0" algn="l">
              <a:lnSpc>
                <a:spcPct val="100000"/>
              </a:lnSpc>
              <a:spcBef>
                <a:spcPts val="1000"/>
              </a:spcBef>
              <a:spcAft>
                <a:spcPts val="0"/>
              </a:spcAft>
              <a:buClr>
                <a:schemeClr val="dk1"/>
              </a:buClr>
              <a:buSzPts val="1100"/>
              <a:buFont typeface="Arial"/>
              <a:buNone/>
            </a:pPr>
            <a:r>
              <a:rPr b="0" lang="en-US" sz="1800">
                <a:solidFill>
                  <a:srgbClr val="0000FF"/>
                </a:solidFill>
                <a:latin typeface="Arial"/>
                <a:ea typeface="Arial"/>
                <a:cs typeface="Arial"/>
                <a:sym typeface="Arial"/>
              </a:rPr>
              <a:t>Columns = codons</a:t>
            </a:r>
            <a:endParaRPr b="0" sz="1800">
              <a:solidFill>
                <a:srgbClr val="0000FF"/>
              </a:solidFill>
              <a:latin typeface="Arial"/>
              <a:ea typeface="Arial"/>
              <a:cs typeface="Arial"/>
              <a:sym typeface="Arial"/>
            </a:endParaRPr>
          </a:p>
          <a:p>
            <a:pPr indent="0" lvl="0" marL="0" rtl="0" algn="l">
              <a:lnSpc>
                <a:spcPct val="100000"/>
              </a:lnSpc>
              <a:spcBef>
                <a:spcPts val="1000"/>
              </a:spcBef>
              <a:spcAft>
                <a:spcPts val="0"/>
              </a:spcAft>
              <a:buSzPts val="3000"/>
              <a:buNone/>
            </a:pPr>
            <a:r>
              <a:rPr b="0" lang="en-US" sz="1800">
                <a:solidFill>
                  <a:srgbClr val="0000FF"/>
                </a:solidFill>
                <a:latin typeface="Arial"/>
                <a:ea typeface="Arial"/>
                <a:cs typeface="Arial"/>
                <a:sym typeface="Arial"/>
              </a:rPr>
              <a:t>Rows = 50 genes from each species</a:t>
            </a:r>
            <a:endParaRPr b="0" sz="1800">
              <a:solidFill>
                <a:srgbClr val="0000FF"/>
              </a:solidFill>
              <a:latin typeface="Arial"/>
              <a:ea typeface="Arial"/>
              <a:cs typeface="Arial"/>
              <a:sym typeface="Arial"/>
            </a:endParaRPr>
          </a:p>
          <a:p>
            <a:pPr indent="0" lvl="0" marL="0" rtl="0" algn="l">
              <a:lnSpc>
                <a:spcPct val="100000"/>
              </a:lnSpc>
              <a:spcBef>
                <a:spcPts val="1000"/>
              </a:spcBef>
              <a:spcAft>
                <a:spcPts val="0"/>
              </a:spcAft>
              <a:buSzPts val="3000"/>
              <a:buNone/>
            </a:pPr>
            <a:r>
              <a:rPr b="0" lang="en-US" sz="1800">
                <a:solidFill>
                  <a:srgbClr val="980000"/>
                </a:solidFill>
                <a:latin typeface="Arial"/>
                <a:ea typeface="Arial"/>
                <a:cs typeface="Arial"/>
                <a:sym typeface="Arial"/>
              </a:rPr>
              <a:t>Redness scale = </a:t>
            </a:r>
            <a:endParaRPr b="0" sz="1800">
              <a:solidFill>
                <a:srgbClr val="980000"/>
              </a:solidFill>
              <a:latin typeface="Arial"/>
              <a:ea typeface="Arial"/>
              <a:cs typeface="Arial"/>
              <a:sym typeface="Arial"/>
            </a:endParaRPr>
          </a:p>
          <a:p>
            <a:pPr indent="0" lvl="0" marL="0" rtl="0" algn="l">
              <a:lnSpc>
                <a:spcPct val="100000"/>
              </a:lnSpc>
              <a:spcBef>
                <a:spcPts val="1000"/>
              </a:spcBef>
              <a:spcAft>
                <a:spcPts val="0"/>
              </a:spcAft>
              <a:buSzPts val="3000"/>
              <a:buNone/>
            </a:pPr>
            <a:r>
              <a:rPr b="0" lang="en-US" sz="1800">
                <a:solidFill>
                  <a:srgbClr val="980000"/>
                </a:solidFill>
                <a:latin typeface="Arial"/>
                <a:ea typeface="Arial"/>
                <a:cs typeface="Arial"/>
                <a:sym typeface="Arial"/>
              </a:rPr>
              <a:t>Frequency of use</a:t>
            </a:r>
            <a:endParaRPr b="0" sz="1800">
              <a:solidFill>
                <a:srgbClr val="980000"/>
              </a:solidFill>
              <a:latin typeface="Arial"/>
              <a:ea typeface="Arial"/>
              <a:cs typeface="Arial"/>
              <a:sym typeface="Arial"/>
            </a:endParaRPr>
          </a:p>
        </p:txBody>
      </p:sp>
      <p:pic>
        <p:nvPicPr>
          <p:cNvPr id="299" name="Google Shape;299;g8cbbac5f36_4_50"/>
          <p:cNvPicPr preferRelativeResize="0"/>
          <p:nvPr/>
        </p:nvPicPr>
        <p:blipFill rotWithShape="1">
          <a:blip r:embed="rId3">
            <a:alphaModFix/>
          </a:blip>
          <a:srcRect b="4451" l="0" r="0" t="0"/>
          <a:stretch/>
        </p:blipFill>
        <p:spPr>
          <a:xfrm>
            <a:off x="2850300" y="923350"/>
            <a:ext cx="6065100" cy="5704200"/>
          </a:xfrm>
          <a:prstGeom prst="rect">
            <a:avLst/>
          </a:prstGeom>
          <a:noFill/>
          <a:ln>
            <a:noFill/>
          </a:ln>
        </p:spPr>
      </p:pic>
      <p:sp>
        <p:nvSpPr>
          <p:cNvPr id="300" name="Google Shape;300;g8cbbac5f36_4_50"/>
          <p:cNvSpPr txBox="1"/>
          <p:nvPr/>
        </p:nvSpPr>
        <p:spPr>
          <a:xfrm>
            <a:off x="0" y="6604500"/>
            <a:ext cx="9144000" cy="25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Plotkin, J., Kudla, G. Synonymous but not the same: the causes and consequences of codon bias. </a:t>
            </a:r>
            <a:r>
              <a:rPr b="0" i="1" lang="en-US" sz="900" u="none" cap="none" strike="noStrike">
                <a:solidFill>
                  <a:schemeClr val="dk1"/>
                </a:solidFill>
                <a:latin typeface="Arial"/>
                <a:ea typeface="Arial"/>
                <a:cs typeface="Arial"/>
                <a:sym typeface="Arial"/>
              </a:rPr>
              <a:t>Nat Rev Genet</a:t>
            </a:r>
            <a:r>
              <a:rPr b="0" i="0" lang="en-US" sz="900" u="none" cap="none" strike="noStrike">
                <a:solidFill>
                  <a:schemeClr val="dk1"/>
                </a:solidFill>
                <a:latin typeface="Arial"/>
                <a:ea typeface="Arial"/>
                <a:cs typeface="Arial"/>
                <a:sym typeface="Arial"/>
              </a:rPr>
              <a:t> </a:t>
            </a:r>
            <a:r>
              <a:rPr b="1" i="0" lang="en-US" sz="900" u="none" cap="none" strike="noStrike">
                <a:solidFill>
                  <a:schemeClr val="dk1"/>
                </a:solidFill>
                <a:latin typeface="Arial"/>
                <a:ea typeface="Arial"/>
                <a:cs typeface="Arial"/>
                <a:sym typeface="Arial"/>
              </a:rPr>
              <a:t>12, </a:t>
            </a:r>
            <a:r>
              <a:rPr b="0" i="0" lang="en-US" sz="900" u="none" cap="none" strike="noStrike">
                <a:solidFill>
                  <a:schemeClr val="dk1"/>
                </a:solidFill>
                <a:latin typeface="Arial"/>
                <a:ea typeface="Arial"/>
                <a:cs typeface="Arial"/>
                <a:sym typeface="Arial"/>
              </a:rPr>
              <a:t>32–42 (2011). https://doi.org/10.1038/nrg2899</a:t>
            </a:r>
            <a:endParaRPr b="0" i="0" sz="1200" u="none" cap="none" strike="noStrike">
              <a:solidFill>
                <a:srgbClr val="000000"/>
              </a:solidFill>
              <a:latin typeface="Arial"/>
              <a:ea typeface="Arial"/>
              <a:cs typeface="Arial"/>
              <a:sym typeface="Arial"/>
            </a:endParaRPr>
          </a:p>
        </p:txBody>
      </p:sp>
      <p:sp>
        <p:nvSpPr>
          <p:cNvPr id="301" name="Google Shape;301;g8cbbac5f36_4_50"/>
          <p:cNvSpPr txBox="1"/>
          <p:nvPr/>
        </p:nvSpPr>
        <p:spPr>
          <a:xfrm>
            <a:off x="0" y="0"/>
            <a:ext cx="9144000" cy="628500"/>
          </a:xfrm>
          <a:prstGeom prst="rect">
            <a:avLst/>
          </a:prstGeom>
          <a:solidFill>
            <a:srgbClr val="B6D7A8"/>
          </a:solid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Understanding how to interpret the genetic code (coding potential)</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
          <p:cNvSpPr txBox="1"/>
          <p:nvPr>
            <p:ph idx="4294967295" type="title"/>
          </p:nvPr>
        </p:nvSpPr>
        <p:spPr>
          <a:xfrm>
            <a:off x="314400" y="1085850"/>
            <a:ext cx="8515200" cy="329700"/>
          </a:xfrm>
          <a:prstGeom prst="rect">
            <a:avLst/>
          </a:prstGeom>
          <a:noFill/>
          <a:ln>
            <a:noFill/>
          </a:ln>
        </p:spPr>
        <p:txBody>
          <a:bodyPr anchorCtr="1" anchor="ctr" bIns="45700" lIns="91425" spcFirstLastPara="1" rIns="91425" wrap="square" tIns="45700">
            <a:noAutofit/>
          </a:bodyPr>
          <a:lstStyle/>
          <a:p>
            <a:pPr indent="0" lvl="0" marL="0" rtl="0" algn="l">
              <a:lnSpc>
                <a:spcPct val="115000"/>
              </a:lnSpc>
              <a:spcBef>
                <a:spcPts val="0"/>
              </a:spcBef>
              <a:spcAft>
                <a:spcPts val="0"/>
              </a:spcAft>
              <a:buSzPts val="4400"/>
              <a:buNone/>
            </a:pPr>
            <a:r>
              <a:rPr b="1" lang="en-US" sz="2800"/>
              <a:t>How can we “see” the genes in a DNA sequence?</a:t>
            </a:r>
            <a:endParaRPr sz="2800"/>
          </a:p>
        </p:txBody>
      </p:sp>
      <p:pic>
        <p:nvPicPr>
          <p:cNvPr id="126" name="Google Shape;126;p2"/>
          <p:cNvPicPr preferRelativeResize="0"/>
          <p:nvPr/>
        </p:nvPicPr>
        <p:blipFill rotWithShape="1">
          <a:blip r:embed="rId3">
            <a:alphaModFix/>
          </a:blip>
          <a:srcRect b="0" l="0" r="0" t="0"/>
          <a:stretch/>
        </p:blipFill>
        <p:spPr>
          <a:xfrm>
            <a:off x="314401" y="1730025"/>
            <a:ext cx="7118100" cy="4999751"/>
          </a:xfrm>
          <a:prstGeom prst="rect">
            <a:avLst/>
          </a:prstGeom>
          <a:noFill/>
          <a:ln>
            <a:noFill/>
          </a:ln>
        </p:spPr>
      </p:pic>
      <p:sp>
        <p:nvSpPr>
          <p:cNvPr id="127" name="Google Shape;127;p2"/>
          <p:cNvSpPr txBox="1"/>
          <p:nvPr/>
        </p:nvSpPr>
        <p:spPr>
          <a:xfrm>
            <a:off x="5368325" y="2278800"/>
            <a:ext cx="3276900" cy="23004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FF0000"/>
                </a:solidFill>
                <a:latin typeface="Calibri"/>
                <a:ea typeface="Calibri"/>
                <a:cs typeface="Calibri"/>
                <a:sym typeface="Calibri"/>
              </a:rPr>
              <a:t>What types of information would you </a:t>
            </a:r>
            <a:r>
              <a:rPr b="0" i="0" lang="en-US" sz="2400" u="sng" cap="none" strike="noStrike">
                <a:solidFill>
                  <a:srgbClr val="FF0000"/>
                </a:solidFill>
                <a:latin typeface="Calibri"/>
                <a:ea typeface="Calibri"/>
                <a:cs typeface="Calibri"/>
                <a:sym typeface="Calibri"/>
              </a:rPr>
              <a:t>or</a:t>
            </a:r>
            <a:r>
              <a:rPr b="0" i="0" lang="en-US" sz="2400" u="none" cap="none" strike="noStrike">
                <a:solidFill>
                  <a:srgbClr val="FF0000"/>
                </a:solidFill>
                <a:latin typeface="Calibri"/>
                <a:ea typeface="Calibri"/>
                <a:cs typeface="Calibri"/>
                <a:sym typeface="Calibri"/>
              </a:rPr>
              <a:t> a computer algorithm look for within the DNA sequence to identify possible genes?</a:t>
            </a:r>
            <a:endParaRPr b="0" i="0" sz="1400" u="none" cap="none" strike="noStrike">
              <a:solidFill>
                <a:srgbClr val="000000"/>
              </a:solidFill>
              <a:latin typeface="Arial"/>
              <a:ea typeface="Arial"/>
              <a:cs typeface="Arial"/>
              <a:sym typeface="Arial"/>
            </a:endParaRPr>
          </a:p>
        </p:txBody>
      </p:sp>
      <p:sp>
        <p:nvSpPr>
          <p:cNvPr id="128" name="Google Shape;128;p2"/>
          <p:cNvSpPr txBox="1"/>
          <p:nvPr/>
        </p:nvSpPr>
        <p:spPr>
          <a:xfrm>
            <a:off x="5368325" y="4811975"/>
            <a:ext cx="3341700" cy="1832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Hint:  </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You (the researcher) must be trained or the computer algorithm must be programmed to “think” like a ribosome.</a:t>
            </a:r>
            <a:endParaRPr b="0" i="0" sz="1000" u="none" cap="none" strike="noStrike">
              <a:solidFill>
                <a:srgbClr val="000000"/>
              </a:solidFill>
              <a:latin typeface="Arial"/>
              <a:ea typeface="Arial"/>
              <a:cs typeface="Arial"/>
              <a:sym typeface="Arial"/>
            </a:endParaRPr>
          </a:p>
        </p:txBody>
      </p:sp>
      <p:sp>
        <p:nvSpPr>
          <p:cNvPr id="129" name="Google Shape;129;p2"/>
          <p:cNvSpPr txBox="1"/>
          <p:nvPr/>
        </p:nvSpPr>
        <p:spPr>
          <a:xfrm>
            <a:off x="0" y="0"/>
            <a:ext cx="9144000" cy="628500"/>
          </a:xfrm>
          <a:prstGeom prst="rect">
            <a:avLst/>
          </a:prstGeom>
          <a:solidFill>
            <a:srgbClr val="B6D7A8"/>
          </a:solid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Understanding how to interpret the genetic code (DNA to Protein)</a:t>
            </a:r>
            <a:endParaRPr b="0" i="0" sz="1400" u="none" cap="none" strike="noStrike">
              <a:solidFill>
                <a:srgbClr val="000000"/>
              </a:solidFill>
              <a:latin typeface="Calibri"/>
              <a:ea typeface="Calibri"/>
              <a:cs typeface="Calibri"/>
              <a:sym typeface="Calibri"/>
            </a:endParaRPr>
          </a:p>
        </p:txBody>
      </p:sp>
      <p:sp>
        <p:nvSpPr>
          <p:cNvPr id="130" name="Google Shape;130;p2"/>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8"/>
                                        </p:tgtEl>
                                        <p:attrNameLst>
                                          <p:attrName>style.visibility</p:attrName>
                                        </p:attrNameLst>
                                      </p:cBhvr>
                                      <p:to>
                                        <p:strVal val="visible"/>
                                      </p:to>
                                    </p:set>
                                    <p:anim calcmode="lin" valueType="num">
                                      <p:cBhvr additive="base">
                                        <p:cTn dur="500"/>
                                        <p:tgtEl>
                                          <p:spTgt spid="12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g8c947a1c8f_0_102"/>
          <p:cNvSpPr txBox="1"/>
          <p:nvPr/>
        </p:nvSpPr>
        <p:spPr>
          <a:xfrm>
            <a:off x="0" y="0"/>
            <a:ext cx="9144000" cy="628500"/>
          </a:xfrm>
          <a:prstGeom prst="rect">
            <a:avLst/>
          </a:prstGeom>
          <a:solidFill>
            <a:srgbClr val="B6D7A8"/>
          </a:solid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Understanding how to interpret the genetic code (coding potential)</a:t>
            </a:r>
            <a:endParaRPr b="0" i="0" sz="1400" u="none" cap="none" strike="noStrike">
              <a:solidFill>
                <a:srgbClr val="000000"/>
              </a:solidFill>
              <a:latin typeface="Calibri"/>
              <a:ea typeface="Calibri"/>
              <a:cs typeface="Calibri"/>
              <a:sym typeface="Calibri"/>
            </a:endParaRPr>
          </a:p>
        </p:txBody>
      </p:sp>
      <p:sp>
        <p:nvSpPr>
          <p:cNvPr id="308" name="Google Shape;308;g8c947a1c8f_0_102"/>
          <p:cNvSpPr txBox="1"/>
          <p:nvPr/>
        </p:nvSpPr>
        <p:spPr>
          <a:xfrm>
            <a:off x="576300" y="893275"/>
            <a:ext cx="7824900" cy="5535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Codon bias:  An example with English letters and words.  Take a set of “random” letters from the alphabet. </a:t>
            </a:r>
            <a:r>
              <a:rPr b="0" i="0" lang="en-US" sz="1400" u="none" cap="none" strike="noStrike">
                <a:solidFill>
                  <a:schemeClr val="dk1"/>
                </a:solidFill>
                <a:latin typeface="Arial"/>
                <a:ea typeface="Arial"/>
                <a:cs typeface="Arial"/>
                <a:sym typeface="Arial"/>
              </a:rPr>
              <a:t> </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1400" u="none" cap="none" strike="noStrike">
              <a:solidFill>
                <a:schemeClr val="dk1"/>
              </a:solidFill>
              <a:latin typeface="Arial"/>
              <a:ea typeface="Arial"/>
              <a:cs typeface="Arial"/>
              <a:sym typeface="Arial"/>
            </a:endParaRPr>
          </a:p>
          <a:p>
            <a:pPr indent="457200" lvl="0" marL="914400" marR="0" rtl="0" algn="l">
              <a:lnSpc>
                <a:spcPct val="115000"/>
              </a:lnSpc>
              <a:spcBef>
                <a:spcPts val="0"/>
              </a:spcBef>
              <a:spcAft>
                <a:spcPts val="0"/>
              </a:spcAft>
              <a:buClr>
                <a:schemeClr val="dk1"/>
              </a:buClr>
              <a:buSzPts val="1100"/>
              <a:buFont typeface="Arial"/>
              <a:buNone/>
            </a:pPr>
            <a:r>
              <a:rPr b="0" i="0" lang="en-US" sz="1400" u="none" cap="none" strike="noStrike">
                <a:solidFill>
                  <a:schemeClr val="dk1"/>
                </a:solidFill>
                <a:latin typeface="Roboto Mono"/>
                <a:ea typeface="Roboto Mono"/>
                <a:cs typeface="Roboto Mono"/>
                <a:sym typeface="Roboto Mono"/>
              </a:rPr>
              <a:t>ATTHERATATETHECATANDMANRAN      </a:t>
            </a:r>
            <a:endParaRPr b="0" i="0" sz="1400" u="none" cap="none" strike="noStrike">
              <a:solidFill>
                <a:schemeClr val="dk1"/>
              </a:solidFill>
              <a:latin typeface="Roboto Mono"/>
              <a:ea typeface="Roboto Mono"/>
              <a:cs typeface="Roboto Mono"/>
              <a:sym typeface="Roboto Mono"/>
            </a:endParaRPr>
          </a:p>
          <a:p>
            <a:pPr indent="457200" lvl="0" marL="914400" marR="0" rtl="0" algn="l">
              <a:lnSpc>
                <a:spcPct val="115000"/>
              </a:lnSpc>
              <a:spcBef>
                <a:spcPts val="0"/>
              </a:spcBef>
              <a:spcAft>
                <a:spcPts val="0"/>
              </a:spcAft>
              <a:buClr>
                <a:schemeClr val="dk1"/>
              </a:buClr>
              <a:buSzPts val="1100"/>
              <a:buFont typeface="Arial"/>
              <a:buNone/>
            </a:pPr>
            <a:r>
              <a:t/>
            </a:r>
            <a:endParaRPr b="0" i="0" sz="1400" u="none" cap="none" strike="noStrike">
              <a:solidFill>
                <a:schemeClr val="dk1"/>
              </a:solidFill>
              <a:latin typeface="Roboto Mono"/>
              <a:ea typeface="Roboto Mono"/>
              <a:cs typeface="Roboto Mono"/>
              <a:sym typeface="Roboto Mono"/>
            </a:endParaRPr>
          </a:p>
          <a:p>
            <a:pPr indent="0" lvl="0" marL="0" marR="0" rtl="0" algn="l">
              <a:lnSpc>
                <a:spcPct val="115000"/>
              </a:lnSpc>
              <a:spcBef>
                <a:spcPts val="0"/>
              </a:spcBef>
              <a:spcAft>
                <a:spcPts val="0"/>
              </a:spcAft>
              <a:buClr>
                <a:schemeClr val="dk1"/>
              </a:buClr>
              <a:buSzPts val="1100"/>
              <a:buFont typeface="Arial"/>
              <a:buNone/>
            </a:pPr>
            <a:r>
              <a:rPr b="0" i="0" lang="en-US" sz="1400" u="none" cap="none" strike="noStrike">
                <a:solidFill>
                  <a:schemeClr val="dk1"/>
                </a:solidFill>
                <a:latin typeface="Roboto Mono"/>
                <a:ea typeface="Roboto Mono"/>
                <a:cs typeface="Roboto Mono"/>
                <a:sym typeface="Roboto Mono"/>
              </a:rPr>
              <a:t>Assume 3-letter words. Read in all three frames:</a:t>
            </a:r>
            <a:endParaRPr b="0" i="0" sz="1400" u="none" cap="none" strike="noStrike">
              <a:solidFill>
                <a:schemeClr val="dk1"/>
              </a:solidFill>
              <a:latin typeface="Roboto Mono"/>
              <a:ea typeface="Roboto Mono"/>
              <a:cs typeface="Roboto Mono"/>
              <a:sym typeface="Roboto Mono"/>
            </a:endParaRPr>
          </a:p>
          <a:p>
            <a:pPr indent="457200" lvl="0" marL="914400" marR="0" rtl="0" algn="l">
              <a:lnSpc>
                <a:spcPct val="115000"/>
              </a:lnSpc>
              <a:spcBef>
                <a:spcPts val="0"/>
              </a:spcBef>
              <a:spcAft>
                <a:spcPts val="0"/>
              </a:spcAft>
              <a:buClr>
                <a:schemeClr val="dk1"/>
              </a:buClr>
              <a:buSzPts val="1100"/>
              <a:buFont typeface="Arial"/>
              <a:buNone/>
            </a:pPr>
            <a:r>
              <a:t/>
            </a:r>
            <a:endParaRPr b="0" i="0" sz="1400" u="none" cap="none" strike="noStrike">
              <a:solidFill>
                <a:schemeClr val="dk1"/>
              </a:solidFill>
              <a:latin typeface="Roboto Mono"/>
              <a:ea typeface="Roboto Mono"/>
              <a:cs typeface="Roboto Mono"/>
              <a:sym typeface="Roboto Mono"/>
            </a:endParaRPr>
          </a:p>
          <a:p>
            <a:pPr indent="0" lvl="0" marL="914400" marR="0" rtl="0" algn="l">
              <a:lnSpc>
                <a:spcPct val="115000"/>
              </a:lnSpc>
              <a:spcBef>
                <a:spcPts val="0"/>
              </a:spcBef>
              <a:spcAft>
                <a:spcPts val="0"/>
              </a:spcAft>
              <a:buClr>
                <a:schemeClr val="dk1"/>
              </a:buClr>
              <a:buSzPts val="1100"/>
              <a:buFont typeface="Arial"/>
              <a:buNone/>
            </a:pPr>
            <a:r>
              <a:rPr b="0" i="0" lang="en-US" sz="1400" u="none" cap="none" strike="noStrike">
                <a:solidFill>
                  <a:schemeClr val="dk1"/>
                </a:solidFill>
                <a:latin typeface="Roboto Mono"/>
                <a:ea typeface="Roboto Mono"/>
                <a:cs typeface="Roboto Mono"/>
                <a:sym typeface="Roboto Mono"/>
              </a:rPr>
              <a:t>ATT HER ATA TET HEC ATA NDM ANR AN</a:t>
            </a:r>
            <a:endParaRPr b="0" i="0" sz="1400" u="none" cap="none" strike="noStrike">
              <a:solidFill>
                <a:schemeClr val="dk1"/>
              </a:solidFill>
              <a:latin typeface="Roboto Mono"/>
              <a:ea typeface="Roboto Mono"/>
              <a:cs typeface="Roboto Mono"/>
              <a:sym typeface="Roboto Mono"/>
            </a:endParaRPr>
          </a:p>
          <a:p>
            <a:pPr indent="0" lvl="0" marL="914400" marR="0" rtl="0" algn="l">
              <a:lnSpc>
                <a:spcPct val="115000"/>
              </a:lnSpc>
              <a:spcBef>
                <a:spcPts val="0"/>
              </a:spcBef>
              <a:spcAft>
                <a:spcPts val="0"/>
              </a:spcAft>
              <a:buClr>
                <a:schemeClr val="dk1"/>
              </a:buClr>
              <a:buSzPts val="1100"/>
              <a:buFont typeface="Arial"/>
              <a:buNone/>
            </a:pPr>
            <a:r>
              <a:rPr b="0" i="0" lang="en-US" sz="1400" u="none" cap="none" strike="noStrike">
                <a:solidFill>
                  <a:schemeClr val="dk1"/>
                </a:solidFill>
                <a:latin typeface="Roboto Mono"/>
                <a:ea typeface="Roboto Mono"/>
                <a:cs typeface="Roboto Mono"/>
                <a:sym typeface="Roboto Mono"/>
              </a:rPr>
              <a:t>A TTH ERA TAT ETH ECA TAN DMA NRA N</a:t>
            </a:r>
            <a:endParaRPr b="0" i="0" sz="1400" u="none" cap="none" strike="noStrike">
              <a:solidFill>
                <a:schemeClr val="dk1"/>
              </a:solidFill>
              <a:latin typeface="Roboto Mono"/>
              <a:ea typeface="Roboto Mono"/>
              <a:cs typeface="Roboto Mono"/>
              <a:sym typeface="Roboto Mono"/>
            </a:endParaRPr>
          </a:p>
          <a:p>
            <a:pPr indent="0" lvl="0" marL="914400" marR="0" rtl="0" algn="l">
              <a:lnSpc>
                <a:spcPct val="115000"/>
              </a:lnSpc>
              <a:spcBef>
                <a:spcPts val="0"/>
              </a:spcBef>
              <a:spcAft>
                <a:spcPts val="0"/>
              </a:spcAft>
              <a:buClr>
                <a:schemeClr val="dk1"/>
              </a:buClr>
              <a:buSzPts val="1100"/>
              <a:buFont typeface="Arial"/>
              <a:buNone/>
            </a:pPr>
            <a:r>
              <a:rPr b="0" i="0" lang="en-US" sz="1400" u="none" cap="none" strike="noStrike">
                <a:solidFill>
                  <a:schemeClr val="dk1"/>
                </a:solidFill>
                <a:latin typeface="Roboto Mono"/>
                <a:ea typeface="Roboto Mono"/>
                <a:cs typeface="Roboto Mono"/>
                <a:sym typeface="Roboto Mono"/>
              </a:rPr>
              <a:t>AT THE RAT ATE THE CAT AND MAN RAN</a:t>
            </a:r>
            <a:endParaRPr b="0" i="0" sz="1400" u="none" cap="none" strike="noStrike">
              <a:solidFill>
                <a:schemeClr val="dk1"/>
              </a:solidFill>
              <a:latin typeface="Roboto Mono"/>
              <a:ea typeface="Roboto Mono"/>
              <a:cs typeface="Roboto Mono"/>
              <a:sym typeface="Roboto Mono"/>
            </a:endParaRPr>
          </a:p>
          <a:p>
            <a:pPr indent="0" lvl="0" marL="0" marR="0" rtl="0" algn="l">
              <a:lnSpc>
                <a:spcPct val="115000"/>
              </a:lnSpc>
              <a:spcBef>
                <a:spcPts val="0"/>
              </a:spcBef>
              <a:spcAft>
                <a:spcPts val="0"/>
              </a:spcAft>
              <a:buClr>
                <a:schemeClr val="dk1"/>
              </a:buClr>
              <a:buSzPts val="11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US" sz="1400" u="none" cap="none" strike="noStrike">
                <a:solidFill>
                  <a:schemeClr val="dk1"/>
                </a:solidFill>
                <a:latin typeface="Arial"/>
                <a:ea typeface="Arial"/>
                <a:cs typeface="Arial"/>
                <a:sym typeface="Arial"/>
              </a:rPr>
              <a:t>Which “codons” make words that are commonly used in English?  Highlight in red to see:</a:t>
            </a:r>
            <a:endParaRPr b="0" i="0" sz="1400" u="none" cap="none" strike="noStrike">
              <a:solidFill>
                <a:schemeClr val="dk1"/>
              </a:solidFill>
              <a:latin typeface="Arial"/>
              <a:ea typeface="Arial"/>
              <a:cs typeface="Arial"/>
              <a:sym typeface="Arial"/>
            </a:endParaRPr>
          </a:p>
          <a:p>
            <a:pPr indent="457200" lvl="0" marL="914400" marR="0" rtl="0" algn="l">
              <a:lnSpc>
                <a:spcPct val="115000"/>
              </a:lnSpc>
              <a:spcBef>
                <a:spcPts val="0"/>
              </a:spcBef>
              <a:spcAft>
                <a:spcPts val="0"/>
              </a:spcAft>
              <a:buClr>
                <a:schemeClr val="dk1"/>
              </a:buClr>
              <a:buSzPts val="1100"/>
              <a:buFont typeface="Arial"/>
              <a:buNone/>
            </a:pPr>
            <a:r>
              <a:t/>
            </a:r>
            <a:endParaRPr b="0" i="0" sz="1400" u="none" cap="none" strike="noStrike">
              <a:solidFill>
                <a:schemeClr val="dk1"/>
              </a:solidFill>
              <a:latin typeface="Roboto Mono"/>
              <a:ea typeface="Roboto Mono"/>
              <a:cs typeface="Roboto Mono"/>
              <a:sym typeface="Roboto Mono"/>
            </a:endParaRPr>
          </a:p>
          <a:p>
            <a:pPr indent="0" lvl="0" marL="914400" marR="0" rtl="0" algn="l">
              <a:lnSpc>
                <a:spcPct val="115000"/>
              </a:lnSpc>
              <a:spcBef>
                <a:spcPts val="0"/>
              </a:spcBef>
              <a:spcAft>
                <a:spcPts val="0"/>
              </a:spcAft>
              <a:buClr>
                <a:schemeClr val="dk1"/>
              </a:buClr>
              <a:buSzPts val="1100"/>
              <a:buFont typeface="Arial"/>
              <a:buNone/>
            </a:pPr>
            <a:r>
              <a:rPr b="0" i="0" lang="en-US" sz="1400" u="none" cap="none" strike="noStrike">
                <a:solidFill>
                  <a:schemeClr val="dk1"/>
                </a:solidFill>
                <a:latin typeface="Roboto Mono"/>
                <a:ea typeface="Roboto Mono"/>
                <a:cs typeface="Roboto Mono"/>
                <a:sym typeface="Roboto Mono"/>
              </a:rPr>
              <a:t>ATT </a:t>
            </a:r>
            <a:r>
              <a:rPr b="0" i="0" lang="en-US" sz="1400" u="none" cap="none" strike="noStrike">
                <a:solidFill>
                  <a:srgbClr val="FF0000"/>
                </a:solidFill>
                <a:latin typeface="Roboto Mono"/>
                <a:ea typeface="Roboto Mono"/>
                <a:cs typeface="Roboto Mono"/>
                <a:sym typeface="Roboto Mono"/>
              </a:rPr>
              <a:t>HER </a:t>
            </a:r>
            <a:r>
              <a:rPr b="0" i="0" lang="en-US" sz="1400" u="none" cap="none" strike="noStrike">
                <a:solidFill>
                  <a:schemeClr val="dk1"/>
                </a:solidFill>
                <a:latin typeface="Roboto Mono"/>
                <a:ea typeface="Roboto Mono"/>
                <a:cs typeface="Roboto Mono"/>
                <a:sym typeface="Roboto Mono"/>
              </a:rPr>
              <a:t>ATA TET HEC ATA NDM ANR AN</a:t>
            </a:r>
            <a:endParaRPr b="0" i="0" sz="1400" u="none" cap="none" strike="noStrike">
              <a:solidFill>
                <a:schemeClr val="dk1"/>
              </a:solidFill>
              <a:latin typeface="Roboto Mono"/>
              <a:ea typeface="Roboto Mono"/>
              <a:cs typeface="Roboto Mono"/>
              <a:sym typeface="Roboto Mono"/>
            </a:endParaRPr>
          </a:p>
          <a:p>
            <a:pPr indent="0" lvl="0" marL="914400" marR="0" rtl="0" algn="l">
              <a:lnSpc>
                <a:spcPct val="115000"/>
              </a:lnSpc>
              <a:spcBef>
                <a:spcPts val="0"/>
              </a:spcBef>
              <a:spcAft>
                <a:spcPts val="0"/>
              </a:spcAft>
              <a:buClr>
                <a:schemeClr val="dk1"/>
              </a:buClr>
              <a:buSzPts val="1100"/>
              <a:buFont typeface="Arial"/>
              <a:buNone/>
            </a:pPr>
            <a:r>
              <a:rPr b="0" i="0" lang="en-US" sz="1400" u="none" cap="none" strike="noStrike">
                <a:solidFill>
                  <a:schemeClr val="dk1"/>
                </a:solidFill>
                <a:latin typeface="Roboto Mono"/>
                <a:ea typeface="Roboto Mono"/>
                <a:cs typeface="Roboto Mono"/>
                <a:sym typeface="Roboto Mono"/>
              </a:rPr>
              <a:t>A TTH </a:t>
            </a:r>
            <a:r>
              <a:rPr b="0" i="0" lang="en-US" sz="1400" u="none" cap="none" strike="noStrike">
                <a:solidFill>
                  <a:srgbClr val="FF0000"/>
                </a:solidFill>
                <a:latin typeface="Roboto Mono"/>
                <a:ea typeface="Roboto Mono"/>
                <a:cs typeface="Roboto Mono"/>
                <a:sym typeface="Roboto Mono"/>
              </a:rPr>
              <a:t>ERA</a:t>
            </a:r>
            <a:r>
              <a:rPr b="0" i="0" lang="en-US" sz="1400" u="none" cap="none" strike="noStrike">
                <a:solidFill>
                  <a:schemeClr val="dk1"/>
                </a:solidFill>
                <a:latin typeface="Roboto Mono"/>
                <a:ea typeface="Roboto Mono"/>
                <a:cs typeface="Roboto Mono"/>
                <a:sym typeface="Roboto Mono"/>
              </a:rPr>
              <a:t> TAT ETH ECA </a:t>
            </a:r>
            <a:r>
              <a:rPr b="0" i="0" lang="en-US" sz="1400" u="none" cap="none" strike="noStrike">
                <a:solidFill>
                  <a:srgbClr val="FF0000"/>
                </a:solidFill>
                <a:latin typeface="Roboto Mono"/>
                <a:ea typeface="Roboto Mono"/>
                <a:cs typeface="Roboto Mono"/>
                <a:sym typeface="Roboto Mono"/>
              </a:rPr>
              <a:t>TAN</a:t>
            </a:r>
            <a:r>
              <a:rPr b="0" i="0" lang="en-US" sz="1400" u="none" cap="none" strike="noStrike">
                <a:solidFill>
                  <a:schemeClr val="dk1"/>
                </a:solidFill>
                <a:latin typeface="Roboto Mono"/>
                <a:ea typeface="Roboto Mono"/>
                <a:cs typeface="Roboto Mono"/>
                <a:sym typeface="Roboto Mono"/>
              </a:rPr>
              <a:t> DMA NRA N</a:t>
            </a:r>
            <a:endParaRPr b="0" i="0" sz="1400" u="none" cap="none" strike="noStrike">
              <a:solidFill>
                <a:schemeClr val="dk1"/>
              </a:solidFill>
              <a:latin typeface="Roboto Mono"/>
              <a:ea typeface="Roboto Mono"/>
              <a:cs typeface="Roboto Mono"/>
              <a:sym typeface="Roboto Mono"/>
            </a:endParaRPr>
          </a:p>
          <a:p>
            <a:pPr indent="0" lvl="0" marL="914400" marR="0" rtl="0" algn="l">
              <a:lnSpc>
                <a:spcPct val="115000"/>
              </a:lnSpc>
              <a:spcBef>
                <a:spcPts val="0"/>
              </a:spcBef>
              <a:spcAft>
                <a:spcPts val="0"/>
              </a:spcAft>
              <a:buClr>
                <a:schemeClr val="dk1"/>
              </a:buClr>
              <a:buSzPts val="1100"/>
              <a:buFont typeface="Arial"/>
              <a:buNone/>
            </a:pPr>
            <a:r>
              <a:rPr b="0" i="0" lang="en-US" sz="1400" u="none" cap="none" strike="noStrike">
                <a:solidFill>
                  <a:schemeClr val="dk1"/>
                </a:solidFill>
                <a:latin typeface="Roboto Mono"/>
                <a:ea typeface="Roboto Mono"/>
                <a:cs typeface="Roboto Mono"/>
                <a:sym typeface="Roboto Mono"/>
              </a:rPr>
              <a:t>AT </a:t>
            </a:r>
            <a:r>
              <a:rPr b="0" i="0" lang="en-US" sz="1400" u="none" cap="none" strike="noStrike">
                <a:solidFill>
                  <a:srgbClr val="FF0000"/>
                </a:solidFill>
                <a:latin typeface="Roboto Mono"/>
                <a:ea typeface="Roboto Mono"/>
                <a:cs typeface="Roboto Mono"/>
                <a:sym typeface="Roboto Mono"/>
              </a:rPr>
              <a:t>THE RAT ATE THE CAT AND MAN RAN</a:t>
            </a:r>
            <a:endParaRPr b="0" i="0" sz="1400" u="none" cap="none" strike="noStrike">
              <a:solidFill>
                <a:srgbClr val="FF0000"/>
              </a:solidFill>
              <a:latin typeface="Roboto Mono"/>
              <a:ea typeface="Roboto Mono"/>
              <a:cs typeface="Roboto Mono"/>
              <a:sym typeface="Roboto Mono"/>
            </a:endParaRPr>
          </a:p>
          <a:p>
            <a:pPr indent="0" lvl="0" marL="0" marR="0" rtl="0" algn="l">
              <a:lnSpc>
                <a:spcPct val="115000"/>
              </a:lnSpc>
              <a:spcBef>
                <a:spcPts val="0"/>
              </a:spcBef>
              <a:spcAft>
                <a:spcPts val="0"/>
              </a:spcAft>
              <a:buClr>
                <a:schemeClr val="dk1"/>
              </a:buClr>
              <a:buSzPts val="11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US" sz="1600" u="none" cap="none" strike="noStrike">
                <a:solidFill>
                  <a:schemeClr val="dk1"/>
                </a:solidFill>
                <a:latin typeface="Arial"/>
                <a:ea typeface="Arial"/>
                <a:cs typeface="Arial"/>
                <a:sym typeface="Arial"/>
              </a:rPr>
              <a:t>Which frame has a high proportion of commonly used (popular) English words?  We expect that the 3-letter interpretation that yields the highest frequency of popular English words is the correct interpretation to understand the language.</a:t>
            </a:r>
            <a:endParaRPr b="0" i="0" sz="1600" u="none" cap="none" strike="noStrike">
              <a:solidFill>
                <a:schemeClr val="dk1"/>
              </a:solidFill>
              <a:latin typeface="Arial"/>
              <a:ea typeface="Arial"/>
              <a:cs typeface="Arial"/>
              <a:sym typeface="Arial"/>
            </a:endParaRPr>
          </a:p>
        </p:txBody>
      </p:sp>
      <p:sp>
        <p:nvSpPr>
          <p:cNvPr id="309" name="Google Shape;309;g8c947a1c8f_0_102"/>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g8c947a1c8f_0_127"/>
          <p:cNvSpPr txBox="1"/>
          <p:nvPr/>
        </p:nvSpPr>
        <p:spPr>
          <a:xfrm>
            <a:off x="581113" y="716775"/>
            <a:ext cx="7981800" cy="10188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What if we did this with codons instead of English words and graphed the popular codons on the reading frames of the DNA sequence?</a:t>
            </a:r>
            <a:endParaRPr b="0" i="0" sz="1800" u="none" cap="none" strike="noStrike">
              <a:solidFill>
                <a:srgbClr val="000000"/>
              </a:solidFill>
              <a:latin typeface="Arial"/>
              <a:ea typeface="Arial"/>
              <a:cs typeface="Arial"/>
              <a:sym typeface="Arial"/>
            </a:endParaRPr>
          </a:p>
        </p:txBody>
      </p:sp>
      <p:sp>
        <p:nvSpPr>
          <p:cNvPr id="316" name="Google Shape;316;g8c947a1c8f_0_127"/>
          <p:cNvSpPr txBox="1"/>
          <p:nvPr/>
        </p:nvSpPr>
        <p:spPr>
          <a:xfrm>
            <a:off x="0" y="0"/>
            <a:ext cx="9144000" cy="628500"/>
          </a:xfrm>
          <a:prstGeom prst="rect">
            <a:avLst/>
          </a:prstGeom>
          <a:solidFill>
            <a:srgbClr val="B6D7A8"/>
          </a:solid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Understanding how to interpret the genetic code (coding potential)</a:t>
            </a:r>
            <a:endParaRPr b="0" i="0" sz="1400" u="none" cap="none" strike="noStrike">
              <a:solidFill>
                <a:srgbClr val="000000"/>
              </a:solidFill>
              <a:latin typeface="Calibri"/>
              <a:ea typeface="Calibri"/>
              <a:cs typeface="Calibri"/>
              <a:sym typeface="Calibri"/>
            </a:endParaRPr>
          </a:p>
        </p:txBody>
      </p:sp>
      <p:pic>
        <p:nvPicPr>
          <p:cNvPr id="317" name="Google Shape;317;g8c947a1c8f_0_127"/>
          <p:cNvPicPr preferRelativeResize="0"/>
          <p:nvPr/>
        </p:nvPicPr>
        <p:blipFill rotWithShape="1">
          <a:blip r:embed="rId3">
            <a:alphaModFix/>
          </a:blip>
          <a:srcRect b="0" l="0" r="0" t="0"/>
          <a:stretch/>
        </p:blipFill>
        <p:spPr>
          <a:xfrm>
            <a:off x="1612200" y="1663038"/>
            <a:ext cx="5919625" cy="4109500"/>
          </a:xfrm>
          <a:prstGeom prst="rect">
            <a:avLst/>
          </a:prstGeom>
          <a:noFill/>
          <a:ln>
            <a:noFill/>
          </a:ln>
        </p:spPr>
      </p:pic>
      <p:sp>
        <p:nvSpPr>
          <p:cNvPr id="318" name="Google Shape;318;g8c947a1c8f_0_127"/>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19" name="Google Shape;319;g8c947a1c8f_0_127"/>
          <p:cNvSpPr txBox="1"/>
          <p:nvPr/>
        </p:nvSpPr>
        <p:spPr>
          <a:xfrm>
            <a:off x="389000" y="5570850"/>
            <a:ext cx="8126400" cy="948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The red lines on the graph indicate the presence of codons that fit the codon bias.  When a lot of codon bias is predicted within an ORF we say that there is strong coding potential.  Thus, the +3 open reading frame is the one that is most likely translated into proteins, whereas, the +1 and +2 ORFs are NOT likely to be translated.</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7"/>
          <p:cNvSpPr txBox="1"/>
          <p:nvPr>
            <p:ph idx="4294967295" type="title"/>
          </p:nvPr>
        </p:nvSpPr>
        <p:spPr>
          <a:xfrm>
            <a:off x="519050" y="720371"/>
            <a:ext cx="7886700" cy="991500"/>
          </a:xfrm>
          <a:prstGeom prst="rect">
            <a:avLst/>
          </a:prstGeom>
          <a:noFill/>
          <a:ln>
            <a:noFill/>
          </a:ln>
        </p:spPr>
        <p:txBody>
          <a:bodyPr anchorCtr="1"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959"/>
              <a:buFont typeface="Calibri"/>
              <a:buNone/>
            </a:pPr>
            <a:r>
              <a:rPr lang="en-US" sz="2660"/>
              <a:t>Bioinformatics allows for easy identification of coding potential across the entire genome</a:t>
            </a:r>
            <a:endParaRPr sz="3100"/>
          </a:p>
        </p:txBody>
      </p:sp>
      <p:sp>
        <p:nvSpPr>
          <p:cNvPr id="325" name="Google Shape;325;p7"/>
          <p:cNvSpPr txBox="1"/>
          <p:nvPr>
            <p:ph idx="4294967295" type="body"/>
          </p:nvPr>
        </p:nvSpPr>
        <p:spPr>
          <a:xfrm>
            <a:off x="6307425" y="1802263"/>
            <a:ext cx="2693700" cy="44637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750"/>
              <a:buNone/>
            </a:pPr>
            <a:r>
              <a:rPr lang="en-US" sz="1800">
                <a:latin typeface="Arial"/>
                <a:ea typeface="Arial"/>
                <a:cs typeface="Arial"/>
                <a:sym typeface="Arial"/>
              </a:rPr>
              <a:t>Computational programs have been developed that use algorithms (called Hidden Markov Models) to predict which </a:t>
            </a:r>
            <a:r>
              <a:rPr lang="en-US" sz="1800">
                <a:solidFill>
                  <a:srgbClr val="000000"/>
                </a:solidFill>
                <a:latin typeface="Arial"/>
                <a:ea typeface="Arial"/>
                <a:cs typeface="Arial"/>
                <a:sym typeface="Arial"/>
              </a:rPr>
              <a:t>Open Reading Frames</a:t>
            </a:r>
            <a:r>
              <a:rPr b="1" lang="en-US" sz="1800">
                <a:solidFill>
                  <a:srgbClr val="0070C0"/>
                </a:solidFill>
                <a:latin typeface="Arial"/>
                <a:ea typeface="Arial"/>
                <a:cs typeface="Arial"/>
                <a:sym typeface="Arial"/>
              </a:rPr>
              <a:t> </a:t>
            </a:r>
            <a:r>
              <a:rPr lang="en-US" sz="1800">
                <a:latin typeface="Arial"/>
                <a:ea typeface="Arial"/>
                <a:cs typeface="Arial"/>
                <a:sym typeface="Arial"/>
              </a:rPr>
              <a:t>are likely to be genes (code for a protein).  In SEA-PHAGES we use two of these programs called Glimmer and GeneMark.  Of these two programs, only GeneMark produces a graph to visualize coding potential</a:t>
            </a:r>
            <a:r>
              <a:rPr lang="en-US" sz="1600">
                <a:latin typeface="Arial"/>
                <a:ea typeface="Arial"/>
                <a:cs typeface="Arial"/>
                <a:sym typeface="Arial"/>
              </a:rPr>
              <a:t>.</a:t>
            </a:r>
            <a:endParaRPr sz="1600">
              <a:latin typeface="Arial"/>
              <a:ea typeface="Arial"/>
              <a:cs typeface="Arial"/>
              <a:sym typeface="Arial"/>
            </a:endParaRPr>
          </a:p>
          <a:p>
            <a:pPr indent="0" lvl="0" marL="0" rtl="0" algn="l">
              <a:lnSpc>
                <a:spcPct val="70000"/>
              </a:lnSpc>
              <a:spcBef>
                <a:spcPts val="1000"/>
              </a:spcBef>
              <a:spcAft>
                <a:spcPts val="0"/>
              </a:spcAft>
              <a:buClr>
                <a:schemeClr val="dk1"/>
              </a:buClr>
              <a:buSzPts val="1750"/>
              <a:buNone/>
            </a:pPr>
            <a:r>
              <a:t/>
            </a:r>
            <a:endParaRPr sz="1750"/>
          </a:p>
          <a:p>
            <a:pPr indent="0" lvl="0" marL="0" rtl="0" algn="l">
              <a:lnSpc>
                <a:spcPct val="70000"/>
              </a:lnSpc>
              <a:spcBef>
                <a:spcPts val="1000"/>
              </a:spcBef>
              <a:spcAft>
                <a:spcPts val="0"/>
              </a:spcAft>
              <a:buClr>
                <a:schemeClr val="dk1"/>
              </a:buClr>
              <a:buSzPts val="1750"/>
              <a:buNone/>
            </a:pPr>
            <a:r>
              <a:t/>
            </a:r>
            <a:endParaRPr sz="1750"/>
          </a:p>
        </p:txBody>
      </p:sp>
      <p:sp>
        <p:nvSpPr>
          <p:cNvPr id="326" name="Google Shape;326;p7"/>
          <p:cNvSpPr txBox="1"/>
          <p:nvPr/>
        </p:nvSpPr>
        <p:spPr>
          <a:xfrm>
            <a:off x="0" y="0"/>
            <a:ext cx="9144000" cy="628500"/>
          </a:xfrm>
          <a:prstGeom prst="rect">
            <a:avLst/>
          </a:prstGeom>
          <a:solidFill>
            <a:srgbClr val="B6D7A8"/>
          </a:solid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Understanding how to interpret the genetic code (Bioinformatic tools)</a:t>
            </a:r>
            <a:endParaRPr b="0" i="0" sz="1400" u="none" cap="none" strike="noStrike">
              <a:solidFill>
                <a:srgbClr val="000000"/>
              </a:solidFill>
              <a:latin typeface="Calibri"/>
              <a:ea typeface="Calibri"/>
              <a:cs typeface="Calibri"/>
              <a:sym typeface="Calibri"/>
            </a:endParaRPr>
          </a:p>
        </p:txBody>
      </p:sp>
      <p:sp>
        <p:nvSpPr>
          <p:cNvPr id="327" name="Google Shape;327;p7"/>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328" name="Google Shape;328;p7"/>
          <p:cNvPicPr preferRelativeResize="0"/>
          <p:nvPr/>
        </p:nvPicPr>
        <p:blipFill rotWithShape="1">
          <a:blip r:embed="rId3">
            <a:alphaModFix/>
          </a:blip>
          <a:srcRect b="0" l="0" r="0" t="0"/>
          <a:stretch/>
        </p:blipFill>
        <p:spPr>
          <a:xfrm>
            <a:off x="152400" y="1803750"/>
            <a:ext cx="5997875" cy="44635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g8cbbac5f36_4_159"/>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35" name="Google Shape;335;g8cbbac5f36_4_159"/>
          <p:cNvSpPr txBox="1"/>
          <p:nvPr/>
        </p:nvSpPr>
        <p:spPr>
          <a:xfrm>
            <a:off x="1357300" y="857275"/>
            <a:ext cx="5943600" cy="1657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rgbClr val="000000"/>
                </a:solidFill>
                <a:latin typeface="Arial"/>
                <a:ea typeface="Arial"/>
                <a:cs typeface="Arial"/>
                <a:sym typeface="Arial"/>
              </a:rPr>
              <a:t>Use the following link to seaphages.org to view a tutorial video on interpreting GeneMark graphs</a:t>
            </a:r>
            <a:endParaRPr b="0" i="0" sz="2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rgbClr val="000000"/>
                </a:solidFill>
                <a:latin typeface="Arial"/>
                <a:ea typeface="Arial"/>
                <a:cs typeface="Arial"/>
                <a:sym typeface="Arial"/>
              </a:rPr>
              <a:t> </a:t>
            </a:r>
            <a:endParaRPr b="0" i="0" sz="2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rPr b="0" i="0" lang="en-US" sz="2100" u="sng" cap="none" strike="noStrike">
                <a:solidFill>
                  <a:schemeClr val="hlink"/>
                </a:solidFill>
                <a:latin typeface="Arial"/>
                <a:ea typeface="Arial"/>
                <a:cs typeface="Arial"/>
                <a:sym typeface="Arial"/>
                <a:hlinkClick r:id="rId3"/>
              </a:rPr>
              <a:t>https://seaphages.org/video/90/</a:t>
            </a:r>
            <a:endParaRPr b="0" i="0" sz="2100" u="none" cap="none" strike="noStrike">
              <a:solidFill>
                <a:srgbClr val="000000"/>
              </a:solidFill>
              <a:latin typeface="Arial"/>
              <a:ea typeface="Arial"/>
              <a:cs typeface="Arial"/>
              <a:sym typeface="Arial"/>
            </a:endParaRPr>
          </a:p>
        </p:txBody>
      </p:sp>
      <p:sp>
        <p:nvSpPr>
          <p:cNvPr id="336" name="Google Shape;336;g8cbbac5f36_4_159"/>
          <p:cNvSpPr txBox="1"/>
          <p:nvPr/>
        </p:nvSpPr>
        <p:spPr>
          <a:xfrm>
            <a:off x="0" y="0"/>
            <a:ext cx="9144000" cy="628500"/>
          </a:xfrm>
          <a:prstGeom prst="rect">
            <a:avLst/>
          </a:prstGeom>
          <a:solidFill>
            <a:srgbClr val="B6D7A8"/>
          </a:solid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Understanding how to interpret the genetic code (Bioinformatic tools)</a:t>
            </a:r>
            <a:endParaRPr b="0" i="0" sz="1400" u="none" cap="none" strike="noStrike">
              <a:solidFill>
                <a:srgbClr val="000000"/>
              </a:solidFill>
              <a:latin typeface="Calibri"/>
              <a:ea typeface="Calibri"/>
              <a:cs typeface="Calibri"/>
              <a:sym typeface="Calibri"/>
            </a:endParaRPr>
          </a:p>
        </p:txBody>
      </p:sp>
      <p:sp>
        <p:nvSpPr>
          <p:cNvPr id="337" name="Google Shape;337;g8cbbac5f36_4_159"/>
          <p:cNvSpPr txBox="1"/>
          <p:nvPr/>
        </p:nvSpPr>
        <p:spPr>
          <a:xfrm>
            <a:off x="900100" y="3057550"/>
            <a:ext cx="6729300" cy="2586000"/>
          </a:xfrm>
          <a:prstGeom prst="rect">
            <a:avLst/>
          </a:prstGeom>
          <a:noFill/>
          <a:ln>
            <a:noFill/>
          </a:ln>
        </p:spPr>
        <p:txBody>
          <a:bodyPr anchorCtr="0" anchor="t" bIns="91425" lIns="91425" spcFirstLastPara="1" rIns="91425" wrap="square" tIns="91425">
            <a:noAutofit/>
          </a:bodyPr>
          <a:lstStyle/>
          <a:p>
            <a:pPr indent="0" lvl="0" marL="0" marR="0" rtl="0" algn="l">
              <a:lnSpc>
                <a:spcPct val="160000"/>
              </a:lnSpc>
              <a:spcBef>
                <a:spcPts val="0"/>
              </a:spcBef>
              <a:spcAft>
                <a:spcPts val="0"/>
              </a:spcAft>
              <a:buClr>
                <a:srgbClr val="000000"/>
              </a:buClr>
              <a:buSzPts val="1800"/>
              <a:buFont typeface="Arial"/>
              <a:buNone/>
            </a:pPr>
            <a:r>
              <a:rPr b="0" i="0" lang="en-US" sz="1800" u="none" cap="none" strike="noStrike">
                <a:solidFill>
                  <a:srgbClr val="54585A"/>
                </a:solidFill>
                <a:latin typeface="Arial"/>
                <a:ea typeface="Arial"/>
                <a:cs typeface="Arial"/>
                <a:sym typeface="Arial"/>
              </a:rPr>
              <a:t>According to the </a:t>
            </a:r>
            <a:r>
              <a:rPr b="1" i="0" lang="en-US" sz="1800" u="none" cap="none" strike="noStrike">
                <a:solidFill>
                  <a:srgbClr val="54585A"/>
                </a:solidFill>
                <a:latin typeface="Arial"/>
                <a:ea typeface="Arial"/>
                <a:cs typeface="Arial"/>
                <a:sym typeface="Arial"/>
              </a:rPr>
              <a:t>Guiding Principles of genome annotation</a:t>
            </a:r>
            <a:r>
              <a:rPr b="0" i="0" lang="en-US" sz="1800" u="none" cap="none" strike="noStrike">
                <a:solidFill>
                  <a:srgbClr val="54585A"/>
                </a:solidFill>
                <a:latin typeface="Arial"/>
                <a:ea typeface="Arial"/>
                <a:cs typeface="Arial"/>
                <a:sym typeface="Arial"/>
              </a:rPr>
              <a:t> coding potential data are, by far, the strongest pieces of data for predicting genes.  Most protein-coding genes will have coding potential predicted by Glimmer, GeneMarkS (self), or GeneMarkHost.  Start sites should be chosen to include all coding potential.  </a:t>
            </a:r>
            <a:endParaRPr b="0" i="0" sz="1600" u="none" cap="none" strike="noStrike">
              <a:solidFill>
                <a:srgbClr val="54585A"/>
              </a:solidFill>
              <a:latin typeface="Arial"/>
              <a:ea typeface="Arial"/>
              <a:cs typeface="Arial"/>
              <a:sym typeface="Arial"/>
            </a:endParaRPr>
          </a:p>
          <a:p>
            <a:pPr indent="0" lvl="0" marL="0" marR="0" rtl="0" algn="l">
              <a:lnSpc>
                <a:spcPct val="160000"/>
              </a:lnSpc>
              <a:spcBef>
                <a:spcPts val="0"/>
              </a:spcBef>
              <a:spcAft>
                <a:spcPts val="0"/>
              </a:spcAft>
              <a:buClr>
                <a:schemeClr val="dk1"/>
              </a:buClr>
              <a:buSzPts val="1100"/>
              <a:buFont typeface="Arial"/>
              <a:buNone/>
            </a:pPr>
            <a:r>
              <a:t/>
            </a:r>
            <a:endParaRPr b="0" i="0" sz="1300" u="none" cap="none" strike="noStrike">
              <a:solidFill>
                <a:srgbClr val="54585A"/>
              </a:solidFill>
              <a:latin typeface="Arial"/>
              <a:ea typeface="Arial"/>
              <a:cs typeface="Arial"/>
              <a:sym typeface="Arial"/>
            </a:endParaRPr>
          </a:p>
          <a:p>
            <a:pPr indent="0" lvl="0" marL="0" marR="0" rtl="0" algn="l">
              <a:lnSpc>
                <a:spcPct val="160000"/>
              </a:lnSpc>
              <a:spcBef>
                <a:spcPts val="0"/>
              </a:spcBef>
              <a:spcAft>
                <a:spcPts val="0"/>
              </a:spcAft>
              <a:buClr>
                <a:schemeClr val="dk1"/>
              </a:buClr>
              <a:buSzPts val="1100"/>
              <a:buFont typeface="Arial"/>
              <a:buNone/>
            </a:pPr>
            <a:r>
              <a:rPr b="0" i="0" lang="en-US" sz="1750" u="none" cap="none" strike="noStrike">
                <a:solidFill>
                  <a:srgbClr val="54585A"/>
                </a:solidFill>
                <a:latin typeface="Arial"/>
                <a:ea typeface="Arial"/>
                <a:cs typeface="Arial"/>
                <a:sym typeface="Arial"/>
              </a:rPr>
              <a:t> </a:t>
            </a:r>
            <a:endParaRPr b="0" i="0" sz="1750" u="none" cap="none" strike="noStrike">
              <a:solidFill>
                <a:srgbClr val="54585A"/>
              </a:solidFill>
              <a:latin typeface="Arial"/>
              <a:ea typeface="Arial"/>
              <a:cs typeface="Arial"/>
              <a:sym typeface="Arial"/>
            </a:endParaRPr>
          </a:p>
          <a:p>
            <a:pPr indent="0" lvl="0" marL="0" marR="0" rtl="0" algn="l">
              <a:lnSpc>
                <a:spcPct val="160000"/>
              </a:lnSpc>
              <a:spcBef>
                <a:spcPts val="0"/>
              </a:spcBef>
              <a:spcAft>
                <a:spcPts val="0"/>
              </a:spcAft>
              <a:buClr>
                <a:schemeClr val="dk1"/>
              </a:buClr>
              <a:buSzPts val="1100"/>
              <a:buFont typeface="Arial"/>
              <a:buNone/>
            </a:pPr>
            <a:r>
              <a:t/>
            </a:r>
            <a:endParaRPr b="0" i="0" sz="1750" u="none" cap="none" strike="noStrike">
              <a:solidFill>
                <a:srgbClr val="54585A"/>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38" name="Google Shape;338;g8cbbac5f36_4_159"/>
          <p:cNvSpPr/>
          <p:nvPr/>
        </p:nvSpPr>
        <p:spPr>
          <a:xfrm>
            <a:off x="650100" y="2514475"/>
            <a:ext cx="7865400" cy="3841800"/>
          </a:xfrm>
          <a:prstGeom prst="bevel">
            <a:avLst>
              <a:gd fmla="val 125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60000"/>
              </a:lnSpc>
              <a:spcBef>
                <a:spcPts val="0"/>
              </a:spcBef>
              <a:spcAft>
                <a:spcPts val="0"/>
              </a:spcAft>
              <a:buClr>
                <a:srgbClr val="000000"/>
              </a:buClr>
              <a:buSzPts val="1800"/>
              <a:buFont typeface="Arial"/>
              <a:buNone/>
            </a:pPr>
            <a:r>
              <a:t/>
            </a:r>
            <a:endParaRPr b="0" i="0" sz="1800" u="none" cap="none" strike="noStrike">
              <a:solidFill>
                <a:srgbClr val="54585A"/>
              </a:solidFill>
              <a:latin typeface="Arial"/>
              <a:ea typeface="Arial"/>
              <a:cs typeface="Arial"/>
              <a:sym typeface="Arial"/>
            </a:endParaRPr>
          </a:p>
          <a:p>
            <a:pPr indent="0" lvl="0" marL="0" marR="0" rtl="0" algn="l">
              <a:lnSpc>
                <a:spcPct val="160000"/>
              </a:lnSpc>
              <a:spcBef>
                <a:spcPts val="0"/>
              </a:spcBef>
              <a:spcAft>
                <a:spcPts val="0"/>
              </a:spcAft>
              <a:buClr>
                <a:srgbClr val="000000"/>
              </a:buClr>
              <a:buSzPts val="1800"/>
              <a:buFont typeface="Arial"/>
              <a:buNone/>
            </a:pPr>
            <a:r>
              <a:rPr b="0" i="0" lang="en-US" sz="1800" u="none" cap="none" strike="noStrike">
                <a:solidFill>
                  <a:srgbClr val="54585A"/>
                </a:solidFill>
                <a:latin typeface="Arial"/>
                <a:ea typeface="Arial"/>
                <a:cs typeface="Arial"/>
                <a:sym typeface="Arial"/>
              </a:rPr>
              <a:t>According to the </a:t>
            </a:r>
            <a:r>
              <a:rPr b="1" i="0" lang="en-US" sz="1800" u="none" cap="none" strike="noStrike">
                <a:solidFill>
                  <a:srgbClr val="54585A"/>
                </a:solidFill>
                <a:latin typeface="Arial"/>
                <a:ea typeface="Arial"/>
                <a:cs typeface="Arial"/>
                <a:sym typeface="Arial"/>
              </a:rPr>
              <a:t>Guiding Principles of genome annotation</a:t>
            </a:r>
            <a:r>
              <a:rPr b="0" i="0" lang="en-US" sz="1800" u="none" cap="none" strike="noStrike">
                <a:solidFill>
                  <a:srgbClr val="54585A"/>
                </a:solidFill>
                <a:latin typeface="Arial"/>
                <a:ea typeface="Arial"/>
                <a:cs typeface="Arial"/>
                <a:sym typeface="Arial"/>
              </a:rPr>
              <a:t> coding potential data are, by far, the strongest pieces of data for predicting genes.  Most protein-coding genes will have coding potential predicted by Glimmer, GeneMarkS (self), or GeneMarkHost.  Start sites should be chosen to include all coding potential.  </a:t>
            </a:r>
            <a:endParaRPr b="0" i="0" sz="1600" u="none" cap="none" strike="noStrike">
              <a:solidFill>
                <a:srgbClr val="54585A"/>
              </a:solidFill>
              <a:latin typeface="Arial"/>
              <a:ea typeface="Arial"/>
              <a:cs typeface="Arial"/>
              <a:sym typeface="Arial"/>
            </a:endParaRPr>
          </a:p>
          <a:p>
            <a:pPr indent="0" lvl="0" marL="0" marR="0" rtl="0" algn="l">
              <a:lnSpc>
                <a:spcPct val="160000"/>
              </a:lnSpc>
              <a:spcBef>
                <a:spcPts val="0"/>
              </a:spcBef>
              <a:spcAft>
                <a:spcPts val="0"/>
              </a:spcAft>
              <a:buClr>
                <a:schemeClr val="dk1"/>
              </a:buClr>
              <a:buSzPts val="11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g8cbbac5f36_4_178"/>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45" name="Google Shape;345;g8cbbac5f36_4_178"/>
          <p:cNvSpPr txBox="1"/>
          <p:nvPr/>
        </p:nvSpPr>
        <p:spPr>
          <a:xfrm>
            <a:off x="0" y="0"/>
            <a:ext cx="9144000" cy="628500"/>
          </a:xfrm>
          <a:prstGeom prst="rect">
            <a:avLst/>
          </a:prstGeom>
          <a:solidFill>
            <a:srgbClr val="B6D7A8"/>
          </a:solid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Understanding how to interpret the genetic code (Bioinformatic tools)</a:t>
            </a:r>
            <a:endParaRPr b="0" i="0" sz="1400" u="none" cap="none" strike="noStrike">
              <a:solidFill>
                <a:srgbClr val="000000"/>
              </a:solidFill>
              <a:latin typeface="Calibri"/>
              <a:ea typeface="Calibri"/>
              <a:cs typeface="Calibri"/>
              <a:sym typeface="Calibri"/>
            </a:endParaRPr>
          </a:p>
        </p:txBody>
      </p:sp>
      <p:sp>
        <p:nvSpPr>
          <p:cNvPr id="346" name="Google Shape;346;g8cbbac5f36_4_178"/>
          <p:cNvSpPr txBox="1"/>
          <p:nvPr/>
        </p:nvSpPr>
        <p:spPr>
          <a:xfrm>
            <a:off x="1003800" y="1244850"/>
            <a:ext cx="7136400" cy="4182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lang="en-US" sz="2000"/>
              <a:t>Reflection activity:</a:t>
            </a:r>
            <a:endParaRPr b="1" sz="2000"/>
          </a:p>
          <a:p>
            <a:pPr indent="0" lvl="0" marL="0" rtl="0" algn="l">
              <a:lnSpc>
                <a:spcPct val="115000"/>
              </a:lnSpc>
              <a:spcBef>
                <a:spcPts val="0"/>
              </a:spcBef>
              <a:spcAft>
                <a:spcPts val="0"/>
              </a:spcAft>
              <a:buClr>
                <a:schemeClr val="dk1"/>
              </a:buClr>
              <a:buSzPts val="1100"/>
              <a:buFont typeface="Arial"/>
              <a:buNone/>
            </a:pPr>
            <a:r>
              <a:t/>
            </a:r>
            <a:endParaRPr b="1" sz="2000">
              <a:solidFill>
                <a:schemeClr val="dk1"/>
              </a:solidFill>
            </a:endParaRPr>
          </a:p>
          <a:p>
            <a:pPr indent="0" lvl="0" marL="0" marR="0" rtl="0" algn="l">
              <a:lnSpc>
                <a:spcPct val="100000"/>
              </a:lnSpc>
              <a:spcBef>
                <a:spcPts val="0"/>
              </a:spcBef>
              <a:spcAft>
                <a:spcPts val="0"/>
              </a:spcAft>
              <a:buClr>
                <a:srgbClr val="000000"/>
              </a:buClr>
              <a:buSzPts val="1800"/>
              <a:buFont typeface="Arial"/>
              <a:buNone/>
            </a:pPr>
            <a:r>
              <a:rPr b="0" i="0" lang="en-US" sz="2000" u="none" cap="none" strike="noStrike">
                <a:solidFill>
                  <a:srgbClr val="000000"/>
                </a:solidFill>
                <a:latin typeface="Arial"/>
                <a:ea typeface="Arial"/>
                <a:cs typeface="Arial"/>
                <a:sym typeface="Arial"/>
              </a:rPr>
              <a:t>Students new to the idea of bioinformatics as research may not realize its validity as science nor its broad application.  Below are a few articles that may help to facilitate some discussion in this area.</a:t>
            </a:r>
            <a:r>
              <a:rPr lang="en-US" sz="2000"/>
              <a:t>  </a:t>
            </a:r>
            <a:endParaRPr sz="2000"/>
          </a:p>
          <a:p>
            <a:pPr indent="0" lvl="0" marL="0" marR="0" rtl="0" algn="l">
              <a:lnSpc>
                <a:spcPct val="100000"/>
              </a:lnSpc>
              <a:spcBef>
                <a:spcPts val="0"/>
              </a:spcBef>
              <a:spcAft>
                <a:spcPts val="0"/>
              </a:spcAft>
              <a:buClr>
                <a:srgbClr val="000000"/>
              </a:buClr>
              <a:buSzPts val="18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US" sz="2000" u="none" cap="none" strike="noStrike">
                <a:solidFill>
                  <a:schemeClr val="dk1"/>
                </a:solidFill>
                <a:latin typeface="Arial"/>
                <a:ea typeface="Arial"/>
                <a:cs typeface="Arial"/>
                <a:sym typeface="Arial"/>
              </a:rPr>
              <a:t>Links:  </a:t>
            </a:r>
            <a:r>
              <a:rPr b="0" i="0" lang="en-US" sz="2000" u="sng" cap="none" strike="noStrike">
                <a:solidFill>
                  <a:srgbClr val="1155CC"/>
                </a:solidFill>
                <a:latin typeface="Arial"/>
                <a:ea typeface="Arial"/>
                <a:cs typeface="Arial"/>
                <a:sym typeface="Arial"/>
                <a:hlinkClick r:id="rId3"/>
              </a:rPr>
              <a:t>https://elifesciences.org/articles/47381</a:t>
            </a:r>
            <a:r>
              <a:rPr b="0" i="0" lang="en-US" sz="2000" u="none" cap="none" strike="noStrike">
                <a:solidFill>
                  <a:schemeClr val="dk1"/>
                </a:solidFill>
                <a:latin typeface="Arial"/>
                <a:ea typeface="Arial"/>
                <a:cs typeface="Arial"/>
                <a:sym typeface="Arial"/>
              </a:rPr>
              <a:t>    </a:t>
            </a:r>
            <a:r>
              <a:rPr b="0" i="0" lang="en-US" sz="2000" u="sng" cap="none" strike="noStrike">
                <a:solidFill>
                  <a:srgbClr val="1155CC"/>
                </a:solidFill>
                <a:latin typeface="Arial"/>
                <a:ea typeface="Arial"/>
                <a:cs typeface="Arial"/>
                <a:sym typeface="Arial"/>
                <a:hlinkClick r:id="rId4"/>
              </a:rPr>
              <a:t>https://link.springer.com/article/10.1007/s00216-019-02074-9</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lang="en-US" sz="2000"/>
              <a:t>Question Bank:  </a:t>
            </a:r>
            <a:r>
              <a:rPr lang="en-US" sz="2000" u="sng">
                <a:solidFill>
                  <a:srgbClr val="1155CC"/>
                </a:solidFill>
                <a:highlight>
                  <a:srgbClr val="FFFFFF"/>
                </a:highlight>
                <a:hlinkClick r:id="rId5"/>
              </a:rPr>
              <a:t>Discussion prompts</a:t>
            </a:r>
            <a:endParaRPr sz="2000">
              <a:solidFill>
                <a:srgbClr val="333333"/>
              </a:solidFill>
              <a:highlight>
                <a:srgbClr val="FFFFFF"/>
              </a:highlight>
            </a:endParaRPr>
          </a:p>
          <a:p>
            <a:pPr indent="0" lvl="0" marL="0" marR="0" rtl="0" algn="l">
              <a:lnSpc>
                <a:spcPct val="100000"/>
              </a:lnSpc>
              <a:spcBef>
                <a:spcPts val="0"/>
              </a:spcBef>
              <a:spcAft>
                <a:spcPts val="0"/>
              </a:spcAft>
              <a:buClr>
                <a:srgbClr val="000000"/>
              </a:buClr>
              <a:buSzPts val="1800"/>
              <a:buFont typeface="Arial"/>
              <a:buNone/>
            </a:pPr>
            <a:r>
              <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g8c947a1c8f_0_79"/>
          <p:cNvSpPr txBox="1"/>
          <p:nvPr/>
        </p:nvSpPr>
        <p:spPr>
          <a:xfrm>
            <a:off x="0" y="1421775"/>
            <a:ext cx="9144000" cy="2286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Calibri"/>
                <a:ea typeface="Calibri"/>
                <a:cs typeface="Calibri"/>
                <a:sym typeface="Calibri"/>
              </a:rPr>
              <a:t>Which strand of DNA below most closely resembles the messenger RNA after transcription?</a:t>
            </a:r>
            <a:endParaRPr b="1"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dsDNA</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rPr lang="en-US" sz="1200">
                <a:latin typeface="Consolas"/>
                <a:ea typeface="Consolas"/>
                <a:cs typeface="Consolas"/>
                <a:sym typeface="Consolas"/>
              </a:rPr>
              <a:t>c</a:t>
            </a:r>
            <a:r>
              <a:rPr i="0" lang="en-US" sz="1200" u="none" cap="none" strike="noStrike">
                <a:solidFill>
                  <a:srgbClr val="000000"/>
                </a:solidFill>
                <a:latin typeface="Consolas"/>
                <a:ea typeface="Consolas"/>
                <a:cs typeface="Consolas"/>
                <a:sym typeface="Consolas"/>
              </a:rPr>
              <a:t>oding strand   </a:t>
            </a:r>
            <a:endParaRPr sz="1200">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700"/>
              <a:buFont typeface="Arial"/>
              <a:buNone/>
            </a:pPr>
            <a:r>
              <a:rPr i="0" lang="en-US" sz="1500" u="none" cap="none" strike="noStrike">
                <a:solidFill>
                  <a:srgbClr val="000000"/>
                </a:solidFill>
                <a:latin typeface="Consolas"/>
                <a:ea typeface="Consolas"/>
                <a:cs typeface="Consolas"/>
                <a:sym typeface="Consolas"/>
              </a:rPr>
              <a:t>5’ A G C C C G A T G T G T G T G A C C G A G G G G T T G A G A T G C C G T T C G C T</a:t>
            </a:r>
            <a:endParaRPr i="0" sz="15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700"/>
              <a:buFont typeface="Arial"/>
              <a:buNone/>
            </a:pPr>
            <a:r>
              <a:rPr i="0" lang="en-US" sz="1500" u="none" cap="none" strike="noStrike">
                <a:solidFill>
                  <a:srgbClr val="000000"/>
                </a:solidFill>
                <a:latin typeface="Consolas"/>
                <a:ea typeface="Consolas"/>
                <a:cs typeface="Consolas"/>
                <a:sym typeface="Consolas"/>
              </a:rPr>
              <a:t>3’ T C G G G C T A C A C A C A C T G G C T C C C C A A C T C T A C G G C A A G C G A</a:t>
            </a:r>
            <a:endParaRPr i="0" sz="1500" u="none" cap="none" strike="noStrike">
              <a:solidFill>
                <a:srgbClr val="000000"/>
              </a:solidFill>
              <a:latin typeface="Consolas"/>
              <a:ea typeface="Consolas"/>
              <a:cs typeface="Consolas"/>
              <a:sym typeface="Consolas"/>
            </a:endParaRPr>
          </a:p>
          <a:p>
            <a:pPr indent="0" lvl="0" marL="0" rtl="0" algn="l">
              <a:spcBef>
                <a:spcPts val="0"/>
              </a:spcBef>
              <a:spcAft>
                <a:spcPts val="0"/>
              </a:spcAft>
              <a:buClr>
                <a:schemeClr val="dk1"/>
              </a:buClr>
              <a:buSzPts val="1700"/>
              <a:buFont typeface="Arial"/>
              <a:buNone/>
            </a:pPr>
            <a:r>
              <a:rPr lang="en-US" sz="1200">
                <a:solidFill>
                  <a:schemeClr val="dk1"/>
                </a:solidFill>
                <a:latin typeface="Consolas"/>
                <a:ea typeface="Consolas"/>
                <a:cs typeface="Consolas"/>
                <a:sym typeface="Consolas"/>
              </a:rPr>
              <a:t>template strand </a:t>
            </a:r>
            <a:endParaRPr sz="1200">
              <a:latin typeface="Consolas"/>
              <a:ea typeface="Consolas"/>
              <a:cs typeface="Consolas"/>
              <a:sym typeface="Consolas"/>
            </a:endParaRPr>
          </a:p>
        </p:txBody>
      </p:sp>
      <p:sp>
        <p:nvSpPr>
          <p:cNvPr id="137" name="Google Shape;137;g8c947a1c8f_0_79"/>
          <p:cNvSpPr txBox="1"/>
          <p:nvPr/>
        </p:nvSpPr>
        <p:spPr>
          <a:xfrm>
            <a:off x="0" y="3708075"/>
            <a:ext cx="9144000" cy="264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Calibri"/>
                <a:ea typeface="Calibri"/>
                <a:cs typeface="Calibri"/>
                <a:sym typeface="Calibri"/>
              </a:rPr>
              <a:t>mRNA  </a:t>
            </a:r>
            <a:endParaRPr b="0" i="0" sz="17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rPr i="0" lang="en-US" sz="1500" u="none" cap="none" strike="noStrike">
                <a:solidFill>
                  <a:srgbClr val="000000"/>
                </a:solidFill>
                <a:latin typeface="Consolas"/>
                <a:ea typeface="Consolas"/>
                <a:cs typeface="Consolas"/>
                <a:sym typeface="Consolas"/>
              </a:rPr>
              <a:t>5’</a:t>
            </a:r>
            <a:r>
              <a:rPr i="0" lang="en-US" sz="1500" u="none" cap="none" strike="noStrike">
                <a:solidFill>
                  <a:schemeClr val="dk1"/>
                </a:solidFill>
                <a:latin typeface="Consolas"/>
                <a:ea typeface="Consolas"/>
                <a:cs typeface="Consolas"/>
                <a:sym typeface="Consolas"/>
              </a:rPr>
              <a:t>A G C C C G A T U G U G U G U G A C C G A G G G G U U G A G A U G C C G U U C G C U</a:t>
            </a:r>
            <a:endParaRPr i="0" sz="1500" u="none" cap="none" strike="noStrike">
              <a:solidFill>
                <a:schemeClr val="dk1"/>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The top strand beginning with 5’ to the left is the strand most like the mRNA.  The mRNA is transcribed from the bottom template strand with 3’ to the left.  The top stand  is called the coding strand because the sequence corresponds to the codons that are translated into amino acids. Now that you know how this works in the cell, we’ll skip transcription and translate the coding strand directly to amino acids when analyzing translation options.</a:t>
            </a:r>
            <a:endParaRPr b="0" i="0" sz="1800" u="none" cap="none" strike="noStrike">
              <a:solidFill>
                <a:schemeClr val="dk1"/>
              </a:solidFill>
              <a:latin typeface="Calibri"/>
              <a:ea typeface="Calibri"/>
              <a:cs typeface="Calibri"/>
              <a:sym typeface="Calibri"/>
            </a:endParaRPr>
          </a:p>
        </p:txBody>
      </p:sp>
      <p:sp>
        <p:nvSpPr>
          <p:cNvPr id="138" name="Google Shape;138;g8c947a1c8f_0_79"/>
          <p:cNvSpPr txBox="1"/>
          <p:nvPr/>
        </p:nvSpPr>
        <p:spPr>
          <a:xfrm>
            <a:off x="0" y="0"/>
            <a:ext cx="9144000" cy="628500"/>
          </a:xfrm>
          <a:prstGeom prst="rect">
            <a:avLst/>
          </a:prstGeom>
          <a:solidFill>
            <a:srgbClr val="B6D7A8"/>
          </a:solid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Understanding how to interpret the genetic code (DNA to Protein)</a:t>
            </a:r>
            <a:endParaRPr b="0" i="0" sz="1400" u="none" cap="none" strike="noStrike">
              <a:solidFill>
                <a:srgbClr val="000000"/>
              </a:solidFill>
              <a:latin typeface="Calibri"/>
              <a:ea typeface="Calibri"/>
              <a:cs typeface="Calibri"/>
              <a:sym typeface="Calibri"/>
            </a:endParaRPr>
          </a:p>
        </p:txBody>
      </p:sp>
      <p:sp>
        <p:nvSpPr>
          <p:cNvPr id="139" name="Google Shape;139;g8c947a1c8f_0_79"/>
          <p:cNvSpPr txBox="1"/>
          <p:nvPr/>
        </p:nvSpPr>
        <p:spPr>
          <a:xfrm>
            <a:off x="0" y="950175"/>
            <a:ext cx="7943700" cy="471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Calibri"/>
                <a:ea typeface="Calibri"/>
                <a:cs typeface="Calibri"/>
                <a:sym typeface="Calibri"/>
              </a:rPr>
              <a:t>How are nucleotide sequences translated to proteins?</a:t>
            </a:r>
            <a:endParaRPr b="1" i="0" sz="2000" u="none" cap="none" strike="noStrike">
              <a:solidFill>
                <a:srgbClr val="000000"/>
              </a:solidFill>
              <a:latin typeface="Calibri"/>
              <a:ea typeface="Calibri"/>
              <a:cs typeface="Calibri"/>
              <a:sym typeface="Calibri"/>
            </a:endParaRPr>
          </a:p>
        </p:txBody>
      </p:sp>
      <p:sp>
        <p:nvSpPr>
          <p:cNvPr id="140" name="Google Shape;140;g8c947a1c8f_0_79"/>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000"/>
                                        <p:tgtEl>
                                          <p:spTgt spid="1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id="146" name="Google Shape;146;g8c947a1c8f_0_145"/>
          <p:cNvPicPr preferRelativeResize="0"/>
          <p:nvPr/>
        </p:nvPicPr>
        <p:blipFill rotWithShape="1">
          <a:blip r:embed="rId3">
            <a:alphaModFix/>
          </a:blip>
          <a:srcRect b="0" l="0" r="0" t="0"/>
          <a:stretch/>
        </p:blipFill>
        <p:spPr>
          <a:xfrm>
            <a:off x="373288" y="461976"/>
            <a:ext cx="8397426" cy="5934050"/>
          </a:xfrm>
          <a:prstGeom prst="rect">
            <a:avLst/>
          </a:prstGeom>
          <a:noFill/>
          <a:ln>
            <a:noFill/>
          </a:ln>
        </p:spPr>
      </p:pic>
      <p:sp>
        <p:nvSpPr>
          <p:cNvPr id="147" name="Google Shape;147;g8c947a1c8f_0_145"/>
          <p:cNvSpPr txBox="1"/>
          <p:nvPr/>
        </p:nvSpPr>
        <p:spPr>
          <a:xfrm>
            <a:off x="0" y="0"/>
            <a:ext cx="9144000" cy="628500"/>
          </a:xfrm>
          <a:prstGeom prst="rect">
            <a:avLst/>
          </a:prstGeom>
          <a:solidFill>
            <a:srgbClr val="B6D7A8"/>
          </a:solid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Understanding how to interpret the genetic code (DNA to Protein)</a:t>
            </a:r>
            <a:endParaRPr b="0" i="0" sz="1400" u="none" cap="none" strike="noStrike">
              <a:solidFill>
                <a:srgbClr val="000000"/>
              </a:solidFill>
              <a:latin typeface="Calibri"/>
              <a:ea typeface="Calibri"/>
              <a:cs typeface="Calibri"/>
              <a:sym typeface="Calibri"/>
            </a:endParaRPr>
          </a:p>
        </p:txBody>
      </p:sp>
      <p:sp>
        <p:nvSpPr>
          <p:cNvPr id="148" name="Google Shape;148;g8c947a1c8f_0_145"/>
          <p:cNvSpPr txBox="1"/>
          <p:nvPr/>
        </p:nvSpPr>
        <p:spPr>
          <a:xfrm>
            <a:off x="248275" y="5948700"/>
            <a:ext cx="6101100" cy="554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By Genomics Education Programme - Process of transcription, CC BY 2.0, https://commons.wikimedia.org/w/index.php?curid=50542917</a:t>
            </a:r>
            <a:endParaRPr b="0" i="0" sz="1400" u="none" cap="none" strike="noStrike">
              <a:solidFill>
                <a:srgbClr val="000000"/>
              </a:solidFill>
              <a:latin typeface="Arial"/>
              <a:ea typeface="Arial"/>
              <a:cs typeface="Arial"/>
              <a:sym typeface="Arial"/>
            </a:endParaRPr>
          </a:p>
        </p:txBody>
      </p:sp>
      <p:sp>
        <p:nvSpPr>
          <p:cNvPr id="149" name="Google Shape;149;g8c947a1c8f_0_145"/>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g8c947a1c8f_0_69"/>
          <p:cNvSpPr txBox="1"/>
          <p:nvPr/>
        </p:nvSpPr>
        <p:spPr>
          <a:xfrm>
            <a:off x="674900" y="3577025"/>
            <a:ext cx="8137200" cy="2624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rgbClr val="000000"/>
                </a:solidFill>
                <a:latin typeface="Calibri"/>
                <a:ea typeface="Calibri"/>
                <a:cs typeface="Calibri"/>
                <a:sym typeface="Calibri"/>
              </a:rPr>
              <a:t>Six-frame translation view of </a:t>
            </a:r>
            <a:r>
              <a:rPr b="1" lang="en-US" sz="1700">
                <a:latin typeface="Calibri"/>
                <a:ea typeface="Calibri"/>
                <a:cs typeface="Calibri"/>
                <a:sym typeface="Calibri"/>
              </a:rPr>
              <a:t>d</a:t>
            </a:r>
            <a:r>
              <a:rPr b="1" i="0" lang="en-US" sz="1700" u="none" cap="none" strike="noStrike">
                <a:solidFill>
                  <a:srgbClr val="000000"/>
                </a:solidFill>
                <a:latin typeface="Calibri"/>
                <a:ea typeface="Calibri"/>
                <a:cs typeface="Calibri"/>
                <a:sym typeface="Calibri"/>
              </a:rPr>
              <a:t>ouble-stranded (ds) DNA.  </a:t>
            </a:r>
            <a:r>
              <a:rPr b="0" i="0" lang="en-US" sz="1700" u="none" cap="none" strike="noStrike">
                <a:solidFill>
                  <a:srgbClr val="000000"/>
                </a:solidFill>
                <a:latin typeface="Calibri"/>
                <a:ea typeface="Calibri"/>
                <a:cs typeface="Calibri"/>
                <a:sym typeface="Calibri"/>
              </a:rPr>
              <a:t>This segment of DNA starts with nucleotide basepair 1 and continues to basepair 175.  </a:t>
            </a:r>
            <a:r>
              <a:rPr b="0" i="0" lang="en-US" sz="1700" u="none" cap="none" strike="noStrike">
                <a:solidFill>
                  <a:schemeClr val="dk1"/>
                </a:solidFill>
                <a:latin typeface="Calibri"/>
                <a:ea typeface="Calibri"/>
                <a:cs typeface="Calibri"/>
                <a:sym typeface="Calibri"/>
              </a:rPr>
              <a:t>Both above and below the DNA sequence are letters representing Amino Acids. The top row of DNA sequence is translated in the forward direction (from left to right), whereas the bottom sequence is translated in the reverse direction (from right to left).  Notice that the Amino Acid that is produced depends on which 3 basepair codon is translated.  </a:t>
            </a:r>
            <a:r>
              <a:rPr b="0" i="0" lang="en-US" sz="1700" u="none" cap="none" strike="noStrike">
                <a:solidFill>
                  <a:srgbClr val="000000"/>
                </a:solidFill>
                <a:latin typeface="Calibri"/>
                <a:ea typeface="Calibri"/>
                <a:cs typeface="Calibri"/>
                <a:sym typeface="Calibri"/>
              </a:rPr>
              <a:t>Depending on which is the first base in the codon, each DNA strand can be translated to amino acids in three different ways.  Thus, since there are two strands of DNA there are six possible translations of this molecule of DNA.  Likely, the ribosome will only translate along one of the lines at a time rather than jump back and forth.  </a:t>
            </a:r>
            <a:endParaRPr b="0" i="0" sz="1700" u="none" cap="none" strike="noStrike">
              <a:solidFill>
                <a:srgbClr val="000000"/>
              </a:solidFill>
              <a:latin typeface="Calibri"/>
              <a:ea typeface="Calibri"/>
              <a:cs typeface="Calibri"/>
              <a:sym typeface="Calibri"/>
            </a:endParaRPr>
          </a:p>
        </p:txBody>
      </p:sp>
      <p:pic>
        <p:nvPicPr>
          <p:cNvPr id="156" name="Google Shape;156;g8c947a1c8f_0_69"/>
          <p:cNvPicPr preferRelativeResize="0"/>
          <p:nvPr/>
        </p:nvPicPr>
        <p:blipFill rotWithShape="1">
          <a:blip r:embed="rId3">
            <a:alphaModFix/>
          </a:blip>
          <a:srcRect b="0" l="0" r="0" t="0"/>
          <a:stretch/>
        </p:blipFill>
        <p:spPr>
          <a:xfrm>
            <a:off x="131500" y="1494550"/>
            <a:ext cx="8881000" cy="1888250"/>
          </a:xfrm>
          <a:prstGeom prst="rect">
            <a:avLst/>
          </a:prstGeom>
          <a:noFill/>
          <a:ln>
            <a:noFill/>
          </a:ln>
        </p:spPr>
      </p:pic>
      <p:sp>
        <p:nvSpPr>
          <p:cNvPr id="157" name="Google Shape;157;g8c947a1c8f_0_69"/>
          <p:cNvSpPr txBox="1"/>
          <p:nvPr/>
        </p:nvSpPr>
        <p:spPr>
          <a:xfrm>
            <a:off x="0" y="0"/>
            <a:ext cx="9144000" cy="628500"/>
          </a:xfrm>
          <a:prstGeom prst="rect">
            <a:avLst/>
          </a:prstGeom>
          <a:solidFill>
            <a:srgbClr val="B6D7A8"/>
          </a:solid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Understanding how to interpret the genetic code (6-frame translations)</a:t>
            </a:r>
            <a:endParaRPr b="0" i="0" sz="1400" u="none" cap="none" strike="noStrike">
              <a:solidFill>
                <a:srgbClr val="000000"/>
              </a:solidFill>
              <a:latin typeface="Calibri"/>
              <a:ea typeface="Calibri"/>
              <a:cs typeface="Calibri"/>
              <a:sym typeface="Calibri"/>
            </a:endParaRPr>
          </a:p>
        </p:txBody>
      </p:sp>
      <p:sp>
        <p:nvSpPr>
          <p:cNvPr id="158" name="Google Shape;158;g8c947a1c8f_0_69"/>
          <p:cNvSpPr txBox="1"/>
          <p:nvPr/>
        </p:nvSpPr>
        <p:spPr>
          <a:xfrm>
            <a:off x="801375" y="847625"/>
            <a:ext cx="8137200" cy="45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US" sz="1900" u="none" cap="none" strike="noStrike">
                <a:solidFill>
                  <a:schemeClr val="dk1"/>
                </a:solidFill>
                <a:latin typeface="Calibri"/>
                <a:ea typeface="Calibri"/>
                <a:cs typeface="Calibri"/>
                <a:sym typeface="Calibri"/>
              </a:rPr>
              <a:t>There are six different ways to translate each double-stranded DNA sequence.</a:t>
            </a:r>
            <a:endParaRPr b="1" i="0" sz="1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159" name="Google Shape;159;g8c947a1c8f_0_69"/>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3"/>
          <p:cNvSpPr txBox="1"/>
          <p:nvPr>
            <p:ph idx="4294967295" type="title"/>
          </p:nvPr>
        </p:nvSpPr>
        <p:spPr>
          <a:xfrm>
            <a:off x="107248" y="749688"/>
            <a:ext cx="8929500" cy="908700"/>
          </a:xfrm>
          <a:prstGeom prst="rect">
            <a:avLst/>
          </a:prstGeom>
          <a:noFill/>
          <a:ln>
            <a:noFill/>
          </a:ln>
        </p:spPr>
        <p:txBody>
          <a:bodyPr anchorCtr="1"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2600"/>
              <a:buFont typeface="Calibri"/>
              <a:buNone/>
            </a:pPr>
            <a:r>
              <a:rPr lang="en-US" sz="2600"/>
              <a:t>Identify Stop and Start codons to locate Open Reading Frames</a:t>
            </a:r>
            <a:endParaRPr/>
          </a:p>
        </p:txBody>
      </p:sp>
      <p:sp>
        <p:nvSpPr>
          <p:cNvPr id="165" name="Google Shape;165;p3"/>
          <p:cNvSpPr txBox="1"/>
          <p:nvPr/>
        </p:nvSpPr>
        <p:spPr>
          <a:xfrm>
            <a:off x="394323" y="2933349"/>
            <a:ext cx="43179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STOP Codons = </a:t>
            </a:r>
            <a:r>
              <a:rPr b="1" i="0" lang="en-US" sz="2400" u="none" cap="none" strike="noStrike">
                <a:solidFill>
                  <a:srgbClr val="FF0000"/>
                </a:solidFill>
                <a:latin typeface="Calibri"/>
                <a:ea typeface="Calibri"/>
                <a:cs typeface="Calibri"/>
                <a:sym typeface="Calibri"/>
              </a:rPr>
              <a:t>TAG</a:t>
            </a:r>
            <a:r>
              <a:rPr b="1" i="0" lang="en-US" sz="2400" u="none" cap="none" strike="noStrike">
                <a:solidFill>
                  <a:schemeClr val="dk1"/>
                </a:solidFill>
                <a:latin typeface="Calibri"/>
                <a:ea typeface="Calibri"/>
                <a:cs typeface="Calibri"/>
                <a:sym typeface="Calibri"/>
              </a:rPr>
              <a:t>, </a:t>
            </a:r>
            <a:r>
              <a:rPr b="1" i="0" lang="en-US" sz="2400" u="none" cap="none" strike="noStrike">
                <a:solidFill>
                  <a:srgbClr val="FF0000"/>
                </a:solidFill>
                <a:latin typeface="Calibri"/>
                <a:ea typeface="Calibri"/>
                <a:cs typeface="Calibri"/>
                <a:sym typeface="Calibri"/>
              </a:rPr>
              <a:t>TAA</a:t>
            </a:r>
            <a:r>
              <a:rPr b="1" i="0" lang="en-US" sz="2400" u="none" cap="none" strike="noStrike">
                <a:solidFill>
                  <a:schemeClr val="dk1"/>
                </a:solidFill>
                <a:latin typeface="Calibri"/>
                <a:ea typeface="Calibri"/>
                <a:cs typeface="Calibri"/>
                <a:sym typeface="Calibri"/>
              </a:rPr>
              <a:t>, </a:t>
            </a:r>
            <a:r>
              <a:rPr b="1" i="0" lang="en-US" sz="2400" u="none" cap="none" strike="noStrike">
                <a:solidFill>
                  <a:srgbClr val="FF0000"/>
                </a:solidFill>
                <a:latin typeface="Calibri"/>
                <a:ea typeface="Calibri"/>
                <a:cs typeface="Calibri"/>
                <a:sym typeface="Calibri"/>
              </a:rPr>
              <a:t>TGA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START Codons = </a:t>
            </a:r>
            <a:r>
              <a:rPr b="1" i="0" lang="en-US" sz="2400" u="none" cap="none" strike="noStrike">
                <a:solidFill>
                  <a:srgbClr val="00B050"/>
                </a:solidFill>
                <a:latin typeface="Calibri"/>
                <a:ea typeface="Calibri"/>
                <a:cs typeface="Calibri"/>
                <a:sym typeface="Calibri"/>
              </a:rPr>
              <a:t>ATG (GTG</a:t>
            </a:r>
            <a:r>
              <a:rPr b="0" i="0" lang="en-US" sz="2400" u="none" cap="none" strike="noStrike">
                <a:solidFill>
                  <a:srgbClr val="00B050"/>
                </a:solidFill>
                <a:latin typeface="Calibri"/>
                <a:ea typeface="Calibri"/>
                <a:cs typeface="Calibri"/>
                <a:sym typeface="Calibri"/>
              </a:rPr>
              <a:t>, </a:t>
            </a:r>
            <a:r>
              <a:rPr b="1" i="0" lang="en-US" sz="2400" u="none" cap="none" strike="noStrike">
                <a:solidFill>
                  <a:srgbClr val="00B050"/>
                </a:solidFill>
                <a:latin typeface="Calibri"/>
                <a:ea typeface="Calibri"/>
                <a:cs typeface="Calibri"/>
                <a:sym typeface="Calibri"/>
              </a:rPr>
              <a:t>TTG)</a:t>
            </a:r>
            <a:endParaRPr b="0" i="0" sz="2400" u="none" cap="none" strike="noStrike">
              <a:solidFill>
                <a:schemeClr val="dk1"/>
              </a:solidFill>
              <a:latin typeface="Calibri"/>
              <a:ea typeface="Calibri"/>
              <a:cs typeface="Calibri"/>
              <a:sym typeface="Calibri"/>
            </a:endParaRPr>
          </a:p>
        </p:txBody>
      </p:sp>
      <p:sp>
        <p:nvSpPr>
          <p:cNvPr id="166" name="Google Shape;166;p3"/>
          <p:cNvSpPr txBox="1"/>
          <p:nvPr/>
        </p:nvSpPr>
        <p:spPr>
          <a:xfrm>
            <a:off x="107247" y="5679861"/>
            <a:ext cx="58947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For more information consult your bio textbook or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sng" cap="none" strike="noStrike">
                <a:solidFill>
                  <a:schemeClr val="dk1"/>
                </a:solidFill>
                <a:latin typeface="Calibri"/>
                <a:ea typeface="Calibri"/>
                <a:cs typeface="Calibri"/>
                <a:sym typeface="Calibri"/>
                <a:hlinkClick r:id="rId3"/>
              </a:rPr>
              <a:t>https://www.nature.com/scitable/topicpage/translation-dna-to-mrna-to-protein-393</a:t>
            </a:r>
            <a:endParaRPr b="0" i="0" sz="1600" u="none" cap="none" strike="noStrike">
              <a:solidFill>
                <a:schemeClr val="dk1"/>
              </a:solidFill>
              <a:latin typeface="Calibri"/>
              <a:ea typeface="Calibri"/>
              <a:cs typeface="Calibri"/>
              <a:sym typeface="Calibri"/>
            </a:endParaRPr>
          </a:p>
        </p:txBody>
      </p:sp>
      <p:grpSp>
        <p:nvGrpSpPr>
          <p:cNvPr id="167" name="Google Shape;167;p3"/>
          <p:cNvGrpSpPr/>
          <p:nvPr/>
        </p:nvGrpSpPr>
        <p:grpSpPr>
          <a:xfrm>
            <a:off x="5096458" y="1779565"/>
            <a:ext cx="3802037" cy="4009400"/>
            <a:chOff x="6417872" y="1689640"/>
            <a:chExt cx="4635500" cy="4814939"/>
          </a:xfrm>
        </p:grpSpPr>
        <p:pic>
          <p:nvPicPr>
            <p:cNvPr descr="genetic_code.gif" id="168" name="Google Shape;168;p3"/>
            <p:cNvPicPr preferRelativeResize="0"/>
            <p:nvPr/>
          </p:nvPicPr>
          <p:blipFill rotWithShape="1">
            <a:blip r:embed="rId4">
              <a:alphaModFix/>
            </a:blip>
            <a:srcRect b="0" l="0" r="0" t="0"/>
            <a:stretch/>
          </p:blipFill>
          <p:spPr>
            <a:xfrm>
              <a:off x="6417872" y="1689640"/>
              <a:ext cx="4635500" cy="4814939"/>
            </a:xfrm>
            <a:prstGeom prst="rect">
              <a:avLst/>
            </a:prstGeom>
            <a:noFill/>
            <a:ln cap="flat" cmpd="sng" w="38100">
              <a:solidFill>
                <a:schemeClr val="lt1"/>
              </a:solidFill>
              <a:prstDash val="solid"/>
              <a:round/>
              <a:headEnd len="sm" w="sm" type="none"/>
              <a:tailEnd len="sm" w="sm" type="none"/>
            </a:ln>
          </p:spPr>
        </p:pic>
        <p:sp>
          <p:nvSpPr>
            <p:cNvPr id="169" name="Google Shape;169;p3"/>
            <p:cNvSpPr/>
            <p:nvPr/>
          </p:nvSpPr>
          <p:spPr>
            <a:xfrm>
              <a:off x="8764650" y="2586891"/>
              <a:ext cx="1665515" cy="571500"/>
            </a:xfrm>
            <a:custGeom>
              <a:rect b="b" l="l" r="r" t="t"/>
              <a:pathLst>
                <a:path extrusionOk="0" h="571500" w="1665515">
                  <a:moveTo>
                    <a:pt x="832758" y="277586"/>
                  </a:moveTo>
                  <a:lnTo>
                    <a:pt x="816429" y="538843"/>
                  </a:lnTo>
                  <a:lnTo>
                    <a:pt x="48986" y="571500"/>
                  </a:lnTo>
                  <a:lnTo>
                    <a:pt x="0" y="32658"/>
                  </a:lnTo>
                  <a:lnTo>
                    <a:pt x="1665515" y="0"/>
                  </a:lnTo>
                  <a:lnTo>
                    <a:pt x="1632858" y="326572"/>
                  </a:lnTo>
                  <a:lnTo>
                    <a:pt x="832758" y="277586"/>
                  </a:lnTo>
                  <a:close/>
                </a:path>
              </a:pathLst>
            </a:cu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0" name="Google Shape;170;p3"/>
            <p:cNvSpPr/>
            <p:nvPr/>
          </p:nvSpPr>
          <p:spPr>
            <a:xfrm>
              <a:off x="7054686" y="5050385"/>
              <a:ext cx="653142" cy="282641"/>
            </a:xfrm>
            <a:prstGeom prst="rect">
              <a:avLst/>
            </a:prstGeom>
            <a:noFill/>
            <a:ln cap="flat" cmpd="sng" w="762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1" name="Google Shape;171;p3"/>
            <p:cNvSpPr/>
            <p:nvPr/>
          </p:nvSpPr>
          <p:spPr>
            <a:xfrm>
              <a:off x="7069201" y="6125964"/>
              <a:ext cx="653142" cy="282641"/>
            </a:xfrm>
            <a:prstGeom prst="rect">
              <a:avLst/>
            </a:prstGeom>
            <a:noFill/>
            <a:ln cap="flat" cmpd="sng" w="381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2" name="Google Shape;172;p3"/>
            <p:cNvSpPr/>
            <p:nvPr/>
          </p:nvSpPr>
          <p:spPr>
            <a:xfrm>
              <a:off x="7056501" y="2875750"/>
              <a:ext cx="653142" cy="282641"/>
            </a:xfrm>
            <a:prstGeom prst="rect">
              <a:avLst/>
            </a:prstGeom>
            <a:noFill/>
            <a:ln cap="flat" cmpd="sng" w="381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173" name="Google Shape;173;p3"/>
          <p:cNvSpPr txBox="1"/>
          <p:nvPr/>
        </p:nvSpPr>
        <p:spPr>
          <a:xfrm>
            <a:off x="0" y="0"/>
            <a:ext cx="9144000" cy="628500"/>
          </a:xfrm>
          <a:prstGeom prst="rect">
            <a:avLst/>
          </a:prstGeom>
          <a:solidFill>
            <a:srgbClr val="B6D7A8"/>
          </a:solid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Understanding how to interpret the genetic code (6-frame translations)</a:t>
            </a:r>
            <a:endParaRPr b="0" i="0" sz="1400" u="none" cap="none" strike="noStrike">
              <a:solidFill>
                <a:srgbClr val="000000"/>
              </a:solidFill>
              <a:latin typeface="Calibri"/>
              <a:ea typeface="Calibri"/>
              <a:cs typeface="Calibri"/>
              <a:sym typeface="Calibri"/>
            </a:endParaRPr>
          </a:p>
        </p:txBody>
      </p:sp>
      <p:sp>
        <p:nvSpPr>
          <p:cNvPr id="174" name="Google Shape;174;p3"/>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4"/>
          <p:cNvSpPr txBox="1"/>
          <p:nvPr>
            <p:ph idx="4294967295" type="title"/>
          </p:nvPr>
        </p:nvSpPr>
        <p:spPr>
          <a:xfrm>
            <a:off x="628498" y="471475"/>
            <a:ext cx="8515500" cy="908700"/>
          </a:xfrm>
          <a:prstGeom prst="rect">
            <a:avLst/>
          </a:prstGeom>
          <a:noFill/>
          <a:ln>
            <a:noFill/>
          </a:ln>
        </p:spPr>
        <p:txBody>
          <a:bodyPr anchorCtr="1"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2400"/>
              <a:buFont typeface="Calibri"/>
              <a:buNone/>
            </a:pPr>
            <a:r>
              <a:rPr lang="en-US" sz="2400"/>
              <a:t>Identify Stop and Start codons to locate Open Reading Frames</a:t>
            </a:r>
            <a:endParaRPr/>
          </a:p>
        </p:txBody>
      </p:sp>
      <p:sp>
        <p:nvSpPr>
          <p:cNvPr id="180" name="Google Shape;180;p4"/>
          <p:cNvSpPr txBox="1"/>
          <p:nvPr>
            <p:ph idx="4294967295" type="body"/>
          </p:nvPr>
        </p:nvSpPr>
        <p:spPr>
          <a:xfrm>
            <a:off x="707250" y="1195388"/>
            <a:ext cx="7729500" cy="4796400"/>
          </a:xfrm>
          <a:prstGeom prst="rect">
            <a:avLst/>
          </a:prstGeom>
          <a:noFill/>
          <a:ln>
            <a:noFill/>
          </a:ln>
        </p:spPr>
        <p:txBody>
          <a:bodyPr anchorCtr="0" anchor="t" bIns="45700" lIns="91425" spcFirstLastPara="1" rIns="91425" wrap="square" tIns="45700">
            <a:normAutofit/>
          </a:bodyPr>
          <a:lstStyle/>
          <a:p>
            <a:pPr indent="-180975" lvl="0" marL="228600" rtl="0" algn="l">
              <a:lnSpc>
                <a:spcPct val="70000"/>
              </a:lnSpc>
              <a:spcBef>
                <a:spcPts val="1000"/>
              </a:spcBef>
              <a:spcAft>
                <a:spcPts val="0"/>
              </a:spcAft>
              <a:buSzPts val="2050"/>
              <a:buChar char="•"/>
            </a:pPr>
            <a:r>
              <a:rPr lang="en-US" sz="2050"/>
              <a:t>An </a:t>
            </a:r>
            <a:r>
              <a:rPr b="1" lang="en-US" sz="2050">
                <a:solidFill>
                  <a:srgbClr val="0070C0"/>
                </a:solidFill>
              </a:rPr>
              <a:t>Open Reading Frame (ORF) </a:t>
            </a:r>
            <a:r>
              <a:rPr lang="en-US" sz="2050"/>
              <a:t>is the DNA sequence located between a  </a:t>
            </a:r>
            <a:r>
              <a:rPr b="1" lang="en-US" sz="2050">
                <a:solidFill>
                  <a:srgbClr val="00B050"/>
                </a:solidFill>
              </a:rPr>
              <a:t>start </a:t>
            </a:r>
            <a:r>
              <a:rPr lang="en-US" sz="2050"/>
              <a:t>and a </a:t>
            </a:r>
            <a:r>
              <a:rPr b="1" lang="en-US" sz="2050">
                <a:solidFill>
                  <a:srgbClr val="FF0000"/>
                </a:solidFill>
              </a:rPr>
              <a:t>stop </a:t>
            </a:r>
            <a:r>
              <a:rPr lang="en-US" sz="2050"/>
              <a:t>codon.</a:t>
            </a:r>
            <a:endParaRPr sz="2050"/>
          </a:p>
          <a:p>
            <a:pPr indent="-180975" lvl="0" marL="228600" rtl="0" algn="l">
              <a:lnSpc>
                <a:spcPct val="70000"/>
              </a:lnSpc>
              <a:spcBef>
                <a:spcPts val="1000"/>
              </a:spcBef>
              <a:spcAft>
                <a:spcPts val="0"/>
              </a:spcAft>
              <a:buSzPts val="2050"/>
              <a:buChar char="•"/>
            </a:pPr>
            <a:r>
              <a:rPr lang="en-US" sz="2050"/>
              <a:t>Not every ORF codes for a protein</a:t>
            </a:r>
            <a:endParaRPr sz="2050"/>
          </a:p>
          <a:p>
            <a:pPr indent="0" lvl="0" marL="228600" rtl="0" algn="l">
              <a:lnSpc>
                <a:spcPct val="90000"/>
              </a:lnSpc>
              <a:spcBef>
                <a:spcPts val="1000"/>
              </a:spcBef>
              <a:spcAft>
                <a:spcPts val="0"/>
              </a:spcAft>
              <a:buSzPts val="2800"/>
              <a:buNone/>
            </a:pPr>
            <a:r>
              <a:t/>
            </a:r>
            <a:endParaRPr/>
          </a:p>
        </p:txBody>
      </p:sp>
      <p:pic>
        <p:nvPicPr>
          <p:cNvPr id="181" name="Google Shape;181;p4"/>
          <p:cNvPicPr preferRelativeResize="0"/>
          <p:nvPr/>
        </p:nvPicPr>
        <p:blipFill rotWithShape="1">
          <a:blip r:embed="rId3">
            <a:alphaModFix/>
          </a:blip>
          <a:srcRect b="0" l="0" r="0" t="0"/>
          <a:stretch/>
        </p:blipFill>
        <p:spPr>
          <a:xfrm>
            <a:off x="955903" y="2391683"/>
            <a:ext cx="6766561" cy="3661905"/>
          </a:xfrm>
          <a:prstGeom prst="rect">
            <a:avLst/>
          </a:prstGeom>
          <a:noFill/>
          <a:ln>
            <a:noFill/>
          </a:ln>
        </p:spPr>
      </p:pic>
      <p:sp>
        <p:nvSpPr>
          <p:cNvPr id="182" name="Google Shape;182;p4"/>
          <p:cNvSpPr txBox="1"/>
          <p:nvPr/>
        </p:nvSpPr>
        <p:spPr>
          <a:xfrm>
            <a:off x="955903" y="6558699"/>
            <a:ext cx="81882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http://slideplayer.com/slide/5750865/19/images/22/Lecture+3.+Gene+Finding+and+Sequence+Annotation.jpg</a:t>
            </a:r>
            <a:endParaRPr b="0" i="0" sz="1400" u="none" cap="none" strike="noStrike">
              <a:solidFill>
                <a:srgbClr val="000000"/>
              </a:solidFill>
              <a:latin typeface="Arial"/>
              <a:ea typeface="Arial"/>
              <a:cs typeface="Arial"/>
              <a:sym typeface="Arial"/>
            </a:endParaRPr>
          </a:p>
        </p:txBody>
      </p:sp>
      <p:sp>
        <p:nvSpPr>
          <p:cNvPr id="183" name="Google Shape;183;p4"/>
          <p:cNvSpPr txBox="1"/>
          <p:nvPr/>
        </p:nvSpPr>
        <p:spPr>
          <a:xfrm>
            <a:off x="0" y="0"/>
            <a:ext cx="9144000" cy="628500"/>
          </a:xfrm>
          <a:prstGeom prst="rect">
            <a:avLst/>
          </a:prstGeom>
          <a:solidFill>
            <a:srgbClr val="B6D7A8"/>
          </a:solid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Understanding how to interpret the genetic code (6-frame translations)</a:t>
            </a:r>
            <a:endParaRPr b="0" i="0" sz="1400" u="none" cap="none" strike="noStrike">
              <a:solidFill>
                <a:srgbClr val="000000"/>
              </a:solidFill>
              <a:latin typeface="Calibri"/>
              <a:ea typeface="Calibri"/>
              <a:cs typeface="Calibri"/>
              <a:sym typeface="Calibri"/>
            </a:endParaRPr>
          </a:p>
        </p:txBody>
      </p:sp>
      <p:sp>
        <p:nvSpPr>
          <p:cNvPr id="184" name="Google Shape;184;p4"/>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8c7dbf2063_0_0"/>
          <p:cNvSpPr txBox="1"/>
          <p:nvPr>
            <p:ph idx="4294967295" type="title"/>
          </p:nvPr>
        </p:nvSpPr>
        <p:spPr>
          <a:xfrm>
            <a:off x="314248" y="1136113"/>
            <a:ext cx="8515500" cy="90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400"/>
              <a:buNone/>
            </a:pPr>
            <a:r>
              <a:rPr lang="en-US" sz="2400"/>
              <a:t>Identify Stop and Start codons to locate Open Reading Frames</a:t>
            </a:r>
            <a:endParaRPr/>
          </a:p>
        </p:txBody>
      </p:sp>
      <p:sp>
        <p:nvSpPr>
          <p:cNvPr id="191" name="Google Shape;191;g8c7dbf2063_0_0"/>
          <p:cNvSpPr txBox="1"/>
          <p:nvPr/>
        </p:nvSpPr>
        <p:spPr>
          <a:xfrm>
            <a:off x="1798800" y="1958950"/>
            <a:ext cx="4069800" cy="481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i="0" lang="en-US" sz="2900" u="none" cap="none" strike="noStrike">
                <a:solidFill>
                  <a:srgbClr val="000000"/>
                </a:solidFill>
                <a:latin typeface="Consolas"/>
                <a:ea typeface="Consolas"/>
                <a:cs typeface="Consolas"/>
                <a:sym typeface="Consolas"/>
              </a:rPr>
              <a:t>ATGGACCTCGTAGCCCAA</a:t>
            </a:r>
            <a:endParaRPr i="0" sz="2900" u="none" cap="none" strike="noStrike">
              <a:solidFill>
                <a:srgbClr val="000000"/>
              </a:solidFill>
              <a:latin typeface="Consolas"/>
              <a:ea typeface="Consolas"/>
              <a:cs typeface="Consolas"/>
              <a:sym typeface="Consolas"/>
            </a:endParaRPr>
          </a:p>
        </p:txBody>
      </p:sp>
      <p:sp>
        <p:nvSpPr>
          <p:cNvPr id="192" name="Google Shape;192;g8c7dbf2063_0_0"/>
          <p:cNvSpPr txBox="1"/>
          <p:nvPr/>
        </p:nvSpPr>
        <p:spPr>
          <a:xfrm>
            <a:off x="1798800" y="3010900"/>
            <a:ext cx="7304700" cy="481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i="0" lang="en-US" sz="2900" u="none" cap="none" strike="noStrike">
                <a:solidFill>
                  <a:srgbClr val="000000"/>
                </a:solidFill>
                <a:latin typeface="Consolas"/>
                <a:ea typeface="Consolas"/>
                <a:cs typeface="Consolas"/>
                <a:sym typeface="Consolas"/>
              </a:rPr>
              <a:t>ATG GAC CTC GTA GCC CAA</a:t>
            </a:r>
            <a:endParaRPr i="0" sz="2900" u="none" cap="none" strike="noStrike">
              <a:solidFill>
                <a:srgbClr val="000000"/>
              </a:solidFill>
              <a:latin typeface="Consolas"/>
              <a:ea typeface="Consolas"/>
              <a:cs typeface="Consolas"/>
              <a:sym typeface="Consolas"/>
            </a:endParaRPr>
          </a:p>
        </p:txBody>
      </p:sp>
      <p:sp>
        <p:nvSpPr>
          <p:cNvPr id="193" name="Google Shape;193;g8c7dbf2063_0_0"/>
          <p:cNvSpPr txBox="1"/>
          <p:nvPr/>
        </p:nvSpPr>
        <p:spPr>
          <a:xfrm>
            <a:off x="1295575" y="3065175"/>
            <a:ext cx="469500" cy="481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Calibri"/>
                <a:ea typeface="Calibri"/>
                <a:cs typeface="Calibri"/>
                <a:sym typeface="Calibri"/>
              </a:rPr>
              <a:t>+1</a:t>
            </a:r>
            <a:endParaRPr b="0" i="0" sz="2200" u="none" cap="none" strike="noStrike">
              <a:solidFill>
                <a:srgbClr val="000000"/>
              </a:solidFill>
              <a:latin typeface="Calibri"/>
              <a:ea typeface="Calibri"/>
              <a:cs typeface="Calibri"/>
              <a:sym typeface="Calibri"/>
            </a:endParaRPr>
          </a:p>
        </p:txBody>
      </p:sp>
      <p:sp>
        <p:nvSpPr>
          <p:cNvPr id="194" name="Google Shape;194;g8c7dbf2063_0_0"/>
          <p:cNvSpPr txBox="1"/>
          <p:nvPr/>
        </p:nvSpPr>
        <p:spPr>
          <a:xfrm>
            <a:off x="1798800" y="3631350"/>
            <a:ext cx="6837000" cy="481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lang="en-US" sz="2900">
                <a:latin typeface="Consolas"/>
                <a:ea typeface="Consolas"/>
                <a:cs typeface="Consolas"/>
                <a:sym typeface="Consolas"/>
              </a:rPr>
              <a:t> </a:t>
            </a:r>
            <a:r>
              <a:rPr i="0" lang="en-US" sz="2900" u="none" cap="none" strike="noStrike">
                <a:solidFill>
                  <a:srgbClr val="000000"/>
                </a:solidFill>
                <a:latin typeface="Consolas"/>
                <a:ea typeface="Consolas"/>
                <a:cs typeface="Consolas"/>
                <a:sym typeface="Consolas"/>
              </a:rPr>
              <a:t>TGG ACC</a:t>
            </a:r>
            <a:r>
              <a:rPr lang="en-US" sz="2900">
                <a:latin typeface="Consolas"/>
                <a:ea typeface="Consolas"/>
                <a:cs typeface="Consolas"/>
                <a:sym typeface="Consolas"/>
              </a:rPr>
              <a:t> </a:t>
            </a:r>
            <a:r>
              <a:rPr i="0" lang="en-US" sz="2900" u="none" cap="none" strike="noStrike">
                <a:solidFill>
                  <a:srgbClr val="000000"/>
                </a:solidFill>
                <a:latin typeface="Consolas"/>
                <a:ea typeface="Consolas"/>
                <a:cs typeface="Consolas"/>
                <a:sym typeface="Consolas"/>
              </a:rPr>
              <a:t>TCG TAG CCC ...</a:t>
            </a:r>
            <a:endParaRPr i="0" sz="2900" u="none" cap="none" strike="noStrike">
              <a:solidFill>
                <a:srgbClr val="000000"/>
              </a:solidFill>
              <a:latin typeface="Consolas"/>
              <a:ea typeface="Consolas"/>
              <a:cs typeface="Consolas"/>
              <a:sym typeface="Consolas"/>
            </a:endParaRPr>
          </a:p>
        </p:txBody>
      </p:sp>
      <p:sp>
        <p:nvSpPr>
          <p:cNvPr id="195" name="Google Shape;195;g8c7dbf2063_0_0"/>
          <p:cNvSpPr txBox="1"/>
          <p:nvPr/>
        </p:nvSpPr>
        <p:spPr>
          <a:xfrm>
            <a:off x="1295575" y="3694363"/>
            <a:ext cx="469500" cy="481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Calibri"/>
                <a:ea typeface="Calibri"/>
                <a:cs typeface="Calibri"/>
                <a:sym typeface="Calibri"/>
              </a:rPr>
              <a:t>+2</a:t>
            </a:r>
            <a:endParaRPr b="0" i="0" sz="2200" u="none" cap="none" strike="noStrike">
              <a:solidFill>
                <a:srgbClr val="000000"/>
              </a:solidFill>
              <a:latin typeface="Calibri"/>
              <a:ea typeface="Calibri"/>
              <a:cs typeface="Calibri"/>
              <a:sym typeface="Calibri"/>
            </a:endParaRPr>
          </a:p>
        </p:txBody>
      </p:sp>
      <p:sp>
        <p:nvSpPr>
          <p:cNvPr id="196" name="Google Shape;196;g8c7dbf2063_0_0"/>
          <p:cNvSpPr txBox="1"/>
          <p:nvPr/>
        </p:nvSpPr>
        <p:spPr>
          <a:xfrm>
            <a:off x="1798800" y="4251775"/>
            <a:ext cx="5910900" cy="481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lang="en-US" sz="2900">
                <a:latin typeface="Consolas"/>
                <a:ea typeface="Consolas"/>
                <a:cs typeface="Consolas"/>
                <a:sym typeface="Consolas"/>
              </a:rPr>
              <a:t>  </a:t>
            </a:r>
            <a:r>
              <a:rPr i="0" lang="en-US" sz="2900" u="none" cap="none" strike="noStrike">
                <a:solidFill>
                  <a:srgbClr val="000000"/>
                </a:solidFill>
                <a:latin typeface="Consolas"/>
                <a:ea typeface="Consolas"/>
                <a:cs typeface="Consolas"/>
                <a:sym typeface="Consolas"/>
              </a:rPr>
              <a:t>GGA CCT</a:t>
            </a:r>
            <a:r>
              <a:rPr lang="en-US" sz="2900">
                <a:latin typeface="Consolas"/>
                <a:ea typeface="Consolas"/>
                <a:cs typeface="Consolas"/>
                <a:sym typeface="Consolas"/>
              </a:rPr>
              <a:t> </a:t>
            </a:r>
            <a:r>
              <a:rPr i="0" lang="en-US" sz="2900" u="none" cap="none" strike="noStrike">
                <a:solidFill>
                  <a:srgbClr val="000000"/>
                </a:solidFill>
                <a:latin typeface="Consolas"/>
                <a:ea typeface="Consolas"/>
                <a:cs typeface="Consolas"/>
                <a:sym typeface="Consolas"/>
              </a:rPr>
              <a:t>CGT AGC CCA ...</a:t>
            </a:r>
            <a:endParaRPr i="0" sz="2900" u="none" cap="none" strike="noStrike">
              <a:solidFill>
                <a:srgbClr val="000000"/>
              </a:solidFill>
              <a:latin typeface="Consolas"/>
              <a:ea typeface="Consolas"/>
              <a:cs typeface="Consolas"/>
              <a:sym typeface="Consolas"/>
            </a:endParaRPr>
          </a:p>
        </p:txBody>
      </p:sp>
      <p:sp>
        <p:nvSpPr>
          <p:cNvPr id="197" name="Google Shape;197;g8c7dbf2063_0_0"/>
          <p:cNvSpPr txBox="1"/>
          <p:nvPr/>
        </p:nvSpPr>
        <p:spPr>
          <a:xfrm>
            <a:off x="1295575" y="4308738"/>
            <a:ext cx="469500" cy="481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Calibri"/>
                <a:ea typeface="Calibri"/>
                <a:cs typeface="Calibri"/>
                <a:sym typeface="Calibri"/>
              </a:rPr>
              <a:t>+3</a:t>
            </a:r>
            <a:endParaRPr b="0" i="0" sz="2200" u="none" cap="none" strike="noStrike">
              <a:solidFill>
                <a:srgbClr val="000000"/>
              </a:solidFill>
              <a:latin typeface="Calibri"/>
              <a:ea typeface="Calibri"/>
              <a:cs typeface="Calibri"/>
              <a:sym typeface="Calibri"/>
            </a:endParaRPr>
          </a:p>
        </p:txBody>
      </p:sp>
      <p:sp>
        <p:nvSpPr>
          <p:cNvPr id="198" name="Google Shape;198;g8c7dbf2063_0_0"/>
          <p:cNvSpPr txBox="1"/>
          <p:nvPr/>
        </p:nvSpPr>
        <p:spPr>
          <a:xfrm>
            <a:off x="707575" y="5089775"/>
            <a:ext cx="7493100" cy="15459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Are there any stop or start codons present?</a:t>
            </a:r>
            <a:endParaRPr>
              <a:solidFill>
                <a:schemeClr val="dk1"/>
              </a:solidFill>
              <a:latin typeface="Calibri"/>
              <a:ea typeface="Calibri"/>
              <a:cs typeface="Calibri"/>
              <a:sym typeface="Calibri"/>
            </a:endParaRPr>
          </a:p>
          <a:p>
            <a:pPr indent="-342900" lvl="0" marL="457200" marR="0" rtl="0" algn="l">
              <a:lnSpc>
                <a:spcPct val="115000"/>
              </a:lnSpc>
              <a:spcBef>
                <a:spcPts val="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If there are 3 choices (frames) in the forward direction,</a:t>
            </a:r>
            <a:r>
              <a:rPr lang="en-US" sz="1800">
                <a:solidFill>
                  <a:schemeClr val="dk1"/>
                </a:solidFill>
                <a:latin typeface="Calibri"/>
                <a:ea typeface="Calibri"/>
                <a:cs typeface="Calibri"/>
                <a:sym typeface="Calibri"/>
              </a:rPr>
              <a:t> </a:t>
            </a:r>
            <a:r>
              <a:rPr b="0" i="0" lang="en-US" sz="1800" u="none" cap="none" strike="noStrike">
                <a:solidFill>
                  <a:schemeClr val="dk1"/>
                </a:solidFill>
                <a:latin typeface="Calibri"/>
                <a:ea typeface="Calibri"/>
                <a:cs typeface="Calibri"/>
                <a:sym typeface="Calibri"/>
              </a:rPr>
              <a:t>how many are in the reverse direction?  </a:t>
            </a:r>
            <a:endParaRPr b="0" i="0" sz="1800" u="none" cap="none" strike="noStrike">
              <a:solidFill>
                <a:schemeClr val="dk1"/>
              </a:solidFill>
              <a:latin typeface="Calibri"/>
              <a:ea typeface="Calibri"/>
              <a:cs typeface="Calibri"/>
              <a:sym typeface="Calibri"/>
            </a:endParaRPr>
          </a:p>
          <a:p>
            <a:pPr indent="-342900" lvl="0" marL="457200" marR="0" rtl="0" algn="l">
              <a:lnSpc>
                <a:spcPct val="115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Are there any start or stop codons in the reverse frames?</a:t>
            </a:r>
            <a:endParaRPr sz="1800">
              <a:solidFill>
                <a:schemeClr val="dk1"/>
              </a:solidFill>
              <a:latin typeface="Calibri"/>
              <a:ea typeface="Calibri"/>
              <a:cs typeface="Calibri"/>
              <a:sym typeface="Calibri"/>
            </a:endParaRPr>
          </a:p>
        </p:txBody>
      </p:sp>
      <p:sp>
        <p:nvSpPr>
          <p:cNvPr id="199" name="Google Shape;199;g8c7dbf2063_0_0"/>
          <p:cNvSpPr txBox="1"/>
          <p:nvPr/>
        </p:nvSpPr>
        <p:spPr>
          <a:xfrm>
            <a:off x="0" y="0"/>
            <a:ext cx="9144000" cy="628500"/>
          </a:xfrm>
          <a:prstGeom prst="rect">
            <a:avLst/>
          </a:prstGeom>
          <a:solidFill>
            <a:srgbClr val="B6D7A8"/>
          </a:solid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Understanding how to interpret the genetic code (6-frame translations)</a:t>
            </a:r>
            <a:endParaRPr b="0" i="0" sz="1400" u="none" cap="none" strike="noStrike">
              <a:solidFill>
                <a:srgbClr val="000000"/>
              </a:solidFill>
              <a:latin typeface="Calibri"/>
              <a:ea typeface="Calibri"/>
              <a:cs typeface="Calibri"/>
              <a:sym typeface="Calibri"/>
            </a:endParaRPr>
          </a:p>
        </p:txBody>
      </p:sp>
      <p:sp>
        <p:nvSpPr>
          <p:cNvPr id="200" name="Google Shape;200;g8c7dbf2063_0_0"/>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g8c947a1c8f_0_161"/>
          <p:cNvSpPr txBox="1"/>
          <p:nvPr/>
        </p:nvSpPr>
        <p:spPr>
          <a:xfrm>
            <a:off x="816800" y="708925"/>
            <a:ext cx="7289400" cy="2234700"/>
          </a:xfrm>
          <a:prstGeom prst="rect">
            <a:avLst/>
          </a:prstGeom>
          <a:noFill/>
          <a:ln>
            <a:noFill/>
          </a:ln>
        </p:spPr>
        <p:txBody>
          <a:bodyPr anchorCtr="0" anchor="t" bIns="91425" lIns="91425" spcFirstLastPara="1" rIns="91425" wrap="square" tIns="91425">
            <a:noAutofit/>
          </a:bodyPr>
          <a:lstStyle/>
          <a:p>
            <a:pPr indent="0" lvl="0" marL="0" marR="0" rtl="0" algn="l">
              <a:lnSpc>
                <a:spcPct val="107916"/>
              </a:lnSpc>
              <a:spcBef>
                <a:spcPts val="0"/>
              </a:spcBef>
              <a:spcAft>
                <a:spcPts val="0"/>
              </a:spcAft>
              <a:buClr>
                <a:schemeClr val="dk1"/>
              </a:buClr>
              <a:buSzPts val="1100"/>
              <a:buFont typeface="Arial"/>
              <a:buNone/>
            </a:pPr>
            <a:r>
              <a:rPr b="1" i="0" lang="en-US" sz="1700" u="none" cap="none" strike="noStrike">
                <a:solidFill>
                  <a:schemeClr val="dk1"/>
                </a:solidFill>
                <a:latin typeface="Calibri"/>
                <a:ea typeface="Calibri"/>
                <a:cs typeface="Calibri"/>
                <a:sym typeface="Calibri"/>
              </a:rPr>
              <a:t>Instructions:</a:t>
            </a:r>
            <a:endParaRPr b="1" i="0" sz="1700" u="none" cap="none" strike="noStrike">
              <a:solidFill>
                <a:schemeClr val="dk1"/>
              </a:solidFill>
              <a:latin typeface="Calibri"/>
              <a:ea typeface="Calibri"/>
              <a:cs typeface="Calibri"/>
              <a:sym typeface="Calibri"/>
            </a:endParaRPr>
          </a:p>
          <a:p>
            <a:pPr indent="0" lvl="0" marL="0" marR="0" rtl="0" algn="l">
              <a:lnSpc>
                <a:spcPct val="107916"/>
              </a:lnSpc>
              <a:spcBef>
                <a:spcPts val="800"/>
              </a:spcBef>
              <a:spcAft>
                <a:spcPts val="0"/>
              </a:spcAft>
              <a:buClr>
                <a:schemeClr val="dk1"/>
              </a:buClr>
              <a:buSzPts val="1100"/>
              <a:buFont typeface="Arial"/>
              <a:buNone/>
            </a:pPr>
            <a:r>
              <a:rPr b="0" i="0" lang="en-US" sz="1700" u="none" cap="none" strike="noStrike">
                <a:solidFill>
                  <a:schemeClr val="dk1"/>
                </a:solidFill>
                <a:latin typeface="Calibri"/>
                <a:ea typeface="Calibri"/>
                <a:cs typeface="Calibri"/>
                <a:sym typeface="Calibri"/>
              </a:rPr>
              <a:t>1.  Using the coding DNA strand below, separate the nucleotides into codons for each reading frame (+1, +2, +3, -1, -2, -3).</a:t>
            </a:r>
            <a:endParaRPr b="0" i="0" sz="1700" u="none" cap="none" strike="noStrike">
              <a:solidFill>
                <a:schemeClr val="dk1"/>
              </a:solidFill>
              <a:latin typeface="Calibri"/>
              <a:ea typeface="Calibri"/>
              <a:cs typeface="Calibri"/>
              <a:sym typeface="Calibri"/>
            </a:endParaRPr>
          </a:p>
          <a:p>
            <a:pPr indent="0" lvl="0" marL="0" marR="0" rtl="0" algn="l">
              <a:lnSpc>
                <a:spcPct val="107916"/>
              </a:lnSpc>
              <a:spcBef>
                <a:spcPts val="800"/>
              </a:spcBef>
              <a:spcAft>
                <a:spcPts val="0"/>
              </a:spcAft>
              <a:buClr>
                <a:schemeClr val="dk1"/>
              </a:buClr>
              <a:buSzPts val="1100"/>
              <a:buFont typeface="Arial"/>
              <a:buNone/>
            </a:pPr>
            <a:r>
              <a:rPr b="0" i="0" lang="en-US" sz="1700" u="none" cap="none" strike="noStrike">
                <a:solidFill>
                  <a:schemeClr val="dk1"/>
                </a:solidFill>
                <a:latin typeface="Calibri"/>
                <a:ea typeface="Calibri"/>
                <a:cs typeface="Calibri"/>
                <a:sym typeface="Calibri"/>
              </a:rPr>
              <a:t>2.  Use your codon chart to translate the first 5 amino acids in each reading frame.  Use the 1-letter code for each amino acid.</a:t>
            </a:r>
            <a:endParaRPr b="0" i="0" sz="1700" u="none" cap="none" strike="noStrike">
              <a:solidFill>
                <a:schemeClr val="dk1"/>
              </a:solidFill>
              <a:latin typeface="Calibri"/>
              <a:ea typeface="Calibri"/>
              <a:cs typeface="Calibri"/>
              <a:sym typeface="Calibri"/>
            </a:endParaRPr>
          </a:p>
          <a:p>
            <a:pPr indent="0" lvl="0" marL="0" marR="0" rtl="0" algn="l">
              <a:lnSpc>
                <a:spcPct val="107916"/>
              </a:lnSpc>
              <a:spcBef>
                <a:spcPts val="800"/>
              </a:spcBef>
              <a:spcAft>
                <a:spcPts val="0"/>
              </a:spcAft>
              <a:buClr>
                <a:schemeClr val="dk1"/>
              </a:buClr>
              <a:buSzPts val="1100"/>
              <a:buFont typeface="Arial"/>
              <a:buNone/>
            </a:pPr>
            <a:r>
              <a:rPr b="0" i="0" lang="en-US" sz="1700" u="none" cap="none" strike="noStrike">
                <a:solidFill>
                  <a:schemeClr val="dk1"/>
                </a:solidFill>
                <a:latin typeface="Calibri"/>
                <a:ea typeface="Calibri"/>
                <a:cs typeface="Calibri"/>
                <a:sym typeface="Calibri"/>
              </a:rPr>
              <a:t>3.  Use a highlighter to indicate any potential starts (ATG, TTG, GTG)</a:t>
            </a:r>
            <a:endParaRPr b="0" i="0" sz="1700" u="none" cap="none" strike="noStrike">
              <a:solidFill>
                <a:schemeClr val="dk1"/>
              </a:solidFill>
              <a:latin typeface="Calibri"/>
              <a:ea typeface="Calibri"/>
              <a:cs typeface="Calibri"/>
              <a:sym typeface="Calibri"/>
            </a:endParaRPr>
          </a:p>
          <a:p>
            <a:pPr indent="0" lvl="0" marL="0" marR="0" rtl="0" algn="l">
              <a:lnSpc>
                <a:spcPct val="100000"/>
              </a:lnSpc>
              <a:spcBef>
                <a:spcPts val="80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207" name="Google Shape;207;g8c947a1c8f_0_161"/>
          <p:cNvSpPr txBox="1"/>
          <p:nvPr/>
        </p:nvSpPr>
        <p:spPr>
          <a:xfrm>
            <a:off x="228600" y="3043700"/>
            <a:ext cx="8757000" cy="3706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chemeClr val="dk1"/>
                </a:solidFill>
                <a:latin typeface="Calibri"/>
                <a:ea typeface="Calibri"/>
                <a:cs typeface="Calibri"/>
                <a:sym typeface="Calibri"/>
              </a:rPr>
              <a:t>+3</a:t>
            </a:r>
            <a:endParaRPr b="0" i="0" sz="17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chemeClr val="dk1"/>
                </a:solidFill>
                <a:latin typeface="Calibri"/>
                <a:ea typeface="Calibri"/>
                <a:cs typeface="Calibri"/>
                <a:sym typeface="Calibri"/>
              </a:rPr>
              <a:t>+2</a:t>
            </a:r>
            <a:endParaRPr b="0" i="0" sz="17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chemeClr val="dk1"/>
                </a:solidFill>
                <a:latin typeface="Calibri"/>
                <a:ea typeface="Calibri"/>
                <a:cs typeface="Calibri"/>
                <a:sym typeface="Calibri"/>
              </a:rPr>
              <a:t>+1</a:t>
            </a:r>
            <a:endParaRPr b="0" i="0" sz="1700" u="none" cap="none" strike="noStrike">
              <a:solidFill>
                <a:schemeClr val="dk1"/>
              </a:solidFill>
              <a:latin typeface="Calibri"/>
              <a:ea typeface="Calibri"/>
              <a:cs typeface="Calibri"/>
              <a:sym typeface="Calibri"/>
            </a:endParaRPr>
          </a:p>
          <a:p>
            <a:pPr indent="45720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rPr lang="en-US" sz="1300">
                <a:solidFill>
                  <a:schemeClr val="dk1"/>
                </a:solidFill>
                <a:latin typeface="Consolas"/>
                <a:ea typeface="Consolas"/>
                <a:cs typeface="Consolas"/>
                <a:sym typeface="Consolas"/>
              </a:rPr>
              <a:t>  </a:t>
            </a:r>
            <a:r>
              <a:rPr i="0" lang="en-US" sz="1300" u="none" cap="none" strike="noStrike">
                <a:solidFill>
                  <a:schemeClr val="dk1"/>
                </a:solidFill>
                <a:latin typeface="Consolas"/>
                <a:ea typeface="Consolas"/>
                <a:cs typeface="Consolas"/>
                <a:sym typeface="Consolas"/>
              </a:rPr>
              <a:t>5’ A G C C C G A T G T G T G T G A C C G A G G G G T T G A G A T G C C G T T C G C T  3’</a:t>
            </a:r>
            <a:endParaRPr i="0" sz="1300" u="none" cap="none" strike="noStrike">
              <a:solidFill>
                <a:schemeClr val="dk1"/>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700"/>
              <a:buFont typeface="Arial"/>
              <a:buNone/>
            </a:pPr>
            <a:r>
              <a:rPr lang="en-US" sz="1300">
                <a:solidFill>
                  <a:schemeClr val="dk1"/>
                </a:solidFill>
                <a:latin typeface="Consolas"/>
                <a:ea typeface="Consolas"/>
                <a:cs typeface="Consolas"/>
                <a:sym typeface="Consolas"/>
              </a:rPr>
              <a:t>  </a:t>
            </a:r>
            <a:r>
              <a:rPr i="0" lang="en-US" sz="1300" u="none" cap="none" strike="noStrike">
                <a:solidFill>
                  <a:schemeClr val="dk1"/>
                </a:solidFill>
                <a:latin typeface="Consolas"/>
                <a:ea typeface="Consolas"/>
                <a:cs typeface="Consolas"/>
                <a:sym typeface="Consolas"/>
              </a:rPr>
              <a:t>3’ T C G G G C T A C A C A C A C T G G C T C C C C A A C T C T A C G G C A A G C G A  5’</a:t>
            </a:r>
            <a:endParaRPr i="0" sz="1300" u="none" cap="none" strike="noStrike">
              <a:solidFill>
                <a:schemeClr val="dk1"/>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chemeClr val="dk1"/>
                </a:solidFill>
                <a:latin typeface="Calibri"/>
                <a:ea typeface="Calibri"/>
                <a:cs typeface="Calibri"/>
                <a:sym typeface="Calibri"/>
              </a:rPr>
              <a:t>-1</a:t>
            </a:r>
            <a:endParaRPr b="0" i="0" sz="17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chemeClr val="dk1"/>
                </a:solidFill>
                <a:latin typeface="Calibri"/>
                <a:ea typeface="Calibri"/>
                <a:cs typeface="Calibri"/>
                <a:sym typeface="Calibri"/>
              </a:rPr>
              <a:t>-2</a:t>
            </a:r>
            <a:endParaRPr b="0" i="0" sz="17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chemeClr val="dk1"/>
                </a:solidFill>
                <a:latin typeface="Calibri"/>
                <a:ea typeface="Calibri"/>
                <a:cs typeface="Calibri"/>
                <a:sym typeface="Calibri"/>
              </a:rPr>
              <a:t>-3</a:t>
            </a:r>
            <a:endParaRPr b="0" i="0" sz="1700" u="none" cap="none" strike="noStrike">
              <a:solidFill>
                <a:schemeClr val="dk1"/>
              </a:solidFill>
              <a:latin typeface="Calibri"/>
              <a:ea typeface="Calibri"/>
              <a:cs typeface="Calibri"/>
              <a:sym typeface="Calibri"/>
            </a:endParaRPr>
          </a:p>
        </p:txBody>
      </p:sp>
      <p:sp>
        <p:nvSpPr>
          <p:cNvPr id="208" name="Google Shape;208;g8c947a1c8f_0_161"/>
          <p:cNvSpPr txBox="1"/>
          <p:nvPr/>
        </p:nvSpPr>
        <p:spPr>
          <a:xfrm>
            <a:off x="0" y="0"/>
            <a:ext cx="9144000" cy="628500"/>
          </a:xfrm>
          <a:prstGeom prst="rect">
            <a:avLst/>
          </a:prstGeom>
          <a:solidFill>
            <a:srgbClr val="B6D7A8"/>
          </a:solid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Understanding how to interpret the genetic code (6-frame translations)</a:t>
            </a:r>
            <a:endParaRPr b="0" i="0" sz="1400" u="none" cap="none" strike="noStrike">
              <a:solidFill>
                <a:srgbClr val="000000"/>
              </a:solidFill>
              <a:latin typeface="Calibri"/>
              <a:ea typeface="Calibri"/>
              <a:cs typeface="Calibri"/>
              <a:sym typeface="Calibri"/>
            </a:endParaRPr>
          </a:p>
        </p:txBody>
      </p:sp>
      <p:sp>
        <p:nvSpPr>
          <p:cNvPr id="209" name="Google Shape;209;g8c947a1c8f_0_161"/>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2017-05-05T19:41:19Z</dcterms:created>
  <dc:creator>Sivanathan, Viknesh</dc:creator>
</cp:coreProperties>
</file>