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D1400-D2E2-4E9F-87BA-84903436AB27}"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FD25E-B9EB-45F1-9CBA-BDA5E4C68A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D1400-D2E2-4E9F-87BA-84903436AB27}" type="datetimeFigureOut">
              <a:rPr lang="en-US" smtClean="0"/>
              <a:pPr/>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FD25E-B9EB-45F1-9CBA-BDA5E4C68A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hl.uab.edu:15104/doi/10.1046/j.1365-2958.2000.02183.x/ful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lhl.uab.edu:15104/doi/10.1046/j.1365-2958.2000.02183.x/full"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552450"/>
            <a:ext cx="3810000" cy="5753100"/>
          </a:xfrm>
          <a:prstGeom prst="rect">
            <a:avLst/>
          </a:prstGeom>
          <a:noFill/>
          <a:ln w="9525">
            <a:noFill/>
            <a:miter lim="800000"/>
            <a:headEnd/>
            <a:tailEnd/>
          </a:ln>
          <a:effectLst/>
        </p:spPr>
      </p:pic>
      <p:sp>
        <p:nvSpPr>
          <p:cNvPr id="5" name="TextBox 4"/>
          <p:cNvSpPr txBox="1"/>
          <p:nvPr/>
        </p:nvSpPr>
        <p:spPr>
          <a:xfrm>
            <a:off x="4419600" y="609600"/>
            <a:ext cx="4343400" cy="646331"/>
          </a:xfrm>
          <a:prstGeom prst="rect">
            <a:avLst/>
          </a:prstGeom>
          <a:noFill/>
        </p:spPr>
        <p:txBody>
          <a:bodyPr wrap="square" rtlCol="0">
            <a:spAutoFit/>
          </a:bodyPr>
          <a:lstStyle/>
          <a:p>
            <a:r>
              <a:rPr lang="en-US" dirty="0" smtClean="0"/>
              <a:t>Figure 1.  Observation – Phage Bxb1 forms large halos.</a:t>
            </a:r>
            <a:endParaRPr lang="en-US" dirty="0"/>
          </a:p>
        </p:txBody>
      </p:sp>
      <p:sp>
        <p:nvSpPr>
          <p:cNvPr id="6" name="TextBox 5"/>
          <p:cNvSpPr txBox="1"/>
          <p:nvPr/>
        </p:nvSpPr>
        <p:spPr>
          <a:xfrm>
            <a:off x="4495800" y="4648200"/>
            <a:ext cx="4191000" cy="1938992"/>
          </a:xfrm>
          <a:prstGeom prst="rect">
            <a:avLst/>
          </a:prstGeom>
          <a:noFill/>
        </p:spPr>
        <p:txBody>
          <a:bodyPr wrap="square" rtlCol="0">
            <a:spAutoFit/>
          </a:bodyPr>
          <a:lstStyle/>
          <a:p>
            <a:r>
              <a:rPr lang="en-US" sz="1200" dirty="0" smtClean="0"/>
              <a:t>Figure 1. Halo formation by </a:t>
            </a:r>
            <a:r>
              <a:rPr lang="en-US" sz="1200" dirty="0" err="1" smtClean="0"/>
              <a:t>mycobacteriophage</a:t>
            </a:r>
            <a:r>
              <a:rPr lang="en-US" sz="1200" dirty="0" smtClean="0"/>
              <a:t> Bxb1. A 10 µl sample containing ≈ 10</a:t>
            </a:r>
            <a:r>
              <a:rPr lang="en-US" sz="1200" baseline="30000" dirty="0" smtClean="0"/>
              <a:t>8</a:t>
            </a:r>
            <a:r>
              <a:rPr lang="en-US" sz="1200" dirty="0" smtClean="0"/>
              <a:t> particles of Bxb1 was spotted onto a lawn of </a:t>
            </a:r>
            <a:r>
              <a:rPr lang="en-US" sz="1200" i="1" dirty="0" smtClean="0"/>
              <a:t>M. </a:t>
            </a:r>
            <a:r>
              <a:rPr lang="en-US" sz="1200" i="1" dirty="0" err="1" smtClean="0"/>
              <a:t>smegmatis</a:t>
            </a:r>
            <a:r>
              <a:rPr lang="en-US" sz="1200" dirty="0" smtClean="0"/>
              <a:t> mc</a:t>
            </a:r>
            <a:r>
              <a:rPr lang="en-US" sz="1200" baseline="30000" dirty="0" smtClean="0"/>
              <a:t>2</a:t>
            </a:r>
            <a:r>
              <a:rPr lang="en-US" sz="1200" dirty="0" smtClean="0"/>
              <a:t>155 prepared in top agar. Incubation was continued for several days at 37°C, and the plate was photographed at various intervals. The number at the top left indicates the number of days of incubation. The extent of the halo is illustrated by the arrow on the plate incubated for 18 days. The streaks on the lawn represent uneven growth of </a:t>
            </a:r>
            <a:r>
              <a:rPr lang="en-US" sz="1200" i="1" dirty="0" smtClean="0"/>
              <a:t>M. </a:t>
            </a:r>
            <a:r>
              <a:rPr lang="en-US" sz="1200" i="1" dirty="0" err="1" smtClean="0"/>
              <a:t>smegmatis</a:t>
            </a:r>
            <a:r>
              <a:rPr lang="en-US" sz="1200" dirty="0" smtClean="0"/>
              <a:t>.</a:t>
            </a:r>
          </a:p>
          <a:p>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52400" y="844868"/>
            <a:ext cx="8915400" cy="3727132"/>
          </a:xfrm>
          <a:prstGeom prst="rect">
            <a:avLst/>
          </a:prstGeom>
          <a:noFill/>
          <a:ln w="9525">
            <a:noFill/>
            <a:miter lim="800000"/>
            <a:headEnd/>
            <a:tailEnd/>
          </a:ln>
          <a:effectLst/>
        </p:spPr>
      </p:pic>
      <p:sp>
        <p:nvSpPr>
          <p:cNvPr id="3" name="Rectangle 2"/>
          <p:cNvSpPr/>
          <p:nvPr/>
        </p:nvSpPr>
        <p:spPr>
          <a:xfrm>
            <a:off x="144332" y="304800"/>
            <a:ext cx="3214470" cy="369332"/>
          </a:xfrm>
          <a:prstGeom prst="rect">
            <a:avLst/>
          </a:prstGeom>
        </p:spPr>
        <p:txBody>
          <a:bodyPr wrap="none">
            <a:spAutoFit/>
          </a:bodyPr>
          <a:lstStyle/>
          <a:p>
            <a:r>
              <a:rPr lang="en-US" b="1" dirty="0" smtClean="0"/>
              <a:t>Figure 4 – Genome organization</a:t>
            </a:r>
            <a:endParaRPr lang="en-US" b="1" dirty="0"/>
          </a:p>
        </p:txBody>
      </p:sp>
      <p:sp>
        <p:nvSpPr>
          <p:cNvPr id="4" name="Rectangle 3"/>
          <p:cNvSpPr/>
          <p:nvPr/>
        </p:nvSpPr>
        <p:spPr>
          <a:xfrm>
            <a:off x="152400" y="4951274"/>
            <a:ext cx="8686800" cy="1754326"/>
          </a:xfrm>
          <a:prstGeom prst="rect">
            <a:avLst/>
          </a:prstGeom>
        </p:spPr>
        <p:txBody>
          <a:bodyPr wrap="square">
            <a:spAutoFit/>
          </a:bodyPr>
          <a:lstStyle/>
          <a:p>
            <a:r>
              <a:rPr lang="en-US" sz="1200" dirty="0" smtClean="0"/>
              <a:t>Figure 4. Genome maps of Bxb1 and L5. The genomes of L5 and Bxb1 are represented by the horizontal bars with 1 kb markers. The genes are shown as </a:t>
            </a:r>
            <a:r>
              <a:rPr lang="en-US" sz="1200" dirty="0" err="1" smtClean="0"/>
              <a:t>coloured</a:t>
            </a:r>
            <a:r>
              <a:rPr lang="en-US" sz="1200" dirty="0" smtClean="0"/>
              <a:t> boxes either above (transcribed rightwards) or below (transcribed leftwards) the genome. The direction of transcription is illustrated by the long horizontal arrows. Many of the structure and assembly genes of L5 (</a:t>
            </a:r>
            <a:r>
              <a:rPr lang="en-US" sz="1200" i="1" dirty="0" smtClean="0"/>
              <a:t>1</a:t>
            </a:r>
            <a:r>
              <a:rPr lang="en-US" sz="1200" dirty="0" smtClean="0"/>
              <a:t>–≈ </a:t>
            </a:r>
            <a:r>
              <a:rPr lang="en-US" sz="1200" i="1" dirty="0" smtClean="0"/>
              <a:t>32</a:t>
            </a:r>
            <a:r>
              <a:rPr lang="en-US" sz="1200" dirty="0" smtClean="0"/>
              <a:t>) and Bxb1 (</a:t>
            </a:r>
            <a:r>
              <a:rPr lang="en-US" sz="1200" i="1" dirty="0" smtClean="0"/>
              <a:t>1</a:t>
            </a:r>
            <a:r>
              <a:rPr lang="en-US" sz="1200" dirty="0" smtClean="0"/>
              <a:t>–≈ </a:t>
            </a:r>
            <a:r>
              <a:rPr lang="en-US" sz="1200" i="1" dirty="0" smtClean="0"/>
              <a:t>34</a:t>
            </a:r>
            <a:r>
              <a:rPr lang="en-US" sz="1200" dirty="0" smtClean="0"/>
              <a:t>) encode proteins with related sequences, as illustrated by similar </a:t>
            </a:r>
            <a:r>
              <a:rPr lang="en-US" sz="1200" dirty="0" err="1" smtClean="0"/>
              <a:t>colouring</a:t>
            </a:r>
            <a:r>
              <a:rPr lang="en-US" sz="1200" dirty="0" smtClean="0"/>
              <a:t> of the boxes. However, there is no counterpart of Bxb1 genes </a:t>
            </a:r>
            <a:r>
              <a:rPr lang="en-US" sz="1200" i="1" dirty="0" smtClean="0"/>
              <a:t>30–34</a:t>
            </a:r>
            <a:r>
              <a:rPr lang="en-US" sz="1200" dirty="0" smtClean="0"/>
              <a:t> in L5, and genes </a:t>
            </a:r>
            <a:r>
              <a:rPr lang="en-US" sz="1200" i="1" dirty="0" smtClean="0"/>
              <a:t>8 and 23</a:t>
            </a:r>
            <a:r>
              <a:rPr lang="en-US" sz="1200" dirty="0" smtClean="0"/>
              <a:t> contain central segments that are absent from their L5 homologues (see text). A number of genes in the right arms of these genomes are also related, and these are also shown in similar </a:t>
            </a:r>
            <a:r>
              <a:rPr lang="en-US" sz="1200" dirty="0" err="1" smtClean="0"/>
              <a:t>colours</a:t>
            </a:r>
            <a:r>
              <a:rPr lang="en-US" sz="1200" dirty="0" smtClean="0"/>
              <a:t>. Where known, the gene functions are indicated. Both L5 and Bxb1 contain a large number of repressor binding sites located throughout the genome, and these are indicated by short vertical arrows above each genome. These sites are 13 </a:t>
            </a:r>
            <a:r>
              <a:rPr lang="en-US" sz="1200" dirty="0" err="1" smtClean="0"/>
              <a:t>bp</a:t>
            </a:r>
            <a:r>
              <a:rPr lang="en-US" sz="1200" dirty="0" smtClean="0"/>
              <a:t> asymmetric sequences, and the orientation of each site is indicated by either ‘–’ or ‘+’ above each arrow (</a:t>
            </a:r>
            <a:r>
              <a:rPr lang="en-US" sz="1200" dirty="0" smtClean="0">
                <a:hlinkClick r:id="rId3" tooltip="Link to bibliographic citation"/>
              </a:rPr>
              <a:t> Jain and </a:t>
            </a:r>
            <a:r>
              <a:rPr lang="en-US" sz="1200" dirty="0" err="1" smtClean="0">
                <a:hlinkClick r:id="rId3" tooltip="Link to bibliographic citation"/>
              </a:rPr>
              <a:t>Hatfull</a:t>
            </a:r>
            <a:r>
              <a:rPr lang="en-US" sz="1200" dirty="0" smtClean="0">
                <a:hlinkClick r:id="rId3" tooltip="Link to bibliographic citation"/>
              </a:rPr>
              <a:t>, 2000</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32" y="304800"/>
            <a:ext cx="3500317" cy="369332"/>
          </a:xfrm>
          <a:prstGeom prst="rect">
            <a:avLst/>
          </a:prstGeom>
        </p:spPr>
        <p:txBody>
          <a:bodyPr wrap="none">
            <a:spAutoFit/>
          </a:bodyPr>
          <a:lstStyle/>
          <a:p>
            <a:r>
              <a:rPr lang="en-US" b="1" dirty="0" smtClean="0"/>
              <a:t>Figure 5 – DNA sequence similarity</a:t>
            </a:r>
            <a:endParaRPr lang="en-US" b="1" dirty="0"/>
          </a:p>
        </p:txBody>
      </p:sp>
      <p:pic>
        <p:nvPicPr>
          <p:cNvPr id="7170" name="Picture 2"/>
          <p:cNvPicPr>
            <a:picLocks noChangeAspect="1" noChangeArrowheads="1"/>
          </p:cNvPicPr>
          <p:nvPr/>
        </p:nvPicPr>
        <p:blipFill>
          <a:blip r:embed="rId2"/>
          <a:srcRect/>
          <a:stretch>
            <a:fillRect/>
          </a:stretch>
        </p:blipFill>
        <p:spPr bwMode="auto">
          <a:xfrm>
            <a:off x="57150" y="914400"/>
            <a:ext cx="5657850" cy="5442852"/>
          </a:xfrm>
          <a:prstGeom prst="rect">
            <a:avLst/>
          </a:prstGeom>
          <a:noFill/>
          <a:ln w="9525">
            <a:noFill/>
            <a:miter lim="800000"/>
            <a:headEnd/>
            <a:tailEnd/>
          </a:ln>
          <a:effectLst/>
        </p:spPr>
      </p:pic>
      <p:sp>
        <p:nvSpPr>
          <p:cNvPr id="4" name="Rectangle 3"/>
          <p:cNvSpPr/>
          <p:nvPr/>
        </p:nvSpPr>
        <p:spPr>
          <a:xfrm>
            <a:off x="5867400" y="4690408"/>
            <a:ext cx="3200400" cy="1938992"/>
          </a:xfrm>
          <a:prstGeom prst="rect">
            <a:avLst/>
          </a:prstGeom>
        </p:spPr>
        <p:txBody>
          <a:bodyPr wrap="square">
            <a:spAutoFit/>
          </a:bodyPr>
          <a:lstStyle/>
          <a:p>
            <a:r>
              <a:rPr lang="en-US" sz="1200" dirty="0" smtClean="0"/>
              <a:t>Figure 5. DNA sequence similarity between the structural genes of L5 and Bxb1. The diagonal plot compares segments of the L5 and Bxb1 genomes (co-ordinates 6000–24 000), with each dot indicating at least nine identities in a window span of 11 nucleotides. The locations of the L5 and Bxb1 genes are indicated on the horizontal and vertical axes. This is the only segment of the genomes that shows detectable DNA sequence similarity by this analysis.</a:t>
            </a:r>
            <a:endParaRPr lang="en-US" sz="1200" dirty="0"/>
          </a:p>
        </p:txBody>
      </p:sp>
      <p:sp>
        <p:nvSpPr>
          <p:cNvPr id="5" name="TextBox 4"/>
          <p:cNvSpPr txBox="1"/>
          <p:nvPr/>
        </p:nvSpPr>
        <p:spPr>
          <a:xfrm>
            <a:off x="5867400" y="76200"/>
            <a:ext cx="3214263" cy="584775"/>
          </a:xfrm>
          <a:prstGeom prst="rect">
            <a:avLst/>
          </a:prstGeom>
          <a:noFill/>
        </p:spPr>
        <p:txBody>
          <a:bodyPr wrap="square" rtlCol="0">
            <a:spAutoFit/>
          </a:bodyPr>
          <a:lstStyle/>
          <a:p>
            <a:r>
              <a:rPr lang="en-US" sz="1600" b="1" dirty="0" smtClean="0"/>
              <a:t>Question:</a:t>
            </a:r>
            <a:r>
              <a:rPr lang="en-US" sz="1600" dirty="0" smtClean="0"/>
              <a:t>  How similar are the sequences of Bxb1 and L5?</a:t>
            </a:r>
            <a:endParaRPr lang="en-US" sz="1600" dirty="0"/>
          </a:p>
        </p:txBody>
      </p:sp>
      <p:sp>
        <p:nvSpPr>
          <p:cNvPr id="6" name="TextBox 5"/>
          <p:cNvSpPr txBox="1"/>
          <p:nvPr/>
        </p:nvSpPr>
        <p:spPr>
          <a:xfrm>
            <a:off x="5867400" y="871378"/>
            <a:ext cx="3276600" cy="1077218"/>
          </a:xfrm>
          <a:prstGeom prst="rect">
            <a:avLst/>
          </a:prstGeom>
          <a:noFill/>
        </p:spPr>
        <p:txBody>
          <a:bodyPr wrap="square" rtlCol="0">
            <a:spAutoFit/>
          </a:bodyPr>
          <a:lstStyle/>
          <a:p>
            <a:r>
              <a:rPr lang="en-US" sz="1600" b="1" dirty="0" smtClean="0"/>
              <a:t>Experiment:  </a:t>
            </a:r>
            <a:r>
              <a:rPr lang="en-US" sz="1600" dirty="0" smtClean="0"/>
              <a:t>Using a computer program, compare the nucleotide similarities across a section of the genome</a:t>
            </a:r>
            <a:endParaRPr lang="en-US" sz="1600" dirty="0"/>
          </a:p>
        </p:txBody>
      </p:sp>
      <p:sp>
        <p:nvSpPr>
          <p:cNvPr id="7" name="TextBox 6"/>
          <p:cNvSpPr txBox="1"/>
          <p:nvPr/>
        </p:nvSpPr>
        <p:spPr>
          <a:xfrm>
            <a:off x="5867400" y="2158999"/>
            <a:ext cx="3155822" cy="830997"/>
          </a:xfrm>
          <a:prstGeom prst="rect">
            <a:avLst/>
          </a:prstGeom>
          <a:noFill/>
        </p:spPr>
        <p:txBody>
          <a:bodyPr wrap="square" rtlCol="0">
            <a:spAutoFit/>
          </a:bodyPr>
          <a:lstStyle/>
          <a:p>
            <a:r>
              <a:rPr lang="en-US" sz="1600" b="1" dirty="0" smtClean="0"/>
              <a:t>Result:  </a:t>
            </a:r>
            <a:r>
              <a:rPr lang="en-US" sz="1600" dirty="0" smtClean="0"/>
              <a:t>Considerable similarity is observed within the </a:t>
            </a:r>
            <a:r>
              <a:rPr lang="en-US" sz="1600" dirty="0" err="1" smtClean="0"/>
              <a:t>righthand</a:t>
            </a:r>
            <a:r>
              <a:rPr lang="en-US" sz="1600" dirty="0" smtClean="0"/>
              <a:t> region of the genome</a:t>
            </a:r>
            <a:endParaRPr lang="en-US" sz="1600" i="1" dirty="0"/>
          </a:p>
        </p:txBody>
      </p:sp>
      <p:sp>
        <p:nvSpPr>
          <p:cNvPr id="8" name="TextBox 7"/>
          <p:cNvSpPr txBox="1"/>
          <p:nvPr/>
        </p:nvSpPr>
        <p:spPr>
          <a:xfrm>
            <a:off x="5867400" y="3200400"/>
            <a:ext cx="3155822" cy="1323439"/>
          </a:xfrm>
          <a:prstGeom prst="rect">
            <a:avLst/>
          </a:prstGeom>
          <a:noFill/>
        </p:spPr>
        <p:txBody>
          <a:bodyPr wrap="square" rtlCol="0">
            <a:spAutoFit/>
          </a:bodyPr>
          <a:lstStyle/>
          <a:p>
            <a:r>
              <a:rPr lang="en-US" sz="1600" b="1" dirty="0" smtClean="0"/>
              <a:t>Interpret:  </a:t>
            </a:r>
            <a:r>
              <a:rPr lang="en-US" sz="1600" dirty="0" smtClean="0"/>
              <a:t>While there is considerable similarity within this region of the genome, there are also regions with considerable nucleotide differences.</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28600" y="566928"/>
            <a:ext cx="2590800" cy="6062472"/>
          </a:xfrm>
          <a:prstGeom prst="rect">
            <a:avLst/>
          </a:prstGeom>
          <a:noFill/>
          <a:ln w="9525">
            <a:noFill/>
            <a:miter lim="800000"/>
            <a:headEnd/>
            <a:tailEnd/>
          </a:ln>
          <a:effectLst/>
        </p:spPr>
      </p:pic>
      <p:sp>
        <p:nvSpPr>
          <p:cNvPr id="8195" name="AutoShape 3" descr="http://www.lhl.uab.edu:15104/store/10.1046/j.1365-2958.2000.02183.x/asset/image_n/MMI_2183_f6.gif?v=1&amp;t=gekho6zk&amp;s=a4b8b6422bbd663b79b726b3c5385ac94e5b9068"/>
          <p:cNvSpPr>
            <a:spLocks noChangeAspect="1" noChangeArrowheads="1"/>
          </p:cNvSpPr>
          <p:nvPr/>
        </p:nvSpPr>
        <p:spPr bwMode="auto">
          <a:xfrm>
            <a:off x="0" y="3810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971800" y="5320605"/>
            <a:ext cx="6096000" cy="1384995"/>
          </a:xfrm>
          <a:prstGeom prst="rect">
            <a:avLst/>
          </a:prstGeom>
          <a:noFill/>
        </p:spPr>
        <p:txBody>
          <a:bodyPr wrap="square" rtlCol="0">
            <a:spAutoFit/>
          </a:bodyPr>
          <a:lstStyle/>
          <a:p>
            <a:endParaRPr lang="en-US" sz="1200" dirty="0" smtClean="0"/>
          </a:p>
          <a:p>
            <a:r>
              <a:rPr lang="en-US" sz="1200" dirty="0" smtClean="0"/>
              <a:t>Figure 6. Virion proteins of Bxb1 and L5. Approximately 5 × 10</a:t>
            </a:r>
            <a:r>
              <a:rPr lang="en-US" sz="1200" baseline="30000" dirty="0" smtClean="0"/>
              <a:t>10</a:t>
            </a:r>
            <a:r>
              <a:rPr lang="en-US" sz="1200" dirty="0" smtClean="0"/>
              <a:t> intact phage particles were dissociated, and the proteins were resolved on a 10% SDS–</a:t>
            </a:r>
            <a:r>
              <a:rPr lang="en-US" sz="1200" dirty="0" err="1" smtClean="0"/>
              <a:t>polyacrylamide</a:t>
            </a:r>
            <a:r>
              <a:rPr lang="en-US" sz="1200" dirty="0" smtClean="0"/>
              <a:t> gel as described in </a:t>
            </a:r>
            <a:r>
              <a:rPr lang="en-US" sz="1200" i="1" dirty="0" smtClean="0"/>
              <a:t>Experimental procedures</a:t>
            </a:r>
            <a:r>
              <a:rPr lang="en-US" sz="1200" dirty="0" smtClean="0"/>
              <a:t>. Numbers on the left are the molecular weights of standard proteins used as markers in lane M. Lanes 1 and 2 represent Bxb1 and L5 structural proteins respectively.</a:t>
            </a:r>
          </a:p>
          <a:p>
            <a:endParaRPr lang="en-US" sz="1200" dirty="0"/>
          </a:p>
        </p:txBody>
      </p:sp>
      <p:sp>
        <p:nvSpPr>
          <p:cNvPr id="14" name="TextBox 13"/>
          <p:cNvSpPr txBox="1"/>
          <p:nvPr/>
        </p:nvSpPr>
        <p:spPr>
          <a:xfrm>
            <a:off x="3048000" y="1929825"/>
            <a:ext cx="5432778" cy="584775"/>
          </a:xfrm>
          <a:prstGeom prst="rect">
            <a:avLst/>
          </a:prstGeom>
          <a:noFill/>
        </p:spPr>
        <p:txBody>
          <a:bodyPr wrap="square" rtlCol="0">
            <a:spAutoFit/>
          </a:bodyPr>
          <a:lstStyle/>
          <a:p>
            <a:r>
              <a:rPr lang="en-US" sz="1600" b="1" dirty="0" smtClean="0"/>
              <a:t>Question: </a:t>
            </a:r>
            <a:r>
              <a:rPr lang="en-US" sz="1600" dirty="0" smtClean="0"/>
              <a:t> Are there significant differences in the capsid and major tail proteins of Bxb1 and L5 phages?  </a:t>
            </a:r>
            <a:endParaRPr lang="en-US" sz="1600" dirty="0"/>
          </a:p>
        </p:txBody>
      </p:sp>
      <p:sp>
        <p:nvSpPr>
          <p:cNvPr id="15" name="TextBox 14"/>
          <p:cNvSpPr txBox="1"/>
          <p:nvPr/>
        </p:nvSpPr>
        <p:spPr>
          <a:xfrm>
            <a:off x="3048000" y="2667000"/>
            <a:ext cx="5538140" cy="830997"/>
          </a:xfrm>
          <a:prstGeom prst="rect">
            <a:avLst/>
          </a:prstGeom>
          <a:noFill/>
        </p:spPr>
        <p:txBody>
          <a:bodyPr wrap="square" rtlCol="0">
            <a:spAutoFit/>
          </a:bodyPr>
          <a:lstStyle/>
          <a:p>
            <a:r>
              <a:rPr lang="en-US" sz="1600" b="1" dirty="0" smtClean="0"/>
              <a:t>Experiment:  </a:t>
            </a:r>
            <a:r>
              <a:rPr lang="en-US" sz="1600" dirty="0" smtClean="0"/>
              <a:t>Phage particles concentrated, </a:t>
            </a:r>
            <a:r>
              <a:rPr lang="en-US" sz="1600" dirty="0" err="1" smtClean="0"/>
              <a:t>resuspended</a:t>
            </a:r>
            <a:r>
              <a:rPr lang="en-US" sz="1600" dirty="0" smtClean="0"/>
              <a:t> in buffer, particles bust apart via several methods, proteins denatured, loaded on gel.</a:t>
            </a:r>
            <a:endParaRPr lang="en-US" sz="1600" dirty="0"/>
          </a:p>
        </p:txBody>
      </p:sp>
      <p:sp>
        <p:nvSpPr>
          <p:cNvPr id="16" name="TextBox 15"/>
          <p:cNvSpPr txBox="1"/>
          <p:nvPr/>
        </p:nvSpPr>
        <p:spPr>
          <a:xfrm>
            <a:off x="3048000" y="3606225"/>
            <a:ext cx="5334000" cy="584775"/>
          </a:xfrm>
          <a:prstGeom prst="rect">
            <a:avLst/>
          </a:prstGeom>
          <a:noFill/>
        </p:spPr>
        <p:txBody>
          <a:bodyPr wrap="square" rtlCol="0">
            <a:spAutoFit/>
          </a:bodyPr>
          <a:lstStyle/>
          <a:p>
            <a:r>
              <a:rPr lang="en-US" sz="1600" b="1" dirty="0" smtClean="0"/>
              <a:t>Result:  </a:t>
            </a:r>
            <a:r>
              <a:rPr lang="en-US" sz="1600" dirty="0" smtClean="0"/>
              <a:t>Capsid proteins and major tail proteins migrate higher on gel than similar proteins of L5.  </a:t>
            </a:r>
            <a:endParaRPr lang="en-US" sz="1600" i="1" dirty="0"/>
          </a:p>
        </p:txBody>
      </p:sp>
      <p:sp>
        <p:nvSpPr>
          <p:cNvPr id="17" name="TextBox 16"/>
          <p:cNvSpPr txBox="1"/>
          <p:nvPr/>
        </p:nvSpPr>
        <p:spPr>
          <a:xfrm>
            <a:off x="3048000" y="4343400"/>
            <a:ext cx="5334000" cy="830997"/>
          </a:xfrm>
          <a:prstGeom prst="rect">
            <a:avLst/>
          </a:prstGeom>
          <a:noFill/>
        </p:spPr>
        <p:txBody>
          <a:bodyPr wrap="square" rtlCol="0">
            <a:spAutoFit/>
          </a:bodyPr>
          <a:lstStyle/>
          <a:p>
            <a:r>
              <a:rPr lang="en-US" sz="1600" b="1" dirty="0" smtClean="0"/>
              <a:t>Interpret: </a:t>
            </a:r>
            <a:r>
              <a:rPr lang="en-US" sz="1600" dirty="0" smtClean="0"/>
              <a:t>Capsid proteins of Bxb1 are highly cross-linked and larger than the capsid of L5.  Bxb1 major tail protein also larger.</a:t>
            </a:r>
            <a:endParaRPr lang="en-US" sz="1600" dirty="0"/>
          </a:p>
        </p:txBody>
      </p:sp>
      <p:sp>
        <p:nvSpPr>
          <p:cNvPr id="18" name="Rectangle 17"/>
          <p:cNvSpPr/>
          <p:nvPr/>
        </p:nvSpPr>
        <p:spPr>
          <a:xfrm>
            <a:off x="0" y="87868"/>
            <a:ext cx="4787914" cy="369332"/>
          </a:xfrm>
          <a:prstGeom prst="rect">
            <a:avLst/>
          </a:prstGeom>
        </p:spPr>
        <p:txBody>
          <a:bodyPr wrap="none">
            <a:spAutoFit/>
          </a:bodyPr>
          <a:lstStyle/>
          <a:p>
            <a:r>
              <a:rPr lang="en-US" b="1" dirty="0" smtClean="0"/>
              <a:t>Figure 6 – Protein Analysis of Phage Bxb1 and L5</a:t>
            </a:r>
            <a:endParaRPr lang="en-US" b="1" dirty="0"/>
          </a:p>
        </p:txBody>
      </p:sp>
      <p:sp>
        <p:nvSpPr>
          <p:cNvPr id="19" name="TextBox 18"/>
          <p:cNvSpPr txBox="1"/>
          <p:nvPr/>
        </p:nvSpPr>
        <p:spPr>
          <a:xfrm>
            <a:off x="3025422" y="769203"/>
            <a:ext cx="5432778" cy="1077218"/>
          </a:xfrm>
          <a:prstGeom prst="rect">
            <a:avLst/>
          </a:prstGeom>
          <a:noFill/>
        </p:spPr>
        <p:txBody>
          <a:bodyPr wrap="square" rtlCol="0">
            <a:spAutoFit/>
          </a:bodyPr>
          <a:lstStyle/>
          <a:p>
            <a:r>
              <a:rPr lang="en-US" sz="1600" b="1" dirty="0" err="1" smtClean="0"/>
              <a:t>Bkgrd</a:t>
            </a:r>
            <a:r>
              <a:rPr lang="en-US" sz="1600" b="1" dirty="0" smtClean="0"/>
              <a:t>: </a:t>
            </a:r>
            <a:r>
              <a:rPr lang="en-US" sz="1600" dirty="0" smtClean="0"/>
              <a:t> The major capsid protein is fairly conserved between Bxb1 and L5.  The Bxb1 capsid protein may contain an additional 95AA.  The major tail protein also appears to be considerably larger. </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169984" y="228600"/>
            <a:ext cx="8821616" cy="2867025"/>
          </a:xfrm>
          <a:prstGeom prst="rect">
            <a:avLst/>
          </a:prstGeom>
          <a:noFill/>
          <a:ln w="9525">
            <a:noFill/>
            <a:miter lim="800000"/>
            <a:headEnd/>
            <a:tailEnd/>
          </a:ln>
          <a:effectLst/>
        </p:spPr>
      </p:pic>
      <p:sp>
        <p:nvSpPr>
          <p:cNvPr id="3" name="TextBox 2"/>
          <p:cNvSpPr txBox="1"/>
          <p:nvPr/>
        </p:nvSpPr>
        <p:spPr>
          <a:xfrm>
            <a:off x="457200" y="5320605"/>
            <a:ext cx="8382000" cy="1384995"/>
          </a:xfrm>
          <a:prstGeom prst="rect">
            <a:avLst/>
          </a:prstGeom>
          <a:noFill/>
        </p:spPr>
        <p:txBody>
          <a:bodyPr wrap="square" rtlCol="0">
            <a:spAutoFit/>
          </a:bodyPr>
          <a:lstStyle/>
          <a:p>
            <a:r>
              <a:rPr lang="en-US" sz="1200" dirty="0" smtClean="0"/>
              <a:t>Figure 7. Programmed translational </a:t>
            </a:r>
            <a:r>
              <a:rPr lang="en-US" sz="1200" dirty="0" err="1" smtClean="0"/>
              <a:t>frameshifts</a:t>
            </a:r>
            <a:r>
              <a:rPr lang="en-US" sz="1200" dirty="0" smtClean="0"/>
              <a:t> in Bxb1, L5 and D29. It was reported previously (</a:t>
            </a:r>
            <a:r>
              <a:rPr lang="en-US" sz="1200" dirty="0" err="1" smtClean="0">
                <a:hlinkClick r:id="rId3" tooltip="Link to bibliographic citation"/>
              </a:rPr>
              <a:t>Hatfull</a:t>
            </a:r>
            <a:r>
              <a:rPr lang="en-US" sz="1200" dirty="0" smtClean="0">
                <a:hlinkClick r:id="rId3" tooltip="Link to bibliographic citation"/>
              </a:rPr>
              <a:t> and </a:t>
            </a:r>
            <a:r>
              <a:rPr lang="en-US" sz="1200" dirty="0" err="1" smtClean="0">
                <a:hlinkClick r:id="rId3" tooltip="Link to bibliographic citation"/>
              </a:rPr>
              <a:t>Sarkis</a:t>
            </a:r>
            <a:r>
              <a:rPr lang="en-US" sz="1200" dirty="0" smtClean="0">
                <a:hlinkClick r:id="rId3" tooltip="Link to bibliographic citation"/>
              </a:rPr>
              <a:t>, 1993</a:t>
            </a:r>
            <a:r>
              <a:rPr lang="en-US" sz="1200" dirty="0" smtClean="0"/>
              <a:t>) that genes </a:t>
            </a:r>
            <a:r>
              <a:rPr lang="en-US" sz="1200" i="1" dirty="0" smtClean="0"/>
              <a:t>24 and 25</a:t>
            </a:r>
            <a:r>
              <a:rPr lang="en-US" sz="1200" dirty="0" smtClean="0"/>
              <a:t> of L5 are probably expressed via a programmed translation </a:t>
            </a:r>
            <a:r>
              <a:rPr lang="en-US" sz="1200" dirty="0" err="1" smtClean="0"/>
              <a:t>frameshift</a:t>
            </a:r>
            <a:r>
              <a:rPr lang="en-US" sz="1200" dirty="0" smtClean="0"/>
              <a:t> similar to that demonstrated in phage lambda (</a:t>
            </a:r>
            <a:r>
              <a:rPr lang="en-US" sz="1200" dirty="0" smtClean="0">
                <a:hlinkClick r:id="rId3" tooltip="Link to bibliographic citation"/>
              </a:rPr>
              <a:t>Levin </a:t>
            </a:r>
            <a:r>
              <a:rPr lang="en-US" sz="1200" i="1" dirty="0" smtClean="0">
                <a:hlinkClick r:id="rId3" tooltip="Link to bibliographic citation"/>
              </a:rPr>
              <a:t>et al</a:t>
            </a:r>
            <a:r>
              <a:rPr lang="en-US" sz="1200" dirty="0" smtClean="0">
                <a:hlinkClick r:id="rId3" tooltip="Link to bibliographic citation"/>
              </a:rPr>
              <a:t>., 1993</a:t>
            </a:r>
            <a:r>
              <a:rPr lang="en-US" sz="1200" dirty="0" smtClean="0"/>
              <a:t>). Bxb1 gp20 and gp21 are related to L5 gp24 and gp25 at the amino acid level (32% identity respectively), although the genes encoding these have little sequence similarity at the nucleic acid level (see </a:t>
            </a:r>
            <a:r>
              <a:rPr lang="en-US" sz="1200" dirty="0" smtClean="0">
                <a:hlinkClick r:id="rId3" tooltip="Link to figure"/>
              </a:rPr>
              <a:t>Fig. 5</a:t>
            </a:r>
            <a:r>
              <a:rPr lang="en-US" sz="1200" dirty="0" smtClean="0"/>
              <a:t>). However, at the site of the putative translational </a:t>
            </a:r>
            <a:r>
              <a:rPr lang="en-US" sz="1200" dirty="0" err="1" smtClean="0"/>
              <a:t>frameshift</a:t>
            </a:r>
            <a:r>
              <a:rPr lang="en-US" sz="1200" dirty="0" smtClean="0"/>
              <a:t>, there is a segment in which 20 out of 21 positions are identical (underlined), suggesting that this may be an important feature for programmed </a:t>
            </a:r>
            <a:r>
              <a:rPr lang="en-US" sz="1200" dirty="0" err="1" smtClean="0"/>
              <a:t>frameshifting</a:t>
            </a:r>
            <a:r>
              <a:rPr lang="en-US" sz="1200" dirty="0" smtClean="0"/>
              <a:t> in these phages. Phage D29 also contains this segment, although D29 genes </a:t>
            </a:r>
            <a:r>
              <a:rPr lang="en-US" sz="1200" i="1" dirty="0" smtClean="0"/>
              <a:t>24 and 25</a:t>
            </a:r>
            <a:r>
              <a:rPr lang="en-US" sz="1200" dirty="0" smtClean="0"/>
              <a:t> are in general very similar to those in L5.</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srcRect/>
          <a:stretch>
            <a:fillRect/>
          </a:stretch>
        </p:blipFill>
        <p:spPr bwMode="auto">
          <a:xfrm>
            <a:off x="152400" y="466725"/>
            <a:ext cx="6858000" cy="3800475"/>
          </a:xfrm>
          <a:prstGeom prst="rect">
            <a:avLst/>
          </a:prstGeom>
          <a:noFill/>
          <a:ln w="9525">
            <a:noFill/>
            <a:miter lim="800000"/>
            <a:headEnd/>
            <a:tailEnd/>
          </a:ln>
          <a:effectLst/>
        </p:spPr>
      </p:pic>
      <p:sp>
        <p:nvSpPr>
          <p:cNvPr id="3" name="TextBox 2"/>
          <p:cNvSpPr txBox="1"/>
          <p:nvPr/>
        </p:nvSpPr>
        <p:spPr>
          <a:xfrm>
            <a:off x="7315200" y="417522"/>
            <a:ext cx="1676400" cy="5678478"/>
          </a:xfrm>
          <a:prstGeom prst="rect">
            <a:avLst/>
          </a:prstGeom>
          <a:noFill/>
        </p:spPr>
        <p:txBody>
          <a:bodyPr wrap="square" rtlCol="0">
            <a:spAutoFit/>
          </a:bodyPr>
          <a:lstStyle/>
          <a:p>
            <a:r>
              <a:rPr lang="en-US" sz="1100" dirty="0" smtClean="0"/>
              <a:t>Figure 8. Organization of Bxb1 gp8 and related proteins. Bxb1 gp8 has little or no obvious sequence similarity to L5 gp10. Although D29 gp10 is similar to L5 gp10 (related segments shown in blue), it contains a central segment that is similar to a central segment in Bxb1 gp8 (59% identity; shown in green). This central portion is also related to HI1415 (27% identity) as well as to a family of </a:t>
            </a:r>
            <a:r>
              <a:rPr lang="en-US" sz="1100" dirty="0" err="1" smtClean="0"/>
              <a:t>chitinases</a:t>
            </a:r>
            <a:r>
              <a:rPr lang="en-US" sz="1100" dirty="0" smtClean="0"/>
              <a:t> including an </a:t>
            </a:r>
            <a:r>
              <a:rPr lang="en-US" sz="1100" dirty="0" err="1" smtClean="0"/>
              <a:t>endochitinase</a:t>
            </a:r>
            <a:r>
              <a:rPr lang="en-US" sz="1100" dirty="0" smtClean="0"/>
              <a:t> from </a:t>
            </a:r>
            <a:r>
              <a:rPr lang="en-US" sz="1100" i="1" dirty="0" smtClean="0"/>
              <a:t>Arabidopsis thaliana</a:t>
            </a:r>
            <a:r>
              <a:rPr lang="en-US" sz="1100" dirty="0" smtClean="0"/>
              <a:t> (34% identity). To the right of the central portion in Bxb1 gp8 is another segment (shown in purple) that is related to a 105-residue segment in </a:t>
            </a:r>
            <a:r>
              <a:rPr lang="en-US" sz="1100" dirty="0" err="1" smtClean="0"/>
              <a:t>mycobacteriophage</a:t>
            </a:r>
            <a:r>
              <a:rPr lang="en-US" sz="1100" dirty="0" smtClean="0"/>
              <a:t> TM4 gp29 (39% identity), which in turn has weak similarity to the downstream segment in D29 gp10 (40% identity in an ≈ 50-residue segment).</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a:stretch>
            <a:fillRect/>
          </a:stretch>
        </p:blipFill>
        <p:spPr bwMode="auto">
          <a:xfrm>
            <a:off x="76200" y="733425"/>
            <a:ext cx="4762500" cy="5895975"/>
          </a:xfrm>
          <a:prstGeom prst="rect">
            <a:avLst/>
          </a:prstGeom>
          <a:noFill/>
          <a:ln w="9525">
            <a:noFill/>
            <a:miter lim="800000"/>
            <a:headEnd/>
            <a:tailEnd/>
          </a:ln>
          <a:effectLst/>
        </p:spPr>
      </p:pic>
      <p:sp>
        <p:nvSpPr>
          <p:cNvPr id="3" name="TextBox 2"/>
          <p:cNvSpPr txBox="1"/>
          <p:nvPr/>
        </p:nvSpPr>
        <p:spPr>
          <a:xfrm>
            <a:off x="4953000" y="5334000"/>
            <a:ext cx="4114800" cy="1384995"/>
          </a:xfrm>
          <a:prstGeom prst="rect">
            <a:avLst/>
          </a:prstGeom>
          <a:noFill/>
        </p:spPr>
        <p:txBody>
          <a:bodyPr wrap="square" rtlCol="0">
            <a:spAutoFit/>
          </a:bodyPr>
          <a:lstStyle/>
          <a:p>
            <a:r>
              <a:rPr lang="en-US" sz="1200" dirty="0" smtClean="0"/>
              <a:t>Figure 9. Synthesis of Bxb1 proteins after infection of </a:t>
            </a:r>
            <a:r>
              <a:rPr lang="en-US" sz="1200" i="1" dirty="0" smtClean="0"/>
              <a:t>M. </a:t>
            </a:r>
            <a:r>
              <a:rPr lang="en-US" sz="1200" i="1" dirty="0" err="1" smtClean="0"/>
              <a:t>smegmatis</a:t>
            </a:r>
            <a:r>
              <a:rPr lang="en-US" sz="1200" dirty="0" smtClean="0"/>
              <a:t>. A culture of </a:t>
            </a:r>
            <a:r>
              <a:rPr lang="en-US" sz="1200" i="1" dirty="0" smtClean="0"/>
              <a:t>M. </a:t>
            </a:r>
            <a:r>
              <a:rPr lang="en-US" sz="1200" i="1" dirty="0" err="1" smtClean="0"/>
              <a:t>smegmatis</a:t>
            </a:r>
            <a:r>
              <a:rPr lang="en-US" sz="1200" dirty="0" smtClean="0"/>
              <a:t> mc</a:t>
            </a:r>
            <a:r>
              <a:rPr lang="en-US" sz="1200" baseline="30000" dirty="0" smtClean="0"/>
              <a:t>2</a:t>
            </a:r>
            <a:r>
              <a:rPr lang="en-US" sz="1200" dirty="0" smtClean="0"/>
              <a:t>155 was infected with Bxb1 at an MOI of 100. Proteins were pulse </a:t>
            </a:r>
            <a:r>
              <a:rPr lang="en-US" sz="1200" dirty="0" err="1" smtClean="0"/>
              <a:t>labelled</a:t>
            </a:r>
            <a:r>
              <a:rPr lang="en-US" sz="1200" dirty="0" smtClean="0"/>
              <a:t> with [</a:t>
            </a:r>
            <a:r>
              <a:rPr lang="en-US" sz="1200" baseline="30000" dirty="0" smtClean="0"/>
              <a:t>35</a:t>
            </a:r>
            <a:r>
              <a:rPr lang="en-US" sz="1200" dirty="0" smtClean="0"/>
              <a:t>S]-</a:t>
            </a:r>
            <a:r>
              <a:rPr lang="en-US" sz="1200" dirty="0" err="1" smtClean="0"/>
              <a:t>methionine</a:t>
            </a:r>
            <a:r>
              <a:rPr lang="en-US" sz="1200" dirty="0" smtClean="0"/>
              <a:t> either 5 min before infection (−5) or at the time points indicated on top of each lane (in min) and separated by SDS–PAGE. The molecular weights of standards are shown (in </a:t>
            </a:r>
            <a:r>
              <a:rPr lang="en-US" sz="1200" dirty="0" err="1" smtClean="0"/>
              <a:t>kDa</a:t>
            </a:r>
            <a:r>
              <a:rPr lang="en-US" sz="1200" dirty="0" smtClean="0"/>
              <a:t>) on the right.</a:t>
            </a:r>
            <a:endParaRPr lang="en-US" sz="1200" dirty="0"/>
          </a:p>
        </p:txBody>
      </p:sp>
      <p:sp>
        <p:nvSpPr>
          <p:cNvPr id="4" name="TextBox 3"/>
          <p:cNvSpPr txBox="1"/>
          <p:nvPr/>
        </p:nvSpPr>
        <p:spPr>
          <a:xfrm>
            <a:off x="4953000" y="827782"/>
            <a:ext cx="3887016" cy="1077218"/>
          </a:xfrm>
          <a:prstGeom prst="rect">
            <a:avLst/>
          </a:prstGeom>
          <a:noFill/>
        </p:spPr>
        <p:txBody>
          <a:bodyPr wrap="square" rtlCol="0">
            <a:spAutoFit/>
          </a:bodyPr>
          <a:lstStyle/>
          <a:p>
            <a:r>
              <a:rPr lang="en-US" sz="1600" b="1" dirty="0" smtClean="0"/>
              <a:t>Question: </a:t>
            </a:r>
            <a:r>
              <a:rPr lang="en-US" sz="1600" dirty="0" smtClean="0"/>
              <a:t> </a:t>
            </a:r>
            <a:r>
              <a:rPr lang="en-US" sz="1600" b="1" dirty="0" smtClean="0"/>
              <a:t>: </a:t>
            </a:r>
            <a:r>
              <a:rPr lang="en-US" sz="1600" dirty="0" smtClean="0"/>
              <a:t> Is there similarity of Bxb1 protein expression during infection  compared to other phages? </a:t>
            </a:r>
          </a:p>
          <a:p>
            <a:endParaRPr lang="en-US" sz="1600" dirty="0"/>
          </a:p>
        </p:txBody>
      </p:sp>
      <p:sp>
        <p:nvSpPr>
          <p:cNvPr id="5" name="TextBox 4"/>
          <p:cNvSpPr txBox="1"/>
          <p:nvPr/>
        </p:nvSpPr>
        <p:spPr>
          <a:xfrm>
            <a:off x="4953000" y="1894582"/>
            <a:ext cx="3962400" cy="1077218"/>
          </a:xfrm>
          <a:prstGeom prst="rect">
            <a:avLst/>
          </a:prstGeom>
          <a:noFill/>
        </p:spPr>
        <p:txBody>
          <a:bodyPr wrap="square" rtlCol="0">
            <a:spAutoFit/>
          </a:bodyPr>
          <a:lstStyle/>
          <a:p>
            <a:r>
              <a:rPr lang="en-US" sz="1600" b="1" dirty="0" smtClean="0"/>
              <a:t>Experiment:  </a:t>
            </a:r>
            <a:r>
              <a:rPr lang="en-US" sz="1600" dirty="0" smtClean="0"/>
              <a:t>Grow large stock of </a:t>
            </a:r>
            <a:r>
              <a:rPr lang="en-US" sz="1600" dirty="0" err="1" smtClean="0"/>
              <a:t>M.smeg</a:t>
            </a:r>
            <a:r>
              <a:rPr lang="en-US" sz="1600" dirty="0" smtClean="0"/>
              <a:t>.  Infect with Bxb1 at MOI 100.  Take samples at regular intervals and tag with S-Met.  Run  SDS-PAGE gel and visualize proteins.</a:t>
            </a:r>
            <a:endParaRPr lang="en-US" sz="1600" dirty="0"/>
          </a:p>
        </p:txBody>
      </p:sp>
      <p:sp>
        <p:nvSpPr>
          <p:cNvPr id="6" name="TextBox 5"/>
          <p:cNvSpPr txBox="1"/>
          <p:nvPr/>
        </p:nvSpPr>
        <p:spPr>
          <a:xfrm>
            <a:off x="4953000" y="3200400"/>
            <a:ext cx="3816343" cy="830997"/>
          </a:xfrm>
          <a:prstGeom prst="rect">
            <a:avLst/>
          </a:prstGeom>
          <a:noFill/>
        </p:spPr>
        <p:txBody>
          <a:bodyPr wrap="square" rtlCol="0">
            <a:spAutoFit/>
          </a:bodyPr>
          <a:lstStyle/>
          <a:p>
            <a:r>
              <a:rPr lang="en-US" sz="1600" b="1" dirty="0" smtClean="0"/>
              <a:t>Result:  </a:t>
            </a:r>
            <a:r>
              <a:rPr lang="en-US" sz="1600" dirty="0" smtClean="0"/>
              <a:t>Phage proteins expressed after 15 minutes; assembly proteins expressed after 20 minutes.  </a:t>
            </a:r>
            <a:endParaRPr lang="en-US" sz="1600" i="1" dirty="0"/>
          </a:p>
        </p:txBody>
      </p:sp>
      <p:sp>
        <p:nvSpPr>
          <p:cNvPr id="7" name="TextBox 6"/>
          <p:cNvSpPr txBox="1"/>
          <p:nvPr/>
        </p:nvSpPr>
        <p:spPr>
          <a:xfrm>
            <a:off x="4953000" y="4183797"/>
            <a:ext cx="3816343" cy="830997"/>
          </a:xfrm>
          <a:prstGeom prst="rect">
            <a:avLst/>
          </a:prstGeom>
          <a:noFill/>
        </p:spPr>
        <p:txBody>
          <a:bodyPr wrap="square" rtlCol="0">
            <a:spAutoFit/>
          </a:bodyPr>
          <a:lstStyle/>
          <a:p>
            <a:r>
              <a:rPr lang="en-US" sz="1600" b="1" dirty="0" smtClean="0"/>
              <a:t>Interpret:  </a:t>
            </a:r>
            <a:r>
              <a:rPr lang="en-US" sz="1600" dirty="0" smtClean="0"/>
              <a:t>Expression of viral genes begins approx. 10 min post-infection; shift in expression at 20 min.</a:t>
            </a:r>
            <a:endParaRPr lang="en-US" sz="1600" dirty="0"/>
          </a:p>
        </p:txBody>
      </p:sp>
      <p:sp>
        <p:nvSpPr>
          <p:cNvPr id="9" name="Rectangle 8"/>
          <p:cNvSpPr/>
          <p:nvPr/>
        </p:nvSpPr>
        <p:spPr>
          <a:xfrm>
            <a:off x="0" y="87868"/>
            <a:ext cx="6248185" cy="369332"/>
          </a:xfrm>
          <a:prstGeom prst="rect">
            <a:avLst/>
          </a:prstGeom>
        </p:spPr>
        <p:txBody>
          <a:bodyPr wrap="none">
            <a:spAutoFit/>
          </a:bodyPr>
          <a:lstStyle/>
          <a:p>
            <a:r>
              <a:rPr lang="en-US" b="1" dirty="0" smtClean="0"/>
              <a:t>Figure 9 – Protein Analysis of </a:t>
            </a:r>
            <a:r>
              <a:rPr lang="en-US" b="1" i="1" dirty="0" err="1" smtClean="0"/>
              <a:t>M.smeg</a:t>
            </a:r>
            <a:r>
              <a:rPr lang="en-US" b="1" dirty="0" smtClean="0"/>
              <a:t> infected with Phage Bxb1</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64068"/>
            <a:ext cx="3733800" cy="369332"/>
          </a:xfrm>
          <a:prstGeom prst="rect">
            <a:avLst/>
          </a:prstGeom>
          <a:noFill/>
        </p:spPr>
        <p:txBody>
          <a:bodyPr wrap="square" rtlCol="0">
            <a:spAutoFit/>
          </a:bodyPr>
          <a:lstStyle/>
          <a:p>
            <a:r>
              <a:rPr lang="en-US" b="1" dirty="0" smtClean="0"/>
              <a:t>For Next Week:</a:t>
            </a:r>
            <a:endParaRPr lang="en-US" b="1" dirty="0"/>
          </a:p>
        </p:txBody>
      </p:sp>
      <p:sp>
        <p:nvSpPr>
          <p:cNvPr id="3" name="TextBox 2"/>
          <p:cNvSpPr txBox="1"/>
          <p:nvPr/>
        </p:nvSpPr>
        <p:spPr>
          <a:xfrm>
            <a:off x="381000" y="533400"/>
            <a:ext cx="7543800" cy="6740307"/>
          </a:xfrm>
          <a:prstGeom prst="rect">
            <a:avLst/>
          </a:prstGeom>
          <a:noFill/>
        </p:spPr>
        <p:txBody>
          <a:bodyPr wrap="square" rtlCol="0">
            <a:spAutoFit/>
          </a:bodyPr>
          <a:lstStyle/>
          <a:p>
            <a:r>
              <a:rPr lang="en-US" b="1" dirty="0" smtClean="0"/>
              <a:t>Task 1 – Discussion</a:t>
            </a:r>
          </a:p>
          <a:p>
            <a:pPr>
              <a:buFont typeface="Arial" pitchFamily="34" charset="0"/>
              <a:buChar char="•"/>
            </a:pPr>
            <a:r>
              <a:rPr lang="en-US" dirty="0"/>
              <a:t> </a:t>
            </a:r>
            <a:r>
              <a:rPr lang="en-US" dirty="0" smtClean="0"/>
              <a:t>Read the Discussion Section of the Paper</a:t>
            </a:r>
          </a:p>
          <a:p>
            <a:pPr>
              <a:buFont typeface="Arial" pitchFamily="34" charset="0"/>
              <a:buChar char="•"/>
            </a:pPr>
            <a:r>
              <a:rPr lang="en-US" dirty="0"/>
              <a:t> </a:t>
            </a:r>
            <a:r>
              <a:rPr lang="en-US" dirty="0" smtClean="0"/>
              <a:t>Write a bullet list (5-8 bullets) of the most important items learned from this paper</a:t>
            </a:r>
          </a:p>
          <a:p>
            <a:pPr>
              <a:buFont typeface="Arial" pitchFamily="34" charset="0"/>
              <a:buChar char="•"/>
            </a:pPr>
            <a:endParaRPr lang="en-US" dirty="0"/>
          </a:p>
          <a:p>
            <a:r>
              <a:rPr lang="en-US" b="1" dirty="0" smtClean="0"/>
              <a:t>Task 2 – Experimental Design (“What would I do next?”)</a:t>
            </a:r>
          </a:p>
          <a:p>
            <a:pPr>
              <a:buFont typeface="Arial" pitchFamily="34" charset="0"/>
              <a:buChar char="•"/>
            </a:pPr>
            <a:r>
              <a:rPr lang="en-US" dirty="0" smtClean="0"/>
              <a:t> Consider the information in the paper.   Think of a testable question.</a:t>
            </a:r>
          </a:p>
          <a:p>
            <a:pPr>
              <a:buFont typeface="Arial" pitchFamily="34" charset="0"/>
              <a:buChar char="•"/>
            </a:pPr>
            <a:r>
              <a:rPr lang="en-US" dirty="0"/>
              <a:t> </a:t>
            </a:r>
            <a:r>
              <a:rPr lang="en-US" dirty="0" smtClean="0"/>
              <a:t>Write a mini-proposal for your experiment.  Include the following:</a:t>
            </a:r>
          </a:p>
          <a:p>
            <a:pPr lvl="1">
              <a:buFont typeface="Arial" pitchFamily="34" charset="0"/>
              <a:buChar char="•"/>
            </a:pPr>
            <a:r>
              <a:rPr lang="en-US" dirty="0"/>
              <a:t> </a:t>
            </a:r>
            <a:r>
              <a:rPr lang="en-US" dirty="0" smtClean="0"/>
              <a:t>Title</a:t>
            </a:r>
          </a:p>
          <a:p>
            <a:pPr lvl="1">
              <a:buFont typeface="Arial" pitchFamily="34" charset="0"/>
              <a:buChar char="•"/>
            </a:pPr>
            <a:r>
              <a:rPr lang="en-US" dirty="0"/>
              <a:t> </a:t>
            </a:r>
            <a:r>
              <a:rPr lang="en-US" dirty="0" smtClean="0"/>
              <a:t>Background (very brief)</a:t>
            </a:r>
          </a:p>
          <a:p>
            <a:pPr lvl="1">
              <a:buFont typeface="Arial" pitchFamily="34" charset="0"/>
              <a:buChar char="•"/>
            </a:pPr>
            <a:r>
              <a:rPr lang="en-US" dirty="0"/>
              <a:t> </a:t>
            </a:r>
            <a:r>
              <a:rPr lang="en-US" dirty="0" smtClean="0"/>
              <a:t>Question being tested (Hypothesis)</a:t>
            </a:r>
          </a:p>
          <a:p>
            <a:pPr lvl="1">
              <a:buFont typeface="Arial" pitchFamily="34" charset="0"/>
              <a:buChar char="•"/>
            </a:pPr>
            <a:r>
              <a:rPr lang="en-US" dirty="0"/>
              <a:t> </a:t>
            </a:r>
            <a:r>
              <a:rPr lang="en-US" dirty="0" smtClean="0"/>
              <a:t>Brief outline of your experiment.  This can include a cartoon drawing.</a:t>
            </a:r>
          </a:p>
          <a:p>
            <a:pPr lvl="1">
              <a:buFont typeface="Arial" pitchFamily="34" charset="0"/>
              <a:buChar char="•"/>
            </a:pPr>
            <a:r>
              <a:rPr lang="en-US" dirty="0"/>
              <a:t> </a:t>
            </a:r>
            <a:r>
              <a:rPr lang="en-US" dirty="0" smtClean="0"/>
              <a:t>Expected results</a:t>
            </a:r>
          </a:p>
          <a:p>
            <a:pPr lvl="1">
              <a:buFont typeface="Arial" pitchFamily="34" charset="0"/>
              <a:buChar char="•"/>
            </a:pPr>
            <a:r>
              <a:rPr lang="en-US" dirty="0"/>
              <a:t> </a:t>
            </a:r>
            <a:r>
              <a:rPr lang="en-US" dirty="0" smtClean="0"/>
              <a:t>Potential problems</a:t>
            </a:r>
          </a:p>
          <a:p>
            <a:pPr lvl="1"/>
            <a:endParaRPr lang="en-US" dirty="0" smtClean="0"/>
          </a:p>
          <a:p>
            <a:pPr marL="0" lvl="1"/>
            <a:r>
              <a:rPr lang="en-US" b="1" dirty="0" smtClean="0"/>
              <a:t>RULES FOR THE PROPOSAL</a:t>
            </a:r>
            <a:r>
              <a:rPr lang="en-US" dirty="0" smtClean="0"/>
              <a:t>.</a:t>
            </a:r>
          </a:p>
          <a:p>
            <a:pPr marL="457200" lvl="2">
              <a:buFont typeface="Arial" pitchFamily="34" charset="0"/>
              <a:buChar char="•"/>
            </a:pPr>
            <a:r>
              <a:rPr lang="en-US" dirty="0"/>
              <a:t> </a:t>
            </a:r>
            <a:r>
              <a:rPr lang="en-US" dirty="0" smtClean="0"/>
              <a:t>DO NOT INCLUDE YOUR NAME ON THE PROPOSAL</a:t>
            </a:r>
          </a:p>
          <a:p>
            <a:pPr marL="457200" lvl="2">
              <a:buFont typeface="Arial" pitchFamily="34" charset="0"/>
              <a:buChar char="•"/>
            </a:pPr>
            <a:r>
              <a:rPr lang="en-US" dirty="0"/>
              <a:t> </a:t>
            </a:r>
            <a:r>
              <a:rPr lang="en-US" dirty="0" smtClean="0"/>
              <a:t>PROPOSAL MUST BE TYPED IN 12PT ARIEL FONT</a:t>
            </a:r>
          </a:p>
          <a:p>
            <a:pPr marL="568325" lvl="2" indent="-111125">
              <a:buFont typeface="Arial" pitchFamily="34" charset="0"/>
              <a:buChar char="•"/>
            </a:pPr>
            <a:r>
              <a:rPr lang="en-US" dirty="0" smtClean="0"/>
              <a:t>MUST INCLUDE THE HEADINGS:  TITLE, QUESTION, EXPERIMENTAL DESIGN, EXPECTED RESULTS, POTENTIAL PROBLEMS.</a:t>
            </a:r>
          </a:p>
          <a:p>
            <a:pPr marL="457200" lvl="2">
              <a:buFont typeface="Arial" pitchFamily="34" charset="0"/>
              <a:buChar char="•"/>
            </a:pPr>
            <a:r>
              <a:rPr lang="en-US" dirty="0"/>
              <a:t> </a:t>
            </a:r>
            <a:r>
              <a:rPr lang="en-US" dirty="0" smtClean="0"/>
              <a:t>PROPOSAL CAN ONLY BE ONE PAGE </a:t>
            </a:r>
            <a:r>
              <a:rPr lang="en-US" smtClean="0"/>
              <a:t>LONG </a:t>
            </a:r>
            <a:endParaRPr lang="en-US" smtClean="0"/>
          </a:p>
          <a:p>
            <a:pPr marL="457200" lvl="2">
              <a:buFont typeface="Arial" pitchFamily="34" charset="0"/>
              <a:buChar char="•"/>
            </a:pPr>
            <a:r>
              <a:rPr lang="en-US" smtClean="0"/>
              <a:t>MARGINS </a:t>
            </a:r>
            <a:r>
              <a:rPr lang="en-US" dirty="0" smtClean="0"/>
              <a:t>SHOULD BE 0.5 INCH TOP, BOTTOM, LEFT, RIGHT</a:t>
            </a:r>
          </a:p>
          <a:p>
            <a:pPr>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b="40741"/>
          <a:stretch>
            <a:fillRect/>
          </a:stretch>
        </p:blipFill>
        <p:spPr bwMode="auto">
          <a:xfrm>
            <a:off x="228600" y="810399"/>
            <a:ext cx="4114800" cy="3657601"/>
          </a:xfrm>
          <a:prstGeom prst="rect">
            <a:avLst/>
          </a:prstGeom>
          <a:noFill/>
          <a:ln w="9525">
            <a:noFill/>
            <a:miter lim="800000"/>
            <a:headEnd/>
            <a:tailEnd/>
          </a:ln>
          <a:effectLst/>
        </p:spPr>
      </p:pic>
      <p:sp>
        <p:nvSpPr>
          <p:cNvPr id="5" name="TextBox 4"/>
          <p:cNvSpPr txBox="1"/>
          <p:nvPr/>
        </p:nvSpPr>
        <p:spPr>
          <a:xfrm>
            <a:off x="4419600" y="1141274"/>
            <a:ext cx="4572000" cy="1754326"/>
          </a:xfrm>
          <a:prstGeom prst="rect">
            <a:avLst/>
          </a:prstGeom>
          <a:noFill/>
        </p:spPr>
        <p:txBody>
          <a:bodyPr wrap="square" rtlCol="0">
            <a:spAutoFit/>
          </a:bodyPr>
          <a:lstStyle/>
          <a:p>
            <a:r>
              <a:rPr lang="en-US" b="1" dirty="0" smtClean="0"/>
              <a:t>Hypothesis:</a:t>
            </a:r>
            <a:r>
              <a:rPr lang="en-US" dirty="0" smtClean="0"/>
              <a:t>  What is the cause of the observed halo?</a:t>
            </a:r>
          </a:p>
          <a:p>
            <a:pPr>
              <a:tabLst>
                <a:tab pos="457200" algn="l"/>
              </a:tabLst>
            </a:pPr>
            <a:r>
              <a:rPr lang="en-US" dirty="0"/>
              <a:t>	</a:t>
            </a:r>
            <a:r>
              <a:rPr lang="en-US" dirty="0" smtClean="0"/>
              <a:t>1.  A diffusible agent secreted by 	growing Bxb1 </a:t>
            </a:r>
            <a:r>
              <a:rPr lang="en-US" dirty="0" err="1" smtClean="0"/>
              <a:t>lysogens</a:t>
            </a:r>
            <a:r>
              <a:rPr lang="en-US" dirty="0"/>
              <a:t>.</a:t>
            </a:r>
            <a:endParaRPr lang="en-US" dirty="0" smtClean="0"/>
          </a:p>
          <a:p>
            <a:pPr>
              <a:tabLst>
                <a:tab pos="457200" algn="l"/>
              </a:tabLst>
            </a:pPr>
            <a:r>
              <a:rPr lang="en-US" dirty="0"/>
              <a:t>	</a:t>
            </a:r>
            <a:r>
              <a:rPr lang="en-US" dirty="0" smtClean="0"/>
              <a:t>2.  A diffusible agent that is a product 	of </a:t>
            </a:r>
            <a:r>
              <a:rPr lang="en-US" dirty="0" err="1" smtClean="0"/>
              <a:t>lytic</a:t>
            </a:r>
            <a:r>
              <a:rPr lang="en-US" dirty="0" smtClean="0"/>
              <a:t> growth.</a:t>
            </a:r>
            <a:endParaRPr lang="en-US" dirty="0"/>
          </a:p>
        </p:txBody>
      </p:sp>
      <p:sp>
        <p:nvSpPr>
          <p:cNvPr id="6" name="TextBox 5"/>
          <p:cNvSpPr txBox="1"/>
          <p:nvPr/>
        </p:nvSpPr>
        <p:spPr>
          <a:xfrm>
            <a:off x="152400" y="4620400"/>
            <a:ext cx="4191000" cy="1200329"/>
          </a:xfrm>
          <a:prstGeom prst="rect">
            <a:avLst/>
          </a:prstGeom>
          <a:noFill/>
        </p:spPr>
        <p:txBody>
          <a:bodyPr wrap="square" rtlCol="0">
            <a:spAutoFit/>
          </a:bodyPr>
          <a:lstStyle/>
          <a:p>
            <a:r>
              <a:rPr lang="en-US" sz="1200" dirty="0" smtClean="0"/>
              <a:t>Figure 2. A. Halo formation by the clear plaque mutant of Bxb1. Approximately 10</a:t>
            </a:r>
            <a:r>
              <a:rPr lang="en-US" sz="1200" baseline="30000" dirty="0" smtClean="0"/>
              <a:t>8</a:t>
            </a:r>
            <a:r>
              <a:rPr lang="en-US" sz="1200" dirty="0" smtClean="0"/>
              <a:t> phage particles of wild-type Bxb1 (left) or a Bxb1 clear plaque mutant (Bxb1c1; right) were spotted onto a lawn of </a:t>
            </a:r>
            <a:r>
              <a:rPr lang="en-US" sz="1200" i="1" dirty="0" smtClean="0"/>
              <a:t>M. </a:t>
            </a:r>
            <a:r>
              <a:rPr lang="en-US" sz="1200" i="1" dirty="0" err="1" smtClean="0"/>
              <a:t>smegmatis</a:t>
            </a:r>
            <a:r>
              <a:rPr lang="en-US" sz="1200" dirty="0" smtClean="0"/>
              <a:t> mc</a:t>
            </a:r>
            <a:r>
              <a:rPr lang="en-US" sz="1200" baseline="30000" dirty="0" smtClean="0"/>
              <a:t>2</a:t>
            </a:r>
            <a:r>
              <a:rPr lang="en-US" sz="1200" dirty="0" smtClean="0"/>
              <a:t>155 and incubated for 6 days at 37°C.</a:t>
            </a:r>
          </a:p>
          <a:p>
            <a:r>
              <a:rPr lang="en-US" sz="1200" dirty="0" smtClean="0"/>
              <a:t>B. Electron micrograph of Bxb1 particles. Scale bar = 100 </a:t>
            </a:r>
            <a:r>
              <a:rPr lang="en-US" sz="1200" dirty="0" err="1" smtClean="0"/>
              <a:t>nM</a:t>
            </a:r>
            <a:r>
              <a:rPr lang="en-US" sz="1200" dirty="0" smtClean="0"/>
              <a:t>.</a:t>
            </a:r>
          </a:p>
          <a:p>
            <a:endParaRPr lang="en-US" sz="1200" dirty="0"/>
          </a:p>
        </p:txBody>
      </p:sp>
      <p:sp>
        <p:nvSpPr>
          <p:cNvPr id="7" name="Rectangle 6"/>
          <p:cNvSpPr/>
          <p:nvPr/>
        </p:nvSpPr>
        <p:spPr>
          <a:xfrm>
            <a:off x="533400" y="228600"/>
            <a:ext cx="1198470" cy="369332"/>
          </a:xfrm>
          <a:prstGeom prst="rect">
            <a:avLst/>
          </a:prstGeom>
        </p:spPr>
        <p:txBody>
          <a:bodyPr wrap="none">
            <a:spAutoFit/>
          </a:bodyPr>
          <a:lstStyle/>
          <a:p>
            <a:r>
              <a:rPr lang="en-US" b="1" dirty="0" smtClean="0"/>
              <a:t>Figure 2A. </a:t>
            </a:r>
            <a:endParaRPr lang="en-US" b="1" dirty="0"/>
          </a:p>
        </p:txBody>
      </p:sp>
      <p:sp>
        <p:nvSpPr>
          <p:cNvPr id="8" name="TextBox 7"/>
          <p:cNvSpPr txBox="1"/>
          <p:nvPr/>
        </p:nvSpPr>
        <p:spPr>
          <a:xfrm>
            <a:off x="4419600" y="3071336"/>
            <a:ext cx="4419600" cy="923330"/>
          </a:xfrm>
          <a:prstGeom prst="rect">
            <a:avLst/>
          </a:prstGeom>
          <a:noFill/>
        </p:spPr>
        <p:txBody>
          <a:bodyPr wrap="square" rtlCol="0">
            <a:spAutoFit/>
          </a:bodyPr>
          <a:lstStyle/>
          <a:p>
            <a:r>
              <a:rPr lang="en-US" b="1" dirty="0" smtClean="0"/>
              <a:t>Experiment:  </a:t>
            </a:r>
            <a:r>
              <a:rPr lang="en-US" dirty="0" smtClean="0"/>
              <a:t>Plate wt Bxb1 (temperate) and mutant Bxb1c1 (</a:t>
            </a:r>
            <a:r>
              <a:rPr lang="en-US" dirty="0" err="1" smtClean="0"/>
              <a:t>lytic</a:t>
            </a:r>
            <a:r>
              <a:rPr lang="en-US" dirty="0" smtClean="0"/>
              <a:t>).  Look for presence of halo </a:t>
            </a:r>
            <a:r>
              <a:rPr lang="en-US" dirty="0" err="1" smtClean="0"/>
              <a:t>formatio</a:t>
            </a:r>
            <a:endParaRPr lang="en-US" dirty="0"/>
          </a:p>
        </p:txBody>
      </p:sp>
      <p:sp>
        <p:nvSpPr>
          <p:cNvPr id="9" name="TextBox 8"/>
          <p:cNvSpPr txBox="1"/>
          <p:nvPr/>
        </p:nvSpPr>
        <p:spPr>
          <a:xfrm>
            <a:off x="4419600" y="4170402"/>
            <a:ext cx="4114800" cy="646331"/>
          </a:xfrm>
          <a:prstGeom prst="rect">
            <a:avLst/>
          </a:prstGeom>
          <a:noFill/>
        </p:spPr>
        <p:txBody>
          <a:bodyPr wrap="square" rtlCol="0">
            <a:spAutoFit/>
          </a:bodyPr>
          <a:lstStyle/>
          <a:p>
            <a:r>
              <a:rPr lang="en-US" b="1" dirty="0" smtClean="0"/>
              <a:t>Result:  </a:t>
            </a:r>
            <a:r>
              <a:rPr lang="en-US" dirty="0" smtClean="0"/>
              <a:t>Halo appears when the wt and mutant phages are plated</a:t>
            </a:r>
            <a:endParaRPr lang="en-US" dirty="0"/>
          </a:p>
        </p:txBody>
      </p:sp>
      <p:sp>
        <p:nvSpPr>
          <p:cNvPr id="10" name="TextBox 9"/>
          <p:cNvSpPr txBox="1"/>
          <p:nvPr/>
        </p:nvSpPr>
        <p:spPr>
          <a:xfrm>
            <a:off x="4419600" y="4992469"/>
            <a:ext cx="4114800" cy="923330"/>
          </a:xfrm>
          <a:prstGeom prst="rect">
            <a:avLst/>
          </a:prstGeom>
          <a:noFill/>
        </p:spPr>
        <p:txBody>
          <a:bodyPr wrap="square" rtlCol="0">
            <a:spAutoFit/>
          </a:bodyPr>
          <a:lstStyle/>
          <a:p>
            <a:r>
              <a:rPr lang="en-US" b="1" dirty="0" smtClean="0"/>
              <a:t>Interpret:  </a:t>
            </a:r>
            <a:r>
              <a:rPr lang="en-US" dirty="0" smtClean="0"/>
              <a:t>Diffusible agent is a product of </a:t>
            </a:r>
            <a:r>
              <a:rPr lang="en-US" dirty="0" err="1" smtClean="0"/>
              <a:t>lytic</a:t>
            </a:r>
            <a:r>
              <a:rPr lang="en-US" dirty="0" smtClean="0"/>
              <a:t> growth b/c mutant does not integrate (no </a:t>
            </a:r>
            <a:r>
              <a:rPr lang="en-US" dirty="0" err="1" smtClean="0"/>
              <a:t>lysogens</a:t>
            </a:r>
            <a:r>
              <a:rPr lang="en-US" dirty="0" smtClean="0"/>
              <a:t>)</a:t>
            </a:r>
            <a:endParaRPr lang="en-US" dirty="0"/>
          </a:p>
        </p:txBody>
      </p:sp>
      <p:sp>
        <p:nvSpPr>
          <p:cNvPr id="11" name="TextBox 10"/>
          <p:cNvSpPr txBox="1"/>
          <p:nvPr/>
        </p:nvSpPr>
        <p:spPr>
          <a:xfrm>
            <a:off x="4419600" y="304800"/>
            <a:ext cx="4419600" cy="646331"/>
          </a:xfrm>
          <a:prstGeom prst="rect">
            <a:avLst/>
          </a:prstGeom>
          <a:noFill/>
        </p:spPr>
        <p:txBody>
          <a:bodyPr wrap="square" rtlCol="0">
            <a:spAutoFit/>
          </a:bodyPr>
          <a:lstStyle/>
          <a:p>
            <a:r>
              <a:rPr lang="en-US" b="1" dirty="0" err="1" smtClean="0"/>
              <a:t>Bkgrd</a:t>
            </a:r>
            <a:r>
              <a:rPr lang="en-US" b="1" dirty="0" smtClean="0"/>
              <a:t>:  </a:t>
            </a:r>
            <a:r>
              <a:rPr lang="en-US" dirty="0" smtClean="0"/>
              <a:t>Bxb1 is a novel phage that generates halos on </a:t>
            </a:r>
            <a:r>
              <a:rPr lang="en-US" i="1" dirty="0" smtClean="0"/>
              <a:t>M. </a:t>
            </a:r>
            <a:r>
              <a:rPr lang="en-US" i="1" dirty="0" err="1" smtClean="0"/>
              <a:t>smeg</a:t>
            </a:r>
            <a:r>
              <a:rPr lang="en-US" dirty="0" smtClean="0"/>
              <a:t> plates.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59259"/>
          <a:stretch>
            <a:fillRect/>
          </a:stretch>
        </p:blipFill>
        <p:spPr bwMode="auto">
          <a:xfrm>
            <a:off x="228600" y="1161871"/>
            <a:ext cx="4114800" cy="2514600"/>
          </a:xfrm>
          <a:prstGeom prst="rect">
            <a:avLst/>
          </a:prstGeom>
          <a:noFill/>
          <a:ln w="9525">
            <a:noFill/>
            <a:miter lim="800000"/>
            <a:headEnd/>
            <a:tailEnd/>
          </a:ln>
          <a:effectLst/>
        </p:spPr>
      </p:pic>
      <p:sp>
        <p:nvSpPr>
          <p:cNvPr id="3" name="Rectangle 2"/>
          <p:cNvSpPr/>
          <p:nvPr/>
        </p:nvSpPr>
        <p:spPr>
          <a:xfrm>
            <a:off x="228600" y="621268"/>
            <a:ext cx="1126270" cy="369332"/>
          </a:xfrm>
          <a:prstGeom prst="rect">
            <a:avLst/>
          </a:prstGeom>
        </p:spPr>
        <p:txBody>
          <a:bodyPr wrap="none">
            <a:spAutoFit/>
          </a:bodyPr>
          <a:lstStyle/>
          <a:p>
            <a:r>
              <a:rPr lang="en-US" b="1" dirty="0" smtClean="0"/>
              <a:t>Figure 2B </a:t>
            </a:r>
            <a:endParaRPr lang="en-US" b="1" dirty="0"/>
          </a:p>
        </p:txBody>
      </p:sp>
      <p:sp>
        <p:nvSpPr>
          <p:cNvPr id="4" name="TextBox 3"/>
          <p:cNvSpPr txBox="1"/>
          <p:nvPr/>
        </p:nvSpPr>
        <p:spPr>
          <a:xfrm>
            <a:off x="4419600" y="1579349"/>
            <a:ext cx="4572000" cy="646331"/>
          </a:xfrm>
          <a:prstGeom prst="rect">
            <a:avLst/>
          </a:prstGeom>
          <a:noFill/>
        </p:spPr>
        <p:txBody>
          <a:bodyPr wrap="square" rtlCol="0">
            <a:spAutoFit/>
          </a:bodyPr>
          <a:lstStyle/>
          <a:p>
            <a:r>
              <a:rPr lang="en-US" b="1" dirty="0" smtClean="0"/>
              <a:t>Hypothesis:</a:t>
            </a:r>
            <a:r>
              <a:rPr lang="en-US" dirty="0" smtClean="0"/>
              <a:t>  Is the diffusible agent for Bxb1 associated with intact phage particles?</a:t>
            </a:r>
            <a:endParaRPr lang="en-US" dirty="0"/>
          </a:p>
        </p:txBody>
      </p:sp>
      <p:sp>
        <p:nvSpPr>
          <p:cNvPr id="5" name="TextBox 4"/>
          <p:cNvSpPr txBox="1"/>
          <p:nvPr/>
        </p:nvSpPr>
        <p:spPr>
          <a:xfrm>
            <a:off x="4419600" y="2576899"/>
            <a:ext cx="4419600" cy="646331"/>
          </a:xfrm>
          <a:prstGeom prst="rect">
            <a:avLst/>
          </a:prstGeom>
          <a:noFill/>
        </p:spPr>
        <p:txBody>
          <a:bodyPr wrap="square" rtlCol="0">
            <a:spAutoFit/>
          </a:bodyPr>
          <a:lstStyle/>
          <a:p>
            <a:r>
              <a:rPr lang="en-US" b="1" dirty="0" smtClean="0"/>
              <a:t>Experiment:  </a:t>
            </a:r>
            <a:r>
              <a:rPr lang="en-US" dirty="0" smtClean="0"/>
              <a:t>Try to isolate intact phage particles from halos of Bxb1 and Bxbc1</a:t>
            </a:r>
            <a:endParaRPr lang="en-US" dirty="0"/>
          </a:p>
        </p:txBody>
      </p:sp>
      <p:sp>
        <p:nvSpPr>
          <p:cNvPr id="6" name="TextBox 5"/>
          <p:cNvSpPr txBox="1"/>
          <p:nvPr/>
        </p:nvSpPr>
        <p:spPr>
          <a:xfrm>
            <a:off x="4419600" y="3574449"/>
            <a:ext cx="4114800" cy="923330"/>
          </a:xfrm>
          <a:prstGeom prst="rect">
            <a:avLst/>
          </a:prstGeom>
          <a:noFill/>
        </p:spPr>
        <p:txBody>
          <a:bodyPr wrap="square" rtlCol="0">
            <a:spAutoFit/>
          </a:bodyPr>
          <a:lstStyle/>
          <a:p>
            <a:r>
              <a:rPr lang="en-US" b="1" dirty="0" smtClean="0"/>
              <a:t>Result:  </a:t>
            </a:r>
            <a:r>
              <a:rPr lang="en-US" dirty="0" smtClean="0"/>
              <a:t>Phage isolated from both halos.</a:t>
            </a:r>
            <a:r>
              <a:rPr lang="en-US" i="1" dirty="0" smtClean="0"/>
              <a:t>  M. </a:t>
            </a:r>
            <a:r>
              <a:rPr lang="en-US" i="1" dirty="0" err="1" smtClean="0"/>
              <a:t>smeg</a:t>
            </a:r>
            <a:r>
              <a:rPr lang="en-US" i="1" dirty="0" smtClean="0"/>
              <a:t> only cultured from the wt Bxb1 phage.</a:t>
            </a:r>
            <a:endParaRPr lang="en-US" i="1" dirty="0"/>
          </a:p>
        </p:txBody>
      </p:sp>
      <p:sp>
        <p:nvSpPr>
          <p:cNvPr id="7" name="TextBox 6"/>
          <p:cNvSpPr txBox="1"/>
          <p:nvPr/>
        </p:nvSpPr>
        <p:spPr>
          <a:xfrm>
            <a:off x="4419600" y="4648200"/>
            <a:ext cx="4114800" cy="2031325"/>
          </a:xfrm>
          <a:prstGeom prst="rect">
            <a:avLst/>
          </a:prstGeom>
          <a:noFill/>
        </p:spPr>
        <p:txBody>
          <a:bodyPr wrap="square" rtlCol="0">
            <a:spAutoFit/>
          </a:bodyPr>
          <a:lstStyle/>
          <a:p>
            <a:r>
              <a:rPr lang="en-US" b="1" dirty="0" smtClean="0"/>
              <a:t>Interpret:  </a:t>
            </a:r>
            <a:r>
              <a:rPr lang="en-US" dirty="0" smtClean="0"/>
              <a:t>Intact phage particles may contribute to halo formation.  </a:t>
            </a:r>
            <a:r>
              <a:rPr lang="en-US" dirty="0" err="1" smtClean="0"/>
              <a:t>M.smeg</a:t>
            </a:r>
            <a:r>
              <a:rPr lang="en-US" dirty="0" smtClean="0"/>
              <a:t> grow in wt halo because Bxb1 </a:t>
            </a:r>
            <a:r>
              <a:rPr lang="en-US" dirty="0" err="1" smtClean="0"/>
              <a:t>lysogens</a:t>
            </a:r>
            <a:r>
              <a:rPr lang="en-US" dirty="0" smtClean="0"/>
              <a:t> can grow in culture.  Any cells modified by the </a:t>
            </a:r>
            <a:r>
              <a:rPr lang="en-US" dirty="0" err="1" smtClean="0"/>
              <a:t>lytic</a:t>
            </a:r>
            <a:r>
              <a:rPr lang="en-US" dirty="0" smtClean="0"/>
              <a:t> “factor” do not grow-up. </a:t>
            </a:r>
            <a:r>
              <a:rPr lang="en-US" dirty="0"/>
              <a:t> </a:t>
            </a:r>
            <a:r>
              <a:rPr lang="en-US" dirty="0" smtClean="0"/>
              <a:t>The Bxb1 particles may be the “factor” modifying the </a:t>
            </a:r>
            <a:r>
              <a:rPr lang="en-US" i="1" dirty="0" err="1" smtClean="0"/>
              <a:t>M.smeg</a:t>
            </a:r>
            <a:r>
              <a:rPr lang="en-US" dirty="0" smtClean="0"/>
              <a:t> cells.</a:t>
            </a:r>
            <a:endParaRPr lang="en-US" dirty="0"/>
          </a:p>
        </p:txBody>
      </p:sp>
      <p:sp>
        <p:nvSpPr>
          <p:cNvPr id="8" name="TextBox 7"/>
          <p:cNvSpPr txBox="1"/>
          <p:nvPr/>
        </p:nvSpPr>
        <p:spPr>
          <a:xfrm>
            <a:off x="152400" y="3905071"/>
            <a:ext cx="4191000" cy="1200329"/>
          </a:xfrm>
          <a:prstGeom prst="rect">
            <a:avLst/>
          </a:prstGeom>
          <a:noFill/>
        </p:spPr>
        <p:txBody>
          <a:bodyPr wrap="square" rtlCol="0">
            <a:spAutoFit/>
          </a:bodyPr>
          <a:lstStyle/>
          <a:p>
            <a:r>
              <a:rPr lang="en-US" sz="1200" dirty="0" smtClean="0"/>
              <a:t>Figure 2. A. Halo formation by the clear plaque mutant of Bxb1. Approximately 10</a:t>
            </a:r>
            <a:r>
              <a:rPr lang="en-US" sz="1200" baseline="30000" dirty="0" smtClean="0"/>
              <a:t>8</a:t>
            </a:r>
            <a:r>
              <a:rPr lang="en-US" sz="1200" dirty="0" smtClean="0"/>
              <a:t> phage particles of wild-type Bxb1 (left) or a Bxb1 clear plaque mutant (Bxb1c1; right) were spotted onto a lawn of </a:t>
            </a:r>
            <a:r>
              <a:rPr lang="en-US" sz="1200" i="1" dirty="0" smtClean="0"/>
              <a:t>M. </a:t>
            </a:r>
            <a:r>
              <a:rPr lang="en-US" sz="1200" i="1" dirty="0" err="1" smtClean="0"/>
              <a:t>smegmatis</a:t>
            </a:r>
            <a:r>
              <a:rPr lang="en-US" sz="1200" dirty="0" smtClean="0"/>
              <a:t> mc</a:t>
            </a:r>
            <a:r>
              <a:rPr lang="en-US" sz="1200" baseline="30000" dirty="0" smtClean="0"/>
              <a:t>2</a:t>
            </a:r>
            <a:r>
              <a:rPr lang="en-US" sz="1200" dirty="0" smtClean="0"/>
              <a:t>155 and incubated for 6 days at 37°C.</a:t>
            </a:r>
          </a:p>
          <a:p>
            <a:r>
              <a:rPr lang="en-US" sz="1200" dirty="0" smtClean="0"/>
              <a:t>B. Electron micrograph of Bxb1 particles. Scale bar = 100 </a:t>
            </a:r>
            <a:r>
              <a:rPr lang="en-US" sz="1200" dirty="0" err="1" smtClean="0"/>
              <a:t>nM</a:t>
            </a:r>
            <a:r>
              <a:rPr lang="en-US" sz="1200" dirty="0" smtClean="0"/>
              <a:t>.</a:t>
            </a:r>
          </a:p>
          <a:p>
            <a:endParaRPr lang="en-US" sz="1200" dirty="0"/>
          </a:p>
        </p:txBody>
      </p:sp>
      <p:sp>
        <p:nvSpPr>
          <p:cNvPr id="10" name="TextBox 9"/>
          <p:cNvSpPr txBox="1"/>
          <p:nvPr/>
        </p:nvSpPr>
        <p:spPr>
          <a:xfrm>
            <a:off x="4419600" y="304800"/>
            <a:ext cx="4419600" cy="923330"/>
          </a:xfrm>
          <a:prstGeom prst="rect">
            <a:avLst/>
          </a:prstGeom>
          <a:noFill/>
        </p:spPr>
        <p:txBody>
          <a:bodyPr wrap="square" rtlCol="0">
            <a:spAutoFit/>
          </a:bodyPr>
          <a:lstStyle/>
          <a:p>
            <a:r>
              <a:rPr lang="en-US" b="1" dirty="0" err="1" smtClean="0"/>
              <a:t>Bkgrd</a:t>
            </a:r>
            <a:r>
              <a:rPr lang="en-US" b="1" dirty="0" smtClean="0"/>
              <a:t>:  </a:t>
            </a:r>
            <a:r>
              <a:rPr lang="en-US" dirty="0" smtClean="0"/>
              <a:t>Other halos have been observed for other phages and were associated with intact particles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50" y="457200"/>
            <a:ext cx="8420100" cy="2971800"/>
          </a:xfrm>
          <a:prstGeom prst="rect">
            <a:avLst/>
          </a:prstGeom>
          <a:noFill/>
          <a:ln w="9525">
            <a:noFill/>
            <a:miter lim="800000"/>
            <a:headEnd/>
            <a:tailEnd/>
          </a:ln>
          <a:effectLst/>
        </p:spPr>
      </p:pic>
      <p:sp>
        <p:nvSpPr>
          <p:cNvPr id="3" name="Rectangle 2"/>
          <p:cNvSpPr/>
          <p:nvPr/>
        </p:nvSpPr>
        <p:spPr>
          <a:xfrm>
            <a:off x="228600" y="76200"/>
            <a:ext cx="4330737" cy="369332"/>
          </a:xfrm>
          <a:prstGeom prst="rect">
            <a:avLst/>
          </a:prstGeom>
        </p:spPr>
        <p:txBody>
          <a:bodyPr wrap="none">
            <a:spAutoFit/>
          </a:bodyPr>
          <a:lstStyle/>
          <a:p>
            <a:r>
              <a:rPr lang="en-US" b="1" dirty="0" smtClean="0"/>
              <a:t>Figure 3 – </a:t>
            </a:r>
            <a:r>
              <a:rPr lang="en-US" b="1" dirty="0" err="1" smtClean="0"/>
              <a:t>Heteroimmune</a:t>
            </a:r>
            <a:r>
              <a:rPr lang="en-US" b="1" dirty="0" smtClean="0"/>
              <a:t> vs. </a:t>
            </a:r>
            <a:r>
              <a:rPr lang="en-US" b="1" dirty="0" err="1" smtClean="0"/>
              <a:t>homoimmune</a:t>
            </a:r>
            <a:endParaRPr lang="en-US" b="1" dirty="0"/>
          </a:p>
        </p:txBody>
      </p:sp>
      <p:sp>
        <p:nvSpPr>
          <p:cNvPr id="4" name="TextBox 3"/>
          <p:cNvSpPr txBox="1"/>
          <p:nvPr/>
        </p:nvSpPr>
        <p:spPr>
          <a:xfrm>
            <a:off x="228600" y="4724400"/>
            <a:ext cx="4114800" cy="923330"/>
          </a:xfrm>
          <a:prstGeom prst="rect">
            <a:avLst/>
          </a:prstGeom>
          <a:noFill/>
        </p:spPr>
        <p:txBody>
          <a:bodyPr wrap="square" rtlCol="0">
            <a:spAutoFit/>
          </a:bodyPr>
          <a:lstStyle/>
          <a:p>
            <a:r>
              <a:rPr lang="en-US" b="1" dirty="0" smtClean="0"/>
              <a:t>Question:</a:t>
            </a:r>
            <a:r>
              <a:rPr lang="en-US" dirty="0" smtClean="0"/>
              <a:t>  Does Bxb1 share immunity  with other previously characterized phages?</a:t>
            </a:r>
          </a:p>
        </p:txBody>
      </p:sp>
      <p:sp>
        <p:nvSpPr>
          <p:cNvPr id="5" name="TextBox 4"/>
          <p:cNvSpPr txBox="1"/>
          <p:nvPr/>
        </p:nvSpPr>
        <p:spPr>
          <a:xfrm>
            <a:off x="228600" y="5929699"/>
            <a:ext cx="4419600" cy="646331"/>
          </a:xfrm>
          <a:prstGeom prst="rect">
            <a:avLst/>
          </a:prstGeom>
          <a:noFill/>
        </p:spPr>
        <p:txBody>
          <a:bodyPr wrap="square" rtlCol="0">
            <a:spAutoFit/>
          </a:bodyPr>
          <a:lstStyle/>
          <a:p>
            <a:r>
              <a:rPr lang="en-US" b="1" dirty="0" smtClean="0"/>
              <a:t>Experiment:  </a:t>
            </a:r>
            <a:r>
              <a:rPr lang="en-US" dirty="0" smtClean="0"/>
              <a:t>Plate isolated phages on wt </a:t>
            </a:r>
            <a:r>
              <a:rPr lang="en-US" dirty="0" err="1" smtClean="0"/>
              <a:t>M.smeg</a:t>
            </a:r>
            <a:r>
              <a:rPr lang="en-US" dirty="0" smtClean="0"/>
              <a:t> (A), L5 </a:t>
            </a:r>
            <a:r>
              <a:rPr lang="en-US" dirty="0" err="1" smtClean="0"/>
              <a:t>lysogen</a:t>
            </a:r>
            <a:r>
              <a:rPr lang="en-US" dirty="0" smtClean="0"/>
              <a:t> (B), Bxb1 </a:t>
            </a:r>
            <a:r>
              <a:rPr lang="en-US" dirty="0" err="1" smtClean="0"/>
              <a:t>lysogen</a:t>
            </a:r>
            <a:r>
              <a:rPr lang="en-US" dirty="0" smtClean="0"/>
              <a:t>(C)</a:t>
            </a:r>
            <a:endParaRPr lang="en-US" dirty="0"/>
          </a:p>
        </p:txBody>
      </p:sp>
      <p:sp>
        <p:nvSpPr>
          <p:cNvPr id="6" name="TextBox 5"/>
          <p:cNvSpPr txBox="1"/>
          <p:nvPr/>
        </p:nvSpPr>
        <p:spPr>
          <a:xfrm>
            <a:off x="4953000" y="3648922"/>
            <a:ext cx="4114800" cy="646331"/>
          </a:xfrm>
          <a:prstGeom prst="rect">
            <a:avLst/>
          </a:prstGeom>
          <a:noFill/>
        </p:spPr>
        <p:txBody>
          <a:bodyPr wrap="square" rtlCol="0">
            <a:spAutoFit/>
          </a:bodyPr>
          <a:lstStyle/>
          <a:p>
            <a:r>
              <a:rPr lang="en-US" b="1" dirty="0" smtClean="0"/>
              <a:t>Result:  </a:t>
            </a:r>
            <a:r>
              <a:rPr lang="en-US" dirty="0" smtClean="0"/>
              <a:t>Bxb1 can infect an L5 </a:t>
            </a:r>
            <a:r>
              <a:rPr lang="en-US" dirty="0" err="1" smtClean="0"/>
              <a:t>lysogen</a:t>
            </a:r>
            <a:r>
              <a:rPr lang="en-US" dirty="0" smtClean="0"/>
              <a:t> and L5 can infect a Bxb1 </a:t>
            </a:r>
            <a:r>
              <a:rPr lang="en-US" dirty="0" err="1" smtClean="0"/>
              <a:t>lysogen</a:t>
            </a:r>
            <a:r>
              <a:rPr lang="en-US" dirty="0" smtClean="0"/>
              <a:t>.  </a:t>
            </a:r>
            <a:endParaRPr lang="en-US" i="1" dirty="0"/>
          </a:p>
        </p:txBody>
      </p:sp>
      <p:sp>
        <p:nvSpPr>
          <p:cNvPr id="7" name="TextBox 6"/>
          <p:cNvSpPr txBox="1"/>
          <p:nvPr/>
        </p:nvSpPr>
        <p:spPr>
          <a:xfrm>
            <a:off x="4953000" y="4923472"/>
            <a:ext cx="4114800" cy="1477328"/>
          </a:xfrm>
          <a:prstGeom prst="rect">
            <a:avLst/>
          </a:prstGeom>
          <a:noFill/>
        </p:spPr>
        <p:txBody>
          <a:bodyPr wrap="square" rtlCol="0">
            <a:spAutoFit/>
          </a:bodyPr>
          <a:lstStyle/>
          <a:p>
            <a:r>
              <a:rPr lang="en-US" b="1" dirty="0" smtClean="0"/>
              <a:t>Interpret: </a:t>
            </a:r>
            <a:r>
              <a:rPr lang="en-US" dirty="0" smtClean="0"/>
              <a:t>Bxb1 is </a:t>
            </a:r>
            <a:r>
              <a:rPr lang="en-US" dirty="0" err="1" smtClean="0"/>
              <a:t>heteroimmune</a:t>
            </a:r>
            <a:r>
              <a:rPr lang="en-US" dirty="0" smtClean="0"/>
              <a:t> with L5.  The repressor protein produced by the Bxb1 phage is not able to act on L5 to prevent production of phage thus there are plaques present.  </a:t>
            </a:r>
            <a:endParaRPr lang="en-US" dirty="0"/>
          </a:p>
        </p:txBody>
      </p:sp>
      <p:sp>
        <p:nvSpPr>
          <p:cNvPr id="8" name="TextBox 7"/>
          <p:cNvSpPr txBox="1"/>
          <p:nvPr/>
        </p:nvSpPr>
        <p:spPr>
          <a:xfrm>
            <a:off x="228600" y="3657600"/>
            <a:ext cx="4419600" cy="646331"/>
          </a:xfrm>
          <a:prstGeom prst="rect">
            <a:avLst/>
          </a:prstGeom>
          <a:noFill/>
        </p:spPr>
        <p:txBody>
          <a:bodyPr wrap="square" rtlCol="0">
            <a:spAutoFit/>
          </a:bodyPr>
          <a:lstStyle/>
          <a:p>
            <a:r>
              <a:rPr lang="en-US" b="1" dirty="0" err="1" smtClean="0"/>
              <a:t>Bkgrd</a:t>
            </a:r>
            <a:r>
              <a:rPr lang="en-US" b="1" dirty="0" smtClean="0"/>
              <a:t>:  </a:t>
            </a:r>
            <a:r>
              <a:rPr lang="en-US" dirty="0" smtClean="0"/>
              <a:t>Phages can be </a:t>
            </a:r>
            <a:r>
              <a:rPr lang="en-US" dirty="0" err="1" smtClean="0"/>
              <a:t>heteroimmune</a:t>
            </a:r>
            <a:r>
              <a:rPr lang="en-US" dirty="0" smtClean="0"/>
              <a:t> or </a:t>
            </a:r>
          </a:p>
          <a:p>
            <a:r>
              <a:rPr lang="en-US" dirty="0" err="1" smtClean="0"/>
              <a:t>Homoimmune</a:t>
            </a: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756919"/>
            <a:ext cx="4191000" cy="923330"/>
          </a:xfrm>
          <a:prstGeom prst="rect">
            <a:avLst/>
          </a:prstGeom>
          <a:noFill/>
        </p:spPr>
        <p:txBody>
          <a:bodyPr wrap="square" rtlCol="0">
            <a:spAutoFit/>
          </a:bodyPr>
          <a:lstStyle/>
          <a:p>
            <a:r>
              <a:rPr lang="en-US" b="1" dirty="0" smtClean="0"/>
              <a:t>Question:</a:t>
            </a:r>
            <a:r>
              <a:rPr lang="en-US" dirty="0" smtClean="0"/>
              <a:t>  Do differences in host-specificities reflect difference in receptor usage at the cell surface?</a:t>
            </a:r>
            <a:endParaRPr lang="en-US" dirty="0"/>
          </a:p>
        </p:txBody>
      </p:sp>
      <p:sp>
        <p:nvSpPr>
          <p:cNvPr id="5" name="TextBox 4"/>
          <p:cNvSpPr txBox="1"/>
          <p:nvPr/>
        </p:nvSpPr>
        <p:spPr>
          <a:xfrm>
            <a:off x="152400" y="5754469"/>
            <a:ext cx="4272280" cy="923330"/>
          </a:xfrm>
          <a:prstGeom prst="rect">
            <a:avLst/>
          </a:prstGeom>
          <a:noFill/>
        </p:spPr>
        <p:txBody>
          <a:bodyPr wrap="square" rtlCol="0">
            <a:spAutoFit/>
          </a:bodyPr>
          <a:lstStyle/>
          <a:p>
            <a:r>
              <a:rPr lang="en-US" b="1" dirty="0" smtClean="0"/>
              <a:t>Experiment:  </a:t>
            </a:r>
            <a:r>
              <a:rPr lang="en-US" dirty="0" smtClean="0"/>
              <a:t>Create a panel of phage resistant mutants using </a:t>
            </a:r>
            <a:r>
              <a:rPr lang="en-US" dirty="0" err="1" smtClean="0"/>
              <a:t>transposon</a:t>
            </a:r>
            <a:r>
              <a:rPr lang="en-US" dirty="0" smtClean="0"/>
              <a:t> mutagenesis.</a:t>
            </a:r>
            <a:endParaRPr lang="en-US" dirty="0"/>
          </a:p>
        </p:txBody>
      </p:sp>
      <p:sp>
        <p:nvSpPr>
          <p:cNvPr id="6" name="TextBox 5"/>
          <p:cNvSpPr txBox="1"/>
          <p:nvPr/>
        </p:nvSpPr>
        <p:spPr>
          <a:xfrm>
            <a:off x="4800600" y="3482370"/>
            <a:ext cx="4114800" cy="1200329"/>
          </a:xfrm>
          <a:prstGeom prst="rect">
            <a:avLst/>
          </a:prstGeom>
          <a:noFill/>
        </p:spPr>
        <p:txBody>
          <a:bodyPr wrap="square" rtlCol="0">
            <a:spAutoFit/>
          </a:bodyPr>
          <a:lstStyle/>
          <a:p>
            <a:r>
              <a:rPr lang="en-US" b="1" dirty="0" smtClean="0"/>
              <a:t>Result:  </a:t>
            </a:r>
            <a:r>
              <a:rPr lang="en-US" dirty="0" smtClean="0"/>
              <a:t>Bxb1 and I3 can infect the same mutant strains of </a:t>
            </a:r>
            <a:r>
              <a:rPr lang="en-US" dirty="0" err="1" smtClean="0"/>
              <a:t>M.smeg</a:t>
            </a:r>
            <a:r>
              <a:rPr lang="en-US" dirty="0" smtClean="0"/>
              <a:t>.   D29, L5, and TM4 also group together to infect the same mutant strains.</a:t>
            </a:r>
            <a:endParaRPr lang="en-US" i="1" dirty="0"/>
          </a:p>
        </p:txBody>
      </p:sp>
      <p:sp>
        <p:nvSpPr>
          <p:cNvPr id="7" name="TextBox 6"/>
          <p:cNvSpPr txBox="1"/>
          <p:nvPr/>
        </p:nvSpPr>
        <p:spPr>
          <a:xfrm>
            <a:off x="4800600" y="4756920"/>
            <a:ext cx="4114800" cy="1200329"/>
          </a:xfrm>
          <a:prstGeom prst="rect">
            <a:avLst/>
          </a:prstGeom>
          <a:noFill/>
        </p:spPr>
        <p:txBody>
          <a:bodyPr wrap="square" rtlCol="0">
            <a:spAutoFit/>
          </a:bodyPr>
          <a:lstStyle/>
          <a:p>
            <a:r>
              <a:rPr lang="en-US" b="1" dirty="0" smtClean="0"/>
              <a:t>Interpret:  </a:t>
            </a:r>
            <a:r>
              <a:rPr lang="en-US" dirty="0" smtClean="0"/>
              <a:t>Bxb1 likely shares a common receptor with I3 and this receptor is different that that used by D29, L5 and TM4.</a:t>
            </a:r>
            <a:endParaRPr lang="en-US" dirty="0"/>
          </a:p>
        </p:txBody>
      </p:sp>
      <p:sp>
        <p:nvSpPr>
          <p:cNvPr id="8" name="TextBox 7"/>
          <p:cNvSpPr txBox="1"/>
          <p:nvPr/>
        </p:nvSpPr>
        <p:spPr>
          <a:xfrm>
            <a:off x="152400" y="3482370"/>
            <a:ext cx="4272280" cy="1200329"/>
          </a:xfrm>
          <a:prstGeom prst="rect">
            <a:avLst/>
          </a:prstGeom>
          <a:noFill/>
        </p:spPr>
        <p:txBody>
          <a:bodyPr wrap="square" rtlCol="0">
            <a:spAutoFit/>
          </a:bodyPr>
          <a:lstStyle/>
          <a:p>
            <a:r>
              <a:rPr lang="en-US" b="1" dirty="0" err="1" smtClean="0"/>
              <a:t>Bkgrd</a:t>
            </a:r>
            <a:r>
              <a:rPr lang="en-US" b="1" dirty="0" smtClean="0"/>
              <a:t>:  </a:t>
            </a:r>
            <a:r>
              <a:rPr lang="en-US" dirty="0" smtClean="0"/>
              <a:t>Some phages will infect fast and slow-growing strains of </a:t>
            </a:r>
            <a:r>
              <a:rPr lang="en-US" dirty="0" err="1" smtClean="0"/>
              <a:t>M.smeg</a:t>
            </a:r>
            <a:r>
              <a:rPr lang="en-US" dirty="0"/>
              <a:t> </a:t>
            </a:r>
            <a:r>
              <a:rPr lang="en-US" dirty="0" smtClean="0"/>
              <a:t>(L5, TM4, D29).  Bxb1 only infects slow-growing </a:t>
            </a:r>
            <a:r>
              <a:rPr lang="en-US" dirty="0" err="1" smtClean="0"/>
              <a:t>mycobacteria</a:t>
            </a:r>
            <a:r>
              <a:rPr lang="en-US" dirty="0" smtClean="0"/>
              <a:t>.</a:t>
            </a:r>
            <a:endParaRPr lang="en-US" dirty="0"/>
          </a:p>
        </p:txBody>
      </p:sp>
      <p:pic>
        <p:nvPicPr>
          <p:cNvPr id="3076" name="Picture 4"/>
          <p:cNvPicPr>
            <a:picLocks noChangeAspect="1" noChangeArrowheads="1"/>
          </p:cNvPicPr>
          <p:nvPr/>
        </p:nvPicPr>
        <p:blipFill>
          <a:blip r:embed="rId2"/>
          <a:srcRect/>
          <a:stretch>
            <a:fillRect/>
          </a:stretch>
        </p:blipFill>
        <p:spPr bwMode="auto">
          <a:xfrm>
            <a:off x="103910" y="685800"/>
            <a:ext cx="8915400" cy="2538976"/>
          </a:xfrm>
          <a:prstGeom prst="rect">
            <a:avLst/>
          </a:prstGeom>
          <a:noFill/>
          <a:ln w="9525">
            <a:noFill/>
            <a:miter lim="800000"/>
            <a:headEnd/>
            <a:tailEnd/>
          </a:ln>
          <a:effectLst/>
        </p:spPr>
      </p:pic>
      <p:sp>
        <p:nvSpPr>
          <p:cNvPr id="10" name="Rectangle 9"/>
          <p:cNvSpPr/>
          <p:nvPr/>
        </p:nvSpPr>
        <p:spPr>
          <a:xfrm>
            <a:off x="144332" y="164068"/>
            <a:ext cx="3132268" cy="369332"/>
          </a:xfrm>
          <a:prstGeom prst="rect">
            <a:avLst/>
          </a:prstGeom>
        </p:spPr>
        <p:txBody>
          <a:bodyPr wrap="none">
            <a:spAutoFit/>
          </a:bodyPr>
          <a:lstStyle/>
          <a:p>
            <a:r>
              <a:rPr lang="en-US" b="1" dirty="0" smtClean="0"/>
              <a:t>Table 1 – Host-range specificity</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480" y="22934"/>
            <a:ext cx="6705600" cy="670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8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562475" cy="629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85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32" y="304800"/>
            <a:ext cx="3130665" cy="369332"/>
          </a:xfrm>
          <a:prstGeom prst="rect">
            <a:avLst/>
          </a:prstGeom>
        </p:spPr>
        <p:txBody>
          <a:bodyPr wrap="none">
            <a:spAutoFit/>
          </a:bodyPr>
          <a:lstStyle/>
          <a:p>
            <a:r>
              <a:rPr lang="en-US" b="1" dirty="0" smtClean="0"/>
              <a:t>Table 1 – Genome organization</a:t>
            </a:r>
            <a:endParaRPr lang="en-US" b="1" dirty="0"/>
          </a:p>
        </p:txBody>
      </p:sp>
      <p:pic>
        <p:nvPicPr>
          <p:cNvPr id="5122" name="Picture 2"/>
          <p:cNvPicPr>
            <a:picLocks noChangeAspect="1" noChangeArrowheads="1"/>
          </p:cNvPicPr>
          <p:nvPr/>
        </p:nvPicPr>
        <p:blipFill>
          <a:blip r:embed="rId2"/>
          <a:srcRect/>
          <a:stretch>
            <a:fillRect/>
          </a:stretch>
        </p:blipFill>
        <p:spPr bwMode="auto">
          <a:xfrm>
            <a:off x="904875" y="1047750"/>
            <a:ext cx="7334250" cy="504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52400" y="1600200"/>
            <a:ext cx="8839200" cy="2382613"/>
          </a:xfrm>
          <a:prstGeom prst="rect">
            <a:avLst/>
          </a:prstGeom>
          <a:noFill/>
          <a:ln w="9525">
            <a:noFill/>
            <a:miter lim="800000"/>
            <a:headEnd/>
            <a:tailEnd/>
          </a:ln>
          <a:effectLst/>
        </p:spPr>
      </p:pic>
      <p:sp>
        <p:nvSpPr>
          <p:cNvPr id="3" name="Rectangle 2"/>
          <p:cNvSpPr/>
          <p:nvPr/>
        </p:nvSpPr>
        <p:spPr>
          <a:xfrm>
            <a:off x="144332" y="304800"/>
            <a:ext cx="3239990" cy="369332"/>
          </a:xfrm>
          <a:prstGeom prst="rect">
            <a:avLst/>
          </a:prstGeom>
        </p:spPr>
        <p:txBody>
          <a:bodyPr wrap="none">
            <a:spAutoFit/>
          </a:bodyPr>
          <a:lstStyle/>
          <a:p>
            <a:r>
              <a:rPr lang="en-US" b="1" dirty="0" smtClean="0"/>
              <a:t>Supplemental – Reading Frames</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907</Words>
  <Application>Microsoft Office PowerPoint</Application>
  <PresentationFormat>On-screen Show (4:3)</PresentationFormat>
  <Paragraphs>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Monti</dc:creator>
  <cp:lastModifiedBy>Denise Lynn Monti</cp:lastModifiedBy>
  <cp:revision>27</cp:revision>
  <dcterms:created xsi:type="dcterms:W3CDTF">2010-09-26T21:05:16Z</dcterms:created>
  <dcterms:modified xsi:type="dcterms:W3CDTF">2017-10-16T22:05:43Z</dcterms:modified>
</cp:coreProperties>
</file>