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94" r:id="rId7"/>
    <p:sldId id="302" r:id="rId8"/>
    <p:sldId id="277" r:id="rId9"/>
    <p:sldId id="303" r:id="rId10"/>
    <p:sldId id="304" r:id="rId11"/>
    <p:sldId id="279" r:id="rId12"/>
    <p:sldId id="307" r:id="rId13"/>
    <p:sldId id="310" r:id="rId14"/>
    <p:sldId id="306" r:id="rId15"/>
    <p:sldId id="309" r:id="rId16"/>
    <p:sldId id="308" r:id="rId17"/>
    <p:sldId id="289" r:id="rId1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autoAdjust="0"/>
    <p:restoredTop sz="94660"/>
  </p:normalViewPr>
  <p:slideViewPr>
    <p:cSldViewPr>
      <p:cViewPr>
        <p:scale>
          <a:sx n="109" d="100"/>
          <a:sy n="109" d="100"/>
        </p:scale>
        <p:origin x="139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F48DCF2-B6B4-42BB-83CE-4F33305213F0}" type="datetimeFigureOut">
              <a:rPr lang="en-US" smtClean="0"/>
              <a:t>8/6/2020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E6ED10FC-5F25-40CE-BFB7-8B168A78F38C}" type="slidenum">
              <a:rPr lang="en-US" smtClean="0"/>
              <a:t>‹#›</a:t>
            </a:fld>
            <a:endParaRPr lang="en-US"/>
          </a:p>
        </p:txBody>
      </p:sp>
    </p:spTree>
    <p:extLst>
      <p:ext uri="{BB962C8B-B14F-4D97-AF65-F5344CB8AC3E}">
        <p14:creationId xmlns:p14="http://schemas.microsoft.com/office/powerpoint/2010/main" val="208558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8928DB1-9DB0-4449-B5FE-50DA012E8704}" type="datetimeFigureOut">
              <a:rPr lang="en-US" smtClean="0"/>
              <a:t>8/6/2020</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485DFE99-BD41-40D6-A5BB-548E23C83553}" type="slidenum">
              <a:rPr lang="en-US" smtClean="0"/>
              <a:t>‹#›</a:t>
            </a:fld>
            <a:endParaRPr lang="en-US"/>
          </a:p>
        </p:txBody>
      </p:sp>
    </p:spTree>
    <p:extLst>
      <p:ext uri="{BB962C8B-B14F-4D97-AF65-F5344CB8AC3E}">
        <p14:creationId xmlns:p14="http://schemas.microsoft.com/office/powerpoint/2010/main" val="1585215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a:t>
            </a:r>
            <a:r>
              <a:rPr lang="en-US" baseline="0" dirty="0" smtClean="0"/>
              <a:t> provides an option for having students analyze the figures on their own.    This same process is mirrored in the </a:t>
            </a:r>
            <a:r>
              <a:rPr lang="en-US" baseline="0" dirty="0" err="1" smtClean="0"/>
              <a:t>ppt</a:t>
            </a:r>
            <a:r>
              <a:rPr lang="en-US" baseline="0" dirty="0" smtClean="0"/>
              <a:t> slides prepared for each of the papers included in Teaching Set I and Teaching Set II.  It may be prudent to have the students prepare their figure for presentation using the slide and this template as a guide.  </a:t>
            </a:r>
            <a:endParaRPr lang="en-US" dirty="0"/>
          </a:p>
        </p:txBody>
      </p:sp>
      <p:sp>
        <p:nvSpPr>
          <p:cNvPr id="4" name="Slide Number Placeholder 3"/>
          <p:cNvSpPr>
            <a:spLocks noGrp="1"/>
          </p:cNvSpPr>
          <p:nvPr>
            <p:ph type="sldNum" sz="quarter" idx="10"/>
          </p:nvPr>
        </p:nvSpPr>
        <p:spPr/>
        <p:txBody>
          <a:bodyPr/>
          <a:lstStyle/>
          <a:p>
            <a:fld id="{485DFE99-BD41-40D6-A5BB-548E23C83553}" type="slidenum">
              <a:rPr lang="en-US" smtClean="0"/>
              <a:t>14</a:t>
            </a:fld>
            <a:endParaRPr lang="en-US"/>
          </a:p>
        </p:txBody>
      </p:sp>
    </p:spTree>
    <p:extLst>
      <p:ext uri="{BB962C8B-B14F-4D97-AF65-F5344CB8AC3E}">
        <p14:creationId xmlns:p14="http://schemas.microsoft.com/office/powerpoint/2010/main" val="2493074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78091E-D9A1-4481-8CBB-EE35890551B8}"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404566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78091E-D9A1-4481-8CBB-EE35890551B8}"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171406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78091E-D9A1-4481-8CBB-EE35890551B8}"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353802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78091E-D9A1-4481-8CBB-EE35890551B8}"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2361625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78091E-D9A1-4481-8CBB-EE35890551B8}"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157135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78091E-D9A1-4481-8CBB-EE35890551B8}"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2651226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78091E-D9A1-4481-8CBB-EE35890551B8}"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14618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78091E-D9A1-4481-8CBB-EE35890551B8}"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380291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8091E-D9A1-4481-8CBB-EE35890551B8}"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3908125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8091E-D9A1-4481-8CBB-EE35890551B8}"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56411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8091E-D9A1-4481-8CBB-EE35890551B8}"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DC7B-1A24-4735-97D9-5F91346ADBAE}" type="slidenum">
              <a:rPr lang="en-US" smtClean="0"/>
              <a:t>‹#›</a:t>
            </a:fld>
            <a:endParaRPr lang="en-US"/>
          </a:p>
        </p:txBody>
      </p:sp>
    </p:spTree>
    <p:extLst>
      <p:ext uri="{BB962C8B-B14F-4D97-AF65-F5344CB8AC3E}">
        <p14:creationId xmlns:p14="http://schemas.microsoft.com/office/powerpoint/2010/main" val="55015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8091E-D9A1-4481-8CBB-EE35890551B8}" type="datetimeFigureOut">
              <a:rPr lang="en-US" smtClean="0"/>
              <a:t>8/6/2020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6DC7B-1A24-4735-97D9-5F91346ADBAE}" type="slidenum">
              <a:rPr lang="en-US" smtClean="0"/>
              <a:t>‹#›</a:t>
            </a:fld>
            <a:endParaRPr lang="en-US"/>
          </a:p>
        </p:txBody>
      </p:sp>
    </p:spTree>
    <p:extLst>
      <p:ext uri="{BB962C8B-B14F-4D97-AF65-F5344CB8AC3E}">
        <p14:creationId xmlns:p14="http://schemas.microsoft.com/office/powerpoint/2010/main" val="3659914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normAutofit/>
          </a:bodyPr>
          <a:lstStyle/>
          <a:p>
            <a:r>
              <a:rPr lang="en-US" sz="4000" b="1" dirty="0">
                <a:solidFill>
                  <a:schemeClr val="accent2">
                    <a:lumMod val="75000"/>
                  </a:schemeClr>
                </a:solidFill>
              </a:rPr>
              <a:t>Reading </a:t>
            </a:r>
            <a:r>
              <a:rPr lang="en-US" sz="4000" b="1" dirty="0" smtClean="0">
                <a:solidFill>
                  <a:schemeClr val="accent2">
                    <a:lumMod val="75000"/>
                  </a:schemeClr>
                </a:solidFill>
              </a:rPr>
              <a:t>Scientific Paper</a:t>
            </a:r>
            <a:r>
              <a:rPr lang="en-US" dirty="0"/>
              <a:t/>
            </a:r>
            <a:br>
              <a:rPr lang="en-US" dirty="0"/>
            </a:br>
            <a:endParaRPr lang="en-US" dirty="0"/>
          </a:p>
        </p:txBody>
      </p:sp>
    </p:spTree>
    <p:extLst>
      <p:ext uri="{BB962C8B-B14F-4D97-AF65-F5344CB8AC3E}">
        <p14:creationId xmlns:p14="http://schemas.microsoft.com/office/powerpoint/2010/main" val="4232035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smtClean="0">
                <a:solidFill>
                  <a:schemeClr val="accent2">
                    <a:lumMod val="75000"/>
                  </a:schemeClr>
                </a:solidFill>
              </a:rPr>
              <a:t>Guide questions</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477962"/>
            <a:ext cx="8229600" cy="5075238"/>
          </a:xfrm>
        </p:spPr>
        <p:txBody>
          <a:bodyPr>
            <a:noAutofit/>
          </a:bodyPr>
          <a:lstStyle/>
          <a:p>
            <a:r>
              <a:rPr lang="en-US" sz="3000" dirty="0" smtClean="0"/>
              <a:t>Why did the authors do the study?</a:t>
            </a:r>
          </a:p>
          <a:p>
            <a:pPr marL="0" indent="0">
              <a:buNone/>
            </a:pPr>
            <a:endParaRPr lang="en-US" sz="3000" dirty="0"/>
          </a:p>
          <a:p>
            <a:r>
              <a:rPr lang="en-US" sz="3000" dirty="0" smtClean="0"/>
              <a:t>How did the authors do this study?</a:t>
            </a:r>
          </a:p>
          <a:p>
            <a:endParaRPr lang="en-US" sz="3000" dirty="0" smtClean="0"/>
          </a:p>
          <a:p>
            <a:r>
              <a:rPr lang="en-US" sz="3000" dirty="0" smtClean="0"/>
              <a:t>What data/results emerged from the study?</a:t>
            </a:r>
          </a:p>
          <a:p>
            <a:endParaRPr lang="en-US" sz="3000" dirty="0"/>
          </a:p>
        </p:txBody>
      </p:sp>
    </p:spTree>
    <p:extLst>
      <p:ext uri="{BB962C8B-B14F-4D97-AF65-F5344CB8AC3E}">
        <p14:creationId xmlns:p14="http://schemas.microsoft.com/office/powerpoint/2010/main" val="3611830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229600" cy="762000"/>
          </a:xfrm>
        </p:spPr>
        <p:txBody>
          <a:bodyPr>
            <a:normAutofit/>
          </a:bodyPr>
          <a:lstStyle/>
          <a:p>
            <a:r>
              <a:rPr lang="en-US" sz="3600" b="1" dirty="0" smtClean="0">
                <a:solidFill>
                  <a:schemeClr val="accent2">
                    <a:lumMod val="75000"/>
                  </a:schemeClr>
                </a:solidFill>
              </a:rPr>
              <a:t>Introduction</a:t>
            </a:r>
            <a:endParaRPr lang="en-US" sz="3600" b="1" dirty="0">
              <a:solidFill>
                <a:schemeClr val="accent2">
                  <a:lumMod val="75000"/>
                </a:schemeClr>
              </a:solidFill>
            </a:endParaRPr>
          </a:p>
        </p:txBody>
      </p:sp>
      <p:sp>
        <p:nvSpPr>
          <p:cNvPr id="3" name="Content Placeholder 2"/>
          <p:cNvSpPr>
            <a:spLocks noGrp="1"/>
          </p:cNvSpPr>
          <p:nvPr>
            <p:ph idx="1"/>
          </p:nvPr>
        </p:nvSpPr>
        <p:spPr>
          <a:xfrm>
            <a:off x="495300" y="1143000"/>
            <a:ext cx="8229600" cy="5410200"/>
          </a:xfrm>
        </p:spPr>
        <p:txBody>
          <a:bodyPr>
            <a:noAutofit/>
          </a:bodyPr>
          <a:lstStyle/>
          <a:p>
            <a:pPr marL="0" indent="0">
              <a:buNone/>
            </a:pPr>
            <a:r>
              <a:rPr lang="en-US" sz="2000" b="1" dirty="0"/>
              <a:t>Read paper </a:t>
            </a:r>
            <a:r>
              <a:rPr lang="en-US" sz="2000" b="1" dirty="0" smtClean="0"/>
              <a:t>introduction</a:t>
            </a:r>
            <a:r>
              <a:rPr lang="en-US" sz="2000" i="1" dirty="0" smtClean="0"/>
              <a:t>.  </a:t>
            </a:r>
            <a:r>
              <a:rPr lang="en-US" sz="2000" dirty="0" smtClean="0"/>
              <a:t>Note </a:t>
            </a:r>
            <a:r>
              <a:rPr lang="en-US" sz="2000" dirty="0"/>
              <a:t>topics for review, </a:t>
            </a:r>
            <a:r>
              <a:rPr lang="en-US" sz="2000" u="sng" dirty="0"/>
              <a:t>define unfamiliar words</a:t>
            </a:r>
            <a:r>
              <a:rPr lang="en-US" sz="2000" dirty="0"/>
              <a:t>, define new issue(s) to be addressed, begin defining relevant variables and determining their relationships. </a:t>
            </a:r>
            <a:endParaRPr lang="en-US" sz="2000" b="1" dirty="0"/>
          </a:p>
          <a:p>
            <a:pPr lvl="0"/>
            <a:r>
              <a:rPr lang="en-US" sz="2000" b="1" dirty="0" smtClean="0"/>
              <a:t>Make </a:t>
            </a:r>
            <a:r>
              <a:rPr lang="en-US" sz="2000" b="1" dirty="0"/>
              <a:t>a list of key terms found in the </a:t>
            </a:r>
            <a:r>
              <a:rPr lang="en-US" sz="2000" b="1" dirty="0" smtClean="0"/>
              <a:t>Introduction</a:t>
            </a:r>
          </a:p>
          <a:p>
            <a:pPr lvl="0"/>
            <a:r>
              <a:rPr lang="en-US" sz="2000" b="1" dirty="0" smtClean="0"/>
              <a:t>Summarize </a:t>
            </a:r>
            <a:r>
              <a:rPr lang="en-US" sz="2000" b="1" dirty="0"/>
              <a:t>the background in five sentences or </a:t>
            </a:r>
            <a:r>
              <a:rPr lang="en-US" sz="2000" b="1" dirty="0" smtClean="0"/>
              <a:t>less.</a:t>
            </a:r>
            <a:r>
              <a:rPr lang="en-US" sz="2000" dirty="0"/>
              <a:t> </a:t>
            </a:r>
            <a:endParaRPr lang="en-US" sz="2000" dirty="0" smtClean="0"/>
          </a:p>
          <a:p>
            <a:pPr lvl="2"/>
            <a:r>
              <a:rPr lang="en-US" sz="2000" b="1" dirty="0"/>
              <a:t>Identify the big question</a:t>
            </a:r>
            <a:r>
              <a:rPr lang="en-US" sz="2000" dirty="0"/>
              <a:t>. Not "What is this paper about?" but "What problem is this entire field trying to solve?" This helps you focus on why this research is being done. Look closely for evidence of agenda-motivated research.</a:t>
            </a:r>
          </a:p>
          <a:p>
            <a:pPr lvl="2"/>
            <a:r>
              <a:rPr lang="en-US" sz="2000" b="1" dirty="0"/>
              <a:t>Identify the specific question(s).</a:t>
            </a:r>
            <a:r>
              <a:rPr lang="en-US" sz="2000" dirty="0"/>
              <a:t>What exactly are the authors trying to answer with their research? There may be multiple questions, or just one. Write them down. If it's the kind of research that tests one or more null hypotheses, identify it/them.</a:t>
            </a:r>
          </a:p>
          <a:p>
            <a:pPr lvl="2"/>
            <a:r>
              <a:rPr lang="en-US" sz="2000" b="1" dirty="0"/>
              <a:t>Identify the approach.</a:t>
            </a:r>
            <a:r>
              <a:rPr lang="en-US" sz="2000" dirty="0"/>
              <a:t> What are the authors going to do to answer the specific question(s)?</a:t>
            </a:r>
          </a:p>
          <a:p>
            <a:pPr lvl="0"/>
            <a:endParaRPr lang="en-US" sz="1900" dirty="0" smtClean="0"/>
          </a:p>
          <a:p>
            <a:pPr marL="0" indent="0">
              <a:buNone/>
            </a:pPr>
            <a:endParaRPr lang="en-US" sz="1900" dirty="0"/>
          </a:p>
        </p:txBody>
      </p:sp>
    </p:spTree>
    <p:extLst>
      <p:ext uri="{BB962C8B-B14F-4D97-AF65-F5344CB8AC3E}">
        <p14:creationId xmlns:p14="http://schemas.microsoft.com/office/powerpoint/2010/main" val="1748293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rmAutofit fontScale="90000"/>
          </a:bodyPr>
          <a:lstStyle/>
          <a:p>
            <a:r>
              <a:rPr lang="en-US" b="1" dirty="0" smtClean="0">
                <a:solidFill>
                  <a:schemeClr val="accent2">
                    <a:lumMod val="75000"/>
                  </a:schemeClr>
                </a:solidFill>
              </a:rPr>
              <a:t>Results</a:t>
            </a:r>
            <a:endParaRPr lang="en-US" dirty="0"/>
          </a:p>
        </p:txBody>
      </p:sp>
      <p:sp>
        <p:nvSpPr>
          <p:cNvPr id="3" name="Content Placeholder 2"/>
          <p:cNvSpPr>
            <a:spLocks noGrp="1"/>
          </p:cNvSpPr>
          <p:nvPr>
            <p:ph idx="1"/>
          </p:nvPr>
        </p:nvSpPr>
        <p:spPr>
          <a:xfrm>
            <a:off x="458585" y="914400"/>
            <a:ext cx="8229600" cy="5410200"/>
          </a:xfrm>
        </p:spPr>
        <p:txBody>
          <a:bodyPr>
            <a:noAutofit/>
          </a:bodyPr>
          <a:lstStyle/>
          <a:p>
            <a:pPr marL="0" indent="0">
              <a:buNone/>
            </a:pPr>
            <a:r>
              <a:rPr lang="en-US" sz="2000" b="1" dirty="0"/>
              <a:t>Read the Results section</a:t>
            </a:r>
            <a:r>
              <a:rPr lang="en-US" sz="2000" i="1" dirty="0"/>
              <a:t>.</a:t>
            </a:r>
            <a:r>
              <a:rPr lang="en-US" sz="2000" b="1" i="1" dirty="0"/>
              <a:t> </a:t>
            </a:r>
            <a:endParaRPr lang="en-US" sz="2000" b="1" i="1" dirty="0" smtClean="0"/>
          </a:p>
          <a:p>
            <a:r>
              <a:rPr lang="en-US" sz="2000" dirty="0" smtClean="0"/>
              <a:t>Define </a:t>
            </a:r>
            <a:r>
              <a:rPr lang="en-US" sz="2000" dirty="0"/>
              <a:t>unfamiliar words, annotate figures, create visual depictions (sketch “cartoons”) of the individual sub-studies that underlie each figure or table, write short blurbs to summarize the results for each experiment, each figure, and each table. </a:t>
            </a:r>
            <a:endParaRPr lang="en-US" sz="2000" dirty="0" smtClean="0"/>
          </a:p>
          <a:p>
            <a:pPr marL="0" indent="0">
              <a:buNone/>
            </a:pPr>
            <a:endParaRPr lang="en-US" sz="2000" dirty="0" smtClean="0"/>
          </a:p>
          <a:p>
            <a:r>
              <a:rPr lang="en-US" sz="2000" dirty="0" smtClean="0"/>
              <a:t>Don't </a:t>
            </a:r>
            <a:r>
              <a:rPr lang="en-US" sz="2000" dirty="0"/>
              <a:t>yet try to decide what the results mean; just write down what they are. You'll often find that results are summarized in the figures and tables. Pay careful attention to them! </a:t>
            </a:r>
            <a:endParaRPr lang="en-US" sz="2000" dirty="0" smtClean="0"/>
          </a:p>
          <a:p>
            <a:pPr marL="0" indent="0">
              <a:buNone/>
            </a:pPr>
            <a:endParaRPr lang="en-US" sz="2000" dirty="0" smtClean="0"/>
          </a:p>
          <a:p>
            <a:r>
              <a:rPr lang="en-US" sz="2000" dirty="0" smtClean="0"/>
              <a:t>The </a:t>
            </a:r>
            <a:r>
              <a:rPr lang="en-US" sz="2000" dirty="0"/>
              <a:t>figure legend and text of the results and methods sections will contain the information you need to understand each figure. While the vast majority of results will be presented in either a figure or table, some authors will present important results in the text. </a:t>
            </a:r>
            <a:endParaRPr lang="en-US" sz="2000" dirty="0" smtClean="0"/>
          </a:p>
          <a:p>
            <a:pPr marL="0" indent="0">
              <a:buNone/>
            </a:pPr>
            <a:endParaRPr lang="en-US" sz="2000" dirty="0" smtClean="0"/>
          </a:p>
          <a:p>
            <a:r>
              <a:rPr lang="en-US" sz="2000" dirty="0" smtClean="0"/>
              <a:t>You </a:t>
            </a:r>
            <a:r>
              <a:rPr lang="en-US" sz="2000" dirty="0"/>
              <a:t>may </a:t>
            </a:r>
            <a:r>
              <a:rPr lang="en-US" sz="2000" dirty="0" smtClean="0"/>
              <a:t>need </a:t>
            </a:r>
            <a:r>
              <a:rPr lang="en-US" sz="2000" dirty="0"/>
              <a:t>to go to supplementary online information files to find some of the results.</a:t>
            </a:r>
          </a:p>
          <a:p>
            <a:endParaRPr lang="en-US" sz="2000" dirty="0"/>
          </a:p>
        </p:txBody>
      </p:sp>
    </p:spTree>
    <p:extLst>
      <p:ext uri="{BB962C8B-B14F-4D97-AF65-F5344CB8AC3E}">
        <p14:creationId xmlns:p14="http://schemas.microsoft.com/office/powerpoint/2010/main" val="1036060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8229600" cy="715962"/>
          </a:xfrm>
        </p:spPr>
        <p:txBody>
          <a:bodyPr>
            <a:normAutofit fontScale="90000"/>
          </a:bodyPr>
          <a:lstStyle/>
          <a:p>
            <a:r>
              <a:rPr lang="en-US" b="1" dirty="0" smtClean="0">
                <a:solidFill>
                  <a:schemeClr val="accent2">
                    <a:lumMod val="75000"/>
                  </a:schemeClr>
                </a:solidFill>
              </a:rPr>
              <a:t>Results</a:t>
            </a:r>
            <a:endParaRPr lang="en-US" dirty="0"/>
          </a:p>
        </p:txBody>
      </p:sp>
      <p:sp>
        <p:nvSpPr>
          <p:cNvPr id="5" name="Rectangle 4"/>
          <p:cNvSpPr/>
          <p:nvPr/>
        </p:nvSpPr>
        <p:spPr>
          <a:xfrm>
            <a:off x="152400" y="917912"/>
            <a:ext cx="8839200" cy="5940088"/>
          </a:xfrm>
          <a:prstGeom prst="rect">
            <a:avLst/>
          </a:prstGeom>
        </p:spPr>
        <p:txBody>
          <a:bodyPr wrap="square">
            <a:spAutoFit/>
          </a:bodyPr>
          <a:lstStyle/>
          <a:p>
            <a:r>
              <a:rPr lang="en-US" sz="2000" b="1" dirty="0"/>
              <a:t>You should be able to answer the following questions for every figure or table in a paper: </a:t>
            </a:r>
          </a:p>
          <a:p>
            <a:pPr marL="1200150" lvl="2" indent="-285750">
              <a:buFont typeface="Arial" panose="020B0604020202020204" pitchFamily="34" charset="0"/>
              <a:buChar char="•"/>
            </a:pPr>
            <a:r>
              <a:rPr lang="en-US" sz="2000" dirty="0"/>
              <a:t>What did the authors do to obtain the data? (Refer to the materials and methods section, as necessary) </a:t>
            </a:r>
          </a:p>
          <a:p>
            <a:pPr marL="1200150" lvl="2" indent="-285750">
              <a:buFont typeface="Arial" panose="020B0604020202020204" pitchFamily="34" charset="0"/>
              <a:buChar char="•"/>
            </a:pPr>
            <a:r>
              <a:rPr lang="en-US" sz="2000" dirty="0"/>
              <a:t>What are the data? (Describe the results)</a:t>
            </a:r>
          </a:p>
          <a:p>
            <a:pPr marL="1200150" lvl="2" indent="-285750">
              <a:buFont typeface="Arial" panose="020B0604020202020204" pitchFamily="34" charset="0"/>
              <a:buChar char="•"/>
            </a:pPr>
            <a:r>
              <a:rPr lang="en-US" sz="2000" dirty="0"/>
              <a:t>Are the data reliable? Do you believe these are real effects (as opposed to artifacts caused by poor choice of methods)?</a:t>
            </a:r>
          </a:p>
          <a:p>
            <a:pPr marL="1200150" lvl="2" indent="-285750">
              <a:buFont typeface="Arial" panose="020B0604020202020204" pitchFamily="34" charset="0"/>
              <a:buChar char="•"/>
            </a:pPr>
            <a:r>
              <a:rPr lang="en-US" sz="2000" dirty="0"/>
              <a:t>Do the data help the authors answer their question and support or refute their hypothesis? </a:t>
            </a:r>
          </a:p>
          <a:p>
            <a:endParaRPr lang="en-US" sz="2000" dirty="0"/>
          </a:p>
          <a:p>
            <a:r>
              <a:rPr lang="en-US" sz="2000" b="1" dirty="0"/>
              <a:t>Also pay attention to:</a:t>
            </a:r>
          </a:p>
          <a:p>
            <a:pPr lvl="2"/>
            <a:r>
              <a:rPr lang="en-US" sz="2000" dirty="0"/>
              <a:t>• The words "significant" and "non-significant." These have precise statistical meanings.</a:t>
            </a:r>
          </a:p>
          <a:p>
            <a:pPr lvl="2"/>
            <a:r>
              <a:rPr lang="en-US" sz="2000" dirty="0"/>
              <a:t>• Graphs. Do they have error bars on them? For certain types of studies, a lack of confidence intervals is a major red flag.</a:t>
            </a:r>
          </a:p>
          <a:p>
            <a:pPr lvl="2"/>
            <a:r>
              <a:rPr lang="en-US" sz="2000" dirty="0"/>
              <a:t>• The sample size. Has the study been conducted on 10 people, or 10,000 people? For some research purposes a sample size of 10 is sufficient, but for most studies larger is better.</a:t>
            </a:r>
          </a:p>
          <a:p>
            <a:endParaRPr lang="en-US" sz="2000" dirty="0"/>
          </a:p>
        </p:txBody>
      </p:sp>
    </p:spTree>
    <p:extLst>
      <p:ext uri="{BB962C8B-B14F-4D97-AF65-F5344CB8AC3E}">
        <p14:creationId xmlns:p14="http://schemas.microsoft.com/office/powerpoint/2010/main" val="808849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9067800" cy="6047809"/>
          </a:xfrm>
          <a:prstGeom prst="rect">
            <a:avLst/>
          </a:prstGeom>
        </p:spPr>
        <p:txBody>
          <a:bodyPr wrap="square">
            <a:spAutoFit/>
          </a:bodyPr>
          <a:lstStyle/>
          <a:p>
            <a:r>
              <a:rPr lang="en-US" sz="2000" b="1" dirty="0" smtClean="0">
                <a:latin typeface="TimesNewRomanPS" charset="0"/>
              </a:rPr>
              <a:t>Sample Analysis </a:t>
            </a:r>
            <a:r>
              <a:rPr lang="en-US" sz="2000" b="1" dirty="0">
                <a:latin typeface="TimesNewRomanPS" charset="0"/>
              </a:rPr>
              <a:t>Template </a:t>
            </a:r>
            <a:endParaRPr lang="en-US" sz="1400" dirty="0"/>
          </a:p>
          <a:p>
            <a:r>
              <a:rPr lang="en-US" sz="1200" b="1" i="1" dirty="0">
                <a:latin typeface="TimesNewRomanPS" charset="0"/>
              </a:rPr>
              <a:t>Use </a:t>
            </a:r>
            <a:r>
              <a:rPr lang="en-US" sz="1200" b="1" i="1" dirty="0" smtClean="0">
                <a:latin typeface="TimesNewRomanPS" charset="0"/>
              </a:rPr>
              <a:t>one </a:t>
            </a:r>
            <a:r>
              <a:rPr lang="en-US" sz="1200" b="1" i="1" dirty="0">
                <a:latin typeface="TimesNewRomanPS" charset="0"/>
              </a:rPr>
              <a:t>for each figure or table in the paper – for multipart figures (A, B, etc.) you may need to use one </a:t>
            </a:r>
            <a:r>
              <a:rPr lang="en-US" sz="1200" b="1" i="1" dirty="0" smtClean="0">
                <a:latin typeface="TimesNewRomanPS" charset="0"/>
              </a:rPr>
              <a:t>for each </a:t>
            </a:r>
            <a:r>
              <a:rPr lang="en-US" sz="1200" b="1" i="1" dirty="0">
                <a:latin typeface="TimesNewRomanPS" charset="0"/>
              </a:rPr>
              <a:t>part or panel </a:t>
            </a:r>
            <a:endParaRPr lang="en-US" sz="1200" dirty="0"/>
          </a:p>
          <a:p>
            <a:r>
              <a:rPr lang="en-US" sz="1200" b="1" i="1" dirty="0" smtClean="0">
                <a:latin typeface="TimesNewRomanPS" charset="0"/>
              </a:rPr>
              <a:t> </a:t>
            </a:r>
            <a:endParaRPr lang="en-US" sz="1200" dirty="0"/>
          </a:p>
          <a:p>
            <a:r>
              <a:rPr lang="en-US" sz="1200" b="1" dirty="0">
                <a:latin typeface="TimesNewRomanPS" charset="0"/>
              </a:rPr>
              <a:t>Summary </a:t>
            </a:r>
            <a:endParaRPr lang="en-US" sz="1200" dirty="0"/>
          </a:p>
          <a:p>
            <a:r>
              <a:rPr lang="en-US" sz="1200" dirty="0" smtClean="0">
                <a:latin typeface="TimesNewRomanPSMT" charset="0"/>
              </a:rPr>
              <a:t>Figure </a:t>
            </a:r>
            <a:r>
              <a:rPr lang="en-US" sz="1200" dirty="0">
                <a:latin typeface="TimesNewRomanPSMT" charset="0"/>
              </a:rPr>
              <a:t>or Table Number: ______</a:t>
            </a:r>
            <a:br>
              <a:rPr lang="en-US" sz="1200" dirty="0">
                <a:latin typeface="TimesNewRomanPSMT" charset="0"/>
              </a:rPr>
            </a:br>
            <a:r>
              <a:rPr lang="en-US" sz="1200" dirty="0">
                <a:latin typeface="TimesNewRomanPSMT" charset="0"/>
              </a:rPr>
              <a:t>1. “Official” published title for this figure or table (from the figure legend)</a:t>
            </a:r>
            <a:br>
              <a:rPr lang="en-US" sz="1200" dirty="0">
                <a:latin typeface="TimesNewRomanPSMT" charset="0"/>
              </a:rPr>
            </a:br>
            <a:r>
              <a:rPr lang="en-US" sz="1200" dirty="0">
                <a:latin typeface="TimesNewRomanPSMT" charset="0"/>
              </a:rPr>
              <a:t>2. My (simplified, decoded, in regular language) title for this figure or table</a:t>
            </a:r>
            <a:br>
              <a:rPr lang="en-US" sz="1200" dirty="0">
                <a:latin typeface="TimesNewRomanPSMT" charset="0"/>
              </a:rPr>
            </a:br>
            <a:r>
              <a:rPr lang="en-US" sz="1200" dirty="0">
                <a:latin typeface="TimesNewRomanPSMT" charset="0"/>
              </a:rPr>
              <a:t>3. The specific hypothesis being tested or specific question being asked in the experiment represented here is: </a:t>
            </a:r>
            <a:endParaRPr lang="en-US" sz="1200" dirty="0" smtClean="0">
              <a:latin typeface="TimesNewRomanPSMT" charset="0"/>
            </a:endParaRPr>
          </a:p>
          <a:p>
            <a:endParaRPr lang="en-US" sz="1200" dirty="0"/>
          </a:p>
          <a:p>
            <a:r>
              <a:rPr lang="en-US" sz="1200" b="1" dirty="0">
                <a:latin typeface="TimesNewRomanPS" charset="0"/>
              </a:rPr>
              <a:t>Analysis </a:t>
            </a:r>
            <a:endParaRPr lang="en-US" sz="1200" dirty="0"/>
          </a:p>
          <a:p>
            <a:r>
              <a:rPr lang="en-US" sz="1200" dirty="0">
                <a:latin typeface="TimesNewRomanPSMT" charset="0"/>
              </a:rPr>
              <a:t>First, refer to your cartoon of the methods (what the experimenters did), your annotated figure, and the information above. Identify whether the study was “descriptive” or “experimental” and complete appropriate statement(s): </a:t>
            </a:r>
            <a:endParaRPr lang="en-US" sz="1200" dirty="0" smtClean="0">
              <a:latin typeface="TimesNewRomanPSMT" charset="0"/>
            </a:endParaRPr>
          </a:p>
          <a:p>
            <a:endParaRPr lang="en-US" sz="1200" dirty="0"/>
          </a:p>
          <a:p>
            <a:r>
              <a:rPr lang="en-US" sz="1200" b="1" dirty="0">
                <a:latin typeface="TimesNewRomanPS" charset="0"/>
              </a:rPr>
              <a:t>For descriptive studies: </a:t>
            </a:r>
            <a:endParaRPr lang="en-US" sz="1200" dirty="0"/>
          </a:p>
          <a:p>
            <a:pPr>
              <a:spcAft>
                <a:spcPts val="600"/>
              </a:spcAft>
            </a:pPr>
            <a:r>
              <a:rPr lang="en-US" sz="1200" dirty="0">
                <a:latin typeface="TimesNewRomanPSMT" charset="0"/>
              </a:rPr>
              <a:t>If we compare panel(s) ________ and ________ or columns________ and ________, we learn that ________________________ . </a:t>
            </a:r>
            <a:endParaRPr lang="en-US" sz="1200" dirty="0"/>
          </a:p>
          <a:p>
            <a:r>
              <a:rPr lang="en-US" sz="1200" b="1" dirty="0">
                <a:latin typeface="TimesNewRomanPS" charset="0"/>
              </a:rPr>
              <a:t>For experimental tests: </a:t>
            </a:r>
            <a:endParaRPr lang="en-US" sz="1200" dirty="0"/>
          </a:p>
          <a:p>
            <a:r>
              <a:rPr lang="en-US" sz="1200" dirty="0">
                <a:latin typeface="TimesNewRomanPSMT" charset="0"/>
              </a:rPr>
              <a:t>The controls in this experiment are: </a:t>
            </a:r>
            <a:endParaRPr lang="en-US" sz="1200" dirty="0"/>
          </a:p>
          <a:p>
            <a:r>
              <a:rPr lang="en-US" sz="1200" dirty="0">
                <a:latin typeface="TimesNewRomanPSMT" charset="0"/>
              </a:rPr>
              <a:t>The controls are represented (part of the chart or graph, which figure panel, etc.): The </a:t>
            </a:r>
            <a:r>
              <a:rPr lang="en-US" sz="1200" dirty="0" err="1">
                <a:latin typeface="TimesNewRomanPSMT" charset="0"/>
              </a:rPr>
              <a:t>experimentals</a:t>
            </a:r>
            <a:r>
              <a:rPr lang="en-US" sz="1200" dirty="0">
                <a:latin typeface="TimesNewRomanPSMT" charset="0"/>
              </a:rPr>
              <a:t> are: </a:t>
            </a:r>
            <a:endParaRPr lang="en-US" sz="1200" dirty="0"/>
          </a:p>
          <a:p>
            <a:r>
              <a:rPr lang="en-US" sz="1200" dirty="0">
                <a:latin typeface="TimesNewRomanPSMT" charset="0"/>
              </a:rPr>
              <a:t>They are represented (part of the chart or graph, which figure panel, etc.): </a:t>
            </a:r>
            <a:endParaRPr lang="en-US" sz="1200" dirty="0"/>
          </a:p>
          <a:p>
            <a:r>
              <a:rPr lang="en-US" sz="1200" dirty="0">
                <a:latin typeface="TimesNewRomanPSMT" charset="0"/>
              </a:rPr>
              <a:t>When we compare the controls in ________ with the </a:t>
            </a:r>
            <a:r>
              <a:rPr lang="en-US" sz="1200" dirty="0" err="1">
                <a:latin typeface="TimesNewRomanPSMT" charset="0"/>
              </a:rPr>
              <a:t>experimentals</a:t>
            </a:r>
            <a:r>
              <a:rPr lang="en-US" sz="1200" dirty="0">
                <a:latin typeface="TimesNewRomanPSMT" charset="0"/>
              </a:rPr>
              <a:t> in ________, we find that __________________. </a:t>
            </a:r>
            <a:endParaRPr lang="en-US" sz="1200" dirty="0"/>
          </a:p>
          <a:p>
            <a:r>
              <a:rPr lang="en-US" sz="1200" dirty="0">
                <a:latin typeface="TimesNewRomanPSMT" charset="0"/>
              </a:rPr>
              <a:t>If there are other comparisons you can make from the data presented in the figure, complete the following statement: </a:t>
            </a:r>
            <a:endParaRPr lang="en-US" sz="1200" dirty="0"/>
          </a:p>
          <a:p>
            <a:r>
              <a:rPr lang="en-US" sz="1200" dirty="0">
                <a:latin typeface="TimesNewRomanPSMT" charset="0"/>
              </a:rPr>
              <a:t>When we compare ________ with ________, we find that __________________. </a:t>
            </a:r>
            <a:endParaRPr lang="en-US" sz="1200" dirty="0" smtClean="0">
              <a:latin typeface="TimesNewRomanPSMT" charset="0"/>
            </a:endParaRPr>
          </a:p>
          <a:p>
            <a:endParaRPr lang="en-US" sz="1200" dirty="0"/>
          </a:p>
          <a:p>
            <a:r>
              <a:rPr lang="en-US" sz="1200" b="1" dirty="0">
                <a:latin typeface="TimesNewRomanPS" charset="0"/>
              </a:rPr>
              <a:t>Conclusion </a:t>
            </a:r>
            <a:endParaRPr lang="en-US" sz="1200" dirty="0"/>
          </a:p>
          <a:p>
            <a:r>
              <a:rPr lang="en-US" sz="1200" dirty="0">
                <a:latin typeface="TimesNewRomanPSMT" charset="0"/>
              </a:rPr>
              <a:t>Overall, what we learn from this figure is: </a:t>
            </a:r>
            <a:endParaRPr lang="en-US" sz="1200" dirty="0"/>
          </a:p>
          <a:p>
            <a:r>
              <a:rPr lang="en-US" sz="1200" dirty="0">
                <a:latin typeface="TimesNewRomanPSMT" charset="0"/>
              </a:rPr>
              <a:t>The following issues are ones of concern to me (these can be things you don’t understand, criticisms of the method, questions for the authors, or anything else that comes to mind): </a:t>
            </a:r>
            <a:endParaRPr lang="en-US" sz="1200" dirty="0"/>
          </a:p>
          <a:p>
            <a:r>
              <a:rPr lang="en-US" dirty="0" smtClean="0">
                <a:latin typeface="TimesNewRomanPSMT" charset="0"/>
              </a:rPr>
              <a:t>_____________________________________________________________________</a:t>
            </a:r>
            <a:r>
              <a:rPr lang="en-US" dirty="0">
                <a:latin typeface="TimesNewRomanPSMT" charset="0"/>
              </a:rPr>
              <a:t/>
            </a:r>
            <a:br>
              <a:rPr lang="en-US" dirty="0">
                <a:latin typeface="TimesNewRomanPSMT" charset="0"/>
              </a:rPr>
            </a:br>
            <a:r>
              <a:rPr lang="en-US" sz="1000" dirty="0">
                <a:latin typeface="TimesNewRomanPSMT" charset="0"/>
              </a:rPr>
              <a:t>Modified from: Hoskins, S. G., Stevens, L. M., &amp; </a:t>
            </a:r>
            <a:r>
              <a:rPr lang="en-US" sz="1000" dirty="0" err="1">
                <a:latin typeface="TimesNewRomanPSMT" charset="0"/>
              </a:rPr>
              <a:t>Nehm</a:t>
            </a:r>
            <a:r>
              <a:rPr lang="en-US" sz="1000" dirty="0">
                <a:latin typeface="TimesNewRomanPSMT" charset="0"/>
              </a:rPr>
              <a:t>, R. H. (2007). Selective Use of the Primary Literature Transforms the Classroom Into a Virtual Laboratory. Genetics, 176(3), 1381–1389. </a:t>
            </a:r>
            <a:endParaRPr lang="en-US" sz="1000" dirty="0"/>
          </a:p>
        </p:txBody>
      </p:sp>
    </p:spTree>
    <p:extLst>
      <p:ext uri="{BB962C8B-B14F-4D97-AF65-F5344CB8AC3E}">
        <p14:creationId xmlns:p14="http://schemas.microsoft.com/office/powerpoint/2010/main" val="35671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chemeClr val="accent2">
                    <a:lumMod val="75000"/>
                  </a:schemeClr>
                </a:solidFill>
              </a:rPr>
              <a:t>Discussion</a:t>
            </a:r>
            <a:endParaRPr lang="en-US" dirty="0"/>
          </a:p>
        </p:txBody>
      </p:sp>
      <p:sp>
        <p:nvSpPr>
          <p:cNvPr id="3" name="Content Placeholder 2"/>
          <p:cNvSpPr>
            <a:spLocks noGrp="1"/>
          </p:cNvSpPr>
          <p:nvPr>
            <p:ph idx="1"/>
          </p:nvPr>
        </p:nvSpPr>
        <p:spPr>
          <a:xfrm>
            <a:off x="228600" y="987829"/>
            <a:ext cx="8763000" cy="5029200"/>
          </a:xfrm>
        </p:spPr>
        <p:txBody>
          <a:bodyPr>
            <a:noAutofit/>
          </a:bodyPr>
          <a:lstStyle/>
          <a:p>
            <a:r>
              <a:rPr lang="en-US" sz="2000" b="1" dirty="0"/>
              <a:t>Read the Discussion/Conclusions section</a:t>
            </a:r>
            <a:r>
              <a:rPr lang="en-US" sz="2000" dirty="0"/>
              <a:t>. What do the authors think the results mean? Do you agree with them? Can you come up with any alternative way of interpreting them? Do the authors identify any weaknesses in their own study? Do you see any that the authors missed? (Don't assume they're infallible!) What do they propose to do as a next step? Do you agree with that? Consider: “If I had carried out the studies described in this paper, how would I follow up?” </a:t>
            </a:r>
            <a:endParaRPr lang="en-US" sz="2000" dirty="0" smtClean="0"/>
          </a:p>
          <a:p>
            <a:pPr marL="0" indent="0">
              <a:buNone/>
            </a:pPr>
            <a:endParaRPr lang="en-US" sz="2000" dirty="0"/>
          </a:p>
          <a:p>
            <a:r>
              <a:rPr lang="en-US" sz="2000" b="1" dirty="0"/>
              <a:t>Read the abstract</a:t>
            </a:r>
            <a:r>
              <a:rPr lang="en-US" sz="2000" i="1" dirty="0"/>
              <a:t>. </a:t>
            </a:r>
            <a:r>
              <a:rPr lang="en-US" sz="2000" dirty="0"/>
              <a:t>Note how their interpretations are summarized and see if you agree. </a:t>
            </a:r>
            <a:endParaRPr lang="en-US" sz="2000" dirty="0" smtClean="0"/>
          </a:p>
          <a:p>
            <a:pPr marL="0" indent="0">
              <a:buNone/>
            </a:pPr>
            <a:endParaRPr lang="en-US" sz="2000" dirty="0"/>
          </a:p>
          <a:p>
            <a:r>
              <a:rPr lang="en-US" sz="2000" b="1" dirty="0"/>
              <a:t>Find out what other researchers say about the paper</a:t>
            </a:r>
            <a:r>
              <a:rPr lang="en-US" sz="2000" dirty="0"/>
              <a:t>. Who are the (acknowledged or self-proclaimed) experts in this particular field? Do they have criticisms of the study that you haven't thought of, or do they generally support it? Don't neglect to do this! Here's a place where I recommend you use Google! But do it last, so you are better prepared to think critically about what other people say.</a:t>
            </a:r>
          </a:p>
          <a:p>
            <a:pPr marL="0" indent="0">
              <a:buNone/>
            </a:pPr>
            <a:endParaRPr lang="en-US" sz="2000" dirty="0"/>
          </a:p>
        </p:txBody>
      </p:sp>
    </p:spTree>
    <p:extLst>
      <p:ext uri="{BB962C8B-B14F-4D97-AF65-F5344CB8AC3E}">
        <p14:creationId xmlns:p14="http://schemas.microsoft.com/office/powerpoint/2010/main" val="411179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a:t>Some hints for successful reading of scientific texts and literature </a:t>
            </a:r>
            <a:r>
              <a:rPr lang="en-US" dirty="0"/>
              <a:t/>
            </a:r>
            <a:br>
              <a:rPr lang="en-US" dirty="0"/>
            </a:br>
            <a:endParaRPr lang="en-US" dirty="0"/>
          </a:p>
        </p:txBody>
      </p:sp>
      <p:sp>
        <p:nvSpPr>
          <p:cNvPr id="3" name="Content Placeholder 2"/>
          <p:cNvSpPr>
            <a:spLocks noGrp="1"/>
          </p:cNvSpPr>
          <p:nvPr>
            <p:ph idx="1"/>
          </p:nvPr>
        </p:nvSpPr>
        <p:spPr>
          <a:xfrm>
            <a:off x="457200" y="1828800"/>
            <a:ext cx="8229600" cy="4525963"/>
          </a:xfrm>
        </p:spPr>
        <p:txBody>
          <a:bodyPr>
            <a:normAutofit fontScale="70000" lnSpcReduction="20000"/>
          </a:bodyPr>
          <a:lstStyle/>
          <a:p>
            <a:pPr lvl="0"/>
            <a:r>
              <a:rPr lang="en-US" dirty="0" smtClean="0"/>
              <a:t>Throw </a:t>
            </a:r>
            <a:r>
              <a:rPr lang="en-US" dirty="0"/>
              <a:t>away your highlighter!  Take real notes, make lists, annotate figures, sketch, etc</a:t>
            </a:r>
            <a:r>
              <a:rPr lang="en-US" dirty="0" smtClean="0"/>
              <a:t>.</a:t>
            </a:r>
          </a:p>
          <a:p>
            <a:pPr marL="0" lvl="0" indent="0">
              <a:buNone/>
            </a:pPr>
            <a:endParaRPr lang="en-US" dirty="0"/>
          </a:p>
          <a:p>
            <a:pPr lvl="0"/>
            <a:r>
              <a:rPr lang="en-US" dirty="0"/>
              <a:t>Interact with the text while you read. In the margins and/or your notebook you should summarize the main point, interesting finding, or conclusion of each paragraph and write down any and all questions you have</a:t>
            </a:r>
            <a:r>
              <a:rPr lang="en-US" dirty="0" smtClean="0"/>
              <a:t>.</a:t>
            </a:r>
          </a:p>
          <a:p>
            <a:pPr marL="0" lvl="0" indent="0">
              <a:buNone/>
            </a:pPr>
            <a:endParaRPr lang="en-US" dirty="0"/>
          </a:p>
          <a:p>
            <a:pPr lvl="0"/>
            <a:r>
              <a:rPr lang="en-US" dirty="0"/>
              <a:t>Sometimes you will find that a method is not fully explained. It is your responsibility to look up the citation and/or use your textbook to figure out what the authors are talking about</a:t>
            </a:r>
            <a:r>
              <a:rPr lang="en-US" dirty="0" smtClean="0"/>
              <a:t>.</a:t>
            </a:r>
          </a:p>
          <a:p>
            <a:pPr marL="0" lvl="0" indent="0">
              <a:buNone/>
            </a:pPr>
            <a:endParaRPr lang="en-US" dirty="0"/>
          </a:p>
          <a:p>
            <a:pPr lvl="0"/>
            <a:r>
              <a:rPr lang="en-US" dirty="0"/>
              <a:t>Scientific publications enforce strict word limits. Be sure you understand why the authors chose to include each piece of information.</a:t>
            </a:r>
          </a:p>
          <a:p>
            <a:endParaRPr lang="en-US" dirty="0"/>
          </a:p>
        </p:txBody>
      </p:sp>
    </p:spTree>
    <p:extLst>
      <p:ext uri="{BB962C8B-B14F-4D97-AF65-F5344CB8AC3E}">
        <p14:creationId xmlns:p14="http://schemas.microsoft.com/office/powerpoint/2010/main" val="798015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txBody>
          <a:bodyPr>
            <a:normAutofit/>
          </a:bodyPr>
          <a:lstStyle/>
          <a:p>
            <a:r>
              <a:rPr lang="en-US" sz="4000" b="1" dirty="0">
                <a:solidFill>
                  <a:schemeClr val="accent2">
                    <a:lumMod val="75000"/>
                  </a:schemeClr>
                </a:solidFill>
              </a:rPr>
              <a:t>Questions</a:t>
            </a:r>
            <a:r>
              <a:rPr lang="en-US" sz="4000" b="1" dirty="0" smtClean="0">
                <a:solidFill>
                  <a:schemeClr val="accent2">
                    <a:lumMod val="75000"/>
                  </a:schemeClr>
                </a:solidFill>
              </a:rPr>
              <a:t>?</a:t>
            </a:r>
            <a:endParaRPr lang="en-US" sz="4000" b="1" dirty="0">
              <a:solidFill>
                <a:schemeClr val="accent2">
                  <a:lumMod val="75000"/>
                </a:schemeClr>
              </a:solidFill>
            </a:endParaRPr>
          </a:p>
        </p:txBody>
      </p:sp>
    </p:spTree>
    <p:extLst>
      <p:ext uri="{BB962C8B-B14F-4D97-AF65-F5344CB8AC3E}">
        <p14:creationId xmlns:p14="http://schemas.microsoft.com/office/powerpoint/2010/main" val="1137231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2">
                    <a:lumMod val="75000"/>
                  </a:schemeClr>
                </a:solidFill>
              </a:rPr>
              <a:t>Overview</a:t>
            </a:r>
          </a:p>
        </p:txBody>
      </p:sp>
      <p:sp>
        <p:nvSpPr>
          <p:cNvPr id="3" name="Content Placeholder 2"/>
          <p:cNvSpPr>
            <a:spLocks noGrp="1"/>
          </p:cNvSpPr>
          <p:nvPr>
            <p:ph idx="1"/>
          </p:nvPr>
        </p:nvSpPr>
        <p:spPr>
          <a:xfrm>
            <a:off x="457200" y="1524000"/>
            <a:ext cx="8229600" cy="4724400"/>
          </a:xfrm>
        </p:spPr>
        <p:txBody>
          <a:bodyPr>
            <a:noAutofit/>
          </a:bodyPr>
          <a:lstStyle/>
          <a:p>
            <a:r>
              <a:rPr lang="en-US" sz="2800" dirty="0"/>
              <a:t>Why </a:t>
            </a:r>
            <a:r>
              <a:rPr lang="en-US" sz="2800" dirty="0" smtClean="0"/>
              <a:t>read a </a:t>
            </a:r>
            <a:r>
              <a:rPr lang="en-US" sz="2800" dirty="0"/>
              <a:t>scientific </a:t>
            </a:r>
            <a:r>
              <a:rPr lang="en-US" sz="2800" dirty="0" smtClean="0"/>
              <a:t>paper? </a:t>
            </a:r>
          </a:p>
          <a:p>
            <a:endParaRPr lang="en-US" sz="2800" dirty="0" smtClean="0"/>
          </a:p>
          <a:p>
            <a:r>
              <a:rPr lang="en-US" sz="2800" dirty="0" smtClean="0"/>
              <a:t>Types </a:t>
            </a:r>
            <a:r>
              <a:rPr lang="en-US" sz="2800" dirty="0"/>
              <a:t>of scientific </a:t>
            </a:r>
            <a:r>
              <a:rPr lang="en-US" sz="2800" dirty="0" smtClean="0"/>
              <a:t>papers</a:t>
            </a:r>
          </a:p>
          <a:p>
            <a:endParaRPr lang="en-US" sz="2800" dirty="0" smtClean="0"/>
          </a:p>
          <a:p>
            <a:pPr lvl="0"/>
            <a:r>
              <a:rPr lang="en-US" sz="2800" dirty="0"/>
              <a:t>Parts of </a:t>
            </a:r>
            <a:r>
              <a:rPr lang="en-US" sz="2800" dirty="0" smtClean="0"/>
              <a:t>a paper</a:t>
            </a:r>
          </a:p>
          <a:p>
            <a:pPr lvl="0"/>
            <a:endParaRPr lang="en-US" sz="2800" dirty="0" smtClean="0"/>
          </a:p>
          <a:p>
            <a:pPr lvl="0"/>
            <a:r>
              <a:rPr lang="en-US" sz="2800" dirty="0" smtClean="0"/>
              <a:t>How </a:t>
            </a:r>
            <a:r>
              <a:rPr lang="en-US" sz="2800" dirty="0"/>
              <a:t>to </a:t>
            </a:r>
            <a:r>
              <a:rPr lang="en-US" sz="2800" dirty="0" smtClean="0"/>
              <a:t>read a </a:t>
            </a:r>
            <a:r>
              <a:rPr lang="en-US" sz="2800" dirty="0"/>
              <a:t>scientific </a:t>
            </a:r>
            <a:r>
              <a:rPr lang="en-US" sz="2800" dirty="0" smtClean="0"/>
              <a:t>paper</a:t>
            </a:r>
          </a:p>
        </p:txBody>
      </p:sp>
    </p:spTree>
    <p:extLst>
      <p:ext uri="{BB962C8B-B14F-4D97-AF65-F5344CB8AC3E}">
        <p14:creationId xmlns:p14="http://schemas.microsoft.com/office/powerpoint/2010/main" val="4264758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a:solidFill>
                  <a:schemeClr val="accent2">
                    <a:lumMod val="75000"/>
                  </a:schemeClr>
                </a:solidFill>
              </a:rPr>
              <a:t>Why </a:t>
            </a:r>
            <a:r>
              <a:rPr lang="en-US" sz="3600" b="1" dirty="0" smtClean="0">
                <a:solidFill>
                  <a:schemeClr val="accent2">
                    <a:lumMod val="75000"/>
                  </a:schemeClr>
                </a:solidFill>
              </a:rPr>
              <a:t>read a scientific paper? </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752600"/>
            <a:ext cx="8534400" cy="4373563"/>
          </a:xfrm>
        </p:spPr>
        <p:txBody>
          <a:bodyPr>
            <a:normAutofit/>
          </a:bodyPr>
          <a:lstStyle/>
          <a:p>
            <a:r>
              <a:rPr lang="en-US" sz="2900" dirty="0" smtClean="0"/>
              <a:t>Primary method of </a:t>
            </a:r>
            <a:r>
              <a:rPr lang="en-US" sz="2900" dirty="0" smtClean="0"/>
              <a:t>communication among scientists</a:t>
            </a:r>
            <a:endParaRPr lang="en-US" sz="2900" dirty="0" smtClean="0"/>
          </a:p>
          <a:p>
            <a:endParaRPr lang="en-US" sz="2900" dirty="0"/>
          </a:p>
          <a:p>
            <a:r>
              <a:rPr lang="en-US" sz="2900" dirty="0" smtClean="0"/>
              <a:t>Cutting edge </a:t>
            </a:r>
            <a:r>
              <a:rPr lang="en-US" sz="2900" dirty="0" smtClean="0"/>
              <a:t>information</a:t>
            </a:r>
            <a:endParaRPr lang="en-US" sz="2900" dirty="0" smtClean="0"/>
          </a:p>
          <a:p>
            <a:endParaRPr lang="en-US" sz="2900" dirty="0"/>
          </a:p>
          <a:p>
            <a:r>
              <a:rPr lang="en-US" sz="2900" dirty="0" smtClean="0"/>
              <a:t>Original data and </a:t>
            </a:r>
            <a:r>
              <a:rPr lang="en-US" sz="2900" dirty="0" smtClean="0"/>
              <a:t>findings</a:t>
            </a:r>
            <a:endParaRPr lang="en-US" sz="2900" dirty="0" smtClean="0"/>
          </a:p>
          <a:p>
            <a:endParaRPr lang="en-US" sz="2900" dirty="0"/>
          </a:p>
          <a:p>
            <a:r>
              <a:rPr lang="en-US" sz="2900" dirty="0" smtClean="0"/>
              <a:t>Develop your critical thinking </a:t>
            </a:r>
            <a:r>
              <a:rPr lang="en-US" sz="2900" dirty="0" smtClean="0"/>
              <a:t>skills</a:t>
            </a:r>
            <a:endParaRPr lang="en-US" sz="2900" dirty="0"/>
          </a:p>
        </p:txBody>
      </p:sp>
    </p:spTree>
    <p:extLst>
      <p:ext uri="{BB962C8B-B14F-4D97-AF65-F5344CB8AC3E}">
        <p14:creationId xmlns:p14="http://schemas.microsoft.com/office/powerpoint/2010/main" val="2946682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2">
                    <a:lumMod val="75000"/>
                  </a:schemeClr>
                </a:solidFill>
              </a:rPr>
              <a:t>Types </a:t>
            </a:r>
            <a:r>
              <a:rPr lang="en-US" sz="3600" b="1" dirty="0">
                <a:solidFill>
                  <a:schemeClr val="accent2">
                    <a:lumMod val="75000"/>
                  </a:schemeClr>
                </a:solidFill>
              </a:rPr>
              <a:t>of scientific papers</a:t>
            </a:r>
          </a:p>
        </p:txBody>
      </p:sp>
      <p:sp>
        <p:nvSpPr>
          <p:cNvPr id="3" name="Content Placeholder 2"/>
          <p:cNvSpPr>
            <a:spLocks noGrp="1"/>
          </p:cNvSpPr>
          <p:nvPr>
            <p:ph idx="1"/>
          </p:nvPr>
        </p:nvSpPr>
        <p:spPr>
          <a:xfrm>
            <a:off x="304800" y="1600200"/>
            <a:ext cx="8534400" cy="4648200"/>
          </a:xfrm>
        </p:spPr>
        <p:txBody>
          <a:bodyPr>
            <a:noAutofit/>
          </a:bodyPr>
          <a:lstStyle/>
          <a:p>
            <a:pPr lvl="0"/>
            <a:r>
              <a:rPr lang="en-US" sz="3000" dirty="0" smtClean="0"/>
              <a:t>Primary:</a:t>
            </a:r>
          </a:p>
          <a:p>
            <a:pPr marL="0" indent="0">
              <a:buNone/>
            </a:pPr>
            <a:r>
              <a:rPr lang="en-US" sz="3000" dirty="0" smtClean="0"/>
              <a:t>	- Original Articles</a:t>
            </a:r>
          </a:p>
          <a:p>
            <a:pPr marL="0" indent="0">
              <a:buNone/>
            </a:pPr>
            <a:r>
              <a:rPr lang="en-US" sz="3000" dirty="0" smtClean="0"/>
              <a:t>		Experimental</a:t>
            </a:r>
          </a:p>
          <a:p>
            <a:pPr marL="0" indent="0">
              <a:buNone/>
            </a:pPr>
            <a:r>
              <a:rPr lang="en-US" sz="3000" dirty="0"/>
              <a:t>		</a:t>
            </a:r>
            <a:r>
              <a:rPr lang="en-US" sz="3000" dirty="0" smtClean="0"/>
              <a:t>Observational (e.g. case control, cohort)</a:t>
            </a:r>
            <a:endParaRPr lang="en-US" sz="3000" dirty="0"/>
          </a:p>
          <a:p>
            <a:pPr marL="0" indent="0">
              <a:buNone/>
            </a:pPr>
            <a:endParaRPr lang="en-US" sz="3000" dirty="0"/>
          </a:p>
          <a:p>
            <a:pPr lvl="0"/>
            <a:r>
              <a:rPr lang="en-US" sz="3000" dirty="0" smtClean="0"/>
              <a:t>Secondary:</a:t>
            </a:r>
          </a:p>
          <a:p>
            <a:pPr marL="0" lvl="0" indent="0">
              <a:buNone/>
            </a:pPr>
            <a:r>
              <a:rPr lang="en-US" sz="3000" dirty="0" smtClean="0"/>
              <a:t>	- Literature Reviews</a:t>
            </a:r>
          </a:p>
          <a:p>
            <a:pPr marL="0" lvl="0" indent="0">
              <a:buNone/>
            </a:pPr>
            <a:r>
              <a:rPr lang="en-US" sz="3000" dirty="0"/>
              <a:t>	</a:t>
            </a:r>
            <a:r>
              <a:rPr lang="en-US" sz="3000" dirty="0" smtClean="0"/>
              <a:t>- Editorials/Perspectives/etc.</a:t>
            </a:r>
            <a:endParaRPr lang="en-US" sz="3000" dirty="0"/>
          </a:p>
          <a:p>
            <a:endParaRPr lang="en-US" sz="3000" dirty="0"/>
          </a:p>
        </p:txBody>
      </p:sp>
    </p:spTree>
    <p:extLst>
      <p:ext uri="{BB962C8B-B14F-4D97-AF65-F5344CB8AC3E}">
        <p14:creationId xmlns:p14="http://schemas.microsoft.com/office/powerpoint/2010/main" val="1442182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lvl="0"/>
            <a:r>
              <a:rPr lang="en-US" sz="3600" b="1" dirty="0">
                <a:solidFill>
                  <a:schemeClr val="accent2">
                    <a:lumMod val="75000"/>
                  </a:schemeClr>
                </a:solidFill>
              </a:rPr>
              <a:t>Parts of a paper</a:t>
            </a:r>
          </a:p>
        </p:txBody>
      </p:sp>
      <p:sp>
        <p:nvSpPr>
          <p:cNvPr id="3" name="Content Placeholder 2"/>
          <p:cNvSpPr>
            <a:spLocks noGrp="1"/>
          </p:cNvSpPr>
          <p:nvPr>
            <p:ph idx="1"/>
          </p:nvPr>
        </p:nvSpPr>
        <p:spPr>
          <a:xfrm>
            <a:off x="457200" y="1219200"/>
            <a:ext cx="8229600" cy="4495800"/>
          </a:xfrm>
        </p:spPr>
        <p:txBody>
          <a:bodyPr>
            <a:noAutofit/>
          </a:bodyPr>
          <a:lstStyle/>
          <a:p>
            <a:pPr>
              <a:spcAft>
                <a:spcPts val="600"/>
              </a:spcAft>
            </a:pPr>
            <a:r>
              <a:rPr lang="en-US" sz="2000" b="1" dirty="0"/>
              <a:t>Title-</a:t>
            </a:r>
            <a:r>
              <a:rPr lang="en-US" sz="2000" dirty="0"/>
              <a:t> Brief </a:t>
            </a:r>
            <a:r>
              <a:rPr lang="en-US" sz="2000" dirty="0" smtClean="0"/>
              <a:t>description of </a:t>
            </a:r>
            <a:r>
              <a:rPr lang="en-US" sz="2000" dirty="0"/>
              <a:t>the main </a:t>
            </a:r>
            <a:r>
              <a:rPr lang="en-US" sz="2000" dirty="0" smtClean="0"/>
              <a:t>findings. May </a:t>
            </a:r>
            <a:r>
              <a:rPr lang="en-US" sz="2000" dirty="0"/>
              <a:t>include factors that have been measured</a:t>
            </a:r>
            <a:r>
              <a:rPr lang="en-US" sz="2000" dirty="0" smtClean="0"/>
              <a:t>.</a:t>
            </a:r>
          </a:p>
          <a:p>
            <a:pPr>
              <a:spcAft>
                <a:spcPts val="600"/>
              </a:spcAft>
            </a:pPr>
            <a:r>
              <a:rPr lang="en-US" sz="2000" b="1" dirty="0" smtClean="0"/>
              <a:t>Abstract- </a:t>
            </a:r>
            <a:r>
              <a:rPr lang="en-US" sz="2000" dirty="0"/>
              <a:t>Brief summary (200-250 </a:t>
            </a:r>
            <a:r>
              <a:rPr lang="en-US" sz="2000" dirty="0" smtClean="0"/>
              <a:t>words). Contains Hypothesis, Most </a:t>
            </a:r>
            <a:r>
              <a:rPr lang="en-US" sz="2000" dirty="0"/>
              <a:t>significant </a:t>
            </a:r>
            <a:r>
              <a:rPr lang="en-US" sz="2000" dirty="0" smtClean="0"/>
              <a:t>findings, Conclusion(s).</a:t>
            </a:r>
            <a:endParaRPr lang="en-US" sz="2000" b="1" dirty="0"/>
          </a:p>
          <a:p>
            <a:pPr>
              <a:spcAft>
                <a:spcPts val="600"/>
              </a:spcAft>
            </a:pPr>
            <a:r>
              <a:rPr lang="en-US" sz="2000" b="1" dirty="0" smtClean="0"/>
              <a:t>Introduction- </a:t>
            </a:r>
            <a:r>
              <a:rPr lang="en-US" sz="2000" dirty="0"/>
              <a:t>What is currently known/unknown about this topic. Purpose of the work and its relevance to the field</a:t>
            </a:r>
            <a:r>
              <a:rPr lang="en-US" sz="2000" dirty="0" smtClean="0"/>
              <a:t>.</a:t>
            </a:r>
            <a:endParaRPr lang="en-US" sz="2000" b="1" dirty="0"/>
          </a:p>
          <a:p>
            <a:pPr>
              <a:spcAft>
                <a:spcPts val="600"/>
              </a:spcAft>
            </a:pPr>
            <a:r>
              <a:rPr lang="en-US" sz="2000" b="1" dirty="0" smtClean="0"/>
              <a:t>Methods- </a:t>
            </a:r>
            <a:r>
              <a:rPr lang="en-US" sz="2000" dirty="0"/>
              <a:t>Study design, Measurements, Materials used, Statistical </a:t>
            </a:r>
            <a:r>
              <a:rPr lang="en-US" sz="2000" dirty="0" smtClean="0"/>
              <a:t>analyses</a:t>
            </a:r>
            <a:endParaRPr lang="en-US" sz="2000" b="1" dirty="0"/>
          </a:p>
          <a:p>
            <a:r>
              <a:rPr lang="en-US" sz="2000" b="1" dirty="0" smtClean="0"/>
              <a:t>Results-</a:t>
            </a:r>
            <a:r>
              <a:rPr lang="en-US" sz="2000" dirty="0" smtClean="0"/>
              <a:t> Text describes the data that </a:t>
            </a:r>
            <a:r>
              <a:rPr lang="en-US" sz="2000" dirty="0"/>
              <a:t>support or refute the hypothesis</a:t>
            </a:r>
            <a:r>
              <a:rPr lang="en-US" sz="2000" dirty="0" smtClean="0"/>
              <a:t>. Data is </a:t>
            </a:r>
            <a:r>
              <a:rPr lang="en-US" sz="2000" dirty="0"/>
              <a:t>presented in tables and figures</a:t>
            </a:r>
          </a:p>
          <a:p>
            <a:pPr>
              <a:spcAft>
                <a:spcPts val="600"/>
              </a:spcAft>
            </a:pPr>
            <a:r>
              <a:rPr lang="en-US" sz="2000" b="1" dirty="0" smtClean="0"/>
              <a:t>Discussion- </a:t>
            </a:r>
            <a:r>
              <a:rPr lang="en-US" sz="2000" dirty="0"/>
              <a:t>Reaffirms and interprets the most important findings. Describes strengths and limitations, as well as implications of the study findings</a:t>
            </a:r>
            <a:r>
              <a:rPr lang="en-US" sz="2000" dirty="0" smtClean="0"/>
              <a:t>.</a:t>
            </a:r>
            <a:endParaRPr lang="en-US" sz="2000" b="1" dirty="0"/>
          </a:p>
          <a:p>
            <a:pPr lvl="0">
              <a:spcAft>
                <a:spcPts val="600"/>
              </a:spcAft>
            </a:pPr>
            <a:r>
              <a:rPr lang="en-US" sz="2000" b="1" dirty="0" smtClean="0"/>
              <a:t>References- </a:t>
            </a:r>
            <a:r>
              <a:rPr lang="en-US" sz="2000" dirty="0" smtClean="0"/>
              <a:t>cites work done previously and in parallel to the study to provide context.</a:t>
            </a:r>
            <a:endParaRPr lang="en-US" sz="2000" dirty="0"/>
          </a:p>
        </p:txBody>
      </p:sp>
    </p:spTree>
    <p:extLst>
      <p:ext uri="{BB962C8B-B14F-4D97-AF65-F5344CB8AC3E}">
        <p14:creationId xmlns:p14="http://schemas.microsoft.com/office/powerpoint/2010/main" val="2416453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600200" y="285750"/>
            <a:ext cx="5999425" cy="6528428"/>
            <a:chOff x="1600200" y="285750"/>
            <a:chExt cx="5999425" cy="6528428"/>
          </a:xfrm>
        </p:grpSpPr>
        <p:sp>
          <p:nvSpPr>
            <p:cNvPr id="4" name="Rectangle 3"/>
            <p:cNvSpPr/>
            <p:nvPr/>
          </p:nvSpPr>
          <p:spPr>
            <a:xfrm>
              <a:off x="4901450" y="6475624"/>
              <a:ext cx="2698175" cy="338554"/>
            </a:xfrm>
            <a:prstGeom prst="rect">
              <a:avLst/>
            </a:prstGeom>
          </p:spPr>
          <p:txBody>
            <a:bodyPr wrap="none">
              <a:spAutoFit/>
            </a:bodyPr>
            <a:lstStyle/>
            <a:p>
              <a:pPr algn="r"/>
              <a:r>
                <a:rPr lang="en-US" sz="1600" dirty="0"/>
                <a:t>J </a:t>
              </a:r>
              <a:r>
                <a:rPr lang="en-US" sz="1600" dirty="0" err="1"/>
                <a:t>Surg</a:t>
              </a:r>
              <a:r>
                <a:rPr lang="en-US" sz="1600" dirty="0"/>
                <a:t> Res. </a:t>
              </a:r>
              <a:r>
                <a:rPr lang="en-US" sz="1600" dirty="0" smtClean="0"/>
                <a:t>2005;128(2</a:t>
              </a:r>
              <a:r>
                <a:rPr lang="en-US" sz="1600" dirty="0"/>
                <a:t>):165-7.</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365" t="15833" r="23177" b="6333"/>
            <a:stretch/>
          </p:blipFill>
          <p:spPr bwMode="auto">
            <a:xfrm>
              <a:off x="1600200" y="285750"/>
              <a:ext cx="589465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68058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2">
                    <a:lumMod val="75000"/>
                  </a:schemeClr>
                </a:solidFill>
              </a:rPr>
              <a:t>Overview</a:t>
            </a:r>
          </a:p>
        </p:txBody>
      </p:sp>
      <p:sp>
        <p:nvSpPr>
          <p:cNvPr id="3" name="Content Placeholder 2"/>
          <p:cNvSpPr>
            <a:spLocks noGrp="1"/>
          </p:cNvSpPr>
          <p:nvPr>
            <p:ph idx="1"/>
          </p:nvPr>
        </p:nvSpPr>
        <p:spPr>
          <a:xfrm>
            <a:off x="457200" y="1524000"/>
            <a:ext cx="8229600" cy="4724400"/>
          </a:xfrm>
        </p:spPr>
        <p:txBody>
          <a:bodyPr>
            <a:noAutofit/>
          </a:bodyPr>
          <a:lstStyle/>
          <a:p>
            <a:r>
              <a:rPr lang="en-US" sz="2800" dirty="0">
                <a:solidFill>
                  <a:schemeClr val="bg1">
                    <a:lumMod val="65000"/>
                  </a:schemeClr>
                </a:solidFill>
              </a:rPr>
              <a:t>Why </a:t>
            </a:r>
            <a:r>
              <a:rPr lang="en-US" sz="2800" dirty="0" smtClean="0">
                <a:solidFill>
                  <a:schemeClr val="bg1">
                    <a:lumMod val="65000"/>
                  </a:schemeClr>
                </a:solidFill>
              </a:rPr>
              <a:t>read a </a:t>
            </a:r>
            <a:r>
              <a:rPr lang="en-US" sz="2800" dirty="0">
                <a:solidFill>
                  <a:schemeClr val="bg1">
                    <a:lumMod val="65000"/>
                  </a:schemeClr>
                </a:solidFill>
              </a:rPr>
              <a:t>scientific </a:t>
            </a:r>
            <a:r>
              <a:rPr lang="en-US" sz="2800" dirty="0" smtClean="0">
                <a:solidFill>
                  <a:schemeClr val="bg1">
                    <a:lumMod val="65000"/>
                  </a:schemeClr>
                </a:solidFill>
              </a:rPr>
              <a:t>paper? </a:t>
            </a:r>
          </a:p>
          <a:p>
            <a:endParaRPr lang="en-US" sz="2800" dirty="0" smtClean="0">
              <a:solidFill>
                <a:schemeClr val="bg1">
                  <a:lumMod val="65000"/>
                </a:schemeClr>
              </a:solidFill>
            </a:endParaRPr>
          </a:p>
          <a:p>
            <a:r>
              <a:rPr lang="en-US" sz="2800" dirty="0" smtClean="0">
                <a:solidFill>
                  <a:schemeClr val="bg1">
                    <a:lumMod val="65000"/>
                  </a:schemeClr>
                </a:solidFill>
              </a:rPr>
              <a:t>Types </a:t>
            </a:r>
            <a:r>
              <a:rPr lang="en-US" sz="2800" dirty="0">
                <a:solidFill>
                  <a:schemeClr val="bg1">
                    <a:lumMod val="65000"/>
                  </a:schemeClr>
                </a:solidFill>
              </a:rPr>
              <a:t>of scientific </a:t>
            </a:r>
            <a:r>
              <a:rPr lang="en-US" sz="2800" dirty="0" smtClean="0">
                <a:solidFill>
                  <a:schemeClr val="bg1">
                    <a:lumMod val="65000"/>
                  </a:schemeClr>
                </a:solidFill>
              </a:rPr>
              <a:t>papers</a:t>
            </a:r>
          </a:p>
          <a:p>
            <a:endParaRPr lang="en-US" sz="2800" dirty="0" smtClean="0">
              <a:solidFill>
                <a:schemeClr val="bg1">
                  <a:lumMod val="65000"/>
                </a:schemeClr>
              </a:solidFill>
            </a:endParaRPr>
          </a:p>
          <a:p>
            <a:pPr lvl="0"/>
            <a:r>
              <a:rPr lang="en-US" sz="2800" dirty="0">
                <a:solidFill>
                  <a:schemeClr val="bg1">
                    <a:lumMod val="65000"/>
                  </a:schemeClr>
                </a:solidFill>
              </a:rPr>
              <a:t>Parts of </a:t>
            </a:r>
            <a:r>
              <a:rPr lang="en-US" sz="2800" dirty="0" smtClean="0">
                <a:solidFill>
                  <a:schemeClr val="bg1">
                    <a:lumMod val="65000"/>
                  </a:schemeClr>
                </a:solidFill>
              </a:rPr>
              <a:t>a paper</a:t>
            </a:r>
          </a:p>
          <a:p>
            <a:pPr lvl="0"/>
            <a:endParaRPr lang="en-US" sz="2800" dirty="0" smtClean="0"/>
          </a:p>
          <a:p>
            <a:pPr lvl="0"/>
            <a:r>
              <a:rPr lang="en-US" sz="2800" dirty="0" smtClean="0"/>
              <a:t>How </a:t>
            </a:r>
            <a:r>
              <a:rPr lang="en-US" sz="2800" dirty="0"/>
              <a:t>to </a:t>
            </a:r>
            <a:r>
              <a:rPr lang="en-US" sz="2800" dirty="0" smtClean="0"/>
              <a:t>read a </a:t>
            </a:r>
            <a:r>
              <a:rPr lang="en-US" sz="2800" dirty="0"/>
              <a:t>scientific </a:t>
            </a:r>
            <a:r>
              <a:rPr lang="en-US" sz="2800" dirty="0" smtClean="0"/>
              <a:t>paper</a:t>
            </a:r>
          </a:p>
          <a:p>
            <a:pPr lvl="0"/>
            <a:endParaRPr lang="en-US" sz="2800" dirty="0"/>
          </a:p>
        </p:txBody>
      </p:sp>
    </p:spTree>
    <p:extLst>
      <p:ext uri="{BB962C8B-B14F-4D97-AF65-F5344CB8AC3E}">
        <p14:creationId xmlns:p14="http://schemas.microsoft.com/office/powerpoint/2010/main" val="2642336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a:solidFill>
                  <a:schemeClr val="accent2">
                    <a:lumMod val="75000"/>
                  </a:schemeClr>
                </a:solidFill>
              </a:rPr>
              <a:t>How to read a scientific </a:t>
            </a:r>
            <a:r>
              <a:rPr lang="en-US" sz="3600" b="1" dirty="0" smtClean="0">
                <a:solidFill>
                  <a:schemeClr val="accent2">
                    <a:lumMod val="75000"/>
                  </a:schemeClr>
                </a:solidFill>
              </a:rPr>
              <a:t>paper</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554162"/>
            <a:ext cx="8229600" cy="4008438"/>
          </a:xfrm>
        </p:spPr>
        <p:txBody>
          <a:bodyPr>
            <a:noAutofit/>
          </a:bodyPr>
          <a:lstStyle/>
          <a:p>
            <a:r>
              <a:rPr lang="en-US" sz="3000" dirty="0" smtClean="0"/>
              <a:t>Start with the title – decide if this paper is of interest to you.</a:t>
            </a:r>
            <a:endParaRPr lang="en-US" sz="3000" dirty="0"/>
          </a:p>
          <a:p>
            <a:r>
              <a:rPr lang="en-US" sz="3000" dirty="0" smtClean="0"/>
              <a:t>Introduction</a:t>
            </a:r>
            <a:endParaRPr lang="en-US" sz="3000" dirty="0"/>
          </a:p>
          <a:p>
            <a:r>
              <a:rPr lang="en-US" sz="3000" dirty="0" smtClean="0"/>
              <a:t>Discussion</a:t>
            </a:r>
          </a:p>
        </p:txBody>
      </p:sp>
    </p:spTree>
    <p:extLst>
      <p:ext uri="{BB962C8B-B14F-4D97-AF65-F5344CB8AC3E}">
        <p14:creationId xmlns:p14="http://schemas.microsoft.com/office/powerpoint/2010/main" val="3512345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a:solidFill>
                  <a:schemeClr val="accent2">
                    <a:lumMod val="75000"/>
                  </a:schemeClr>
                </a:solidFill>
              </a:rPr>
              <a:t>How to read a scientific </a:t>
            </a:r>
            <a:r>
              <a:rPr lang="en-US" sz="3600" b="1" dirty="0" smtClean="0">
                <a:solidFill>
                  <a:schemeClr val="accent2">
                    <a:lumMod val="75000"/>
                  </a:schemeClr>
                </a:solidFill>
              </a:rPr>
              <a:t>paper</a:t>
            </a:r>
            <a:endParaRPr lang="en-US" sz="3600" b="1" dirty="0">
              <a:solidFill>
                <a:schemeClr val="accent2">
                  <a:lumMod val="75000"/>
                </a:schemeClr>
              </a:solidFill>
            </a:endParaRPr>
          </a:p>
        </p:txBody>
      </p:sp>
      <p:sp>
        <p:nvSpPr>
          <p:cNvPr id="3" name="Content Placeholder 2"/>
          <p:cNvSpPr>
            <a:spLocks noGrp="1"/>
          </p:cNvSpPr>
          <p:nvPr>
            <p:ph idx="1"/>
          </p:nvPr>
        </p:nvSpPr>
        <p:spPr>
          <a:xfrm>
            <a:off x="457200" y="1219200"/>
            <a:ext cx="8229600" cy="5486400"/>
          </a:xfrm>
        </p:spPr>
        <p:txBody>
          <a:bodyPr>
            <a:noAutofit/>
          </a:bodyPr>
          <a:lstStyle/>
          <a:p>
            <a:r>
              <a:rPr lang="en-US" sz="3000" dirty="0" smtClean="0"/>
              <a:t>Start with the title – decide if this paper is of interest to you.</a:t>
            </a:r>
            <a:endParaRPr lang="en-US" sz="3000" dirty="0"/>
          </a:p>
          <a:p>
            <a:r>
              <a:rPr lang="en-US" sz="3000" dirty="0" smtClean="0"/>
              <a:t>Introduction</a:t>
            </a:r>
            <a:endParaRPr lang="en-US" sz="3000" dirty="0"/>
          </a:p>
          <a:p>
            <a:r>
              <a:rPr lang="en-US" sz="3000" dirty="0" smtClean="0"/>
              <a:t>Discussion</a:t>
            </a:r>
            <a:endParaRPr lang="en-US" sz="3000" dirty="0"/>
          </a:p>
          <a:p>
            <a:r>
              <a:rPr lang="en-US" sz="3000" dirty="0" smtClean="0"/>
              <a:t>Results – look at the figures and tables, while you read the text.</a:t>
            </a:r>
          </a:p>
          <a:p>
            <a:r>
              <a:rPr lang="en-US" sz="3000" dirty="0"/>
              <a:t>Methods – </a:t>
            </a:r>
            <a:r>
              <a:rPr lang="en-US" sz="3000" dirty="0" smtClean="0"/>
              <a:t>Skim these for a basic understanding. </a:t>
            </a:r>
            <a:r>
              <a:rPr lang="en-US" sz="1800" dirty="0" smtClean="0"/>
              <a:t>Read in depth </a:t>
            </a:r>
            <a:r>
              <a:rPr lang="en-US" sz="1800" dirty="0"/>
              <a:t>only if the paper is closely related to your research and you need more details</a:t>
            </a:r>
            <a:r>
              <a:rPr lang="en-US" sz="1800" dirty="0" smtClean="0"/>
              <a:t>.</a:t>
            </a:r>
          </a:p>
          <a:p>
            <a:r>
              <a:rPr lang="en-US" sz="3000" dirty="0" smtClean="0"/>
              <a:t>Abstract – does the author’s summary fit with your thoughts on the paper?</a:t>
            </a:r>
          </a:p>
          <a:p>
            <a:pPr marL="0" indent="0">
              <a:buNone/>
            </a:pPr>
            <a:endParaRPr lang="en-US" sz="3000" dirty="0"/>
          </a:p>
        </p:txBody>
      </p:sp>
    </p:spTree>
    <p:extLst>
      <p:ext uri="{BB962C8B-B14F-4D97-AF65-F5344CB8AC3E}">
        <p14:creationId xmlns:p14="http://schemas.microsoft.com/office/powerpoint/2010/main" val="1176760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TotalTime>
  <Words>1593</Words>
  <Application>Microsoft Office PowerPoint</Application>
  <PresentationFormat>On-screen Show (4:3)</PresentationFormat>
  <Paragraphs>127</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TimesNewRomanPS</vt:lpstr>
      <vt:lpstr>TimesNewRomanPSMT</vt:lpstr>
      <vt:lpstr>Office Theme</vt:lpstr>
      <vt:lpstr>Reading Scientific Paper </vt:lpstr>
      <vt:lpstr>Overview</vt:lpstr>
      <vt:lpstr>Why read a scientific paper? </vt:lpstr>
      <vt:lpstr>Types of scientific papers</vt:lpstr>
      <vt:lpstr>Parts of a paper</vt:lpstr>
      <vt:lpstr>PowerPoint Presentation</vt:lpstr>
      <vt:lpstr>Overview</vt:lpstr>
      <vt:lpstr>How to read a scientific paper</vt:lpstr>
      <vt:lpstr>How to read a scientific paper</vt:lpstr>
      <vt:lpstr>Guide questions</vt:lpstr>
      <vt:lpstr>Introduction</vt:lpstr>
      <vt:lpstr>Results</vt:lpstr>
      <vt:lpstr>Results</vt:lpstr>
      <vt:lpstr>PowerPoint Presentation</vt:lpstr>
      <vt:lpstr>Discussion</vt:lpstr>
      <vt:lpstr>Some hints for successful reading of scientific texts and literature  </vt:lpstr>
      <vt:lpstr>Questions?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 scientific paper</dc:title>
  <dc:creator>Jaira Ferreira de Vasconcellos</dc:creator>
  <cp:lastModifiedBy>Monti, Denise Lynn</cp:lastModifiedBy>
  <cp:revision>109</cp:revision>
  <cp:lastPrinted>2013-05-02T22:40:18Z</cp:lastPrinted>
  <dcterms:created xsi:type="dcterms:W3CDTF">2013-04-17T20:31:57Z</dcterms:created>
  <dcterms:modified xsi:type="dcterms:W3CDTF">2020-08-06T15:22:31Z</dcterms:modified>
</cp:coreProperties>
</file>