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QGpmVxSBxJWqX3MUJb1LmwGbD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ff.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opkinscf.org/knowledge/cft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series is designed to be used to introduce students to the reading of the Dedrick et al, 2019 paper.  The slides provide contextual background that is important for students to know to better understand the scientific content of the paper.  The slide series is not set-up to serve as a standalone set of slides to be assigned for students to view at this time.  Rather, the slide set would best be used by the instructor in a group discussion to set the tone for future reading of the paper.   This introductory discussion could occur virtually or in the classroom.  </a:t>
            </a:r>
            <a:endParaRPr/>
          </a:p>
          <a:p>
            <a:pPr marL="0" lvl="0" indent="0" algn="l" rtl="0">
              <a:spcBef>
                <a:spcPts val="0"/>
              </a:spcBef>
              <a:spcAft>
                <a:spcPts val="0"/>
              </a:spcAft>
              <a:buNone/>
            </a:pPr>
            <a:endParaRPr/>
          </a:p>
          <a:p>
            <a:pPr marL="0" lvl="0" indent="0" algn="l" rtl="0">
              <a:spcBef>
                <a:spcPts val="0"/>
              </a:spcBef>
              <a:spcAft>
                <a:spcPts val="0"/>
              </a:spcAft>
              <a:buNone/>
            </a:pPr>
            <a:r>
              <a:rPr lang="en-US"/>
              <a:t>Optional:  Prior to this discussion, faculty should consider assigning students to complete the short self-teaching module, “An Introduction to Scientific Communication”, as well as the popular media article, and the short CNN video broadcast associated with the Dedrick paper.  The self-teaching module very briefly describes why it is important to communicate science and outlines differences between popular media and research communication.  The popular media article and CNN video were written and produced at a level suitable for broad audiences and are likely to grab the attention of students.  A short series of questions suitable for any popular media article are included in the teaching set and could be assigned for students to complete.  </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patient in the Dedrick et al., 2019 paper was taking multiple antibiotics as indicated in the article.  Students come with many pre-conceived notions regarding antibiotics and antibiotic use.  This slide is a great opportunity to talk about the function and major targets of antibiotics.  </a:t>
            </a:r>
            <a:endParaRPr/>
          </a:p>
        </p:txBody>
      </p:sp>
      <p:sp>
        <p:nvSpPr>
          <p:cNvPr id="170" name="Google Shape;17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The evolution of antibiotic resistance is not often well understood by students.  It is suggested to point out to students that most antimicrobial compounds are naturally-produced molecules.  Students often think of antibiotics as a man-made compound and are surprised to learn that bacteria produce antibiotics in the natural environment.  In order to protect themselves from natural antibiotics, bacteria have evolved mechanisms to defend themselves against antibiotics in order to survive.  </a:t>
            </a:r>
            <a:endParaRPr/>
          </a:p>
          <a:p>
            <a:pPr marL="0" lvl="0" indent="0" algn="l" rtl="0">
              <a:spcBef>
                <a:spcPts val="0"/>
              </a:spcBef>
              <a:spcAft>
                <a:spcPts val="0"/>
              </a:spcAft>
              <a:buNone/>
            </a:pPr>
            <a:endParaRPr/>
          </a:p>
        </p:txBody>
      </p:sp>
      <p:sp>
        <p:nvSpPr>
          <p:cNvPr id="181" name="Google Shape;18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notion of antibiotic resistance is often not knew to students, but students are less familiar with mechanisms of resistance.  This slide provides an excellent opportunity to talk about basic cell metabolism and to show students that many antibiotics often have a similar target which is why multiple drugs can fail.  </a:t>
            </a:r>
            <a:endParaRPr/>
          </a:p>
        </p:txBody>
      </p:sp>
      <p:sp>
        <p:nvSpPr>
          <p:cNvPr id="189" name="Google Shape;18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Students can be surprised to learn that antibiotics actually target a limited number of cell processes and that often patients may be taking antibiotics that all target the same metabolic process or protein.   After listing the antibiotic names that they see in the paper, students can perform a quick Google search to identify the target of the antibiotics.  This exercise also reinforces to students that it is ok and encouraged to look up new terms and concepts.</a:t>
            </a:r>
            <a:endParaRPr/>
          </a:p>
        </p:txBody>
      </p:sp>
      <p:sp>
        <p:nvSpPr>
          <p:cNvPr id="202" name="Google Shape;2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PET-CT scans were discussed in the figures of the paper and are often used in the medical community as an imaging tool.  This slide was included to provide background information about the imaging technique.  With today’s technology, PET scans are most commonly completed as PET-CT scans.  </a:t>
            </a:r>
            <a:endParaRPr/>
          </a:p>
        </p:txBody>
      </p:sp>
      <p:sp>
        <p:nvSpPr>
          <p:cNvPr id="209" name="Google Shape;20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d4ac41f4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d4ac41f4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Dedrick et al., 2019 paper </a:t>
            </a:r>
            <a:endParaRPr/>
          </a:p>
        </p:txBody>
      </p:sp>
      <p:sp>
        <p:nvSpPr>
          <p:cNvPr id="221" name="Google Shape;221;g8d4ac41f4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and the 4 slides thereafter walk through background information about cystic fibrosis.  Additional information about cystic fibrosis can be found at the Cystic Fibrosis Foundation website at :  </a:t>
            </a:r>
            <a:r>
              <a:rPr lang="en-US" u="sng">
                <a:solidFill>
                  <a:schemeClr val="hlink"/>
                </a:solidFill>
                <a:hlinkClick r:id="rId3"/>
              </a:rPr>
              <a:t>https://www.cff.org/</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All 50 states + Puerto Rico have standardized newborn screening programs although the extent of disorders included in the screening panel differ from state to state.  Newborn screening is the process by the heel of a newborn baby is pricked (usually in the hospital, within 48 hours of birth) and a small spot of blood is collected onto a Whatman paper card.  The blood spot is then sent to a public health laboratory for testing.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CFTR protein provides a nice opportunity to introduce students to the idea of membrane proteins.  The protein itself is 1480 AA in length and consists of 5 different domains.  2 of the domains, TMD1 and TMD2, are transmembrane domains and are indicated in red and orange in the image on the slide.  NBD1 and NBD2 are nucleotide binding domains are are located in the interior of the cell.  The regulatory domain is also located in the interior of the cell.  There is only one subunit to the CFTR protein.  Mutations in any of the domains can have different effects on protein function although, most often, mutations impact protein folding and trafficking to the cell surface.  </a:t>
            </a:r>
            <a:endParaRPr/>
          </a:p>
          <a:p>
            <a:pPr marL="0" lvl="0" indent="0" algn="l" rtl="0">
              <a:spcBef>
                <a:spcPts val="0"/>
              </a:spcBef>
              <a:spcAft>
                <a:spcPts val="0"/>
              </a:spcAft>
              <a:buNone/>
            </a:pPr>
            <a:endParaRPr/>
          </a:p>
          <a:p>
            <a:pPr marL="0" lvl="0" indent="0" algn="l" rtl="0">
              <a:spcBef>
                <a:spcPts val="0"/>
              </a:spcBef>
              <a:spcAft>
                <a:spcPts val="0"/>
              </a:spcAft>
              <a:buNone/>
            </a:pPr>
            <a:r>
              <a:rPr lang="en-US"/>
              <a:t>A good source of additional, easy to understand, CF information can be found at the website for the Johns Hopkins Cystic Fibrosis Center:  </a:t>
            </a:r>
            <a:r>
              <a:rPr lang="en-US" u="sng">
                <a:solidFill>
                  <a:schemeClr val="hlink"/>
                </a:solidFill>
                <a:hlinkClick r:id="rId3"/>
              </a:rPr>
              <a:t>https://hopkinscf.org/knowledge/cftr/</a:t>
            </a:r>
            <a:endParaRPr/>
          </a:p>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is a good opportunity to introduce basic inheritance to students.  Although the slide does not specifically discuss dominant/recessive traits, those concepts could easily be woven into the discussion.</a:t>
            </a:r>
            <a:endParaRPr/>
          </a:p>
        </p:txBody>
      </p:sp>
      <p:sp>
        <p:nvSpPr>
          <p:cNvPr id="125" name="Google Shape;1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describes the most common CF mutation and provides an opportunity to start reviewing concept that will be important and revisited in the bioinformatics portion of the SEA-PHAGES course.  Faculty should consider a quick review of Central Dogma depending on their student population.  Other basic concepts that may need review include nucleotides, amino acids, and proteins.  </a:t>
            </a:r>
            <a:endParaRPr/>
          </a:p>
          <a:p>
            <a:pPr marL="0" lvl="0" indent="0" algn="l" rtl="0">
              <a:spcBef>
                <a:spcPts val="0"/>
              </a:spcBef>
              <a:spcAft>
                <a:spcPts val="0"/>
              </a:spcAft>
              <a:buNone/>
            </a:pPr>
            <a:endParaRPr/>
          </a:p>
          <a:p>
            <a:pPr marL="0" lvl="0" indent="0" algn="l" rtl="0">
              <a:spcBef>
                <a:spcPts val="0"/>
              </a:spcBef>
              <a:spcAft>
                <a:spcPts val="0"/>
              </a:spcAft>
              <a:buNone/>
            </a:pPr>
            <a:r>
              <a:rPr lang="en-US"/>
              <a:t>Faculty are encouraged to spend some time discussing the figure in yellow so that students clearly understand what is happening with regards to changes in the amino acid sequence of the protein when the nucleotides CTT are removed remove the nucleotide sequence of the gene.  Students may also need help understanding the numbering system and should be reminded that the delta symbol indicates a deletion.  </a:t>
            </a:r>
            <a:endParaRPr/>
          </a:p>
          <a:p>
            <a:pPr marL="0" lvl="0" indent="0" algn="l" rtl="0">
              <a:spcBef>
                <a:spcPts val="0"/>
              </a:spcBef>
              <a:spcAft>
                <a:spcPts val="0"/>
              </a:spcAft>
              <a:buNone/>
            </a:pPr>
            <a:endParaRPr/>
          </a:p>
          <a:p>
            <a:pPr marL="0" lvl="0" indent="0" algn="l" rtl="0">
              <a:spcBef>
                <a:spcPts val="0"/>
              </a:spcBef>
              <a:spcAft>
                <a:spcPts val="0"/>
              </a:spcAft>
              <a:buNone/>
            </a:pPr>
            <a:r>
              <a:rPr lang="en-US"/>
              <a:t>The Cystic Fibrosis Foundation has short 5 minute video that reviews basics of CF and has a few minutes dedicated to the </a:t>
            </a:r>
            <a:r>
              <a:rPr lang="en-US" sz="1200"/>
              <a:t>ΔF508 </a:t>
            </a:r>
            <a:r>
              <a:rPr lang="en-US"/>
              <a:t>mutation.  The link to that video (5 min) is here:  https://youtu.be/wlm0vScIzKE?list=PLhoQ6vyZhgqoIpg9robJVd0H7Q9xm2d_x</a:t>
            </a:r>
            <a:endParaRPr/>
          </a:p>
        </p:txBody>
      </p:sp>
      <p:sp>
        <p:nvSpPr>
          <p:cNvPr id="134" name="Google Shape;13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Dedrick et al, 2019 paper discusses declining FEV1 measurements in the indicated patient.   This slide was included to introduce the new terminology.  </a:t>
            </a:r>
            <a:endParaRPr/>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briefly introduces the species of bacteria discussed in the Dedrick et al, 2019 paper.  The plated colonies were included on the slide to show students that some bacteria can display multiple colony morphologies.  Students that are performing SEA-PHAGES laboratory work may want to compare the morphology of their own host species to the smooth and rough images.  </a:t>
            </a:r>
            <a:endParaRPr/>
          </a:p>
        </p:txBody>
      </p:sp>
      <p:sp>
        <p:nvSpPr>
          <p:cNvPr id="159" name="Google Shape;1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t>Engineered bacteriophages for treatment of a patient with a disseminated drug resistant Mycobacterium abscessus</a:t>
            </a:r>
            <a:endParaRPr sz="4000"/>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Dedrick et al.,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p:nvPr/>
        </p:nvSpPr>
        <p:spPr>
          <a:xfrm>
            <a:off x="350058" y="165093"/>
            <a:ext cx="591034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Calibri"/>
                <a:ea typeface="Calibri"/>
                <a:cs typeface="Calibri"/>
                <a:sym typeface="Calibri"/>
              </a:rPr>
              <a:t>Antibiotics </a:t>
            </a:r>
            <a:endParaRPr sz="4000" b="1">
              <a:solidFill>
                <a:schemeClr val="dk1"/>
              </a:solidFill>
              <a:latin typeface="Calibri"/>
              <a:ea typeface="Calibri"/>
              <a:cs typeface="Calibri"/>
              <a:sym typeface="Calibri"/>
            </a:endParaRPr>
          </a:p>
        </p:txBody>
      </p:sp>
      <p:sp>
        <p:nvSpPr>
          <p:cNvPr id="173" name="Google Shape;173;p10"/>
          <p:cNvSpPr/>
          <p:nvPr/>
        </p:nvSpPr>
        <p:spPr>
          <a:xfrm>
            <a:off x="350058" y="992367"/>
            <a:ext cx="6487622" cy="554510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Chemical compounds that target essential bacterial physiological and biochemical pathways.</a:t>
            </a:r>
            <a:endParaRPr/>
          </a:p>
          <a:p>
            <a:pPr marL="285750" marR="0" lvl="0" indent="-285750" algn="l" rtl="0">
              <a:spcBef>
                <a:spcPts val="180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Result in bacterial cell death or cessation of growth.</a:t>
            </a:r>
            <a:endParaRPr/>
          </a:p>
          <a:p>
            <a:pPr marL="285750" marR="0" lvl="0" indent="-285750" algn="l" rtl="0">
              <a:spcBef>
                <a:spcPts val="180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Antibiotic targets do not exist or are comprised of slightly different protein molecules in eukaryotic cells.</a:t>
            </a:r>
            <a:endParaRPr/>
          </a:p>
          <a:p>
            <a:pPr marL="285750" marR="0" lvl="0" indent="-285750" algn="l" rtl="0">
              <a:spcBef>
                <a:spcPts val="180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5 major targets of antibiotics</a:t>
            </a:r>
            <a:endParaRPr/>
          </a:p>
          <a:p>
            <a:pPr marL="742950" marR="0" lvl="1" indent="-285750" algn="l" rtl="0">
              <a:spcBef>
                <a:spcPts val="18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Cell wall biosynthesis</a:t>
            </a:r>
            <a:endParaRPr/>
          </a:p>
          <a:p>
            <a:pPr marL="742950" marR="0" lvl="1" indent="-285750" algn="l" rtl="0">
              <a:spcBef>
                <a:spcPts val="2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DNA/RNA synthesis</a:t>
            </a:r>
            <a:endParaRPr/>
          </a:p>
          <a:p>
            <a:pPr marL="742950" marR="0" lvl="1" indent="-285750" algn="l" rtl="0">
              <a:spcBef>
                <a:spcPts val="2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Folate synthesis</a:t>
            </a:r>
            <a:endParaRPr/>
          </a:p>
          <a:p>
            <a:pPr marL="742950" marR="0" lvl="1" indent="-285750" algn="l" rtl="0">
              <a:spcBef>
                <a:spcPts val="2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Cell membrane formation</a:t>
            </a:r>
            <a:endParaRPr/>
          </a:p>
          <a:p>
            <a:pPr marL="742950" marR="0" lvl="1" indent="-285750" algn="l" rtl="0">
              <a:spcBef>
                <a:spcPts val="2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Protein synthesis</a:t>
            </a:r>
            <a:endParaRPr/>
          </a:p>
          <a:p>
            <a:pPr marL="285750" marR="0" lvl="0" indent="-146050" algn="l" rtl="0">
              <a:spcBef>
                <a:spcPts val="20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p:txBody>
      </p:sp>
      <p:grpSp>
        <p:nvGrpSpPr>
          <p:cNvPr id="174" name="Google Shape;174;p10"/>
          <p:cNvGrpSpPr/>
          <p:nvPr/>
        </p:nvGrpSpPr>
        <p:grpSpPr>
          <a:xfrm>
            <a:off x="6998940" y="325121"/>
            <a:ext cx="4725700" cy="6042074"/>
            <a:chOff x="6998940" y="985519"/>
            <a:chExt cx="4044980" cy="5381675"/>
          </a:xfrm>
        </p:grpSpPr>
        <p:pic>
          <p:nvPicPr>
            <p:cNvPr id="175" name="Google Shape;175;p10"/>
            <p:cNvPicPr preferRelativeResize="0"/>
            <p:nvPr/>
          </p:nvPicPr>
          <p:blipFill rotWithShape="1">
            <a:blip r:embed="rId3">
              <a:alphaModFix/>
            </a:blip>
            <a:srcRect t="8300" r="51294"/>
            <a:stretch/>
          </p:blipFill>
          <p:spPr>
            <a:xfrm>
              <a:off x="6998940" y="985519"/>
              <a:ext cx="4044980" cy="538167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76" name="Google Shape;176;p10"/>
            <p:cNvSpPr/>
            <p:nvPr/>
          </p:nvSpPr>
          <p:spPr>
            <a:xfrm>
              <a:off x="9051910" y="985519"/>
              <a:ext cx="1889760" cy="3454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77" name="Google Shape;177;p10"/>
          <p:cNvSpPr/>
          <p:nvPr/>
        </p:nvSpPr>
        <p:spPr>
          <a:xfrm>
            <a:off x="6998940" y="6448475"/>
            <a:ext cx="6096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chemeClr val="dk1"/>
                </a:solidFill>
                <a:latin typeface="Calibri"/>
                <a:ea typeface="Calibri"/>
                <a:cs typeface="Calibri"/>
                <a:sym typeface="Calibri"/>
              </a:rPr>
              <a:t>Source:  BMC Biol. 2010; 8: 123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p:nvPr/>
        </p:nvSpPr>
        <p:spPr>
          <a:xfrm>
            <a:off x="3693528" y="6299814"/>
            <a:ext cx="498856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rgbClr val="000000"/>
                </a:solidFill>
                <a:latin typeface="Calibri"/>
                <a:ea typeface="Calibri"/>
                <a:cs typeface="Calibri"/>
                <a:sym typeface="Calibri"/>
              </a:rPr>
              <a:t>Source:  University of California Museum of Paleontology's Understanding Evolution (http://evolution.berkeley.edu)</a:t>
            </a:r>
            <a:endParaRPr sz="800" i="1">
              <a:solidFill>
                <a:schemeClr val="dk1"/>
              </a:solidFill>
              <a:latin typeface="Calibri"/>
              <a:ea typeface="Calibri"/>
              <a:cs typeface="Calibri"/>
              <a:sym typeface="Calibri"/>
            </a:endParaRPr>
          </a:p>
        </p:txBody>
      </p:sp>
      <p:pic>
        <p:nvPicPr>
          <p:cNvPr id="184" name="Google Shape;184;p11"/>
          <p:cNvPicPr preferRelativeResize="0"/>
          <p:nvPr/>
        </p:nvPicPr>
        <p:blipFill rotWithShape="1">
          <a:blip r:embed="rId3">
            <a:alphaModFix/>
          </a:blip>
          <a:srcRect/>
          <a:stretch/>
        </p:blipFill>
        <p:spPr>
          <a:xfrm>
            <a:off x="1445344" y="1411604"/>
            <a:ext cx="9484928" cy="4664076"/>
          </a:xfrm>
          <a:prstGeom prst="rect">
            <a:avLst/>
          </a:prstGeom>
          <a:noFill/>
          <a:ln>
            <a:noFill/>
          </a:ln>
        </p:spPr>
      </p:pic>
      <p:sp>
        <p:nvSpPr>
          <p:cNvPr id="185" name="Google Shape;185;p11"/>
          <p:cNvSpPr txBox="1"/>
          <p:nvPr/>
        </p:nvSpPr>
        <p:spPr>
          <a:xfrm>
            <a:off x="1445344" y="378453"/>
            <a:ext cx="884673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The Evolution of Antibiotic Resistance </a:t>
            </a:r>
            <a:endParaRPr sz="4000" b="1">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p:nvPr/>
        </p:nvSpPr>
        <p:spPr>
          <a:xfrm>
            <a:off x="350058" y="165093"/>
            <a:ext cx="591034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Calibri"/>
                <a:ea typeface="Calibri"/>
                <a:cs typeface="Calibri"/>
                <a:sym typeface="Calibri"/>
              </a:rPr>
              <a:t>Antibiotic Resistance </a:t>
            </a:r>
            <a:endParaRPr sz="4000" b="1">
              <a:solidFill>
                <a:schemeClr val="dk1"/>
              </a:solidFill>
              <a:latin typeface="Calibri"/>
              <a:ea typeface="Calibri"/>
              <a:cs typeface="Calibri"/>
              <a:sym typeface="Calibri"/>
            </a:endParaRPr>
          </a:p>
        </p:txBody>
      </p:sp>
      <p:sp>
        <p:nvSpPr>
          <p:cNvPr id="192" name="Google Shape;192;p12"/>
          <p:cNvSpPr/>
          <p:nvPr/>
        </p:nvSpPr>
        <p:spPr>
          <a:xfrm>
            <a:off x="172720" y="1012687"/>
            <a:ext cx="7132320" cy="563231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Antibiotic resistance is a natural phenomenon.</a:t>
            </a:r>
            <a:endParaRPr/>
          </a:p>
          <a:p>
            <a:pPr marL="285750" marR="0" lvl="0" indent="-285750" algn="l" rtl="0">
              <a:spcBef>
                <a:spcPts val="12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 bacterial cell will use one or more resistance mechanisms to avoid cell death.</a:t>
            </a:r>
            <a:endParaRPr/>
          </a:p>
          <a:p>
            <a:pPr marL="285750" marR="0" lvl="0" indent="-285750" algn="l" rtl="0">
              <a:spcBef>
                <a:spcPts val="12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4 antibiotic resistance mechanisms</a:t>
            </a:r>
            <a:endParaRPr/>
          </a:p>
          <a:p>
            <a:pPr marL="914400" marR="0" lvl="1" indent="-457200" algn="l" rtl="0">
              <a:spcBef>
                <a:spcPts val="12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Efflux:  The cell has a mechanism that actively pumps antibiotic out of the cell </a:t>
            </a:r>
            <a:endParaRPr/>
          </a:p>
          <a:p>
            <a:pPr marL="914400" marR="0" lvl="1" indent="-457200" algn="l" rtl="0">
              <a:spcBef>
                <a:spcPts val="12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Immunity: Proteins in the cell bind to the antibiotic or the target protein and prevent the binding of the antibiotic to the target</a:t>
            </a:r>
            <a:endParaRPr/>
          </a:p>
          <a:p>
            <a:pPr marL="914400" marR="0" lvl="1" indent="-457200" algn="l" rtl="0">
              <a:spcBef>
                <a:spcPts val="12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Target modification:  The target protein will mutate so that the protein function is retained by the antibiotic target is no longer present</a:t>
            </a:r>
            <a:endParaRPr/>
          </a:p>
          <a:p>
            <a:pPr marL="914400" marR="0" lvl="1" indent="-457200" algn="l" rtl="0">
              <a:spcBef>
                <a:spcPts val="12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Inactivating Enzymes:  Particular proteins in the cell are capable of binding to and inactivating or degrading the antibiotic</a:t>
            </a:r>
            <a:endParaRPr/>
          </a:p>
        </p:txBody>
      </p:sp>
      <p:sp>
        <p:nvSpPr>
          <p:cNvPr id="193" name="Google Shape;193;p12"/>
          <p:cNvSpPr/>
          <p:nvPr/>
        </p:nvSpPr>
        <p:spPr>
          <a:xfrm>
            <a:off x="6998339" y="679064"/>
            <a:ext cx="2207783" cy="38783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4" name="Google Shape;194;p12"/>
          <p:cNvGrpSpPr/>
          <p:nvPr/>
        </p:nvGrpSpPr>
        <p:grpSpPr>
          <a:xfrm>
            <a:off x="7536819" y="416559"/>
            <a:ext cx="6096601" cy="6308320"/>
            <a:chOff x="6998339" y="355599"/>
            <a:chExt cx="6096601" cy="6308320"/>
          </a:xfrm>
        </p:grpSpPr>
        <p:sp>
          <p:nvSpPr>
            <p:cNvPr id="195" name="Google Shape;195;p12"/>
            <p:cNvSpPr/>
            <p:nvPr/>
          </p:nvSpPr>
          <p:spPr>
            <a:xfrm>
              <a:off x="6998940" y="6448475"/>
              <a:ext cx="6096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chemeClr val="dk1"/>
                  </a:solidFill>
                  <a:latin typeface="Calibri"/>
                  <a:ea typeface="Calibri"/>
                  <a:cs typeface="Calibri"/>
                  <a:sym typeface="Calibri"/>
                </a:rPr>
                <a:t>Source:  BMC Biol. 2010; 8: 123</a:t>
              </a:r>
              <a:endParaRPr/>
            </a:p>
          </p:txBody>
        </p:sp>
        <p:grpSp>
          <p:nvGrpSpPr>
            <p:cNvPr id="196" name="Google Shape;196;p12"/>
            <p:cNvGrpSpPr/>
            <p:nvPr/>
          </p:nvGrpSpPr>
          <p:grpSpPr>
            <a:xfrm>
              <a:off x="6998339" y="355599"/>
              <a:ext cx="4263636" cy="5984241"/>
              <a:chOff x="6837680" y="355599"/>
              <a:chExt cx="4263636" cy="5984241"/>
            </a:xfrm>
          </p:grpSpPr>
          <p:pic>
            <p:nvPicPr>
              <p:cNvPr id="197" name="Google Shape;197;p12"/>
              <p:cNvPicPr preferRelativeResize="0"/>
              <p:nvPr/>
            </p:nvPicPr>
            <p:blipFill rotWithShape="1">
              <a:blip r:embed="rId3">
                <a:alphaModFix/>
              </a:blip>
              <a:srcRect l="50888" t="5171" r="2293" b="1840"/>
              <a:stretch/>
            </p:blipFill>
            <p:spPr>
              <a:xfrm>
                <a:off x="6837680" y="355599"/>
                <a:ext cx="4263636" cy="598424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98" name="Google Shape;198;p12"/>
              <p:cNvSpPr/>
              <p:nvPr/>
            </p:nvSpPr>
            <p:spPr>
              <a:xfrm>
                <a:off x="6837680" y="355599"/>
                <a:ext cx="2448560" cy="32346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p:nvPr/>
        </p:nvSpPr>
        <p:spPr>
          <a:xfrm>
            <a:off x="665019" y="2103121"/>
            <a:ext cx="10773293"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Was the patient suffering from a bacterial infection in addition to CF?</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How many different antibiotics was the patient taking?</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What was the mode of action for the antibiotics?  Was each mode of action similar or were the antibiotics targeting multiple different cell processes?</a:t>
            </a:r>
            <a:endParaRPr sz="2800">
              <a:solidFill>
                <a:schemeClr val="dk1"/>
              </a:solidFill>
              <a:latin typeface="Calibri"/>
              <a:ea typeface="Calibri"/>
              <a:cs typeface="Calibri"/>
              <a:sym typeface="Calibri"/>
            </a:endParaRPr>
          </a:p>
        </p:txBody>
      </p:sp>
      <p:sp>
        <p:nvSpPr>
          <p:cNvPr id="205" name="Google Shape;205;p13"/>
          <p:cNvSpPr txBox="1"/>
          <p:nvPr/>
        </p:nvSpPr>
        <p:spPr>
          <a:xfrm>
            <a:off x="1014152" y="490451"/>
            <a:ext cx="1007502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Questions to Consider </a:t>
            </a:r>
            <a:endParaRPr sz="4000" b="1">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p:nvPr/>
        </p:nvSpPr>
        <p:spPr>
          <a:xfrm>
            <a:off x="340822" y="451658"/>
            <a:ext cx="1154637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Positron emission tomography – computed tomography</a:t>
            </a:r>
            <a:endParaRPr/>
          </a:p>
          <a:p>
            <a:pPr marL="0" marR="0" lvl="0" indent="0" algn="ctr" rtl="0">
              <a:spcBef>
                <a:spcPts val="0"/>
              </a:spcBef>
              <a:spcAft>
                <a:spcPts val="0"/>
              </a:spcAft>
              <a:buNone/>
            </a:pPr>
            <a:r>
              <a:rPr lang="en-US" sz="3600" b="1">
                <a:solidFill>
                  <a:schemeClr val="dk1"/>
                </a:solidFill>
                <a:latin typeface="Calibri"/>
                <a:ea typeface="Calibri"/>
                <a:cs typeface="Calibri"/>
                <a:sym typeface="Calibri"/>
              </a:rPr>
              <a:t>(PET-CT)</a:t>
            </a:r>
            <a:endParaRPr sz="3600" b="1">
              <a:solidFill>
                <a:schemeClr val="dk1"/>
              </a:solidFill>
              <a:latin typeface="Calibri"/>
              <a:ea typeface="Calibri"/>
              <a:cs typeface="Calibri"/>
              <a:sym typeface="Calibri"/>
            </a:endParaRPr>
          </a:p>
        </p:txBody>
      </p:sp>
      <p:grpSp>
        <p:nvGrpSpPr>
          <p:cNvPr id="212" name="Google Shape;212;p14"/>
          <p:cNvGrpSpPr/>
          <p:nvPr/>
        </p:nvGrpSpPr>
        <p:grpSpPr>
          <a:xfrm>
            <a:off x="1629114" y="1828799"/>
            <a:ext cx="9690149" cy="3017501"/>
            <a:chOff x="1629114" y="1879599"/>
            <a:chExt cx="9690149" cy="3017501"/>
          </a:xfrm>
        </p:grpSpPr>
        <p:pic>
          <p:nvPicPr>
            <p:cNvPr id="213" name="Google Shape;213;p14"/>
            <p:cNvPicPr preferRelativeResize="0"/>
            <p:nvPr/>
          </p:nvPicPr>
          <p:blipFill rotWithShape="1">
            <a:blip r:embed="rId3">
              <a:alphaModFix/>
            </a:blip>
            <a:srcRect l="6626" t="3629" r="2688" b="4430"/>
            <a:stretch/>
          </p:blipFill>
          <p:spPr>
            <a:xfrm>
              <a:off x="1629114" y="1879600"/>
              <a:ext cx="3951016" cy="265176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14" name="Google Shape;214;p14"/>
            <p:cNvSpPr/>
            <p:nvPr/>
          </p:nvSpPr>
          <p:spPr>
            <a:xfrm>
              <a:off x="1629114" y="4658370"/>
              <a:ext cx="3322320" cy="218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rgbClr val="000000"/>
                  </a:solidFill>
                  <a:latin typeface="Calibri"/>
                  <a:ea typeface="Calibri"/>
                  <a:cs typeface="Calibri"/>
                  <a:sym typeface="Calibri"/>
                </a:rPr>
                <a:t>Source: </a:t>
              </a:r>
              <a:r>
                <a:rPr lang="en-US" sz="800">
                  <a:solidFill>
                    <a:schemeClr val="dk1"/>
                  </a:solidFill>
                  <a:latin typeface="Calibri"/>
                  <a:ea typeface="Calibri"/>
                  <a:cs typeface="Calibri"/>
                  <a:sym typeface="Calibri"/>
                </a:rPr>
                <a:t>https://sancristobalcancer.com/pet-ct-scan-technology/</a:t>
              </a:r>
              <a:endParaRPr sz="800" i="1">
                <a:solidFill>
                  <a:schemeClr val="dk1"/>
                </a:solidFill>
                <a:latin typeface="Calibri"/>
                <a:ea typeface="Calibri"/>
                <a:cs typeface="Calibri"/>
                <a:sym typeface="Calibri"/>
              </a:endParaRPr>
            </a:p>
          </p:txBody>
        </p:sp>
        <p:pic>
          <p:nvPicPr>
            <p:cNvPr id="215" name="Google Shape;215;p14"/>
            <p:cNvPicPr preferRelativeResize="0"/>
            <p:nvPr/>
          </p:nvPicPr>
          <p:blipFill rotWithShape="1">
            <a:blip r:embed="rId4">
              <a:alphaModFix/>
            </a:blip>
            <a:srcRect/>
            <a:stretch/>
          </p:blipFill>
          <p:spPr>
            <a:xfrm>
              <a:off x="6421120" y="1879599"/>
              <a:ext cx="4898143" cy="265176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16" name="Google Shape;216;p14"/>
            <p:cNvSpPr/>
            <p:nvPr/>
          </p:nvSpPr>
          <p:spPr>
            <a:xfrm>
              <a:off x="6421120" y="4664011"/>
              <a:ext cx="3447360" cy="2330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rgbClr val="000000"/>
                  </a:solidFill>
                  <a:latin typeface="Calibri"/>
                  <a:ea typeface="Calibri"/>
                  <a:cs typeface="Calibri"/>
                  <a:sym typeface="Calibri"/>
                </a:rPr>
                <a:t>Source: </a:t>
              </a:r>
              <a:r>
                <a:rPr lang="en-US" sz="800">
                  <a:solidFill>
                    <a:schemeClr val="dk1"/>
                  </a:solidFill>
                  <a:latin typeface="Calibri"/>
                  <a:ea typeface="Calibri"/>
                  <a:cs typeface="Calibri"/>
                  <a:sym typeface="Calibri"/>
                </a:rPr>
                <a:t>https://www.upstate.edu/ura/pet-ct-scan.php</a:t>
              </a:r>
              <a:endParaRPr sz="800" i="1">
                <a:solidFill>
                  <a:schemeClr val="dk1"/>
                </a:solidFill>
                <a:latin typeface="Calibri"/>
                <a:ea typeface="Calibri"/>
                <a:cs typeface="Calibri"/>
                <a:sym typeface="Calibri"/>
              </a:endParaRPr>
            </a:p>
          </p:txBody>
        </p:sp>
      </p:grpSp>
      <p:sp>
        <p:nvSpPr>
          <p:cNvPr id="217" name="Google Shape;217;p14"/>
          <p:cNvSpPr txBox="1"/>
          <p:nvPr/>
        </p:nvSpPr>
        <p:spPr>
          <a:xfrm>
            <a:off x="500611" y="4932690"/>
            <a:ext cx="11165840" cy="17543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CT scan</a:t>
            </a:r>
            <a:r>
              <a:rPr lang="en-US" sz="1800">
                <a:solidFill>
                  <a:schemeClr val="dk1"/>
                </a:solidFill>
                <a:latin typeface="Calibri"/>
                <a:ea typeface="Calibri"/>
                <a:cs typeface="Calibri"/>
                <a:sym typeface="Calibri"/>
              </a:rPr>
              <a:t>:  multiple x-ray measurements are compiled by computer to produce a cross-sectional (slice) view of a particular body region</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PET scan</a:t>
            </a:r>
            <a:r>
              <a:rPr lang="en-US" sz="1800">
                <a:solidFill>
                  <a:schemeClr val="dk1"/>
                </a:solidFill>
                <a:latin typeface="Calibri"/>
                <a:ea typeface="Calibri"/>
                <a:cs typeface="Calibri"/>
                <a:sym typeface="Calibri"/>
              </a:rPr>
              <a:t>:  Small amount of radioactive materials (radiotracers) are ingested and subsequently accumulate in tumors or regions of inflammation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FDG (fluorodeoxyglucose) is a molecule similar to glucose and is often used as a radiotracer.  Cells that are more metabolically active absorb glucose at a higher rate and the concentrated tracer would be available by image.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8d4ac41f49_0_0"/>
          <p:cNvSpPr txBox="1"/>
          <p:nvPr/>
        </p:nvSpPr>
        <p:spPr>
          <a:xfrm>
            <a:off x="350049" y="165100"/>
            <a:ext cx="66024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chemeClr val="dk1"/>
                </a:solidFill>
                <a:latin typeface="Calibri"/>
                <a:ea typeface="Calibri"/>
                <a:cs typeface="Calibri"/>
                <a:sym typeface="Calibri"/>
              </a:rPr>
              <a:t>Polymerase Chain Reaction (PCR) </a:t>
            </a:r>
            <a:endParaRPr sz="4000" b="1">
              <a:solidFill>
                <a:schemeClr val="dk1"/>
              </a:solidFill>
              <a:latin typeface="Calibri"/>
              <a:ea typeface="Calibri"/>
              <a:cs typeface="Calibri"/>
              <a:sym typeface="Calibri"/>
            </a:endParaRPr>
          </a:p>
        </p:txBody>
      </p:sp>
      <p:sp>
        <p:nvSpPr>
          <p:cNvPr id="224" name="Google Shape;224;g8d4ac41f49_0_0"/>
          <p:cNvSpPr/>
          <p:nvPr/>
        </p:nvSpPr>
        <p:spPr>
          <a:xfrm>
            <a:off x="350058" y="1728167"/>
            <a:ext cx="6487500" cy="55452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PCR is a laboratory method used to amplify (make more) copies of a particular segment of DNA</a:t>
            </a:r>
            <a:endParaRPr/>
          </a:p>
          <a:p>
            <a:pPr marL="285750" marR="0" lvl="0" indent="-285750" algn="l" rtl="0">
              <a:spcBef>
                <a:spcPts val="180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DNA from the organism of interest is needed.  Scientists then design small oligonucleotide primers that flank the DNA region of interest (</a:t>
            </a:r>
            <a:r>
              <a:rPr lang="en-US" sz="2200" u="sng">
                <a:solidFill>
                  <a:schemeClr val="dk1"/>
                </a:solidFill>
                <a:latin typeface="Calibri"/>
                <a:ea typeface="Calibri"/>
                <a:cs typeface="Calibri"/>
                <a:sym typeface="Calibri"/>
              </a:rPr>
              <a:t>For</a:t>
            </a:r>
            <a:r>
              <a:rPr lang="en-US" sz="2200">
                <a:solidFill>
                  <a:schemeClr val="dk1"/>
                </a:solidFill>
                <a:latin typeface="Calibri"/>
                <a:ea typeface="Calibri"/>
                <a:cs typeface="Calibri"/>
                <a:sym typeface="Calibri"/>
              </a:rPr>
              <a:t>ward and </a:t>
            </a:r>
            <a:r>
              <a:rPr lang="en-US" sz="2200" u="sng">
                <a:solidFill>
                  <a:schemeClr val="dk1"/>
                </a:solidFill>
                <a:latin typeface="Calibri"/>
                <a:ea typeface="Calibri"/>
                <a:cs typeface="Calibri"/>
                <a:sym typeface="Calibri"/>
              </a:rPr>
              <a:t>Rev</a:t>
            </a:r>
            <a:r>
              <a:rPr lang="en-US" sz="2200">
                <a:solidFill>
                  <a:schemeClr val="dk1"/>
                </a:solidFill>
                <a:latin typeface="Calibri"/>
                <a:ea typeface="Calibri"/>
                <a:cs typeface="Calibri"/>
                <a:sym typeface="Calibri"/>
              </a:rPr>
              <a:t>erse primers).</a:t>
            </a:r>
            <a:endParaRPr/>
          </a:p>
          <a:p>
            <a:pPr marL="285750" marR="0" lvl="0" indent="-285750" algn="l" rtl="0">
              <a:spcBef>
                <a:spcPts val="180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Organism DNA, For and Rev primers, DNA polymerase, and nucleotides are combined in a small tube.  The tube is heated and cooled in a series of steps to amplify the DNA region of interest.  </a:t>
            </a:r>
            <a:endParaRPr/>
          </a:p>
          <a:p>
            <a:pPr marL="139700" marR="0" lvl="0" indent="0" algn="l" rtl="0">
              <a:spcBef>
                <a:spcPts val="20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p:txBody>
      </p:sp>
      <p:sp>
        <p:nvSpPr>
          <p:cNvPr id="225" name="Google Shape;225;g8d4ac41f49_0_0"/>
          <p:cNvSpPr/>
          <p:nvPr/>
        </p:nvSpPr>
        <p:spPr>
          <a:xfrm>
            <a:off x="9397512" y="325109"/>
            <a:ext cx="2207737" cy="3876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g8d4ac41f49_0_0"/>
          <p:cNvSpPr/>
          <p:nvPr/>
        </p:nvSpPr>
        <p:spPr>
          <a:xfrm>
            <a:off x="6573051" y="6114050"/>
            <a:ext cx="1254300" cy="581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i="1">
                <a:solidFill>
                  <a:schemeClr val="dk1"/>
                </a:solidFill>
                <a:latin typeface="Calibri"/>
                <a:ea typeface="Calibri"/>
                <a:cs typeface="Calibri"/>
                <a:sym typeface="Calibri"/>
              </a:rPr>
              <a:t>Source:  https://laboratoryinfo.com/polymerase-chain-reaction-pcr/</a:t>
            </a:r>
            <a:endParaRPr/>
          </a:p>
        </p:txBody>
      </p:sp>
      <p:pic>
        <p:nvPicPr>
          <p:cNvPr id="227" name="Google Shape;227;g8d4ac41f49_0_0"/>
          <p:cNvPicPr preferRelativeResize="0"/>
          <p:nvPr/>
        </p:nvPicPr>
        <p:blipFill>
          <a:blip r:embed="rId3">
            <a:alphaModFix/>
          </a:blip>
          <a:stretch>
            <a:fillRect/>
          </a:stretch>
        </p:blipFill>
        <p:spPr>
          <a:xfrm>
            <a:off x="7827350" y="162550"/>
            <a:ext cx="4197899" cy="653290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p:cNvSpPr txBox="1"/>
          <p:nvPr/>
        </p:nvSpPr>
        <p:spPr>
          <a:xfrm>
            <a:off x="1014152" y="3075057"/>
            <a:ext cx="1007502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END</a:t>
            </a:r>
            <a:endParaRPr sz="4000" b="1">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340822" y="407324"/>
            <a:ext cx="591034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dk1"/>
                </a:solidFill>
                <a:latin typeface="Calibri"/>
                <a:ea typeface="Calibri"/>
                <a:cs typeface="Calibri"/>
                <a:sym typeface="Calibri"/>
              </a:rPr>
              <a:t>Cystic Fibrosis</a:t>
            </a:r>
            <a:endParaRPr sz="4000" b="1">
              <a:solidFill>
                <a:schemeClr val="dk1"/>
              </a:solidFill>
              <a:latin typeface="Calibri"/>
              <a:ea typeface="Calibri"/>
              <a:cs typeface="Calibri"/>
              <a:sym typeface="Calibri"/>
            </a:endParaRPr>
          </a:p>
        </p:txBody>
      </p:sp>
      <p:sp>
        <p:nvSpPr>
          <p:cNvPr id="97" name="Google Shape;97;p2"/>
          <p:cNvSpPr txBox="1"/>
          <p:nvPr/>
        </p:nvSpPr>
        <p:spPr>
          <a:xfrm>
            <a:off x="340822" y="1316427"/>
            <a:ext cx="5544589" cy="484748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Term describes a disorder that causes damage to the lungs, digestive system, and other organs of the body.</a:t>
            </a:r>
            <a:endParaRPr/>
          </a:p>
          <a:p>
            <a:pPr marL="285750" marR="0" lvl="0" indent="-285750" algn="l" rtl="0">
              <a:spcBef>
                <a:spcPts val="18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Cells that produce mucus, sweat, and digestive juices are particularly affected.</a:t>
            </a:r>
            <a:endParaRPr/>
          </a:p>
          <a:p>
            <a:pPr marL="285750" marR="0" lvl="0" indent="-285750" algn="l" rtl="0">
              <a:spcBef>
                <a:spcPts val="18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Normally, body secretions are thin and slippery.  In CF patients, secretions are thick and sticky and can block tubes and ducts particularly in the lungs and pancreas.</a:t>
            </a:r>
            <a:endParaRPr/>
          </a:p>
          <a:p>
            <a:pPr marL="285750" marR="0" lvl="0" indent="-133350" algn="l" rtl="0">
              <a:spcBef>
                <a:spcPts val="18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a:stretch/>
        </p:blipFill>
        <p:spPr>
          <a:xfrm>
            <a:off x="6035591" y="954307"/>
            <a:ext cx="5571720" cy="557172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99" name="Google Shape;99;p2"/>
          <p:cNvSpPr/>
          <p:nvPr/>
        </p:nvSpPr>
        <p:spPr>
          <a:xfrm>
            <a:off x="6035591" y="6556507"/>
            <a:ext cx="2193229"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rgbClr val="4A4A4A"/>
                </a:solidFill>
                <a:latin typeface="Calibri"/>
                <a:ea typeface="Calibri"/>
                <a:cs typeface="Calibri"/>
                <a:sym typeface="Calibri"/>
              </a:rPr>
              <a:t>Source: National Heart, Lung and Blood Institute</a:t>
            </a:r>
            <a:endParaRPr sz="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p:nvPr/>
        </p:nvSpPr>
        <p:spPr>
          <a:xfrm>
            <a:off x="340822" y="401059"/>
            <a:ext cx="591034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Calibri"/>
                <a:ea typeface="Calibri"/>
                <a:cs typeface="Calibri"/>
                <a:sym typeface="Calibri"/>
              </a:rPr>
              <a:t>Cystic Fibrosis</a:t>
            </a:r>
            <a:endParaRPr sz="4000" b="1">
              <a:solidFill>
                <a:schemeClr val="dk1"/>
              </a:solidFill>
              <a:latin typeface="Calibri"/>
              <a:ea typeface="Calibri"/>
              <a:cs typeface="Calibri"/>
              <a:sym typeface="Calibri"/>
            </a:endParaRPr>
          </a:p>
        </p:txBody>
      </p:sp>
      <p:sp>
        <p:nvSpPr>
          <p:cNvPr id="106" name="Google Shape;106;p3"/>
          <p:cNvSpPr txBox="1"/>
          <p:nvPr/>
        </p:nvSpPr>
        <p:spPr>
          <a:xfrm>
            <a:off x="340822" y="1471260"/>
            <a:ext cx="5544589" cy="461664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All 50 states and the District of Columbia screen newborns for CF, but the method for screening may differ from state to state.</a:t>
            </a:r>
            <a:endParaRPr/>
          </a:p>
          <a:p>
            <a:pPr marL="285750" marR="0" lvl="0" indent="-285750" algn="l" rtl="0">
              <a:spcBef>
                <a:spcPts val="18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Other signs of CF include higher than normal levels of salt in sweat (usually detected by parents when kissing/cuddling young children), a persistent cough with thick mucus, wheezing, and/or repeat lung infections.</a:t>
            </a:r>
            <a:endParaRPr/>
          </a:p>
          <a:p>
            <a:pPr marL="0" marR="0" lvl="0" indent="0" algn="l" rtl="0">
              <a:spcBef>
                <a:spcPts val="1800"/>
              </a:spcBef>
              <a:spcAft>
                <a:spcPts val="0"/>
              </a:spcAft>
              <a:buNone/>
            </a:pPr>
            <a:endParaRPr sz="2400">
              <a:solidFill>
                <a:schemeClr val="dk1"/>
              </a:solidFill>
              <a:latin typeface="Calibri"/>
              <a:ea typeface="Calibri"/>
              <a:cs typeface="Calibri"/>
              <a:sym typeface="Calibri"/>
            </a:endParaRPr>
          </a:p>
        </p:txBody>
      </p:sp>
      <p:grpSp>
        <p:nvGrpSpPr>
          <p:cNvPr id="107" name="Google Shape;107;p3"/>
          <p:cNvGrpSpPr/>
          <p:nvPr/>
        </p:nvGrpSpPr>
        <p:grpSpPr>
          <a:xfrm>
            <a:off x="6562039" y="691272"/>
            <a:ext cx="4608576" cy="6106026"/>
            <a:chOff x="6562039" y="650632"/>
            <a:chExt cx="4608576" cy="6106026"/>
          </a:xfrm>
        </p:grpSpPr>
        <p:pic>
          <p:nvPicPr>
            <p:cNvPr id="108" name="Google Shape;108;p3"/>
            <p:cNvPicPr preferRelativeResize="0"/>
            <p:nvPr/>
          </p:nvPicPr>
          <p:blipFill rotWithShape="1">
            <a:blip r:embed="rId3">
              <a:alphaModFix/>
            </a:blip>
            <a:srcRect/>
            <a:stretch/>
          </p:blipFill>
          <p:spPr>
            <a:xfrm>
              <a:off x="6562039" y="650632"/>
              <a:ext cx="4608576" cy="276514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09" name="Google Shape;109;p3"/>
            <p:cNvPicPr preferRelativeResize="0"/>
            <p:nvPr/>
          </p:nvPicPr>
          <p:blipFill rotWithShape="1">
            <a:blip r:embed="rId4">
              <a:alphaModFix/>
            </a:blip>
            <a:srcRect/>
            <a:stretch/>
          </p:blipFill>
          <p:spPr>
            <a:xfrm>
              <a:off x="6562039" y="3738944"/>
              <a:ext cx="4605866" cy="276352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10" name="Google Shape;110;p3"/>
            <p:cNvSpPr/>
            <p:nvPr/>
          </p:nvSpPr>
          <p:spPr>
            <a:xfrm>
              <a:off x="6562039" y="3436162"/>
              <a:ext cx="1058303"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rgbClr val="4A4A4A"/>
                  </a:solidFill>
                  <a:latin typeface="Calibri"/>
                  <a:ea typeface="Calibri"/>
                  <a:cs typeface="Calibri"/>
                  <a:sym typeface="Calibri"/>
                </a:rPr>
                <a:t>Source: www. cff.org</a:t>
              </a:r>
              <a:endParaRPr sz="800">
                <a:solidFill>
                  <a:schemeClr val="dk1"/>
                </a:solidFill>
                <a:latin typeface="Calibri"/>
                <a:ea typeface="Calibri"/>
                <a:cs typeface="Calibri"/>
                <a:sym typeface="Calibri"/>
              </a:endParaRPr>
            </a:p>
          </p:txBody>
        </p:sp>
        <p:sp>
          <p:nvSpPr>
            <p:cNvPr id="111" name="Google Shape;111;p3"/>
            <p:cNvSpPr/>
            <p:nvPr/>
          </p:nvSpPr>
          <p:spPr>
            <a:xfrm>
              <a:off x="6562039" y="6541214"/>
              <a:ext cx="137249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rgbClr val="4A4A4A"/>
                  </a:solidFill>
                  <a:latin typeface="Calibri"/>
                  <a:ea typeface="Calibri"/>
                  <a:cs typeface="Calibri"/>
                  <a:sym typeface="Calibri"/>
                </a:rPr>
                <a:t>Source: www. Childrens.com</a:t>
              </a:r>
              <a:endParaRPr sz="8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p:nvPr/>
        </p:nvSpPr>
        <p:spPr>
          <a:xfrm>
            <a:off x="988753" y="224001"/>
            <a:ext cx="1021449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Cystic Fibrosis Transmembrane Protein (CFTR)</a:t>
            </a:r>
            <a:endParaRPr sz="4000" b="1">
              <a:solidFill>
                <a:schemeClr val="dk1"/>
              </a:solidFill>
              <a:latin typeface="Calibri"/>
              <a:ea typeface="Calibri"/>
              <a:cs typeface="Calibri"/>
              <a:sym typeface="Calibri"/>
            </a:endParaRPr>
          </a:p>
        </p:txBody>
      </p:sp>
      <p:sp>
        <p:nvSpPr>
          <p:cNvPr id="118" name="Google Shape;118;p4"/>
          <p:cNvSpPr txBox="1"/>
          <p:nvPr/>
        </p:nvSpPr>
        <p:spPr>
          <a:xfrm>
            <a:off x="169024" y="2461634"/>
            <a:ext cx="5544589" cy="216982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CFTR proteins are located in the cell membrane.  </a:t>
            </a:r>
            <a:endParaRPr/>
          </a:p>
          <a:p>
            <a:pPr marL="285750" marR="0" lvl="0" indent="-285750" algn="l" rtl="0">
              <a:spcBef>
                <a:spcPts val="18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These proteins form a channel that is important for regulating fluid and Cl</a:t>
            </a:r>
            <a:r>
              <a:rPr lang="en-US" sz="2400" baseline="300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levels into and out of the cell.  </a:t>
            </a:r>
            <a:endParaRPr sz="2400" baseline="30000">
              <a:solidFill>
                <a:schemeClr val="dk1"/>
              </a:solidFill>
              <a:latin typeface="Calibri"/>
              <a:ea typeface="Calibri"/>
              <a:cs typeface="Calibri"/>
              <a:sym typeface="Calibri"/>
            </a:endParaRPr>
          </a:p>
        </p:txBody>
      </p:sp>
      <p:grpSp>
        <p:nvGrpSpPr>
          <p:cNvPr id="119" name="Google Shape;119;p4"/>
          <p:cNvGrpSpPr/>
          <p:nvPr/>
        </p:nvGrpSpPr>
        <p:grpSpPr>
          <a:xfrm>
            <a:off x="5516880" y="1190132"/>
            <a:ext cx="6049135" cy="5667868"/>
            <a:chOff x="6024880" y="1972452"/>
            <a:chExt cx="5368415" cy="4756724"/>
          </a:xfrm>
        </p:grpSpPr>
        <p:pic>
          <p:nvPicPr>
            <p:cNvPr id="120" name="Google Shape;120;p4"/>
            <p:cNvPicPr preferRelativeResize="0"/>
            <p:nvPr/>
          </p:nvPicPr>
          <p:blipFill rotWithShape="1">
            <a:blip r:embed="rId3">
              <a:alphaModFix/>
            </a:blip>
            <a:srcRect/>
            <a:stretch/>
          </p:blipFill>
          <p:spPr>
            <a:xfrm>
              <a:off x="6094100" y="1972452"/>
              <a:ext cx="5299195" cy="446898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21" name="Google Shape;121;p4"/>
            <p:cNvSpPr/>
            <p:nvPr/>
          </p:nvSpPr>
          <p:spPr>
            <a:xfrm>
              <a:off x="6024880" y="6513732"/>
              <a:ext cx="215636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chemeClr val="dk1"/>
                  </a:solidFill>
                  <a:latin typeface="Calibri"/>
                  <a:ea typeface="Calibri"/>
                  <a:cs typeface="Calibri"/>
                  <a:sym typeface="Calibri"/>
                </a:rPr>
                <a:t>Source:  https://hopkinscf.org/knowledge/cftr/</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954115" y="391587"/>
            <a:ext cx="1028653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Calibri"/>
                <a:ea typeface="Calibri"/>
                <a:cs typeface="Calibri"/>
                <a:sym typeface="Calibri"/>
              </a:rPr>
              <a:t>Cystic Fibrosis Transmembrane Protein Genes</a:t>
            </a:r>
            <a:endParaRPr sz="4000" b="1">
              <a:solidFill>
                <a:schemeClr val="dk1"/>
              </a:solidFill>
              <a:latin typeface="Calibri"/>
              <a:ea typeface="Calibri"/>
              <a:cs typeface="Calibri"/>
              <a:sym typeface="Calibri"/>
            </a:endParaRPr>
          </a:p>
        </p:txBody>
      </p:sp>
      <p:sp>
        <p:nvSpPr>
          <p:cNvPr id="128" name="Google Shape;128;p5"/>
          <p:cNvSpPr/>
          <p:nvPr/>
        </p:nvSpPr>
        <p:spPr>
          <a:xfrm>
            <a:off x="340821" y="2358239"/>
            <a:ext cx="3936539" cy="32778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Every person has 2 copies of the CFTR gene – one copy from their mother and one copy from their father.  </a:t>
            </a:r>
            <a:endParaRPr/>
          </a:p>
          <a:p>
            <a:pPr marL="285750" marR="0" lvl="0" indent="-285750" algn="l" rtl="0">
              <a:spcBef>
                <a:spcPts val="18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For a person to have cystic fibrosis, there must be a mutation in both copies of the CFTR gene.  </a:t>
            </a:r>
            <a:endParaRPr sz="2400">
              <a:solidFill>
                <a:schemeClr val="dk1"/>
              </a:solidFill>
              <a:latin typeface="Calibri"/>
              <a:ea typeface="Calibri"/>
              <a:cs typeface="Calibri"/>
              <a:sym typeface="Calibri"/>
            </a:endParaRPr>
          </a:p>
        </p:txBody>
      </p:sp>
      <p:pic>
        <p:nvPicPr>
          <p:cNvPr id="129" name="Google Shape;129;p5"/>
          <p:cNvPicPr preferRelativeResize="0"/>
          <p:nvPr/>
        </p:nvPicPr>
        <p:blipFill rotWithShape="1">
          <a:blip r:embed="rId3">
            <a:alphaModFix/>
          </a:blip>
          <a:srcRect/>
          <a:stretch/>
        </p:blipFill>
        <p:spPr>
          <a:xfrm>
            <a:off x="4612640" y="1477929"/>
            <a:ext cx="7355387" cy="503844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30" name="Google Shape;130;p5"/>
          <p:cNvSpPr/>
          <p:nvPr/>
        </p:nvSpPr>
        <p:spPr>
          <a:xfrm>
            <a:off x="4612640" y="6565395"/>
            <a:ext cx="215636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chemeClr val="dk1"/>
                </a:solidFill>
                <a:latin typeface="Calibri"/>
                <a:ea typeface="Calibri"/>
                <a:cs typeface="Calibri"/>
                <a:sym typeface="Calibri"/>
              </a:rPr>
              <a:t>Source:  https://hopkinscf.org/knowledge/cftr/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p:nvPr/>
        </p:nvSpPr>
        <p:spPr>
          <a:xfrm>
            <a:off x="346364" y="1878210"/>
            <a:ext cx="5140036" cy="438581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There are more than 1700 different mutations in the CFTR gene that can cause cystic fibrosis.</a:t>
            </a:r>
            <a:endParaRPr/>
          </a:p>
          <a:p>
            <a:pPr marL="285750" marR="0" lvl="0" indent="-285750" algn="l" rtl="0">
              <a:spcBef>
                <a:spcPts val="18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most common CF mutation is ΔF508.  This mutation removes a single amino acid from the CFTR protein.  As a result, the protein does not fold properly, the cell recognizes the misfolded protein and it is degraded in a cell structure called the proteasome.</a:t>
            </a:r>
            <a:endParaRPr sz="2400">
              <a:solidFill>
                <a:schemeClr val="dk1"/>
              </a:solidFill>
              <a:latin typeface="Calibri"/>
              <a:ea typeface="Calibri"/>
              <a:cs typeface="Calibri"/>
              <a:sym typeface="Calibri"/>
            </a:endParaRPr>
          </a:p>
        </p:txBody>
      </p:sp>
      <p:sp>
        <p:nvSpPr>
          <p:cNvPr id="137" name="Google Shape;137;p6"/>
          <p:cNvSpPr txBox="1"/>
          <p:nvPr/>
        </p:nvSpPr>
        <p:spPr>
          <a:xfrm>
            <a:off x="692727" y="490451"/>
            <a:ext cx="1080654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Cystic Fibrosis Transmembrane Protein Mutations</a:t>
            </a:r>
            <a:endParaRPr sz="4000" b="1">
              <a:solidFill>
                <a:schemeClr val="dk1"/>
              </a:solidFill>
              <a:latin typeface="Calibri"/>
              <a:ea typeface="Calibri"/>
              <a:cs typeface="Calibri"/>
              <a:sym typeface="Calibri"/>
            </a:endParaRPr>
          </a:p>
        </p:txBody>
      </p:sp>
      <p:pic>
        <p:nvPicPr>
          <p:cNvPr id="138" name="Google Shape;138;p6"/>
          <p:cNvPicPr preferRelativeResize="0"/>
          <p:nvPr/>
        </p:nvPicPr>
        <p:blipFill rotWithShape="1">
          <a:blip r:embed="rId3">
            <a:alphaModFix/>
          </a:blip>
          <a:srcRect/>
          <a:stretch/>
        </p:blipFill>
        <p:spPr>
          <a:xfrm>
            <a:off x="5758120" y="1646424"/>
            <a:ext cx="6054688" cy="454101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39" name="Google Shape;139;p6"/>
          <p:cNvSpPr txBox="1"/>
          <p:nvPr/>
        </p:nvSpPr>
        <p:spPr>
          <a:xfrm>
            <a:off x="5758120" y="6187440"/>
            <a:ext cx="5489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chemeClr val="dk1"/>
                </a:solidFill>
                <a:latin typeface="Calibri"/>
                <a:ea typeface="Calibri"/>
                <a:cs typeface="Calibri"/>
                <a:sym typeface="Calibri"/>
              </a:rPr>
              <a:t>Source: http://helicase.pbworks.com/w/page/17605612/Cystic%20Fibrosis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p:nvPr/>
        </p:nvSpPr>
        <p:spPr>
          <a:xfrm>
            <a:off x="493222" y="592327"/>
            <a:ext cx="672037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Calibri"/>
                <a:ea typeface="Calibri"/>
                <a:cs typeface="Calibri"/>
                <a:sym typeface="Calibri"/>
              </a:rPr>
              <a:t>Measuring Lung Function</a:t>
            </a:r>
            <a:endParaRPr sz="4000" b="1">
              <a:solidFill>
                <a:schemeClr val="dk1"/>
              </a:solidFill>
              <a:latin typeface="Calibri"/>
              <a:ea typeface="Calibri"/>
              <a:cs typeface="Calibri"/>
              <a:sym typeface="Calibri"/>
            </a:endParaRPr>
          </a:p>
        </p:txBody>
      </p:sp>
      <p:sp>
        <p:nvSpPr>
          <p:cNvPr id="146" name="Google Shape;146;p7"/>
          <p:cNvSpPr txBox="1"/>
          <p:nvPr/>
        </p:nvSpPr>
        <p:spPr>
          <a:xfrm>
            <a:off x="340822" y="1980305"/>
            <a:ext cx="5544589" cy="410881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Lung function in CF patients is often determined by measuring the Forced Expiratory Volume (FEV1).</a:t>
            </a:r>
            <a:endParaRPr sz="2400">
              <a:solidFill>
                <a:schemeClr val="dk1"/>
              </a:solidFill>
              <a:latin typeface="Calibri"/>
              <a:ea typeface="Calibri"/>
              <a:cs typeface="Calibri"/>
              <a:sym typeface="Calibri"/>
            </a:endParaRPr>
          </a:p>
          <a:p>
            <a:pPr marL="285750" marR="0" lvl="0" indent="-285750" algn="l" rtl="0">
              <a:spcBef>
                <a:spcPts val="18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FEV1 is the amount of air that can be forced out of the lungs in one second.</a:t>
            </a:r>
            <a:endParaRPr/>
          </a:p>
          <a:p>
            <a:pPr marL="285750" marR="0" lvl="0" indent="-285750" algn="l" rtl="0">
              <a:spcBef>
                <a:spcPts val="18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FEV1 is measured by forcefully breathing into a mouthpiece connected to a spirometer.  </a:t>
            </a:r>
            <a:endParaRPr sz="2400">
              <a:solidFill>
                <a:schemeClr val="dk1"/>
              </a:solidFill>
              <a:latin typeface="Calibri"/>
              <a:ea typeface="Calibri"/>
              <a:cs typeface="Calibri"/>
              <a:sym typeface="Calibri"/>
            </a:endParaRPr>
          </a:p>
          <a:p>
            <a:pPr marL="0" marR="0" lvl="0" indent="0" algn="l" rtl="0">
              <a:spcBef>
                <a:spcPts val="1800"/>
              </a:spcBef>
              <a:spcAft>
                <a:spcPts val="0"/>
              </a:spcAft>
              <a:buNone/>
            </a:pPr>
            <a:endParaRPr sz="2400">
              <a:solidFill>
                <a:schemeClr val="dk1"/>
              </a:solidFill>
              <a:latin typeface="Calibri"/>
              <a:ea typeface="Calibri"/>
              <a:cs typeface="Calibri"/>
              <a:sym typeface="Calibri"/>
            </a:endParaRPr>
          </a:p>
        </p:txBody>
      </p:sp>
      <p:pic>
        <p:nvPicPr>
          <p:cNvPr id="147" name="Google Shape;147;p7"/>
          <p:cNvPicPr preferRelativeResize="0"/>
          <p:nvPr/>
        </p:nvPicPr>
        <p:blipFill rotWithShape="1">
          <a:blip r:embed="rId3">
            <a:alphaModFix/>
          </a:blip>
          <a:srcRect/>
          <a:stretch/>
        </p:blipFill>
        <p:spPr>
          <a:xfrm>
            <a:off x="6007331" y="2322484"/>
            <a:ext cx="5709576" cy="228383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48" name="Google Shape;148;p7"/>
          <p:cNvSpPr/>
          <p:nvPr/>
        </p:nvSpPr>
        <p:spPr>
          <a:xfrm>
            <a:off x="5885411" y="4732734"/>
            <a:ext cx="2266967"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rgbClr val="4A4A4A"/>
                </a:solidFill>
                <a:latin typeface="Calibri"/>
                <a:ea typeface="Calibri"/>
                <a:cs typeface="Calibri"/>
                <a:sym typeface="Calibri"/>
              </a:rPr>
              <a:t>Source: </a:t>
            </a:r>
            <a:r>
              <a:rPr lang="en-US" sz="800">
                <a:solidFill>
                  <a:schemeClr val="dk1"/>
                </a:solidFill>
                <a:latin typeface="Calibri"/>
                <a:ea typeface="Calibri"/>
                <a:cs typeface="Calibri"/>
                <a:sym typeface="Calibri"/>
              </a:rPr>
              <a:t>https://laurelbay.net/what-is-a-fev1-test/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p:nvPr/>
        </p:nvSpPr>
        <p:spPr>
          <a:xfrm>
            <a:off x="665019" y="2103121"/>
            <a:ext cx="10773293"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How old was the patient described in the Dedrick et al, 2019 paper?</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Did the individual have the ΔF508 mutation?</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What were some of the medical issues the patient was facing at the time of phage intervention?</a:t>
            </a:r>
            <a:endParaRPr sz="2800">
              <a:solidFill>
                <a:schemeClr val="dk1"/>
              </a:solidFill>
              <a:latin typeface="Calibri"/>
              <a:ea typeface="Calibri"/>
              <a:cs typeface="Calibri"/>
              <a:sym typeface="Calibri"/>
            </a:endParaRPr>
          </a:p>
        </p:txBody>
      </p:sp>
      <p:sp>
        <p:nvSpPr>
          <p:cNvPr id="155" name="Google Shape;155;p8"/>
          <p:cNvSpPr txBox="1"/>
          <p:nvPr/>
        </p:nvSpPr>
        <p:spPr>
          <a:xfrm>
            <a:off x="1058487" y="490451"/>
            <a:ext cx="1007502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Questions to Consider </a:t>
            </a:r>
            <a:endParaRPr sz="4000" b="1">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p:nvPr/>
        </p:nvSpPr>
        <p:spPr>
          <a:xfrm>
            <a:off x="182880" y="482138"/>
            <a:ext cx="591034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Mycobacterium abscessus</a:t>
            </a:r>
            <a:endParaRPr sz="4000" b="1">
              <a:solidFill>
                <a:schemeClr val="dk1"/>
              </a:solidFill>
              <a:latin typeface="Calibri"/>
              <a:ea typeface="Calibri"/>
              <a:cs typeface="Calibri"/>
              <a:sym typeface="Calibri"/>
            </a:endParaRPr>
          </a:p>
        </p:txBody>
      </p:sp>
      <p:sp>
        <p:nvSpPr>
          <p:cNvPr id="162" name="Google Shape;162;p9"/>
          <p:cNvSpPr/>
          <p:nvPr/>
        </p:nvSpPr>
        <p:spPr>
          <a:xfrm>
            <a:off x="437805" y="1679825"/>
            <a:ext cx="4245956" cy="447814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Gram positive, non-motile, rod-shaped bacteria.</a:t>
            </a:r>
            <a:endParaRPr sz="2400">
              <a:solidFill>
                <a:schemeClr val="dk1"/>
              </a:solidFill>
              <a:latin typeface="Calibri"/>
              <a:ea typeface="Calibri"/>
              <a:cs typeface="Calibri"/>
              <a:sym typeface="Calibri"/>
            </a:endParaRPr>
          </a:p>
          <a:p>
            <a:pPr marL="285750" marR="0" lvl="0" indent="-285750" algn="l" rtl="0">
              <a:spcBef>
                <a:spcPts val="18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Grow rapidly, form smooth or rough colonies when plated, often multi-drug resistant.  </a:t>
            </a:r>
            <a:endParaRPr/>
          </a:p>
          <a:p>
            <a:pPr marL="285750" marR="0" lvl="0" indent="-285750" algn="l" rtl="0">
              <a:spcBef>
                <a:spcPts val="18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Common soil and water contaminants.</a:t>
            </a:r>
            <a:endParaRPr/>
          </a:p>
          <a:p>
            <a:pPr marL="285750" marR="0" lvl="0" indent="-285750" algn="l" rtl="0">
              <a:spcBef>
                <a:spcPts val="18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Human morbidities include chronic lung infections and soft tissue infections.</a:t>
            </a:r>
            <a:endParaRPr sz="2400">
              <a:solidFill>
                <a:schemeClr val="dk1"/>
              </a:solidFill>
              <a:latin typeface="Calibri"/>
              <a:ea typeface="Calibri"/>
              <a:cs typeface="Calibri"/>
              <a:sym typeface="Calibri"/>
            </a:endParaRPr>
          </a:p>
        </p:txBody>
      </p:sp>
      <p:sp>
        <p:nvSpPr>
          <p:cNvPr id="163" name="Google Shape;163;p9"/>
          <p:cNvSpPr txBox="1"/>
          <p:nvPr/>
        </p:nvSpPr>
        <p:spPr>
          <a:xfrm>
            <a:off x="5798088" y="5862320"/>
            <a:ext cx="61061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chemeClr val="dk1"/>
                </a:solidFill>
                <a:latin typeface="Calibri"/>
                <a:ea typeface="Calibri"/>
                <a:cs typeface="Calibri"/>
                <a:sym typeface="Calibri"/>
              </a:rPr>
              <a:t>Source:  Preece, Clair &amp; Eltringham, Ian &amp; Pickering, Julie &amp; Gough, Helen &amp; Perry, John. (2016). Comparison of the Mycobacterial Growth Indicator Tube (MGIT) with Culture on RGM Selective Agar for Detection of Mycobacteria in Sputum Samples from Patients with Cystic Fibrosis. Journal of Clinical Microbiology. 54. </a:t>
            </a:r>
            <a:endParaRPr/>
          </a:p>
        </p:txBody>
      </p:sp>
      <p:pic>
        <p:nvPicPr>
          <p:cNvPr id="164" name="Google Shape;164;p9"/>
          <p:cNvPicPr preferRelativeResize="0"/>
          <p:nvPr/>
        </p:nvPicPr>
        <p:blipFill rotWithShape="1">
          <a:blip r:embed="rId3">
            <a:alphaModFix/>
          </a:blip>
          <a:srcRect/>
          <a:stretch/>
        </p:blipFill>
        <p:spPr>
          <a:xfrm>
            <a:off x="5849560" y="2108663"/>
            <a:ext cx="6054688" cy="283501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65" name="Google Shape;165;p9"/>
          <p:cNvSpPr txBox="1"/>
          <p:nvPr/>
        </p:nvSpPr>
        <p:spPr>
          <a:xfrm>
            <a:off x="6052760" y="5029200"/>
            <a:ext cx="261372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Smooth bacteria colonies</a:t>
            </a:r>
            <a:endParaRPr sz="1800">
              <a:solidFill>
                <a:schemeClr val="dk1"/>
              </a:solidFill>
              <a:latin typeface="Calibri"/>
              <a:ea typeface="Calibri"/>
              <a:cs typeface="Calibri"/>
              <a:sym typeface="Calibri"/>
            </a:endParaRPr>
          </a:p>
        </p:txBody>
      </p:sp>
      <p:sp>
        <p:nvSpPr>
          <p:cNvPr id="166" name="Google Shape;166;p9"/>
          <p:cNvSpPr txBox="1"/>
          <p:nvPr/>
        </p:nvSpPr>
        <p:spPr>
          <a:xfrm>
            <a:off x="9182040" y="5029200"/>
            <a:ext cx="261372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Rough bacteria colonies</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2140</Words>
  <Application>Microsoft Office PowerPoint</Application>
  <PresentationFormat>Widescreen</PresentationFormat>
  <Paragraphs>121</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Engineered bacteriophages for treatment of a patient with a disseminated drug resistant Mycobacterium abscessus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Engineered bacteriophages for treatment of a patient with a disseminated drug resistant Mycobacterium abscessus</dc:title>
  <dc:creator>Monti, Denise Lynn</dc:creator>
  <cp:lastModifiedBy>Monti, Denise Lynn</cp:lastModifiedBy>
  <cp:revision>1</cp:revision>
  <dcterms:created xsi:type="dcterms:W3CDTF">2020-07-22T16:08:47Z</dcterms:created>
  <dcterms:modified xsi:type="dcterms:W3CDTF">2020-08-10T18:47:33Z</dcterms:modified>
</cp:coreProperties>
</file>