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68" r:id="rId2"/>
    <p:sldId id="271" r:id="rId3"/>
    <p:sldId id="269" r:id="rId4"/>
    <p:sldId id="262" r:id="rId5"/>
    <p:sldId id="263" r:id="rId6"/>
    <p:sldId id="264" r:id="rId7"/>
    <p:sldId id="265" r:id="rId8"/>
    <p:sldId id="266" r:id="rId9"/>
    <p:sldId id="270" r:id="rId10"/>
    <p:sldId id="257" r:id="rId11"/>
    <p:sldId id="258" r:id="rId12"/>
    <p:sldId id="259" r:id="rId13"/>
    <p:sldId id="260" r:id="rId14"/>
    <p:sldId id="26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66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6a1fb73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6a1fb73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6a1fb73e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6a1fb73e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6a1fb73e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6a1fb73e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6a1fb73e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6a1fb73e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6a1fb73e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6a1fb73e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sz="3200" dirty="0">
                <a:highlight>
                  <a:srgbClr val="FFFFFF"/>
                </a:highlight>
              </a:rPr>
              <a:t>Engineered bacteriophages for treatment of a patient with a disseminated drug resistant </a:t>
            </a:r>
            <a:r>
              <a:rPr lang="en" sz="3200" i="1" dirty="0">
                <a:highlight>
                  <a:srgbClr val="FFFFFF"/>
                </a:highlight>
              </a:rPr>
              <a:t>Mycobacterium abscessus</a:t>
            </a:r>
            <a:endParaRPr lang="en-US" sz="3200" dirty="0"/>
          </a:p>
        </p:txBody>
      </p:sp>
      <p:sp>
        <p:nvSpPr>
          <p:cNvPr id="3" name="Subtitle 2"/>
          <p:cNvSpPr>
            <a:spLocks noGrp="1"/>
          </p:cNvSpPr>
          <p:nvPr>
            <p:ph type="subTitle" idx="1"/>
          </p:nvPr>
        </p:nvSpPr>
        <p:spPr/>
        <p:txBody>
          <a:bodyPr/>
          <a:lstStyle/>
          <a:p>
            <a:r>
              <a:rPr lang="en-US" sz="1400" dirty="0"/>
              <a:t>Rebekah M. </a:t>
            </a:r>
            <a:r>
              <a:rPr lang="en-US" sz="1400" dirty="0" err="1"/>
              <a:t>Dedrick</a:t>
            </a:r>
            <a:r>
              <a:rPr lang="en-US" sz="1400" dirty="0"/>
              <a:t>, Carlos A. Guerrero-Bustamante, Rebecca A. </a:t>
            </a:r>
            <a:r>
              <a:rPr lang="en-US" sz="1400" dirty="0" err="1"/>
              <a:t>Garlena</a:t>
            </a:r>
            <a:r>
              <a:rPr lang="en-US" sz="1400" dirty="0"/>
              <a:t>, Daniel A. Russell, Katrina Ford, Kathryn Harris, Kimberly C. Gilmour, James </a:t>
            </a:r>
            <a:r>
              <a:rPr lang="en-US" sz="1400" dirty="0" err="1"/>
              <a:t>Soothill</a:t>
            </a:r>
            <a:r>
              <a:rPr lang="en-US" sz="1400" dirty="0"/>
              <a:t>, Deborah Jacobs-Sera, Robert T. </a:t>
            </a:r>
            <a:r>
              <a:rPr lang="en-US" sz="1400" dirty="0" err="1"/>
              <a:t>Schooley</a:t>
            </a:r>
            <a:r>
              <a:rPr lang="en-US" sz="1400" dirty="0"/>
              <a:t>, Graham F. </a:t>
            </a:r>
            <a:r>
              <a:rPr lang="en-US" sz="1400" dirty="0" err="1"/>
              <a:t>Hatfull</a:t>
            </a:r>
            <a:r>
              <a:rPr lang="en-US" sz="1400" dirty="0"/>
              <a:t>, and Helen Spencer</a:t>
            </a:r>
          </a:p>
        </p:txBody>
      </p:sp>
      <p:sp>
        <p:nvSpPr>
          <p:cNvPr id="4" name="Subtitle 2"/>
          <p:cNvSpPr txBox="1">
            <a:spLocks/>
          </p:cNvSpPr>
          <p:nvPr/>
        </p:nvSpPr>
        <p:spPr>
          <a:xfrm>
            <a:off x="311700" y="3663675"/>
            <a:ext cx="85206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sz="1400" dirty="0">
                <a:solidFill>
                  <a:schemeClr val="tx1"/>
                </a:solidFill>
              </a:rPr>
              <a:t>Nature Medicine. May 2019.</a:t>
            </a:r>
          </a:p>
        </p:txBody>
      </p:sp>
    </p:spTree>
    <p:extLst>
      <p:ext uri="{BB962C8B-B14F-4D97-AF65-F5344CB8AC3E}">
        <p14:creationId xmlns:p14="http://schemas.microsoft.com/office/powerpoint/2010/main" val="428798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2A </a:t>
            </a:r>
            <a:endParaRPr/>
          </a:p>
        </p:txBody>
      </p:sp>
      <p:sp>
        <p:nvSpPr>
          <p:cNvPr id="61" name="Google Shape;61;p14"/>
          <p:cNvSpPr txBox="1">
            <a:spLocks noGrp="1"/>
          </p:cNvSpPr>
          <p:nvPr>
            <p:ph type="body" idx="1"/>
          </p:nvPr>
        </p:nvSpPr>
        <p:spPr>
          <a:xfrm>
            <a:off x="311700" y="1152475"/>
            <a:ext cx="4491600" cy="374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dirty="0"/>
              <a:t>Bkgrd</a:t>
            </a:r>
            <a:r>
              <a:rPr lang="en" sz="1100" dirty="0"/>
              <a:t>: Four phages isolated on </a:t>
            </a:r>
            <a:r>
              <a:rPr lang="en" sz="1100" i="1" dirty="0"/>
              <a:t>M. smegmatis</a:t>
            </a:r>
            <a:r>
              <a:rPr lang="en" sz="1100" dirty="0"/>
              <a:t> (Isca, ZoeJ, BPs, and Muddy) were identified as candidates for infecting </a:t>
            </a:r>
            <a:r>
              <a:rPr lang="en" sz="1100" i="1" dirty="0"/>
              <a:t>M. abscessus</a:t>
            </a:r>
            <a:r>
              <a:rPr lang="en" sz="1100" dirty="0"/>
              <a:t> GD01. Mutations were made in ZoeJ and BPs to change their reproductive lifestyle from temperate to lytic. </a:t>
            </a:r>
            <a:endParaRPr sz="1100" dirty="0"/>
          </a:p>
          <a:p>
            <a:pPr marL="0" lvl="0" indent="0" algn="l" rtl="0">
              <a:lnSpc>
                <a:spcPct val="100000"/>
              </a:lnSpc>
              <a:spcBef>
                <a:spcPts val="0"/>
              </a:spcBef>
              <a:spcAft>
                <a:spcPts val="0"/>
              </a:spcAft>
              <a:buNone/>
            </a:pPr>
            <a:r>
              <a:rPr lang="en" sz="1100" b="1" dirty="0"/>
              <a:t>Hypothesis</a:t>
            </a:r>
            <a:r>
              <a:rPr lang="en" sz="1100" dirty="0"/>
              <a:t>: Some phages isolated on </a:t>
            </a:r>
            <a:r>
              <a:rPr lang="en" sz="1100" i="1" dirty="0"/>
              <a:t>M. smegmatis</a:t>
            </a:r>
            <a:r>
              <a:rPr lang="en" sz="1100" dirty="0"/>
              <a:t> will also be able to infect the </a:t>
            </a:r>
            <a:r>
              <a:rPr lang="en" sz="1100" i="1" dirty="0"/>
              <a:t>M. abscessus</a:t>
            </a:r>
            <a:r>
              <a:rPr lang="en" sz="1100" dirty="0"/>
              <a:t> GD01 strain isolated from the patient’s infection.</a:t>
            </a:r>
            <a:endParaRPr sz="1100" dirty="0"/>
          </a:p>
          <a:p>
            <a:pPr marL="0" lvl="0" indent="0" algn="l" rtl="0">
              <a:lnSpc>
                <a:spcPct val="100000"/>
              </a:lnSpc>
              <a:spcBef>
                <a:spcPts val="0"/>
              </a:spcBef>
              <a:spcAft>
                <a:spcPts val="0"/>
              </a:spcAft>
              <a:buNone/>
            </a:pPr>
            <a:r>
              <a:rPr lang="en" sz="1100" b="1" dirty="0"/>
              <a:t>Experiment:</a:t>
            </a:r>
            <a:r>
              <a:rPr lang="en" sz="1100" dirty="0"/>
              <a:t> Make serial dilutions of phage lysates and spot test on lawns of </a:t>
            </a:r>
            <a:r>
              <a:rPr lang="en" sz="1100" i="1" dirty="0"/>
              <a:t>M. smegmatis</a:t>
            </a:r>
            <a:r>
              <a:rPr lang="en" sz="1100" dirty="0"/>
              <a:t> and </a:t>
            </a:r>
            <a:r>
              <a:rPr lang="en" sz="1100" i="1" dirty="0"/>
              <a:t>M. abscessus</a:t>
            </a:r>
            <a:r>
              <a:rPr lang="en" sz="1100" dirty="0"/>
              <a:t> GD01 to compare the phage infectivity on the 2 hosts.</a:t>
            </a:r>
            <a:endParaRPr sz="1100" dirty="0"/>
          </a:p>
          <a:p>
            <a:pPr marL="0" lvl="0" indent="0" algn="l" rtl="0">
              <a:lnSpc>
                <a:spcPct val="100000"/>
              </a:lnSpc>
              <a:spcBef>
                <a:spcPts val="0"/>
              </a:spcBef>
              <a:spcAft>
                <a:spcPts val="0"/>
              </a:spcAft>
              <a:buNone/>
            </a:pPr>
            <a:r>
              <a:rPr lang="en" sz="1100" b="1" dirty="0"/>
              <a:t>Result</a:t>
            </a:r>
            <a:r>
              <a:rPr lang="en" sz="1100" dirty="0"/>
              <a:t>: Clearing is seen on both </a:t>
            </a:r>
            <a:r>
              <a:rPr lang="en" sz="1100" i="1" dirty="0"/>
              <a:t>M. smeg</a:t>
            </a:r>
            <a:r>
              <a:rPr lang="en" sz="1100" dirty="0"/>
              <a:t> and GD01 for lytic phages Isca and Muddy. ZoeJ does not show much clearing on GD01, but a deletion of the ZoeJ immunity repressor (ZoeJΔ45) does. An immunity repressor deletion mutant of BPs (BPsΔ33) does not show much clearing on GD01, but a host-range mutant (BPsΔ33HTH-HRM10) does.</a:t>
            </a:r>
            <a:endParaRPr sz="1100" dirty="0"/>
          </a:p>
          <a:p>
            <a:pPr marL="0" lvl="0" indent="0" algn="l" rtl="0">
              <a:lnSpc>
                <a:spcPct val="100000"/>
              </a:lnSpc>
              <a:spcBef>
                <a:spcPts val="0"/>
              </a:spcBef>
              <a:spcAft>
                <a:spcPts val="0"/>
              </a:spcAft>
              <a:buNone/>
            </a:pPr>
            <a:r>
              <a:rPr lang="en" sz="1100" b="1" dirty="0"/>
              <a:t>Conclusion</a:t>
            </a:r>
            <a:r>
              <a:rPr lang="en" sz="1100" dirty="0"/>
              <a:t>: By searching the SEA-PHAGES bacteriophage archives and engineering mutations in some of these phages, several phages were identified that infect </a:t>
            </a:r>
            <a:r>
              <a:rPr lang="en" sz="1100" i="1" dirty="0"/>
              <a:t>M. abscessus</a:t>
            </a:r>
            <a:r>
              <a:rPr lang="en" sz="1100" dirty="0"/>
              <a:t> GD01 at similar levels to </a:t>
            </a:r>
            <a:r>
              <a:rPr lang="en" sz="1100" i="1" dirty="0"/>
              <a:t>M. smegmatis</a:t>
            </a:r>
            <a:r>
              <a:rPr lang="en" sz="1100" dirty="0"/>
              <a:t>.</a:t>
            </a:r>
            <a:endParaRPr sz="1100" dirty="0"/>
          </a:p>
        </p:txBody>
      </p:sp>
      <p:pic>
        <p:nvPicPr>
          <p:cNvPr id="62" name="Google Shape;62;p14"/>
          <p:cNvPicPr preferRelativeResize="0"/>
          <p:nvPr/>
        </p:nvPicPr>
        <p:blipFill>
          <a:blip r:embed="rId3">
            <a:alphaModFix/>
          </a:blip>
          <a:stretch>
            <a:fillRect/>
          </a:stretch>
        </p:blipFill>
        <p:spPr>
          <a:xfrm>
            <a:off x="4803213" y="1152475"/>
            <a:ext cx="4029075" cy="2209800"/>
          </a:xfrm>
          <a:prstGeom prst="rect">
            <a:avLst/>
          </a:prstGeom>
          <a:noFill/>
          <a:ln>
            <a:noFill/>
          </a:ln>
        </p:spPr>
      </p:pic>
      <p:sp>
        <p:nvSpPr>
          <p:cNvPr id="2" name="TextBox 1"/>
          <p:cNvSpPr txBox="1"/>
          <p:nvPr/>
        </p:nvSpPr>
        <p:spPr>
          <a:xfrm>
            <a:off x="5392057" y="4020457"/>
            <a:ext cx="184731" cy="307777"/>
          </a:xfrm>
          <a:prstGeom prst="rect">
            <a:avLst/>
          </a:prstGeom>
          <a:noFill/>
        </p:spPr>
        <p:txBody>
          <a:bodyPr wrap="none" rtlCol="0">
            <a:spAutoFit/>
          </a:bodyPr>
          <a:lstStyle/>
          <a:p>
            <a:endParaRPr lang="en-US" dirty="0"/>
          </a:p>
        </p:txBody>
      </p:sp>
      <p:sp>
        <p:nvSpPr>
          <p:cNvPr id="4" name="TextBox 3"/>
          <p:cNvSpPr txBox="1"/>
          <p:nvPr/>
        </p:nvSpPr>
        <p:spPr>
          <a:xfrm>
            <a:off x="5065485" y="3497025"/>
            <a:ext cx="3942175" cy="830997"/>
          </a:xfrm>
          <a:prstGeom prst="rect">
            <a:avLst/>
          </a:prstGeom>
          <a:noFill/>
        </p:spPr>
        <p:txBody>
          <a:bodyPr wrap="square" rtlCol="0">
            <a:spAutoFit/>
          </a:bodyPr>
          <a:lstStyle/>
          <a:p>
            <a:r>
              <a:rPr lang="en-US" sz="1200" b="1" dirty="0">
                <a:solidFill>
                  <a:srgbClr val="666666"/>
                </a:solidFill>
                <a:latin typeface="Times New Roman" panose="02020603050405020304" pitchFamily="18" charset="0"/>
              </a:rPr>
              <a:t>A.</a:t>
            </a:r>
            <a:r>
              <a:rPr lang="en-US" sz="1200" dirty="0">
                <a:solidFill>
                  <a:srgbClr val="666666"/>
                </a:solidFill>
                <a:latin typeface="Times New Roman" panose="02020603050405020304" pitchFamily="18" charset="0"/>
              </a:rPr>
              <a:t> Phage lysates were serially diluted 10-fold and spotted onto </a:t>
            </a:r>
            <a:r>
              <a:rPr lang="en-US" sz="1200" i="1" dirty="0">
                <a:solidFill>
                  <a:srgbClr val="666666"/>
                </a:solidFill>
                <a:latin typeface="Times New Roman" panose="02020603050405020304" pitchFamily="18" charset="0"/>
              </a:rPr>
              <a:t>M. </a:t>
            </a:r>
            <a:r>
              <a:rPr lang="en-US" sz="1200" i="1" dirty="0" err="1">
                <a:solidFill>
                  <a:srgbClr val="666666"/>
                </a:solidFill>
                <a:latin typeface="Times New Roman" panose="02020603050405020304" pitchFamily="18" charset="0"/>
              </a:rPr>
              <a:t>smegmatis</a:t>
            </a:r>
            <a:r>
              <a:rPr lang="en-US" sz="1200" dirty="0">
                <a:solidFill>
                  <a:srgbClr val="666666"/>
                </a:solidFill>
                <a:latin typeface="Times New Roman" panose="02020603050405020304" pitchFamily="18" charset="0"/>
              </a:rPr>
              <a:t> mc</a:t>
            </a:r>
            <a:r>
              <a:rPr lang="en-US" sz="1200" baseline="30000" dirty="0">
                <a:solidFill>
                  <a:srgbClr val="666666"/>
                </a:solidFill>
                <a:latin typeface="Times New Roman" panose="02020603050405020304" pitchFamily="18" charset="0"/>
              </a:rPr>
              <a:t>2</a:t>
            </a:r>
            <a:r>
              <a:rPr lang="en-US" sz="1200" dirty="0">
                <a:solidFill>
                  <a:srgbClr val="666666"/>
                </a:solidFill>
                <a:latin typeface="Times New Roman" panose="02020603050405020304" pitchFamily="18" charset="0"/>
              </a:rPr>
              <a:t>155 and </a:t>
            </a:r>
            <a:r>
              <a:rPr lang="en-US" sz="1200" i="1" dirty="0">
                <a:solidFill>
                  <a:srgbClr val="666666"/>
                </a:solidFill>
                <a:latin typeface="Times New Roman" panose="02020603050405020304" pitchFamily="18" charset="0"/>
              </a:rPr>
              <a:t>M. </a:t>
            </a:r>
            <a:r>
              <a:rPr lang="en-US" sz="1200" i="1" dirty="0" err="1">
                <a:solidFill>
                  <a:srgbClr val="666666"/>
                </a:solidFill>
                <a:latin typeface="Times New Roman" panose="02020603050405020304" pitchFamily="18" charset="0"/>
              </a:rPr>
              <a:t>abscessus</a:t>
            </a:r>
            <a:r>
              <a:rPr lang="en-US" sz="1200" dirty="0">
                <a:solidFill>
                  <a:srgbClr val="666666"/>
                </a:solidFill>
                <a:latin typeface="Times New Roman" panose="02020603050405020304" pitchFamily="18" charset="0"/>
              </a:rPr>
              <a:t> GD01 lawns. These assays were repeated at least ten times with similar results and a representative experiment is shown.</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2B </a:t>
            </a:r>
            <a:endParaRPr/>
          </a:p>
        </p:txBody>
      </p:sp>
      <p:sp>
        <p:nvSpPr>
          <p:cNvPr id="68" name="Google Shape;68;p1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t>Bkgrd</a:t>
            </a:r>
            <a:r>
              <a:rPr lang="en" sz="1100"/>
              <a:t>: Electron micrographs of the wild-type phages used in the therapeutic cocktail are shown. This figure does not present data testing a hypothesis related to the development of the cocktail, but does present important information that all three phages display morphology consistent with </a:t>
            </a:r>
            <a:r>
              <a:rPr lang="en" sz="1100" i="1"/>
              <a:t>Siphoviridae</a:t>
            </a:r>
            <a:r>
              <a:rPr lang="en" sz="1100"/>
              <a:t> phages.</a:t>
            </a:r>
            <a:endParaRPr sz="1100"/>
          </a:p>
        </p:txBody>
      </p:sp>
      <p:pic>
        <p:nvPicPr>
          <p:cNvPr id="69" name="Google Shape;69;p15"/>
          <p:cNvPicPr preferRelativeResize="0"/>
          <p:nvPr/>
        </p:nvPicPr>
        <p:blipFill>
          <a:blip r:embed="rId3">
            <a:alphaModFix/>
          </a:blip>
          <a:stretch>
            <a:fillRect/>
          </a:stretch>
        </p:blipFill>
        <p:spPr>
          <a:xfrm>
            <a:off x="4724400" y="1170125"/>
            <a:ext cx="4107900" cy="2602802"/>
          </a:xfrm>
          <a:prstGeom prst="rect">
            <a:avLst/>
          </a:prstGeom>
          <a:noFill/>
          <a:ln>
            <a:noFill/>
          </a:ln>
        </p:spPr>
      </p:pic>
      <p:sp>
        <p:nvSpPr>
          <p:cNvPr id="5" name="TextBox 4"/>
          <p:cNvSpPr txBox="1"/>
          <p:nvPr/>
        </p:nvSpPr>
        <p:spPr>
          <a:xfrm>
            <a:off x="4890125" y="3925327"/>
            <a:ext cx="3942175" cy="461665"/>
          </a:xfrm>
          <a:prstGeom prst="rect">
            <a:avLst/>
          </a:prstGeom>
          <a:noFill/>
        </p:spPr>
        <p:txBody>
          <a:bodyPr wrap="square" rtlCol="0">
            <a:spAutoFit/>
          </a:bodyPr>
          <a:lstStyle/>
          <a:p>
            <a:r>
              <a:rPr lang="en-US" sz="1200" b="1" dirty="0">
                <a:solidFill>
                  <a:srgbClr val="666666"/>
                </a:solidFill>
                <a:latin typeface="Times New Roman" panose="02020603050405020304" pitchFamily="18" charset="0"/>
              </a:rPr>
              <a:t>B.</a:t>
            </a:r>
            <a:r>
              <a:rPr lang="en-US" sz="1200" dirty="0">
                <a:solidFill>
                  <a:srgbClr val="666666"/>
                </a:solidFill>
                <a:latin typeface="Times New Roman" panose="02020603050405020304" pitchFamily="18" charset="0"/>
              </a:rPr>
              <a:t> Electron micrographs of phages Muddy, BPs, and </a:t>
            </a:r>
            <a:r>
              <a:rPr lang="en-US" sz="1200" dirty="0" err="1">
                <a:solidFill>
                  <a:srgbClr val="666666"/>
                </a:solidFill>
                <a:latin typeface="Times New Roman" panose="02020603050405020304" pitchFamily="18" charset="0"/>
              </a:rPr>
              <a:t>ZoeJ</a:t>
            </a:r>
            <a:r>
              <a:rPr lang="en-US" sz="1200" dirty="0">
                <a:solidFill>
                  <a:srgbClr val="666666"/>
                </a:solidFill>
                <a:latin typeface="Times New Roman" panose="02020603050405020304" pitchFamily="18" charset="0"/>
              </a:rPr>
              <a:t>. Representative images are </a:t>
            </a:r>
            <a:r>
              <a:rPr lang="en-US" sz="1200" dirty="0" err="1">
                <a:solidFill>
                  <a:srgbClr val="666666"/>
                </a:solidFill>
                <a:latin typeface="Times New Roman" panose="02020603050405020304" pitchFamily="18" charset="0"/>
              </a:rPr>
              <a:t>shown.c</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2C </a:t>
            </a:r>
            <a:endParaRPr/>
          </a:p>
        </p:txBody>
      </p:sp>
      <p:sp>
        <p:nvSpPr>
          <p:cNvPr id="75" name="Google Shape;75;p16"/>
          <p:cNvSpPr txBox="1">
            <a:spLocks noGrp="1"/>
          </p:cNvSpPr>
          <p:nvPr>
            <p:ph type="body" idx="1"/>
          </p:nvPr>
        </p:nvSpPr>
        <p:spPr>
          <a:xfrm>
            <a:off x="311700" y="1152475"/>
            <a:ext cx="8520600" cy="131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b="1" dirty="0"/>
              <a:t>Bkgrd</a:t>
            </a:r>
            <a:r>
              <a:rPr lang="en" sz="1000" dirty="0"/>
              <a:t>: This table presents important details related to the phages used in the therapeutic cocktail. The table shows the phylogenetic cluster the phages belong to, the accession number of the phages’ genomes in the NCBI Genbank database, the.Δ coordinates where nucleotide deletions were engineered in the phages’ genomes, the details of other mutations in the phages’ genomes, and the reproductive lifestyle of the phages.</a:t>
            </a:r>
            <a:endParaRPr sz="1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r>
              <a:rPr lang="en" sz="1000" b="1" dirty="0"/>
              <a:t>Note</a:t>
            </a:r>
            <a:r>
              <a:rPr lang="en" sz="1000" dirty="0"/>
              <a:t>: There is a typo in this figure that may be apparent to students once they understand some of the details about how mutations are engineered and the nomenclature used to document those mutations. See if any students can catch it. Highlight the following text to show the answer:</a:t>
            </a:r>
            <a:r>
              <a:rPr lang="en" sz="1000" dirty="0">
                <a:solidFill>
                  <a:srgbClr val="FFFFFF"/>
                </a:solidFill>
              </a:rPr>
              <a:t> ZoeJ is the wild-type (unmutated) version of the phage and should have N/A in the Δ coordinates column (as for BPs and Muddy).</a:t>
            </a:r>
            <a:endParaRPr sz="1000" dirty="0">
              <a:solidFill>
                <a:srgbClr val="FFFFFF"/>
              </a:solidFill>
            </a:endParaRPr>
          </a:p>
          <a:p>
            <a:pPr marL="0" lvl="0" indent="0" algn="l" rtl="0">
              <a:lnSpc>
                <a:spcPct val="100000"/>
              </a:lnSpc>
              <a:spcBef>
                <a:spcPts val="0"/>
              </a:spcBef>
              <a:spcAft>
                <a:spcPts val="0"/>
              </a:spcAft>
              <a:buNone/>
            </a:pPr>
            <a:endParaRPr sz="1000" dirty="0"/>
          </a:p>
        </p:txBody>
      </p:sp>
      <p:pic>
        <p:nvPicPr>
          <p:cNvPr id="76" name="Google Shape;76;p16"/>
          <p:cNvPicPr preferRelativeResize="0"/>
          <p:nvPr/>
        </p:nvPicPr>
        <p:blipFill>
          <a:blip r:embed="rId3">
            <a:alphaModFix/>
          </a:blip>
          <a:stretch>
            <a:fillRect/>
          </a:stretch>
        </p:blipFill>
        <p:spPr>
          <a:xfrm>
            <a:off x="1080912" y="2602125"/>
            <a:ext cx="6982175" cy="1598775"/>
          </a:xfrm>
          <a:prstGeom prst="rect">
            <a:avLst/>
          </a:prstGeom>
          <a:noFill/>
          <a:ln>
            <a:noFill/>
          </a:ln>
        </p:spPr>
      </p:pic>
      <p:sp>
        <p:nvSpPr>
          <p:cNvPr id="2" name="Rectangle 1"/>
          <p:cNvSpPr/>
          <p:nvPr/>
        </p:nvSpPr>
        <p:spPr>
          <a:xfrm>
            <a:off x="1080912" y="4200900"/>
            <a:ext cx="4572000" cy="276999"/>
          </a:xfrm>
          <a:prstGeom prst="rect">
            <a:avLst/>
          </a:prstGeom>
        </p:spPr>
        <p:txBody>
          <a:bodyPr>
            <a:spAutoFit/>
          </a:bodyPr>
          <a:lstStyle/>
          <a:p>
            <a:r>
              <a:rPr lang="en-US" sz="1200" b="1" dirty="0">
                <a:solidFill>
                  <a:srgbClr val="666666"/>
                </a:solidFill>
                <a:latin typeface="Times New Roman" panose="02020603050405020304" pitchFamily="18" charset="0"/>
              </a:rPr>
              <a:t>C. Key characteristics of phages.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2D </a:t>
            </a:r>
            <a:endParaRPr/>
          </a:p>
        </p:txBody>
      </p:sp>
      <p:sp>
        <p:nvSpPr>
          <p:cNvPr id="82" name="Google Shape;82;p17"/>
          <p:cNvSpPr txBox="1">
            <a:spLocks noGrp="1"/>
          </p:cNvSpPr>
          <p:nvPr>
            <p:ph type="body" idx="1"/>
          </p:nvPr>
        </p:nvSpPr>
        <p:spPr>
          <a:xfrm>
            <a:off x="311700" y="1152475"/>
            <a:ext cx="4572000" cy="374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t>Bkgrd</a:t>
            </a:r>
            <a:r>
              <a:rPr lang="en" sz="1100"/>
              <a:t>: </a:t>
            </a:r>
            <a:r>
              <a:rPr lang="en" sz="1100" i="1"/>
              <a:t>M. abscessus</a:t>
            </a:r>
            <a:r>
              <a:rPr lang="en" sz="1100"/>
              <a:t> infections are an increasing health concern, particularly for patients with comorbidities such as CF. Clinical isolates of pathogenic bacteria are known to vary both genetically and phenotypically.</a:t>
            </a:r>
            <a:endParaRPr sz="1100"/>
          </a:p>
          <a:p>
            <a:pPr marL="0" lvl="0" indent="0" algn="l" rtl="0">
              <a:lnSpc>
                <a:spcPct val="100000"/>
              </a:lnSpc>
              <a:spcBef>
                <a:spcPts val="0"/>
              </a:spcBef>
              <a:spcAft>
                <a:spcPts val="0"/>
              </a:spcAft>
              <a:buNone/>
            </a:pPr>
            <a:r>
              <a:rPr lang="en" sz="1100" b="1"/>
              <a:t>Hypothesis</a:t>
            </a:r>
            <a:r>
              <a:rPr lang="en" sz="1100"/>
              <a:t>: The therapeutic phage cocktail to treat GD01 can treat other </a:t>
            </a:r>
            <a:r>
              <a:rPr lang="en" sz="1100" i="1"/>
              <a:t>M. abscessus</a:t>
            </a:r>
            <a:r>
              <a:rPr lang="en" sz="1100"/>
              <a:t> infections (conclusion refutes hypothesis).</a:t>
            </a:r>
            <a:endParaRPr sz="1100"/>
          </a:p>
          <a:p>
            <a:pPr marL="0" lvl="0" indent="0" algn="l" rtl="0">
              <a:lnSpc>
                <a:spcPct val="100000"/>
              </a:lnSpc>
              <a:spcBef>
                <a:spcPts val="0"/>
              </a:spcBef>
              <a:spcAft>
                <a:spcPts val="0"/>
              </a:spcAft>
              <a:buNone/>
            </a:pPr>
            <a:r>
              <a:rPr lang="en" sz="1100" b="1"/>
              <a:t>Experiment</a:t>
            </a:r>
            <a:r>
              <a:rPr lang="en" sz="1100"/>
              <a:t>: The host range of the phages shown in figure 2A was tested using 4 additional strains of </a:t>
            </a:r>
            <a:r>
              <a:rPr lang="en" sz="1100" i="1"/>
              <a:t>M. abscessus</a:t>
            </a:r>
            <a:r>
              <a:rPr lang="en" sz="1100"/>
              <a:t> isolated from clinical infections (GD02, GD03, GD04 and GD05) and the strain of </a:t>
            </a:r>
            <a:r>
              <a:rPr lang="en" sz="1100" i="1"/>
              <a:t>M. abscessus</a:t>
            </a:r>
            <a:r>
              <a:rPr lang="en" sz="1100"/>
              <a:t> maintained by the American Type Culture Collection (ATCC19977). The phage lysates were serially diluted and spotted on lawns of the host bacteria as in figure 2A.</a:t>
            </a:r>
            <a:endParaRPr sz="1100"/>
          </a:p>
          <a:p>
            <a:pPr marL="0" lvl="0" indent="0" algn="l" rtl="0">
              <a:lnSpc>
                <a:spcPct val="100000"/>
              </a:lnSpc>
              <a:spcBef>
                <a:spcPts val="0"/>
              </a:spcBef>
              <a:spcAft>
                <a:spcPts val="0"/>
              </a:spcAft>
              <a:buNone/>
            </a:pPr>
            <a:r>
              <a:rPr lang="en" sz="1100" b="1"/>
              <a:t>Results</a:t>
            </a:r>
            <a:r>
              <a:rPr lang="en" sz="1100"/>
              <a:t>: As shown in figure 2A, clearing can be seen for all phages on </a:t>
            </a:r>
            <a:r>
              <a:rPr lang="en" sz="1100" i="1"/>
              <a:t>M. smeg</a:t>
            </a:r>
            <a:r>
              <a:rPr lang="en" sz="1100"/>
              <a:t> and for the therapeutic phage (Muddy, BPsΔ33HTH-HRM10, ZoeJΔ45) on GD01. Less clearing is seen on all other strains of </a:t>
            </a:r>
            <a:r>
              <a:rPr lang="en" sz="1100" i="1"/>
              <a:t>M. abscessus</a:t>
            </a:r>
            <a:r>
              <a:rPr lang="en" sz="1100"/>
              <a:t>.</a:t>
            </a:r>
            <a:endParaRPr sz="1100"/>
          </a:p>
          <a:p>
            <a:pPr marL="0" lvl="0" indent="0" algn="l" rtl="0">
              <a:lnSpc>
                <a:spcPct val="100000"/>
              </a:lnSpc>
              <a:spcBef>
                <a:spcPts val="0"/>
              </a:spcBef>
              <a:spcAft>
                <a:spcPts val="0"/>
              </a:spcAft>
              <a:buNone/>
            </a:pPr>
            <a:r>
              <a:rPr lang="en" sz="1100" b="1"/>
              <a:t>Conclusion</a:t>
            </a:r>
            <a:r>
              <a:rPr lang="en" sz="1100"/>
              <a:t>: Only </a:t>
            </a:r>
            <a:r>
              <a:rPr lang="en" sz="1100" i="1"/>
              <a:t>M. smeg</a:t>
            </a:r>
            <a:r>
              <a:rPr lang="en" sz="1100"/>
              <a:t> and </a:t>
            </a:r>
            <a:r>
              <a:rPr lang="en" sz="1100" i="1"/>
              <a:t>M. abscessus</a:t>
            </a:r>
            <a:r>
              <a:rPr lang="en" sz="1100"/>
              <a:t> GD01 are susceptible to the therapeutic phages. This means that the therapeutic cocktail might not be effective against a wide range of </a:t>
            </a:r>
            <a:r>
              <a:rPr lang="en" sz="1100" i="1"/>
              <a:t>M. abscessus</a:t>
            </a:r>
            <a:r>
              <a:rPr lang="en" sz="1100"/>
              <a:t> infections, and that a new cocktail will need to be developed to treat another patient.</a:t>
            </a:r>
            <a:endParaRPr sz="1100"/>
          </a:p>
        </p:txBody>
      </p:sp>
      <p:pic>
        <p:nvPicPr>
          <p:cNvPr id="83" name="Google Shape;83;p17"/>
          <p:cNvPicPr preferRelativeResize="0"/>
          <p:nvPr/>
        </p:nvPicPr>
        <p:blipFill rotWithShape="1">
          <a:blip r:embed="rId3">
            <a:alphaModFix/>
          </a:blip>
          <a:srcRect r="42102" b="40943"/>
          <a:stretch/>
        </p:blipFill>
        <p:spPr>
          <a:xfrm>
            <a:off x="5012638" y="1152475"/>
            <a:ext cx="3717057" cy="1066075"/>
          </a:xfrm>
          <a:prstGeom prst="rect">
            <a:avLst/>
          </a:prstGeom>
          <a:noFill/>
          <a:ln>
            <a:noFill/>
          </a:ln>
        </p:spPr>
      </p:pic>
      <p:pic>
        <p:nvPicPr>
          <p:cNvPr id="84" name="Google Shape;84;p17"/>
          <p:cNvPicPr preferRelativeResize="0"/>
          <p:nvPr/>
        </p:nvPicPr>
        <p:blipFill rotWithShape="1">
          <a:blip r:embed="rId3">
            <a:alphaModFix/>
          </a:blip>
          <a:srcRect l="57582" b="40486"/>
          <a:stretch/>
        </p:blipFill>
        <p:spPr>
          <a:xfrm>
            <a:off x="6027350" y="2287075"/>
            <a:ext cx="2702351" cy="1066075"/>
          </a:xfrm>
          <a:prstGeom prst="rect">
            <a:avLst/>
          </a:prstGeom>
          <a:noFill/>
          <a:ln>
            <a:noFill/>
          </a:ln>
        </p:spPr>
      </p:pic>
      <p:pic>
        <p:nvPicPr>
          <p:cNvPr id="85" name="Google Shape;85;p17"/>
          <p:cNvPicPr preferRelativeResize="0"/>
          <p:nvPr/>
        </p:nvPicPr>
        <p:blipFill rotWithShape="1">
          <a:blip r:embed="rId3">
            <a:alphaModFix/>
          </a:blip>
          <a:srcRect l="7077" t="58762" r="19881"/>
          <a:stretch/>
        </p:blipFill>
        <p:spPr>
          <a:xfrm>
            <a:off x="4883700" y="3502798"/>
            <a:ext cx="4260301" cy="676277"/>
          </a:xfrm>
          <a:prstGeom prst="rect">
            <a:avLst/>
          </a:prstGeom>
          <a:noFill/>
          <a:ln>
            <a:noFill/>
          </a:ln>
        </p:spPr>
      </p:pic>
      <p:pic>
        <p:nvPicPr>
          <p:cNvPr id="86" name="Google Shape;86;p17"/>
          <p:cNvPicPr preferRelativeResize="0"/>
          <p:nvPr/>
        </p:nvPicPr>
        <p:blipFill rotWithShape="1">
          <a:blip r:embed="rId3">
            <a:alphaModFix/>
          </a:blip>
          <a:srcRect l="3851" r="84726" b="30972"/>
          <a:stretch/>
        </p:blipFill>
        <p:spPr>
          <a:xfrm>
            <a:off x="5352225" y="2287087"/>
            <a:ext cx="675125" cy="1147175"/>
          </a:xfrm>
          <a:prstGeom prst="rect">
            <a:avLst/>
          </a:prstGeom>
          <a:noFill/>
          <a:ln>
            <a:noFill/>
          </a:ln>
        </p:spPr>
      </p:pic>
      <p:sp>
        <p:nvSpPr>
          <p:cNvPr id="2" name="Rectangle 1"/>
          <p:cNvSpPr/>
          <p:nvPr/>
        </p:nvSpPr>
        <p:spPr>
          <a:xfrm>
            <a:off x="4926886" y="4247611"/>
            <a:ext cx="4166314" cy="830997"/>
          </a:xfrm>
          <a:prstGeom prst="rect">
            <a:avLst/>
          </a:prstGeom>
        </p:spPr>
        <p:txBody>
          <a:bodyPr wrap="square">
            <a:spAutoFit/>
          </a:bodyPr>
          <a:lstStyle/>
          <a:p>
            <a:r>
              <a:rPr lang="en-US" sz="1200" b="1" dirty="0">
                <a:solidFill>
                  <a:srgbClr val="666666"/>
                </a:solidFill>
                <a:latin typeface="Times New Roman" panose="02020603050405020304" pitchFamily="18" charset="0"/>
              </a:rPr>
              <a:t>D. Phages were serially diluted 10-fold and spotted onto mycobacteria as indicated. These assays were repeated at least twice with similar results and representative experiments are shown.</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2E </a:t>
            </a:r>
            <a:endParaRPr/>
          </a:p>
        </p:txBody>
      </p:sp>
      <p:sp>
        <p:nvSpPr>
          <p:cNvPr id="92" name="Google Shape;92;p1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b="1"/>
              <a:t>Bkgrd</a:t>
            </a:r>
            <a:r>
              <a:rPr lang="en" sz="900"/>
              <a:t>: Plaque assays and spot tests are a good way to see phage infections and to quantify PFUs, but they do not show how many bacteria are killed by the phage.</a:t>
            </a:r>
            <a:endParaRPr sz="900"/>
          </a:p>
          <a:p>
            <a:pPr marL="0" lvl="0" indent="0" algn="l" rtl="0">
              <a:lnSpc>
                <a:spcPct val="100000"/>
              </a:lnSpc>
              <a:spcBef>
                <a:spcPts val="0"/>
              </a:spcBef>
              <a:spcAft>
                <a:spcPts val="0"/>
              </a:spcAft>
              <a:buNone/>
            </a:pPr>
            <a:endParaRPr sz="900"/>
          </a:p>
          <a:p>
            <a:pPr marL="0" lvl="0" indent="0" algn="l" rtl="0">
              <a:lnSpc>
                <a:spcPct val="100000"/>
              </a:lnSpc>
              <a:spcBef>
                <a:spcPts val="0"/>
              </a:spcBef>
              <a:spcAft>
                <a:spcPts val="0"/>
              </a:spcAft>
              <a:buNone/>
            </a:pPr>
            <a:r>
              <a:rPr lang="en" sz="900" b="1"/>
              <a:t>Hypothesis</a:t>
            </a:r>
            <a:r>
              <a:rPr lang="en" sz="900"/>
              <a:t>: The phages shown to infect </a:t>
            </a:r>
            <a:r>
              <a:rPr lang="en" sz="900" i="1"/>
              <a:t>M. abscessus</a:t>
            </a:r>
            <a:r>
              <a:rPr lang="en" sz="900"/>
              <a:t> GD01 in figure 2A will be able to efficiently kill the clinical bacteria.</a:t>
            </a:r>
            <a:endParaRPr sz="900"/>
          </a:p>
          <a:p>
            <a:pPr marL="0" lvl="0" indent="0" algn="l" rtl="0">
              <a:lnSpc>
                <a:spcPct val="100000"/>
              </a:lnSpc>
              <a:spcBef>
                <a:spcPts val="0"/>
              </a:spcBef>
              <a:spcAft>
                <a:spcPts val="0"/>
              </a:spcAft>
              <a:buNone/>
            </a:pPr>
            <a:endParaRPr sz="900"/>
          </a:p>
          <a:p>
            <a:pPr marL="0" lvl="0" indent="0" algn="l" rtl="0">
              <a:lnSpc>
                <a:spcPct val="100000"/>
              </a:lnSpc>
              <a:spcBef>
                <a:spcPts val="0"/>
              </a:spcBef>
              <a:spcAft>
                <a:spcPts val="0"/>
              </a:spcAft>
              <a:buNone/>
            </a:pPr>
            <a:r>
              <a:rPr lang="en" sz="900" b="1"/>
              <a:t>Experiment</a:t>
            </a:r>
            <a:r>
              <a:rPr lang="en" sz="900"/>
              <a:t>: This experiment was done similar to the enrichment isolation protocol. Cultures of </a:t>
            </a:r>
            <a:r>
              <a:rPr lang="en" sz="900" i="1"/>
              <a:t>M. abscessus</a:t>
            </a:r>
            <a:r>
              <a:rPr lang="en" sz="900"/>
              <a:t> GD01 were seeded with different concentrations of the host bacteria (cfu/ml, X-axis) and different concentrations of bacteriophages (pfu/ml, Y-axis). The cultures were incubated for 24 hours, then 3 μl of the culture was spotted on the agar plates shown.</a:t>
            </a:r>
            <a:endParaRPr sz="900"/>
          </a:p>
          <a:p>
            <a:pPr marL="0" lvl="0" indent="0" algn="l" rtl="0">
              <a:lnSpc>
                <a:spcPct val="100000"/>
              </a:lnSpc>
              <a:spcBef>
                <a:spcPts val="0"/>
              </a:spcBef>
              <a:spcAft>
                <a:spcPts val="0"/>
              </a:spcAft>
              <a:buNone/>
            </a:pPr>
            <a:endParaRPr sz="900"/>
          </a:p>
          <a:p>
            <a:pPr marL="0" lvl="0" indent="0" algn="l" rtl="0">
              <a:lnSpc>
                <a:spcPct val="100000"/>
              </a:lnSpc>
              <a:spcBef>
                <a:spcPts val="0"/>
              </a:spcBef>
              <a:spcAft>
                <a:spcPts val="0"/>
              </a:spcAft>
              <a:buNone/>
            </a:pPr>
            <a:r>
              <a:rPr lang="en" sz="900" b="1"/>
              <a:t>Result</a:t>
            </a:r>
            <a:r>
              <a:rPr lang="en" sz="900"/>
              <a:t>: The no-phage controls (top) show that the GD01 bacteria grew in the absence of phage. When phage was added (Muddy, ZoeJΔ45, BPsΔ33HTH-HRM10, and a cocktail of all 3), growth of GD01 bacteria was not observed (with the exception of low concentrations of phage/high concentrations of bacteria for ZoeJΔ45 and BPsΔ33HTH-HRM10).</a:t>
            </a:r>
            <a:endParaRPr sz="900"/>
          </a:p>
          <a:p>
            <a:pPr marL="0" lvl="0" indent="0" algn="l" rtl="0">
              <a:lnSpc>
                <a:spcPct val="100000"/>
              </a:lnSpc>
              <a:spcBef>
                <a:spcPts val="0"/>
              </a:spcBef>
              <a:spcAft>
                <a:spcPts val="0"/>
              </a:spcAft>
              <a:buNone/>
            </a:pPr>
            <a:endParaRPr sz="900"/>
          </a:p>
          <a:p>
            <a:pPr marL="0" lvl="0" indent="0" algn="l" rtl="0">
              <a:lnSpc>
                <a:spcPct val="100000"/>
              </a:lnSpc>
              <a:spcBef>
                <a:spcPts val="0"/>
              </a:spcBef>
              <a:spcAft>
                <a:spcPts val="0"/>
              </a:spcAft>
              <a:buNone/>
            </a:pPr>
            <a:r>
              <a:rPr lang="en" sz="900" b="1"/>
              <a:t>Conclusion</a:t>
            </a:r>
            <a:r>
              <a:rPr lang="en" sz="900"/>
              <a:t>: </a:t>
            </a:r>
            <a:r>
              <a:rPr lang="en" sz="900" i="1"/>
              <a:t>M. abscessus</a:t>
            </a:r>
            <a:r>
              <a:rPr lang="en" sz="900"/>
              <a:t> GD01 is killed by the therapeutic phages, both by themselves and in combination.</a:t>
            </a:r>
            <a:endParaRPr sz="900"/>
          </a:p>
        </p:txBody>
      </p:sp>
      <p:pic>
        <p:nvPicPr>
          <p:cNvPr id="93" name="Google Shape;93;p18"/>
          <p:cNvPicPr preferRelativeResize="0"/>
          <p:nvPr/>
        </p:nvPicPr>
        <p:blipFill>
          <a:blip r:embed="rId3">
            <a:alphaModFix/>
          </a:blip>
          <a:stretch>
            <a:fillRect/>
          </a:stretch>
        </p:blipFill>
        <p:spPr>
          <a:xfrm>
            <a:off x="4724400" y="1170125"/>
            <a:ext cx="4267200" cy="2004521"/>
          </a:xfrm>
          <a:prstGeom prst="rect">
            <a:avLst/>
          </a:prstGeom>
          <a:noFill/>
          <a:ln>
            <a:noFill/>
          </a:ln>
        </p:spPr>
      </p:pic>
      <p:sp>
        <p:nvSpPr>
          <p:cNvPr id="2" name="Rectangle 1"/>
          <p:cNvSpPr/>
          <p:nvPr/>
        </p:nvSpPr>
        <p:spPr>
          <a:xfrm>
            <a:off x="4724400" y="3174646"/>
            <a:ext cx="4267200" cy="1200329"/>
          </a:xfrm>
          <a:prstGeom prst="rect">
            <a:avLst/>
          </a:prstGeom>
        </p:spPr>
        <p:txBody>
          <a:bodyPr wrap="square">
            <a:spAutoFit/>
          </a:bodyPr>
          <a:lstStyle/>
          <a:p>
            <a:r>
              <a:rPr lang="en-US" sz="1200" b="1" dirty="0">
                <a:solidFill>
                  <a:srgbClr val="666666"/>
                </a:solidFill>
                <a:latin typeface="Times New Roman" panose="02020603050405020304" pitchFamily="18" charset="0"/>
              </a:rPr>
              <a:t>E.</a:t>
            </a:r>
            <a:r>
              <a:rPr lang="en-US" sz="1200" dirty="0">
                <a:solidFill>
                  <a:srgbClr val="666666"/>
                </a:solidFill>
                <a:latin typeface="Times New Roman" panose="02020603050405020304" pitchFamily="18" charset="0"/>
              </a:rPr>
              <a:t> </a:t>
            </a:r>
            <a:r>
              <a:rPr lang="en-US" sz="1200" i="1" dirty="0">
                <a:solidFill>
                  <a:srgbClr val="666666"/>
                </a:solidFill>
                <a:latin typeface="Times New Roman" panose="02020603050405020304" pitchFamily="18" charset="0"/>
              </a:rPr>
              <a:t>M. </a:t>
            </a:r>
            <a:r>
              <a:rPr lang="en-US" sz="1200" i="1" dirty="0" err="1">
                <a:solidFill>
                  <a:srgbClr val="666666"/>
                </a:solidFill>
                <a:latin typeface="Times New Roman" panose="02020603050405020304" pitchFamily="18" charset="0"/>
              </a:rPr>
              <a:t>abscessus</a:t>
            </a:r>
            <a:r>
              <a:rPr lang="en-US" sz="1200" dirty="0">
                <a:solidFill>
                  <a:srgbClr val="666666"/>
                </a:solidFill>
                <a:latin typeface="Times New Roman" panose="02020603050405020304" pitchFamily="18" charset="0"/>
              </a:rPr>
              <a:t> GD01 (~10</a:t>
            </a:r>
            <a:r>
              <a:rPr lang="en-US" sz="1200" baseline="30000" dirty="0">
                <a:solidFill>
                  <a:srgbClr val="666666"/>
                </a:solidFill>
                <a:latin typeface="Times New Roman" panose="02020603050405020304" pitchFamily="18" charset="0"/>
              </a:rPr>
              <a:t>8</a:t>
            </a:r>
            <a:r>
              <a:rPr lang="en-US" sz="1200" dirty="0">
                <a:solidFill>
                  <a:srgbClr val="666666"/>
                </a:solidFill>
                <a:latin typeface="Times New Roman" panose="02020603050405020304" pitchFamily="18" charset="0"/>
              </a:rPr>
              <a:t> </a:t>
            </a:r>
            <a:r>
              <a:rPr lang="en-US" sz="1200" dirty="0" err="1">
                <a:solidFill>
                  <a:srgbClr val="666666"/>
                </a:solidFill>
                <a:latin typeface="Times New Roman" panose="02020603050405020304" pitchFamily="18" charset="0"/>
              </a:rPr>
              <a:t>cfu</a:t>
            </a:r>
            <a:r>
              <a:rPr lang="en-US" sz="1200" dirty="0">
                <a:solidFill>
                  <a:srgbClr val="666666"/>
                </a:solidFill>
                <a:latin typeface="Times New Roman" panose="02020603050405020304" pitchFamily="18" charset="0"/>
              </a:rPr>
              <a:t>/ml) was serially diluted 10-fold in 11 replicates, and either no phage or phage added at indicated concentrations. Cultures were incubated at 37°C for 24 </a:t>
            </a:r>
            <a:r>
              <a:rPr lang="en-US" sz="1200" dirty="0" err="1">
                <a:solidFill>
                  <a:srgbClr val="666666"/>
                </a:solidFill>
                <a:latin typeface="Times New Roman" panose="02020603050405020304" pitchFamily="18" charset="0"/>
              </a:rPr>
              <a:t>hrs</a:t>
            </a:r>
            <a:r>
              <a:rPr lang="en-US" sz="1200" dirty="0">
                <a:solidFill>
                  <a:srgbClr val="666666"/>
                </a:solidFill>
                <a:latin typeface="Times New Roman" panose="02020603050405020304" pitchFamily="18" charset="0"/>
              </a:rPr>
              <a:t> and 3 </a:t>
            </a:r>
            <a:r>
              <a:rPr lang="en-US" sz="1200" dirty="0" err="1">
                <a:solidFill>
                  <a:srgbClr val="666666"/>
                </a:solidFill>
                <a:latin typeface="Times New Roman" panose="02020603050405020304" pitchFamily="18" charset="0"/>
              </a:rPr>
              <a:t>μl</a:t>
            </a:r>
            <a:r>
              <a:rPr lang="en-US" sz="1200" dirty="0">
                <a:solidFill>
                  <a:srgbClr val="666666"/>
                </a:solidFill>
                <a:latin typeface="Times New Roman" panose="02020603050405020304" pitchFamily="18" charset="0"/>
              </a:rPr>
              <a:t> aliquots plated onto solid media and incubated for 7 days. These assays were repeated at least three times with similar results and a representative experiment is shown.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Discussion</a:t>
            </a:r>
          </a:p>
        </p:txBody>
      </p:sp>
    </p:spTree>
    <p:extLst>
      <p:ext uri="{BB962C8B-B14F-4D97-AF65-F5344CB8AC3E}">
        <p14:creationId xmlns:p14="http://schemas.microsoft.com/office/powerpoint/2010/main" val="408694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a:t>
            </a:r>
          </a:p>
        </p:txBody>
      </p:sp>
      <p:sp>
        <p:nvSpPr>
          <p:cNvPr id="3" name="Title 1"/>
          <p:cNvSpPr txBox="1">
            <a:spLocks/>
          </p:cNvSpPr>
          <p:nvPr/>
        </p:nvSpPr>
        <p:spPr>
          <a:xfrm>
            <a:off x="311700" y="2992650"/>
            <a:ext cx="85206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2400" dirty="0"/>
              <a:t>Patient status before and after phage treatment.</a:t>
            </a:r>
          </a:p>
        </p:txBody>
      </p:sp>
    </p:spTree>
    <p:extLst>
      <p:ext uri="{BB962C8B-B14F-4D97-AF65-F5344CB8AC3E}">
        <p14:creationId xmlns:p14="http://schemas.microsoft.com/office/powerpoint/2010/main" val="178808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19DAC7-34B5-AE41-869B-A7B27D5F1836}"/>
              </a:ext>
            </a:extLst>
          </p:cNvPr>
          <p:cNvPicPr>
            <a:picLocks noChangeAspect="1"/>
          </p:cNvPicPr>
          <p:nvPr/>
        </p:nvPicPr>
        <p:blipFill>
          <a:blip r:embed="rId2"/>
          <a:stretch>
            <a:fillRect/>
          </a:stretch>
        </p:blipFill>
        <p:spPr>
          <a:xfrm>
            <a:off x="0" y="711045"/>
            <a:ext cx="4495130" cy="3528677"/>
          </a:xfrm>
          <a:prstGeom prst="rect">
            <a:avLst/>
          </a:prstGeom>
        </p:spPr>
      </p:pic>
      <p:sp>
        <p:nvSpPr>
          <p:cNvPr id="8" name="Rectangle 7">
            <a:extLst>
              <a:ext uri="{FF2B5EF4-FFF2-40B4-BE49-F238E27FC236}">
                <a16:creationId xmlns:a16="http://schemas.microsoft.com/office/drawing/2014/main" id="{6476F9E7-210F-794D-A7BD-EC9B1A3C1805}"/>
              </a:ext>
            </a:extLst>
          </p:cNvPr>
          <p:cNvSpPr/>
          <p:nvPr/>
        </p:nvSpPr>
        <p:spPr>
          <a:xfrm>
            <a:off x="277585" y="4239722"/>
            <a:ext cx="4056073" cy="461665"/>
          </a:xfrm>
          <a:prstGeom prst="rect">
            <a:avLst/>
          </a:prstGeom>
        </p:spPr>
        <p:txBody>
          <a:bodyPr wrap="square">
            <a:spAutoFit/>
          </a:bodyPr>
          <a:lstStyle/>
          <a:p>
            <a:r>
              <a:rPr lang="en-CA" sz="1200" b="1" dirty="0">
                <a:latin typeface="Helvetica" pitchFamily="2" charset="0"/>
              </a:rPr>
              <a:t>a, </a:t>
            </a:r>
            <a:r>
              <a:rPr lang="en-CA" sz="1200" dirty="0">
                <a:latin typeface="Helvetica" pitchFamily="2" charset="0"/>
              </a:rPr>
              <a:t>Lung function as percent predicted FEV1 (blue) and forced vital capacity (FVC; red).</a:t>
            </a:r>
            <a:endParaRPr lang="en-CA" sz="1200" dirty="0">
              <a:effectLst/>
              <a:latin typeface="Helvetica" pitchFamily="2" charset="0"/>
            </a:endParaRPr>
          </a:p>
        </p:txBody>
      </p:sp>
      <p:sp>
        <p:nvSpPr>
          <p:cNvPr id="9" name="Rectangle 8">
            <a:extLst>
              <a:ext uri="{FF2B5EF4-FFF2-40B4-BE49-F238E27FC236}">
                <a16:creationId xmlns:a16="http://schemas.microsoft.com/office/drawing/2014/main" id="{F0D595C3-BEBD-4B4B-BA09-82DB49847045}"/>
              </a:ext>
            </a:extLst>
          </p:cNvPr>
          <p:cNvSpPr/>
          <p:nvPr/>
        </p:nvSpPr>
        <p:spPr>
          <a:xfrm>
            <a:off x="219528" y="89984"/>
            <a:ext cx="4572000" cy="584775"/>
          </a:xfrm>
          <a:prstGeom prst="rect">
            <a:avLst/>
          </a:prstGeom>
        </p:spPr>
        <p:txBody>
          <a:bodyPr>
            <a:spAutoFit/>
          </a:bodyPr>
          <a:lstStyle/>
          <a:p>
            <a:r>
              <a:rPr lang="en-CA" sz="1600" b="1" dirty="0">
                <a:latin typeface="Helvetica" pitchFamily="2" charset="0"/>
              </a:rPr>
              <a:t>Fig. 1a | Patient status before and after phage treatment. </a:t>
            </a:r>
            <a:endParaRPr lang="en-US" sz="1600" dirty="0"/>
          </a:p>
        </p:txBody>
      </p:sp>
      <p:sp>
        <p:nvSpPr>
          <p:cNvPr id="13" name="TextBox 12">
            <a:extLst>
              <a:ext uri="{FF2B5EF4-FFF2-40B4-BE49-F238E27FC236}">
                <a16:creationId xmlns:a16="http://schemas.microsoft.com/office/drawing/2014/main" id="{AF3D180B-1752-EB4D-92E8-3CD7D17A443E}"/>
              </a:ext>
            </a:extLst>
          </p:cNvPr>
          <p:cNvSpPr txBox="1"/>
          <p:nvPr/>
        </p:nvSpPr>
        <p:spPr>
          <a:xfrm>
            <a:off x="4495130" y="1684916"/>
            <a:ext cx="4419600" cy="738664"/>
          </a:xfrm>
          <a:prstGeom prst="rect">
            <a:avLst/>
          </a:prstGeom>
          <a:noFill/>
        </p:spPr>
        <p:txBody>
          <a:bodyPr wrap="square" rtlCol="0">
            <a:spAutoFit/>
          </a:bodyPr>
          <a:lstStyle/>
          <a:p>
            <a:r>
              <a:rPr lang="en-US" b="1" dirty="0"/>
              <a:t>Hypothesis: </a:t>
            </a:r>
            <a:r>
              <a:rPr lang="en-US" dirty="0"/>
              <a:t>Chronic bacterial infections will hinder the full recovery of lung function after the bilateral lung transplant.</a:t>
            </a:r>
          </a:p>
        </p:txBody>
      </p:sp>
      <p:sp>
        <p:nvSpPr>
          <p:cNvPr id="14" name="TextBox 13">
            <a:extLst>
              <a:ext uri="{FF2B5EF4-FFF2-40B4-BE49-F238E27FC236}">
                <a16:creationId xmlns:a16="http://schemas.microsoft.com/office/drawing/2014/main" id="{AA1C79AD-1706-6C4F-93DE-5B46D371810C}"/>
              </a:ext>
            </a:extLst>
          </p:cNvPr>
          <p:cNvSpPr txBox="1"/>
          <p:nvPr/>
        </p:nvSpPr>
        <p:spPr>
          <a:xfrm>
            <a:off x="4497773" y="2528101"/>
            <a:ext cx="4419600" cy="954107"/>
          </a:xfrm>
          <a:prstGeom prst="rect">
            <a:avLst/>
          </a:prstGeom>
          <a:noFill/>
        </p:spPr>
        <p:txBody>
          <a:bodyPr wrap="square" rtlCol="0">
            <a:spAutoFit/>
          </a:bodyPr>
          <a:lstStyle/>
          <a:p>
            <a:r>
              <a:rPr lang="en-US" b="1" dirty="0"/>
              <a:t>Experiment:  </a:t>
            </a:r>
            <a:r>
              <a:rPr lang="en-US" dirty="0"/>
              <a:t>Measure lung function by forced expiratory volume in 1s (FEV1) and forced vital capacity (FVC), express this data as a % of normal function normalized to height of patient. </a:t>
            </a:r>
          </a:p>
        </p:txBody>
      </p:sp>
      <p:sp>
        <p:nvSpPr>
          <p:cNvPr id="15" name="TextBox 14">
            <a:extLst>
              <a:ext uri="{FF2B5EF4-FFF2-40B4-BE49-F238E27FC236}">
                <a16:creationId xmlns:a16="http://schemas.microsoft.com/office/drawing/2014/main" id="{57C55191-7079-E740-901A-BA9D97609D00}"/>
              </a:ext>
            </a:extLst>
          </p:cNvPr>
          <p:cNvSpPr txBox="1"/>
          <p:nvPr/>
        </p:nvSpPr>
        <p:spPr>
          <a:xfrm>
            <a:off x="4495130" y="3563363"/>
            <a:ext cx="4114800" cy="1200329"/>
          </a:xfrm>
          <a:prstGeom prst="rect">
            <a:avLst/>
          </a:prstGeom>
          <a:noFill/>
        </p:spPr>
        <p:txBody>
          <a:bodyPr wrap="square" rtlCol="0">
            <a:spAutoFit/>
          </a:bodyPr>
          <a:lstStyle/>
          <a:p>
            <a:r>
              <a:rPr lang="en-US" b="1" dirty="0"/>
              <a:t>Result: </a:t>
            </a:r>
            <a:r>
              <a:rPr lang="en-US" dirty="0"/>
              <a:t>A bilateral lung transplant improved the patient’s lung function, which was further improved following bacteriophage treatment. </a:t>
            </a:r>
          </a:p>
        </p:txBody>
      </p:sp>
      <p:sp>
        <p:nvSpPr>
          <p:cNvPr id="16" name="TextBox 15">
            <a:extLst>
              <a:ext uri="{FF2B5EF4-FFF2-40B4-BE49-F238E27FC236}">
                <a16:creationId xmlns:a16="http://schemas.microsoft.com/office/drawing/2014/main" id="{7DF7C3DA-7122-6846-AE81-4F358736D9F4}"/>
              </a:ext>
            </a:extLst>
          </p:cNvPr>
          <p:cNvSpPr txBox="1"/>
          <p:nvPr/>
        </p:nvSpPr>
        <p:spPr>
          <a:xfrm>
            <a:off x="4497773" y="4439777"/>
            <a:ext cx="4114800" cy="523220"/>
          </a:xfrm>
          <a:prstGeom prst="rect">
            <a:avLst/>
          </a:prstGeom>
          <a:noFill/>
        </p:spPr>
        <p:txBody>
          <a:bodyPr wrap="square" rtlCol="0">
            <a:spAutoFit/>
          </a:bodyPr>
          <a:lstStyle/>
          <a:p>
            <a:r>
              <a:rPr lang="en-US" b="1" dirty="0"/>
              <a:t>Conclusion:  </a:t>
            </a:r>
            <a:r>
              <a:rPr lang="en-US" dirty="0"/>
              <a:t>The bacteriophage treatment caused a rapid improvement in lung function. </a:t>
            </a:r>
          </a:p>
        </p:txBody>
      </p:sp>
      <p:sp>
        <p:nvSpPr>
          <p:cNvPr id="17" name="TextBox 16">
            <a:extLst>
              <a:ext uri="{FF2B5EF4-FFF2-40B4-BE49-F238E27FC236}">
                <a16:creationId xmlns:a16="http://schemas.microsoft.com/office/drawing/2014/main" id="{560A9019-35D1-BF49-B37D-AB106C10A292}"/>
              </a:ext>
            </a:extLst>
          </p:cNvPr>
          <p:cNvSpPr txBox="1"/>
          <p:nvPr/>
        </p:nvSpPr>
        <p:spPr>
          <a:xfrm>
            <a:off x="4495130" y="89984"/>
            <a:ext cx="4419600" cy="1384995"/>
          </a:xfrm>
          <a:prstGeom prst="rect">
            <a:avLst/>
          </a:prstGeom>
          <a:noFill/>
        </p:spPr>
        <p:txBody>
          <a:bodyPr wrap="square" rtlCol="0">
            <a:spAutoFit/>
          </a:bodyPr>
          <a:lstStyle/>
          <a:p>
            <a:r>
              <a:rPr lang="en-US" b="1" dirty="0" err="1"/>
              <a:t>Bkgrd</a:t>
            </a:r>
            <a:r>
              <a:rPr lang="en-US" b="1" dirty="0"/>
              <a:t>:  </a:t>
            </a:r>
            <a:r>
              <a:rPr lang="en-CA" dirty="0"/>
              <a:t>15-year-old patient with cystic fibrosis (CF) with a disseminated </a:t>
            </a:r>
            <a:r>
              <a:rPr lang="en-CA" i="1" dirty="0"/>
              <a:t>Mycobacterium </a:t>
            </a:r>
            <a:r>
              <a:rPr lang="en-CA" i="1" dirty="0" err="1"/>
              <a:t>abscessus</a:t>
            </a:r>
            <a:r>
              <a:rPr lang="en-CA" i="1" dirty="0"/>
              <a:t> </a:t>
            </a:r>
            <a:r>
              <a:rPr lang="en-CA" dirty="0"/>
              <a:t>infection was treated with a three-phage cocktail following bilateral lung transplantation. CF patients have reduced lung capacity and an effective treatments will improve this deficit. </a:t>
            </a:r>
          </a:p>
        </p:txBody>
      </p:sp>
    </p:spTree>
    <p:extLst>
      <p:ext uri="{BB962C8B-B14F-4D97-AF65-F5344CB8AC3E}">
        <p14:creationId xmlns:p14="http://schemas.microsoft.com/office/powerpoint/2010/main" val="119897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8DBA11-FB29-E74F-9848-D355328FB909}"/>
              </a:ext>
            </a:extLst>
          </p:cNvPr>
          <p:cNvPicPr>
            <a:picLocks noChangeAspect="1"/>
          </p:cNvPicPr>
          <p:nvPr/>
        </p:nvPicPr>
        <p:blipFill>
          <a:blip r:embed="rId2"/>
          <a:stretch>
            <a:fillRect/>
          </a:stretch>
        </p:blipFill>
        <p:spPr>
          <a:xfrm>
            <a:off x="786318" y="584775"/>
            <a:ext cx="2873503" cy="2172939"/>
          </a:xfrm>
          <a:prstGeom prst="rect">
            <a:avLst/>
          </a:prstGeom>
        </p:spPr>
      </p:pic>
      <p:sp>
        <p:nvSpPr>
          <p:cNvPr id="7" name="Rectangle 6">
            <a:extLst>
              <a:ext uri="{FF2B5EF4-FFF2-40B4-BE49-F238E27FC236}">
                <a16:creationId xmlns:a16="http://schemas.microsoft.com/office/drawing/2014/main" id="{03044CC4-0610-B046-9A66-68FA6C603A7A}"/>
              </a:ext>
            </a:extLst>
          </p:cNvPr>
          <p:cNvSpPr/>
          <p:nvPr/>
        </p:nvSpPr>
        <p:spPr>
          <a:xfrm>
            <a:off x="237671" y="4101858"/>
            <a:ext cx="4572000" cy="1015663"/>
          </a:xfrm>
          <a:prstGeom prst="rect">
            <a:avLst/>
          </a:prstGeom>
        </p:spPr>
        <p:txBody>
          <a:bodyPr>
            <a:spAutoFit/>
          </a:bodyPr>
          <a:lstStyle/>
          <a:p>
            <a:r>
              <a:rPr lang="en-CA" sz="1200" b="1" dirty="0" err="1">
                <a:latin typeface="Helvetica" pitchFamily="2" charset="0"/>
              </a:rPr>
              <a:t>b,c</a:t>
            </a:r>
            <a:r>
              <a:rPr lang="en-CA" sz="1200" b="1" dirty="0">
                <a:latin typeface="Helvetica" pitchFamily="2" charset="0"/>
              </a:rPr>
              <a:t>, </a:t>
            </a:r>
            <a:r>
              <a:rPr lang="en-CA" sz="1200" dirty="0">
                <a:latin typeface="Helvetica" pitchFamily="2" charset="0"/>
              </a:rPr>
              <a:t>Whole-body (b) and cross-section (c) PET-CT scans 12 weeks before and 6 weeks post phage treatment. Arrows show (1) the sternal area and surrounding soft tissue, (2) abdominal lymph nodes at the porta hepatis, and (3) skin nodules. Arrow 4 indicates normal kidney excretion</a:t>
            </a:r>
            <a:endParaRPr lang="en-CA" sz="1200" dirty="0">
              <a:effectLst/>
              <a:latin typeface="Helvetica" pitchFamily="2" charset="0"/>
            </a:endParaRPr>
          </a:p>
        </p:txBody>
      </p:sp>
      <p:pic>
        <p:nvPicPr>
          <p:cNvPr id="8" name="Picture 7">
            <a:extLst>
              <a:ext uri="{FF2B5EF4-FFF2-40B4-BE49-F238E27FC236}">
                <a16:creationId xmlns:a16="http://schemas.microsoft.com/office/drawing/2014/main" id="{80E2BD7A-F54C-DC43-BB9C-FD2055C87B3A}"/>
              </a:ext>
            </a:extLst>
          </p:cNvPr>
          <p:cNvPicPr>
            <a:picLocks noChangeAspect="1"/>
          </p:cNvPicPr>
          <p:nvPr/>
        </p:nvPicPr>
        <p:blipFill>
          <a:blip r:embed="rId3"/>
          <a:stretch>
            <a:fillRect/>
          </a:stretch>
        </p:blipFill>
        <p:spPr>
          <a:xfrm>
            <a:off x="786318" y="2583120"/>
            <a:ext cx="3395668" cy="1518738"/>
          </a:xfrm>
          <a:prstGeom prst="rect">
            <a:avLst/>
          </a:prstGeom>
        </p:spPr>
      </p:pic>
      <p:sp>
        <p:nvSpPr>
          <p:cNvPr id="9" name="Rectangle 8">
            <a:extLst>
              <a:ext uri="{FF2B5EF4-FFF2-40B4-BE49-F238E27FC236}">
                <a16:creationId xmlns:a16="http://schemas.microsoft.com/office/drawing/2014/main" id="{4F7F9ECB-902D-1C41-8B40-30B69B2EE61C}"/>
              </a:ext>
            </a:extLst>
          </p:cNvPr>
          <p:cNvSpPr/>
          <p:nvPr/>
        </p:nvSpPr>
        <p:spPr>
          <a:xfrm>
            <a:off x="237671" y="0"/>
            <a:ext cx="4572000" cy="584775"/>
          </a:xfrm>
          <a:prstGeom prst="rect">
            <a:avLst/>
          </a:prstGeom>
        </p:spPr>
        <p:txBody>
          <a:bodyPr>
            <a:spAutoFit/>
          </a:bodyPr>
          <a:lstStyle/>
          <a:p>
            <a:r>
              <a:rPr lang="en-CA" sz="1600" b="1" dirty="0">
                <a:latin typeface="Helvetica" pitchFamily="2" charset="0"/>
              </a:rPr>
              <a:t>Fig. 1b and c | Patient status before and after phage treatment. </a:t>
            </a:r>
            <a:endParaRPr lang="en-US" sz="1600" dirty="0"/>
          </a:p>
        </p:txBody>
      </p:sp>
      <p:sp>
        <p:nvSpPr>
          <p:cNvPr id="10" name="TextBox 9">
            <a:extLst>
              <a:ext uri="{FF2B5EF4-FFF2-40B4-BE49-F238E27FC236}">
                <a16:creationId xmlns:a16="http://schemas.microsoft.com/office/drawing/2014/main" id="{4EAA4FEF-5DE5-2642-ACF0-075B1F9C7810}"/>
              </a:ext>
            </a:extLst>
          </p:cNvPr>
          <p:cNvSpPr txBox="1"/>
          <p:nvPr/>
        </p:nvSpPr>
        <p:spPr>
          <a:xfrm>
            <a:off x="4792900" y="1739961"/>
            <a:ext cx="4419600" cy="646331"/>
          </a:xfrm>
          <a:prstGeom prst="rect">
            <a:avLst/>
          </a:prstGeom>
          <a:noFill/>
        </p:spPr>
        <p:txBody>
          <a:bodyPr wrap="square" rtlCol="0">
            <a:spAutoFit/>
          </a:bodyPr>
          <a:lstStyle/>
          <a:p>
            <a:r>
              <a:rPr lang="en-US" b="1" dirty="0"/>
              <a:t>Hypothesis: </a:t>
            </a:r>
            <a:r>
              <a:rPr lang="en-US" dirty="0"/>
              <a:t>Bacteriophage treatment will clear hepatic and sternal lesions. </a:t>
            </a:r>
          </a:p>
        </p:txBody>
      </p:sp>
      <p:sp>
        <p:nvSpPr>
          <p:cNvPr id="11" name="TextBox 10">
            <a:extLst>
              <a:ext uri="{FF2B5EF4-FFF2-40B4-BE49-F238E27FC236}">
                <a16:creationId xmlns:a16="http://schemas.microsoft.com/office/drawing/2014/main" id="{B61B3013-CA6E-D946-BEF9-929645D9C55B}"/>
              </a:ext>
            </a:extLst>
          </p:cNvPr>
          <p:cNvSpPr txBox="1"/>
          <p:nvPr/>
        </p:nvSpPr>
        <p:spPr>
          <a:xfrm>
            <a:off x="4815886" y="2469749"/>
            <a:ext cx="4419600" cy="646331"/>
          </a:xfrm>
          <a:prstGeom prst="rect">
            <a:avLst/>
          </a:prstGeom>
          <a:noFill/>
        </p:spPr>
        <p:txBody>
          <a:bodyPr wrap="square" rtlCol="0">
            <a:spAutoFit/>
          </a:bodyPr>
          <a:lstStyle/>
          <a:p>
            <a:r>
              <a:rPr lang="en-US" b="1" dirty="0"/>
              <a:t>Experiment:  </a:t>
            </a:r>
            <a:r>
              <a:rPr lang="en-US" dirty="0"/>
              <a:t>PET-CT scans of patient before and after treatment. </a:t>
            </a:r>
          </a:p>
        </p:txBody>
      </p:sp>
      <p:sp>
        <p:nvSpPr>
          <p:cNvPr id="12" name="TextBox 11">
            <a:extLst>
              <a:ext uri="{FF2B5EF4-FFF2-40B4-BE49-F238E27FC236}">
                <a16:creationId xmlns:a16="http://schemas.microsoft.com/office/drawing/2014/main" id="{7DB4105F-4DC8-1F4D-9CC7-A8D4C66D5510}"/>
              </a:ext>
            </a:extLst>
          </p:cNvPr>
          <p:cNvSpPr txBox="1"/>
          <p:nvPr/>
        </p:nvSpPr>
        <p:spPr>
          <a:xfrm>
            <a:off x="4809671" y="3168307"/>
            <a:ext cx="4114800" cy="646331"/>
          </a:xfrm>
          <a:prstGeom prst="rect">
            <a:avLst/>
          </a:prstGeom>
          <a:noFill/>
        </p:spPr>
        <p:txBody>
          <a:bodyPr wrap="square" rtlCol="0">
            <a:spAutoFit/>
          </a:bodyPr>
          <a:lstStyle/>
          <a:p>
            <a:r>
              <a:rPr lang="en-US" b="1" dirty="0"/>
              <a:t>Result: </a:t>
            </a:r>
            <a:r>
              <a:rPr lang="en-US" dirty="0"/>
              <a:t>Bacteriophage treatment caused a dramatic improvement in size of lesions.</a:t>
            </a:r>
          </a:p>
        </p:txBody>
      </p:sp>
      <p:sp>
        <p:nvSpPr>
          <p:cNvPr id="13" name="TextBox 12">
            <a:extLst>
              <a:ext uri="{FF2B5EF4-FFF2-40B4-BE49-F238E27FC236}">
                <a16:creationId xmlns:a16="http://schemas.microsoft.com/office/drawing/2014/main" id="{DB1B2E47-A191-694F-8215-563080E76334}"/>
              </a:ext>
            </a:extLst>
          </p:cNvPr>
          <p:cNvSpPr txBox="1"/>
          <p:nvPr/>
        </p:nvSpPr>
        <p:spPr>
          <a:xfrm>
            <a:off x="4809671" y="3898095"/>
            <a:ext cx="4114800" cy="523220"/>
          </a:xfrm>
          <a:prstGeom prst="rect">
            <a:avLst/>
          </a:prstGeom>
          <a:noFill/>
        </p:spPr>
        <p:txBody>
          <a:bodyPr wrap="square" rtlCol="0">
            <a:spAutoFit/>
          </a:bodyPr>
          <a:lstStyle/>
          <a:p>
            <a:r>
              <a:rPr lang="en-US" b="1" dirty="0"/>
              <a:t>Conclusion:  </a:t>
            </a:r>
            <a:r>
              <a:rPr lang="en-US" dirty="0"/>
              <a:t>The bacteriophage treatment is effective at clearing the </a:t>
            </a:r>
            <a:r>
              <a:rPr lang="en-US" i="1" dirty="0"/>
              <a:t>M. </a:t>
            </a:r>
            <a:r>
              <a:rPr lang="en-CA" i="1" dirty="0" err="1"/>
              <a:t>abscessus</a:t>
            </a:r>
            <a:r>
              <a:rPr lang="en-CA" i="1" dirty="0"/>
              <a:t> </a:t>
            </a:r>
            <a:r>
              <a:rPr lang="en-CA" dirty="0"/>
              <a:t>infection.</a:t>
            </a:r>
            <a:endParaRPr lang="en-US" dirty="0"/>
          </a:p>
        </p:txBody>
      </p:sp>
      <p:sp>
        <p:nvSpPr>
          <p:cNvPr id="14" name="TextBox 13">
            <a:extLst>
              <a:ext uri="{FF2B5EF4-FFF2-40B4-BE49-F238E27FC236}">
                <a16:creationId xmlns:a16="http://schemas.microsoft.com/office/drawing/2014/main" id="{1CDA349D-7805-3049-8553-31355959F1E0}"/>
              </a:ext>
            </a:extLst>
          </p:cNvPr>
          <p:cNvSpPr txBox="1"/>
          <p:nvPr/>
        </p:nvSpPr>
        <p:spPr>
          <a:xfrm>
            <a:off x="4809671" y="238650"/>
            <a:ext cx="4419600" cy="1384995"/>
          </a:xfrm>
          <a:prstGeom prst="rect">
            <a:avLst/>
          </a:prstGeom>
          <a:noFill/>
        </p:spPr>
        <p:txBody>
          <a:bodyPr wrap="square" rtlCol="0">
            <a:spAutoFit/>
          </a:bodyPr>
          <a:lstStyle/>
          <a:p>
            <a:r>
              <a:rPr lang="en-US" b="1" dirty="0" err="1"/>
              <a:t>Bkgrd</a:t>
            </a:r>
            <a:r>
              <a:rPr lang="en-US" b="1" dirty="0"/>
              <a:t>: </a:t>
            </a:r>
            <a:r>
              <a:rPr lang="en-US" dirty="0"/>
              <a:t>PET-CT scans monitor an ingested radioactive molecule. In this paper the authors use fluorodeoxyglucose (a modified sugar) to monitor metabolic activity. Since bacteria grow and divide </a:t>
            </a:r>
            <a:r>
              <a:rPr lang="en-US" u="sng" dirty="0"/>
              <a:t>much</a:t>
            </a:r>
            <a:r>
              <a:rPr lang="en-US" dirty="0"/>
              <a:t> faster than human cells, the tracer concentrates at sites of bacterial infections. </a:t>
            </a:r>
            <a:endParaRPr lang="en-CA" dirty="0"/>
          </a:p>
        </p:txBody>
      </p:sp>
    </p:spTree>
    <p:extLst>
      <p:ext uri="{BB962C8B-B14F-4D97-AF65-F5344CB8AC3E}">
        <p14:creationId xmlns:p14="http://schemas.microsoft.com/office/powerpoint/2010/main" val="92494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46885-B68C-834D-AA79-81BBA82A5B9C}"/>
              </a:ext>
            </a:extLst>
          </p:cNvPr>
          <p:cNvPicPr>
            <a:picLocks noChangeAspect="1"/>
          </p:cNvPicPr>
          <p:nvPr/>
        </p:nvPicPr>
        <p:blipFill>
          <a:blip r:embed="rId2"/>
          <a:stretch>
            <a:fillRect/>
          </a:stretch>
        </p:blipFill>
        <p:spPr>
          <a:xfrm>
            <a:off x="219528" y="737558"/>
            <a:ext cx="4027842" cy="2805384"/>
          </a:xfrm>
          <a:prstGeom prst="rect">
            <a:avLst/>
          </a:prstGeom>
        </p:spPr>
      </p:pic>
      <p:sp>
        <p:nvSpPr>
          <p:cNvPr id="3" name="Rectangle 2">
            <a:extLst>
              <a:ext uri="{FF2B5EF4-FFF2-40B4-BE49-F238E27FC236}">
                <a16:creationId xmlns:a16="http://schemas.microsoft.com/office/drawing/2014/main" id="{937301A1-9DB4-924B-8A8B-EF5FAABDA899}"/>
              </a:ext>
            </a:extLst>
          </p:cNvPr>
          <p:cNvSpPr/>
          <p:nvPr/>
        </p:nvSpPr>
        <p:spPr>
          <a:xfrm>
            <a:off x="152400" y="3605741"/>
            <a:ext cx="4572000" cy="646331"/>
          </a:xfrm>
          <a:prstGeom prst="rect">
            <a:avLst/>
          </a:prstGeom>
        </p:spPr>
        <p:txBody>
          <a:bodyPr>
            <a:spAutoFit/>
          </a:bodyPr>
          <a:lstStyle/>
          <a:p>
            <a:r>
              <a:rPr lang="en-CA" sz="1200" b="1" dirty="0">
                <a:latin typeface="Helvetica" pitchFamily="2" charset="0"/>
              </a:rPr>
              <a:t>d</a:t>
            </a:r>
            <a:r>
              <a:rPr lang="en-CA" sz="1200" dirty="0">
                <a:latin typeface="Helvetica" pitchFamily="2" charset="0"/>
              </a:rPr>
              <a:t>, Upper and lower panels show the patient’s left arm and sternal wound, respectively, immediately prior to and 6 months after phage treatment.</a:t>
            </a:r>
            <a:endParaRPr lang="en-CA" sz="1200" dirty="0">
              <a:effectLst/>
              <a:latin typeface="Helvetica" pitchFamily="2" charset="0"/>
            </a:endParaRPr>
          </a:p>
        </p:txBody>
      </p:sp>
      <p:sp>
        <p:nvSpPr>
          <p:cNvPr id="4" name="Rectangle 3">
            <a:extLst>
              <a:ext uri="{FF2B5EF4-FFF2-40B4-BE49-F238E27FC236}">
                <a16:creationId xmlns:a16="http://schemas.microsoft.com/office/drawing/2014/main" id="{62857948-D61A-0D47-BDEE-527EDDF76AA7}"/>
              </a:ext>
            </a:extLst>
          </p:cNvPr>
          <p:cNvSpPr/>
          <p:nvPr/>
        </p:nvSpPr>
        <p:spPr>
          <a:xfrm>
            <a:off x="219528" y="89984"/>
            <a:ext cx="4572000" cy="584775"/>
          </a:xfrm>
          <a:prstGeom prst="rect">
            <a:avLst/>
          </a:prstGeom>
        </p:spPr>
        <p:txBody>
          <a:bodyPr>
            <a:spAutoFit/>
          </a:bodyPr>
          <a:lstStyle/>
          <a:p>
            <a:r>
              <a:rPr lang="en-CA" sz="1600" b="1" dirty="0">
                <a:latin typeface="Helvetica" pitchFamily="2" charset="0"/>
              </a:rPr>
              <a:t>Fig. 1d | Patient status before and after phage treatment. </a:t>
            </a:r>
            <a:endParaRPr lang="en-US" sz="1600" dirty="0"/>
          </a:p>
        </p:txBody>
      </p:sp>
      <p:sp>
        <p:nvSpPr>
          <p:cNvPr id="5" name="TextBox 4">
            <a:extLst>
              <a:ext uri="{FF2B5EF4-FFF2-40B4-BE49-F238E27FC236}">
                <a16:creationId xmlns:a16="http://schemas.microsoft.com/office/drawing/2014/main" id="{EE809F0A-5A5F-E940-82A1-8383D5B9BC35}"/>
              </a:ext>
            </a:extLst>
          </p:cNvPr>
          <p:cNvSpPr txBox="1"/>
          <p:nvPr/>
        </p:nvSpPr>
        <p:spPr>
          <a:xfrm>
            <a:off x="4724400" y="1462519"/>
            <a:ext cx="4419600" cy="646331"/>
          </a:xfrm>
          <a:prstGeom prst="rect">
            <a:avLst/>
          </a:prstGeom>
          <a:noFill/>
        </p:spPr>
        <p:txBody>
          <a:bodyPr wrap="square" rtlCol="0">
            <a:spAutoFit/>
          </a:bodyPr>
          <a:lstStyle/>
          <a:p>
            <a:r>
              <a:rPr lang="en-US" b="1" dirty="0"/>
              <a:t>Hypothesis: </a:t>
            </a:r>
            <a:r>
              <a:rPr lang="en-US" dirty="0"/>
              <a:t>Bacteriophage treatment will clear skin lesions.</a:t>
            </a:r>
          </a:p>
        </p:txBody>
      </p:sp>
      <p:sp>
        <p:nvSpPr>
          <p:cNvPr id="6" name="TextBox 5">
            <a:extLst>
              <a:ext uri="{FF2B5EF4-FFF2-40B4-BE49-F238E27FC236}">
                <a16:creationId xmlns:a16="http://schemas.microsoft.com/office/drawing/2014/main" id="{D1C4B060-2338-8D4C-801D-42ACA3DF1CFD}"/>
              </a:ext>
            </a:extLst>
          </p:cNvPr>
          <p:cNvSpPr txBox="1"/>
          <p:nvPr/>
        </p:nvSpPr>
        <p:spPr>
          <a:xfrm>
            <a:off x="4724400" y="2104385"/>
            <a:ext cx="4419600" cy="646331"/>
          </a:xfrm>
          <a:prstGeom prst="rect">
            <a:avLst/>
          </a:prstGeom>
          <a:noFill/>
        </p:spPr>
        <p:txBody>
          <a:bodyPr wrap="square" rtlCol="0">
            <a:spAutoFit/>
          </a:bodyPr>
          <a:lstStyle/>
          <a:p>
            <a:r>
              <a:rPr lang="en-US" b="1" dirty="0"/>
              <a:t>Experiment:  </a:t>
            </a:r>
            <a:r>
              <a:rPr lang="en-US" dirty="0"/>
              <a:t>Size and severity of skin infections were monitored.</a:t>
            </a:r>
          </a:p>
        </p:txBody>
      </p:sp>
      <p:sp>
        <p:nvSpPr>
          <p:cNvPr id="7" name="TextBox 6">
            <a:extLst>
              <a:ext uri="{FF2B5EF4-FFF2-40B4-BE49-F238E27FC236}">
                <a16:creationId xmlns:a16="http://schemas.microsoft.com/office/drawing/2014/main" id="{C59340DD-8A54-3349-8667-F3D9BFC394A3}"/>
              </a:ext>
            </a:extLst>
          </p:cNvPr>
          <p:cNvSpPr txBox="1"/>
          <p:nvPr/>
        </p:nvSpPr>
        <p:spPr>
          <a:xfrm>
            <a:off x="4724400" y="2744503"/>
            <a:ext cx="4114800" cy="923330"/>
          </a:xfrm>
          <a:prstGeom prst="rect">
            <a:avLst/>
          </a:prstGeom>
          <a:noFill/>
        </p:spPr>
        <p:txBody>
          <a:bodyPr wrap="square" rtlCol="0">
            <a:spAutoFit/>
          </a:bodyPr>
          <a:lstStyle/>
          <a:p>
            <a:r>
              <a:rPr lang="en-US" b="1" dirty="0"/>
              <a:t>Result: </a:t>
            </a:r>
            <a:r>
              <a:rPr lang="en-US" dirty="0"/>
              <a:t>Bacteriophage treatment caused a dramatic improvement in size  and severity of lesions.</a:t>
            </a:r>
          </a:p>
        </p:txBody>
      </p:sp>
      <p:sp>
        <p:nvSpPr>
          <p:cNvPr id="8" name="TextBox 7">
            <a:extLst>
              <a:ext uri="{FF2B5EF4-FFF2-40B4-BE49-F238E27FC236}">
                <a16:creationId xmlns:a16="http://schemas.microsoft.com/office/drawing/2014/main" id="{8C66655A-E242-874F-8556-ADC101507156}"/>
              </a:ext>
            </a:extLst>
          </p:cNvPr>
          <p:cNvSpPr txBox="1"/>
          <p:nvPr/>
        </p:nvSpPr>
        <p:spPr>
          <a:xfrm>
            <a:off x="4724400" y="3542942"/>
            <a:ext cx="4114800" cy="523220"/>
          </a:xfrm>
          <a:prstGeom prst="rect">
            <a:avLst/>
          </a:prstGeom>
          <a:noFill/>
        </p:spPr>
        <p:txBody>
          <a:bodyPr wrap="square" rtlCol="0">
            <a:spAutoFit/>
          </a:bodyPr>
          <a:lstStyle/>
          <a:p>
            <a:r>
              <a:rPr lang="en-US" b="1" dirty="0"/>
              <a:t>Conclusion:  </a:t>
            </a:r>
            <a:r>
              <a:rPr lang="en-US" dirty="0"/>
              <a:t>The bacteriophage treatment is effective at clearing the </a:t>
            </a:r>
            <a:r>
              <a:rPr lang="en-US" i="1" dirty="0"/>
              <a:t>M. </a:t>
            </a:r>
            <a:r>
              <a:rPr lang="en-CA" i="1" dirty="0" err="1"/>
              <a:t>abscessus</a:t>
            </a:r>
            <a:r>
              <a:rPr lang="en-CA" i="1" dirty="0"/>
              <a:t> </a:t>
            </a:r>
            <a:r>
              <a:rPr lang="en-CA" dirty="0"/>
              <a:t>infections.</a:t>
            </a:r>
            <a:endParaRPr lang="en-US" dirty="0"/>
          </a:p>
        </p:txBody>
      </p:sp>
      <p:sp>
        <p:nvSpPr>
          <p:cNvPr id="9" name="TextBox 8">
            <a:extLst>
              <a:ext uri="{FF2B5EF4-FFF2-40B4-BE49-F238E27FC236}">
                <a16:creationId xmlns:a16="http://schemas.microsoft.com/office/drawing/2014/main" id="{16AA6417-FC02-8442-AAC6-7A690C06A446}"/>
              </a:ext>
            </a:extLst>
          </p:cNvPr>
          <p:cNvSpPr txBox="1"/>
          <p:nvPr/>
        </p:nvSpPr>
        <p:spPr>
          <a:xfrm>
            <a:off x="4724400" y="153414"/>
            <a:ext cx="4419600" cy="1169551"/>
          </a:xfrm>
          <a:prstGeom prst="rect">
            <a:avLst/>
          </a:prstGeom>
          <a:noFill/>
        </p:spPr>
        <p:txBody>
          <a:bodyPr wrap="square" rtlCol="0">
            <a:spAutoFit/>
          </a:bodyPr>
          <a:lstStyle/>
          <a:p>
            <a:r>
              <a:rPr lang="en-US" b="1" dirty="0" err="1"/>
              <a:t>Bkgrd</a:t>
            </a:r>
            <a:r>
              <a:rPr lang="en-US" b="1" dirty="0"/>
              <a:t>: </a:t>
            </a:r>
            <a:r>
              <a:rPr lang="en-US" dirty="0"/>
              <a:t>The patient had chronic skin infections along the </a:t>
            </a:r>
            <a:r>
              <a:rPr lang="en-US" dirty="0" err="1"/>
              <a:t>incicions</a:t>
            </a:r>
            <a:r>
              <a:rPr lang="en-US" dirty="0"/>
              <a:t> made for her lung transplant, as well as on her arm</a:t>
            </a:r>
            <a:r>
              <a:rPr lang="en-CA" dirty="0"/>
              <a:t>. These infections persisted after the lung transplant, despite treatment with an array of antibiotics.</a:t>
            </a:r>
          </a:p>
        </p:txBody>
      </p:sp>
    </p:spTree>
    <p:extLst>
      <p:ext uri="{BB962C8B-B14F-4D97-AF65-F5344CB8AC3E}">
        <p14:creationId xmlns:p14="http://schemas.microsoft.com/office/powerpoint/2010/main" val="40752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C12ED-9275-EB42-AD9D-35E1BE1E88B0}"/>
              </a:ext>
            </a:extLst>
          </p:cNvPr>
          <p:cNvPicPr>
            <a:picLocks noChangeAspect="1"/>
          </p:cNvPicPr>
          <p:nvPr/>
        </p:nvPicPr>
        <p:blipFill>
          <a:blip r:embed="rId2"/>
          <a:stretch>
            <a:fillRect/>
          </a:stretch>
        </p:blipFill>
        <p:spPr>
          <a:xfrm>
            <a:off x="239864" y="748593"/>
            <a:ext cx="4042667" cy="3209908"/>
          </a:xfrm>
          <a:prstGeom prst="rect">
            <a:avLst/>
          </a:prstGeom>
        </p:spPr>
      </p:pic>
      <p:sp>
        <p:nvSpPr>
          <p:cNvPr id="3" name="Rectangle 2">
            <a:extLst>
              <a:ext uri="{FF2B5EF4-FFF2-40B4-BE49-F238E27FC236}">
                <a16:creationId xmlns:a16="http://schemas.microsoft.com/office/drawing/2014/main" id="{B86844E5-9FAE-3541-9123-6D68E3DCA4FD}"/>
              </a:ext>
            </a:extLst>
          </p:cNvPr>
          <p:cNvSpPr/>
          <p:nvPr/>
        </p:nvSpPr>
        <p:spPr>
          <a:xfrm>
            <a:off x="145709" y="3958501"/>
            <a:ext cx="4331948" cy="830997"/>
          </a:xfrm>
          <a:prstGeom prst="rect">
            <a:avLst/>
          </a:prstGeom>
        </p:spPr>
        <p:txBody>
          <a:bodyPr wrap="square">
            <a:spAutoFit/>
          </a:bodyPr>
          <a:lstStyle/>
          <a:p>
            <a:r>
              <a:rPr lang="en-CA" sz="1200" b="1" dirty="0" err="1">
                <a:latin typeface="Helvetica" pitchFamily="2" charset="0"/>
              </a:rPr>
              <a:t>e,f</a:t>
            </a:r>
            <a:r>
              <a:rPr lang="en-CA" sz="1200" b="1" dirty="0">
                <a:latin typeface="Helvetica" pitchFamily="2" charset="0"/>
              </a:rPr>
              <a:t>, </a:t>
            </a:r>
            <a:r>
              <a:rPr lang="en-CA" sz="1200" dirty="0">
                <a:latin typeface="Helvetica" pitchFamily="2" charset="0"/>
              </a:rPr>
              <a:t>Phage titers by plaque assay (e) or </a:t>
            </a:r>
            <a:r>
              <a:rPr lang="en-CA" sz="1200" dirty="0" err="1">
                <a:latin typeface="Helvetica" pitchFamily="2" charset="0"/>
              </a:rPr>
              <a:t>dPCR</a:t>
            </a:r>
            <a:r>
              <a:rPr lang="en-CA" sz="1200" dirty="0">
                <a:latin typeface="Helvetica" pitchFamily="2" charset="0"/>
              </a:rPr>
              <a:t> (f) following phage administration (vertical arrow). Serum (black bars), sputum (purple bars), feces (green bars), and wound swab (red bars) were tested on the dates indicated (asterisks).</a:t>
            </a:r>
            <a:endParaRPr lang="en-CA" sz="1200" dirty="0">
              <a:effectLst/>
              <a:latin typeface="Helvetica" pitchFamily="2" charset="0"/>
            </a:endParaRPr>
          </a:p>
        </p:txBody>
      </p:sp>
      <p:sp>
        <p:nvSpPr>
          <p:cNvPr id="4" name="Rectangle 3">
            <a:extLst>
              <a:ext uri="{FF2B5EF4-FFF2-40B4-BE49-F238E27FC236}">
                <a16:creationId xmlns:a16="http://schemas.microsoft.com/office/drawing/2014/main" id="{D728AC73-C832-3D48-A7A8-5C1B3D969B57}"/>
              </a:ext>
            </a:extLst>
          </p:cNvPr>
          <p:cNvSpPr/>
          <p:nvPr/>
        </p:nvSpPr>
        <p:spPr>
          <a:xfrm>
            <a:off x="239864" y="80156"/>
            <a:ext cx="4551663" cy="594603"/>
          </a:xfrm>
          <a:prstGeom prst="rect">
            <a:avLst/>
          </a:prstGeom>
        </p:spPr>
        <p:txBody>
          <a:bodyPr wrap="square">
            <a:spAutoFit/>
          </a:bodyPr>
          <a:lstStyle/>
          <a:p>
            <a:r>
              <a:rPr lang="en-CA" sz="1600" b="1" dirty="0">
                <a:latin typeface="Helvetica" pitchFamily="2" charset="0"/>
              </a:rPr>
              <a:t>Fig. 1e | Patient status before and after phage treatment. </a:t>
            </a:r>
            <a:endParaRPr lang="en-US" sz="1600" dirty="0"/>
          </a:p>
        </p:txBody>
      </p:sp>
      <p:sp>
        <p:nvSpPr>
          <p:cNvPr id="5" name="TextBox 4">
            <a:extLst>
              <a:ext uri="{FF2B5EF4-FFF2-40B4-BE49-F238E27FC236}">
                <a16:creationId xmlns:a16="http://schemas.microsoft.com/office/drawing/2014/main" id="{9AF3FE44-83AF-0746-9976-4D9E3A6BAACA}"/>
              </a:ext>
            </a:extLst>
          </p:cNvPr>
          <p:cNvSpPr txBox="1"/>
          <p:nvPr/>
        </p:nvSpPr>
        <p:spPr>
          <a:xfrm>
            <a:off x="4504195" y="1306834"/>
            <a:ext cx="4399941" cy="738664"/>
          </a:xfrm>
          <a:prstGeom prst="rect">
            <a:avLst/>
          </a:prstGeom>
          <a:noFill/>
        </p:spPr>
        <p:txBody>
          <a:bodyPr wrap="square" rtlCol="0">
            <a:spAutoFit/>
          </a:bodyPr>
          <a:lstStyle/>
          <a:p>
            <a:r>
              <a:rPr lang="en-US" b="1" dirty="0"/>
              <a:t>Hypothesis: </a:t>
            </a:r>
            <a:r>
              <a:rPr lang="en-US" dirty="0"/>
              <a:t>The therapeutic effects of bacteriophages requires that they replicate and persist in the patient. </a:t>
            </a:r>
          </a:p>
        </p:txBody>
      </p:sp>
      <p:sp>
        <p:nvSpPr>
          <p:cNvPr id="6" name="TextBox 5">
            <a:extLst>
              <a:ext uri="{FF2B5EF4-FFF2-40B4-BE49-F238E27FC236}">
                <a16:creationId xmlns:a16="http://schemas.microsoft.com/office/drawing/2014/main" id="{FE8F1980-FA7E-7240-B43D-B9F1A9E246B7}"/>
              </a:ext>
            </a:extLst>
          </p:cNvPr>
          <p:cNvSpPr txBox="1"/>
          <p:nvPr/>
        </p:nvSpPr>
        <p:spPr>
          <a:xfrm>
            <a:off x="4502935" y="2162447"/>
            <a:ext cx="4399941" cy="738664"/>
          </a:xfrm>
          <a:prstGeom prst="rect">
            <a:avLst/>
          </a:prstGeom>
          <a:noFill/>
        </p:spPr>
        <p:txBody>
          <a:bodyPr wrap="square" rtlCol="0">
            <a:spAutoFit/>
          </a:bodyPr>
          <a:lstStyle/>
          <a:p>
            <a:r>
              <a:rPr lang="en-US" b="1" dirty="0"/>
              <a:t>Experiment:  </a:t>
            </a:r>
            <a:r>
              <a:rPr lang="en-US" dirty="0"/>
              <a:t>Bacteriophage titer in serum, sputum, feces and skin swabs was measured by plaque assays.</a:t>
            </a:r>
          </a:p>
        </p:txBody>
      </p:sp>
      <p:sp>
        <p:nvSpPr>
          <p:cNvPr id="7" name="TextBox 6">
            <a:extLst>
              <a:ext uri="{FF2B5EF4-FFF2-40B4-BE49-F238E27FC236}">
                <a16:creationId xmlns:a16="http://schemas.microsoft.com/office/drawing/2014/main" id="{0A31F1C0-2FC4-5645-A4BA-BE657100F118}"/>
              </a:ext>
            </a:extLst>
          </p:cNvPr>
          <p:cNvSpPr txBox="1"/>
          <p:nvPr/>
        </p:nvSpPr>
        <p:spPr>
          <a:xfrm>
            <a:off x="4517577" y="3008249"/>
            <a:ext cx="4096497" cy="523220"/>
          </a:xfrm>
          <a:prstGeom prst="rect">
            <a:avLst/>
          </a:prstGeom>
          <a:noFill/>
        </p:spPr>
        <p:txBody>
          <a:bodyPr wrap="square" rtlCol="0">
            <a:spAutoFit/>
          </a:bodyPr>
          <a:lstStyle/>
          <a:p>
            <a:r>
              <a:rPr lang="en-US" b="1" dirty="0"/>
              <a:t>Result: </a:t>
            </a:r>
            <a:r>
              <a:rPr lang="en-US" dirty="0"/>
              <a:t>High titers of bacteriophages are detected in the week after treatment.</a:t>
            </a:r>
          </a:p>
        </p:txBody>
      </p:sp>
      <p:sp>
        <p:nvSpPr>
          <p:cNvPr id="8" name="TextBox 7">
            <a:extLst>
              <a:ext uri="{FF2B5EF4-FFF2-40B4-BE49-F238E27FC236}">
                <a16:creationId xmlns:a16="http://schemas.microsoft.com/office/drawing/2014/main" id="{2CC966B0-8353-DE43-BA06-F540471E52A3}"/>
              </a:ext>
            </a:extLst>
          </p:cNvPr>
          <p:cNvSpPr txBox="1"/>
          <p:nvPr/>
        </p:nvSpPr>
        <p:spPr>
          <a:xfrm>
            <a:off x="4517577" y="3638607"/>
            <a:ext cx="4096497" cy="738664"/>
          </a:xfrm>
          <a:prstGeom prst="rect">
            <a:avLst/>
          </a:prstGeom>
          <a:noFill/>
        </p:spPr>
        <p:txBody>
          <a:bodyPr wrap="square" rtlCol="0">
            <a:spAutoFit/>
          </a:bodyPr>
          <a:lstStyle/>
          <a:p>
            <a:r>
              <a:rPr lang="en-US" b="1" dirty="0"/>
              <a:t>Conclusion: </a:t>
            </a:r>
            <a:r>
              <a:rPr lang="en-US" dirty="0"/>
              <a:t>High titers of bacteriophages persist in the patient for one week, which suggests phage replication within the patient. </a:t>
            </a:r>
          </a:p>
        </p:txBody>
      </p:sp>
      <p:sp>
        <p:nvSpPr>
          <p:cNvPr id="9" name="TextBox 8">
            <a:extLst>
              <a:ext uri="{FF2B5EF4-FFF2-40B4-BE49-F238E27FC236}">
                <a16:creationId xmlns:a16="http://schemas.microsoft.com/office/drawing/2014/main" id="{4E72A809-A3B5-EA4C-9C44-AECA6D362568}"/>
              </a:ext>
            </a:extLst>
          </p:cNvPr>
          <p:cNvSpPr txBox="1"/>
          <p:nvPr/>
        </p:nvSpPr>
        <p:spPr>
          <a:xfrm>
            <a:off x="4475324" y="213084"/>
            <a:ext cx="4399941" cy="954107"/>
          </a:xfrm>
          <a:prstGeom prst="rect">
            <a:avLst/>
          </a:prstGeom>
          <a:noFill/>
        </p:spPr>
        <p:txBody>
          <a:bodyPr wrap="square" rtlCol="0">
            <a:spAutoFit/>
          </a:bodyPr>
          <a:lstStyle/>
          <a:p>
            <a:r>
              <a:rPr lang="en-US" b="1" dirty="0" err="1"/>
              <a:t>Bkgrd</a:t>
            </a:r>
            <a:r>
              <a:rPr lang="en-US" b="1" dirty="0"/>
              <a:t>:  </a:t>
            </a:r>
            <a:r>
              <a:rPr lang="en-CA" dirty="0"/>
              <a:t>Bacteriophage treatment improved lung function and cleared infections, but it is not known if the effects of bacteriophages requires their replication in the </a:t>
            </a:r>
            <a:r>
              <a:rPr lang="en-US" dirty="0"/>
              <a:t>patient. </a:t>
            </a:r>
            <a:endParaRPr lang="en-CA" dirty="0"/>
          </a:p>
        </p:txBody>
      </p:sp>
    </p:spTree>
    <p:extLst>
      <p:ext uri="{BB962C8B-B14F-4D97-AF65-F5344CB8AC3E}">
        <p14:creationId xmlns:p14="http://schemas.microsoft.com/office/powerpoint/2010/main" val="109600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CE93C1-B160-EE44-B802-7526030C65BF}"/>
              </a:ext>
            </a:extLst>
          </p:cNvPr>
          <p:cNvPicPr>
            <a:picLocks noChangeAspect="1"/>
          </p:cNvPicPr>
          <p:nvPr/>
        </p:nvPicPr>
        <p:blipFill>
          <a:blip r:embed="rId3"/>
          <a:stretch>
            <a:fillRect/>
          </a:stretch>
        </p:blipFill>
        <p:spPr>
          <a:xfrm>
            <a:off x="449942" y="646945"/>
            <a:ext cx="4111171" cy="3162439"/>
          </a:xfrm>
          <a:prstGeom prst="rect">
            <a:avLst/>
          </a:prstGeom>
        </p:spPr>
      </p:pic>
      <p:sp>
        <p:nvSpPr>
          <p:cNvPr id="3" name="Rectangle 2">
            <a:extLst>
              <a:ext uri="{FF2B5EF4-FFF2-40B4-BE49-F238E27FC236}">
                <a16:creationId xmlns:a16="http://schemas.microsoft.com/office/drawing/2014/main" id="{8FCB87A5-3636-4340-AB14-0731850CACBD}"/>
              </a:ext>
            </a:extLst>
          </p:cNvPr>
          <p:cNvSpPr/>
          <p:nvPr/>
        </p:nvSpPr>
        <p:spPr>
          <a:xfrm>
            <a:off x="219528" y="3861642"/>
            <a:ext cx="4455354" cy="830997"/>
          </a:xfrm>
          <a:prstGeom prst="rect">
            <a:avLst/>
          </a:prstGeom>
        </p:spPr>
        <p:txBody>
          <a:bodyPr wrap="square">
            <a:spAutoFit/>
          </a:bodyPr>
          <a:lstStyle/>
          <a:p>
            <a:r>
              <a:rPr lang="en-CA" sz="1200" b="1" dirty="0" err="1">
                <a:latin typeface="Helvetica" pitchFamily="2" charset="0"/>
              </a:rPr>
              <a:t>e,f</a:t>
            </a:r>
            <a:r>
              <a:rPr lang="en-CA" sz="1200" b="1" dirty="0">
                <a:latin typeface="Helvetica" pitchFamily="2" charset="0"/>
              </a:rPr>
              <a:t>, </a:t>
            </a:r>
            <a:r>
              <a:rPr lang="en-CA" sz="1200" dirty="0">
                <a:latin typeface="Helvetica" pitchFamily="2" charset="0"/>
              </a:rPr>
              <a:t>Phage titers by plaque assay (e) or </a:t>
            </a:r>
            <a:r>
              <a:rPr lang="en-CA" sz="1200" dirty="0" err="1">
                <a:latin typeface="Helvetica" pitchFamily="2" charset="0"/>
              </a:rPr>
              <a:t>dPCR</a:t>
            </a:r>
            <a:r>
              <a:rPr lang="en-CA" sz="1200" dirty="0">
                <a:latin typeface="Helvetica" pitchFamily="2" charset="0"/>
              </a:rPr>
              <a:t> (f) following phage administration (vertical arrow). Serum (black bars), sputum (purple bars), feces (green bars), and wound swab (red bars) were tested on the dates indicated (asterisks).</a:t>
            </a:r>
            <a:endParaRPr lang="en-CA" sz="1200" dirty="0">
              <a:effectLst/>
              <a:latin typeface="Helvetica" pitchFamily="2" charset="0"/>
            </a:endParaRPr>
          </a:p>
        </p:txBody>
      </p:sp>
      <p:sp>
        <p:nvSpPr>
          <p:cNvPr id="4" name="Rectangle 3">
            <a:extLst>
              <a:ext uri="{FF2B5EF4-FFF2-40B4-BE49-F238E27FC236}">
                <a16:creationId xmlns:a16="http://schemas.microsoft.com/office/drawing/2014/main" id="{81A23064-BB2D-5442-819B-3D88C07956B3}"/>
              </a:ext>
            </a:extLst>
          </p:cNvPr>
          <p:cNvSpPr/>
          <p:nvPr/>
        </p:nvSpPr>
        <p:spPr>
          <a:xfrm>
            <a:off x="219528" y="89984"/>
            <a:ext cx="4572000" cy="584775"/>
          </a:xfrm>
          <a:prstGeom prst="rect">
            <a:avLst/>
          </a:prstGeom>
        </p:spPr>
        <p:txBody>
          <a:bodyPr>
            <a:spAutoFit/>
          </a:bodyPr>
          <a:lstStyle/>
          <a:p>
            <a:r>
              <a:rPr lang="en-CA" sz="1600" b="1" dirty="0">
                <a:latin typeface="Helvetica" pitchFamily="2" charset="0"/>
              </a:rPr>
              <a:t>Fig. 1f | Patient status before and after phage treatment. </a:t>
            </a:r>
            <a:endParaRPr lang="en-US" sz="1600" dirty="0"/>
          </a:p>
        </p:txBody>
      </p:sp>
      <p:sp>
        <p:nvSpPr>
          <p:cNvPr id="6" name="TextBox 5">
            <a:extLst>
              <a:ext uri="{FF2B5EF4-FFF2-40B4-BE49-F238E27FC236}">
                <a16:creationId xmlns:a16="http://schemas.microsoft.com/office/drawing/2014/main" id="{47AA5357-7BB2-544D-A886-20AF27EC1E35}"/>
              </a:ext>
            </a:extLst>
          </p:cNvPr>
          <p:cNvSpPr txBox="1"/>
          <p:nvPr/>
        </p:nvSpPr>
        <p:spPr>
          <a:xfrm>
            <a:off x="4791527" y="2321609"/>
            <a:ext cx="4419600" cy="738664"/>
          </a:xfrm>
          <a:prstGeom prst="rect">
            <a:avLst/>
          </a:prstGeom>
          <a:noFill/>
        </p:spPr>
        <p:txBody>
          <a:bodyPr wrap="square" rtlCol="0">
            <a:spAutoFit/>
          </a:bodyPr>
          <a:lstStyle/>
          <a:p>
            <a:r>
              <a:rPr lang="en-US" b="1" dirty="0"/>
              <a:t>Experiment:  </a:t>
            </a:r>
            <a:r>
              <a:rPr lang="en-US" dirty="0"/>
              <a:t>Bacteriophage genome copy number was measured in serum, sputum and feces using quantitative PCR.</a:t>
            </a:r>
          </a:p>
        </p:txBody>
      </p:sp>
      <p:sp>
        <p:nvSpPr>
          <p:cNvPr id="7" name="TextBox 6">
            <a:extLst>
              <a:ext uri="{FF2B5EF4-FFF2-40B4-BE49-F238E27FC236}">
                <a16:creationId xmlns:a16="http://schemas.microsoft.com/office/drawing/2014/main" id="{DA95F4D9-5768-EF4E-93D0-E3F12440ABA1}"/>
              </a:ext>
            </a:extLst>
          </p:cNvPr>
          <p:cNvSpPr txBox="1"/>
          <p:nvPr/>
        </p:nvSpPr>
        <p:spPr>
          <a:xfrm>
            <a:off x="4791527" y="3250799"/>
            <a:ext cx="4114800" cy="646331"/>
          </a:xfrm>
          <a:prstGeom prst="rect">
            <a:avLst/>
          </a:prstGeom>
          <a:noFill/>
        </p:spPr>
        <p:txBody>
          <a:bodyPr wrap="square" rtlCol="0">
            <a:spAutoFit/>
          </a:bodyPr>
          <a:lstStyle/>
          <a:p>
            <a:r>
              <a:rPr lang="en-US" b="1" dirty="0"/>
              <a:t>Result: </a:t>
            </a:r>
            <a:r>
              <a:rPr lang="en-US" dirty="0"/>
              <a:t>Bacteriophages are detected in the week after treatment.</a:t>
            </a:r>
          </a:p>
        </p:txBody>
      </p:sp>
      <p:sp>
        <p:nvSpPr>
          <p:cNvPr id="8" name="TextBox 7">
            <a:extLst>
              <a:ext uri="{FF2B5EF4-FFF2-40B4-BE49-F238E27FC236}">
                <a16:creationId xmlns:a16="http://schemas.microsoft.com/office/drawing/2014/main" id="{593F6372-F866-A142-B136-E04391233204}"/>
              </a:ext>
            </a:extLst>
          </p:cNvPr>
          <p:cNvSpPr txBox="1"/>
          <p:nvPr/>
        </p:nvSpPr>
        <p:spPr>
          <a:xfrm>
            <a:off x="4791527" y="3897130"/>
            <a:ext cx="4114800" cy="738664"/>
          </a:xfrm>
          <a:prstGeom prst="rect">
            <a:avLst/>
          </a:prstGeom>
          <a:noFill/>
        </p:spPr>
        <p:txBody>
          <a:bodyPr wrap="square" rtlCol="0">
            <a:spAutoFit/>
          </a:bodyPr>
          <a:lstStyle/>
          <a:p>
            <a:r>
              <a:rPr lang="en-US" b="1" dirty="0"/>
              <a:t>Conclusion:  </a:t>
            </a:r>
            <a:r>
              <a:rPr lang="en-US" dirty="0"/>
              <a:t>Bacteriophages persist in the patient for one week, which suggests phage replication within the patient. </a:t>
            </a:r>
          </a:p>
        </p:txBody>
      </p:sp>
      <p:sp>
        <p:nvSpPr>
          <p:cNvPr id="10" name="TextBox 9">
            <a:extLst>
              <a:ext uri="{FF2B5EF4-FFF2-40B4-BE49-F238E27FC236}">
                <a16:creationId xmlns:a16="http://schemas.microsoft.com/office/drawing/2014/main" id="{E3323DAB-1E0B-6B43-9D0C-B5F16C78A909}"/>
              </a:ext>
            </a:extLst>
          </p:cNvPr>
          <p:cNvSpPr txBox="1"/>
          <p:nvPr/>
        </p:nvSpPr>
        <p:spPr>
          <a:xfrm>
            <a:off x="4820398" y="1392419"/>
            <a:ext cx="4399941" cy="738664"/>
          </a:xfrm>
          <a:prstGeom prst="rect">
            <a:avLst/>
          </a:prstGeom>
          <a:noFill/>
        </p:spPr>
        <p:txBody>
          <a:bodyPr wrap="square" rtlCol="0">
            <a:spAutoFit/>
          </a:bodyPr>
          <a:lstStyle/>
          <a:p>
            <a:r>
              <a:rPr lang="en-US" b="1" dirty="0"/>
              <a:t>Hypothesis: </a:t>
            </a:r>
            <a:r>
              <a:rPr lang="en-US" dirty="0"/>
              <a:t>The therapeutic effects of bacteriophages requires that they replicate and persist in the patient. </a:t>
            </a:r>
          </a:p>
        </p:txBody>
      </p:sp>
      <p:sp>
        <p:nvSpPr>
          <p:cNvPr id="11" name="TextBox 10">
            <a:extLst>
              <a:ext uri="{FF2B5EF4-FFF2-40B4-BE49-F238E27FC236}">
                <a16:creationId xmlns:a16="http://schemas.microsoft.com/office/drawing/2014/main" id="{2CE39510-C5CC-204F-BD30-A905C991E820}"/>
              </a:ext>
            </a:extLst>
          </p:cNvPr>
          <p:cNvSpPr txBox="1"/>
          <p:nvPr/>
        </p:nvSpPr>
        <p:spPr>
          <a:xfrm>
            <a:off x="4791527" y="298669"/>
            <a:ext cx="4399941" cy="954107"/>
          </a:xfrm>
          <a:prstGeom prst="rect">
            <a:avLst/>
          </a:prstGeom>
          <a:noFill/>
        </p:spPr>
        <p:txBody>
          <a:bodyPr wrap="square" rtlCol="0">
            <a:spAutoFit/>
          </a:bodyPr>
          <a:lstStyle/>
          <a:p>
            <a:r>
              <a:rPr lang="en-US" b="1" dirty="0" err="1"/>
              <a:t>Bkgrd</a:t>
            </a:r>
            <a:r>
              <a:rPr lang="en-US" b="1" dirty="0"/>
              <a:t>:  </a:t>
            </a:r>
            <a:r>
              <a:rPr lang="en-CA" dirty="0"/>
              <a:t>Bacteriophage treatment improved lung function and cleared infections, but it is not known if the effects of bacteriophages requires their replication in the </a:t>
            </a:r>
            <a:r>
              <a:rPr lang="en-US" dirty="0"/>
              <a:t>patient. </a:t>
            </a:r>
            <a:endParaRPr lang="en-CA" dirty="0"/>
          </a:p>
        </p:txBody>
      </p:sp>
    </p:spTree>
    <p:extLst>
      <p:ext uri="{BB962C8B-B14F-4D97-AF65-F5344CB8AC3E}">
        <p14:creationId xmlns:p14="http://schemas.microsoft.com/office/powerpoint/2010/main" val="201527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a:t>
            </a:r>
          </a:p>
        </p:txBody>
      </p:sp>
      <p:sp>
        <p:nvSpPr>
          <p:cNvPr id="3" name="Title 1"/>
          <p:cNvSpPr txBox="1">
            <a:spLocks/>
          </p:cNvSpPr>
          <p:nvPr/>
        </p:nvSpPr>
        <p:spPr>
          <a:xfrm>
            <a:off x="311700" y="2992650"/>
            <a:ext cx="85206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2400" dirty="0"/>
              <a:t>A three-phage anti-</a:t>
            </a:r>
            <a:r>
              <a:rPr lang="en-US" sz="2400" i="1" dirty="0"/>
              <a:t>M. </a:t>
            </a:r>
            <a:r>
              <a:rPr lang="en-US" sz="2400" i="1" dirty="0" err="1"/>
              <a:t>abscessus</a:t>
            </a:r>
            <a:r>
              <a:rPr lang="en-US" sz="2400" i="1" dirty="0"/>
              <a:t> </a:t>
            </a:r>
            <a:r>
              <a:rPr lang="en-US" sz="2400" dirty="0"/>
              <a:t>GD01 cocktail.</a:t>
            </a:r>
          </a:p>
        </p:txBody>
      </p:sp>
    </p:spTree>
    <p:extLst>
      <p:ext uri="{BB962C8B-B14F-4D97-AF65-F5344CB8AC3E}">
        <p14:creationId xmlns:p14="http://schemas.microsoft.com/office/powerpoint/2010/main" val="13818802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1903</Words>
  <Application>Microsoft Office PowerPoint</Application>
  <PresentationFormat>On-screen Show (16:9)</PresentationFormat>
  <Paragraphs>76</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Helvetica</vt:lpstr>
      <vt:lpstr>Times New Roman</vt:lpstr>
      <vt:lpstr>Simple Light</vt:lpstr>
      <vt:lpstr>Engineered bacteriophages for treatment of a patient with a disseminated drug resistant Mycobacterium abscessus</vt:lpstr>
      <vt:lpstr>Figure Discussion</vt:lpstr>
      <vt:lpstr>Figure 1</vt:lpstr>
      <vt:lpstr>PowerPoint Presentation</vt:lpstr>
      <vt:lpstr>PowerPoint Presentation</vt:lpstr>
      <vt:lpstr>PowerPoint Presentation</vt:lpstr>
      <vt:lpstr>PowerPoint Presentation</vt:lpstr>
      <vt:lpstr>PowerPoint Presentation</vt:lpstr>
      <vt:lpstr>Figure 2</vt:lpstr>
      <vt:lpstr>Figure 2A </vt:lpstr>
      <vt:lpstr>Figure 2B </vt:lpstr>
      <vt:lpstr>Figure 2C </vt:lpstr>
      <vt:lpstr>Figure 2D </vt:lpstr>
      <vt:lpstr>Figure 2E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Engineered bacteriophages for treatment of a patient with a disseminated drug resistant Mycobacterium abscessus</dc:title>
  <dc:creator>Sean McClory</dc:creator>
  <cp:lastModifiedBy>Monti, Denise Lynn</cp:lastModifiedBy>
  <cp:revision>8</cp:revision>
  <dcterms:modified xsi:type="dcterms:W3CDTF">2020-08-10T18:45:10Z</dcterms:modified>
</cp:coreProperties>
</file>