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0" r:id="rId1"/>
    <p:sldMasterId id="2147483671"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5143500" type="screen16x9"/>
  <p:notesSz cx="6858000" cy="9144000"/>
  <p:embeddedFontLst>
    <p:embeddedFont>
      <p:font typeface="Raleway" panose="020B0604020202020204" charset="0"/>
      <p:regular r:id="rId27"/>
      <p:bold r:id="rId28"/>
      <p:italic r:id="rId29"/>
      <p:boldItalic r:id="rId30"/>
    </p:embeddedFont>
    <p:embeddedFont>
      <p:font typeface="Source Sans Pro" panose="020B0503030403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3e8251802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3e8251802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fbf1f90ef_2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fbf1f90ef_2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7fbf1f90ef_2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7fbf1f90ef_2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3e8251802_0_2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83e8251802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4c8d12dd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74c8d12dd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4c8d12dda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74c8d12dd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83e825180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83e82518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4c8d12dda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4c8d12dd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4c8d12dda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4c8d12dd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83e8251802_0_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83e8251802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74c8d12dda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74c8d12dd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fbf1f90ef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fbf1f90e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4c8d12dda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4c8d12dda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4c8d12dda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74c8d12dda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74c8d12dda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74c8d12dd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83e8251802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83e8251802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fbf1f90ef_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fbf1f90ef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fbf1f90ef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fbf1f90ef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fbf1f90ef_2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7fbf1f90ef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fbf1f90ef_2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fbf1f90ef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3e8251802_0_2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3e8251802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Facilitator can edit as needed for class assignments. Saving everything is recommended in order to teach good lab practical skills. Students will often want to re-make dotplots with slight changes, and having data/records makes this much easier.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fbf1f90ef_2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fbf1f90ef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fbf1f90ef_2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fbf1f90ef_2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4"/>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57" name="Google Shape;57;p14"/>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58" name="Google Shape;58;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15"/>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62" name="Google Shape;62;p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5" name="Google Shape;6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6" name="Google Shape;66;p1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0" name="Google Shape;70;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1" name="Google Shape;71;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 name="Google Shape;74;p1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7" name="Google Shape;77;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8" name="Google Shape;78;p1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81" name="Google Shape;81;p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2"/>
        <p:cNvGrpSpPr/>
        <p:nvPr/>
      </p:nvGrpSpPr>
      <p:grpSpPr>
        <a:xfrm>
          <a:off x="0" y="0"/>
          <a:ext cx="0" cy="0"/>
          <a:chOff x="0" y="0"/>
          <a:chExt cx="0" cy="0"/>
        </a:xfrm>
      </p:grpSpPr>
      <p:sp>
        <p:nvSpPr>
          <p:cNvPr id="83" name="Google Shape;83;p21"/>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 name="Google Shape;84;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85" name="Google Shape;85;p21"/>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86" name="Google Shape;86;p21"/>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7" name="Google Shape;87;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88" name="Google Shape;88;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100"/>
              <a:buNone/>
              <a:defRPr sz="2100"/>
            </a:lvl1pPr>
          </a:lstStyle>
          <a:p>
            <a:endParaRPr/>
          </a:p>
        </p:txBody>
      </p:sp>
      <p:sp>
        <p:nvSpPr>
          <p:cNvPr id="91" name="Google Shape;91;p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2"/>
        <p:cNvGrpSpPr/>
        <p:nvPr/>
      </p:nvGrpSpPr>
      <p:grpSpPr>
        <a:xfrm>
          <a:off x="0" y="0"/>
          <a:ext cx="0" cy="0"/>
          <a:chOff x="0" y="0"/>
          <a:chExt cx="0" cy="0"/>
        </a:xfrm>
      </p:grpSpPr>
      <p:sp>
        <p:nvSpPr>
          <p:cNvPr id="93" name="Google Shape;93;p2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3"/>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rtl="0">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rtl="0">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rtl="0">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rtl="0">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rtl="0">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rtl="0">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rtl="0">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rtl="0">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95" name="Google Shape;95;p23"/>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1600"/>
              </a:spcBef>
              <a:spcAft>
                <a:spcPts val="0"/>
              </a:spcAft>
              <a:buClr>
                <a:schemeClr val="lt1"/>
              </a:buClr>
              <a:buSzPts val="1400"/>
              <a:buChar char="○"/>
              <a:defRPr>
                <a:solidFill>
                  <a:schemeClr val="lt1"/>
                </a:solidFill>
              </a:defRPr>
            </a:lvl2pPr>
            <a:lvl3pPr marL="1371600" lvl="2" indent="-317500" algn="ctr" rtl="0">
              <a:spcBef>
                <a:spcPts val="1600"/>
              </a:spcBef>
              <a:spcAft>
                <a:spcPts val="0"/>
              </a:spcAft>
              <a:buClr>
                <a:schemeClr val="lt1"/>
              </a:buClr>
              <a:buSzPts val="1400"/>
              <a:buChar char="■"/>
              <a:defRPr>
                <a:solidFill>
                  <a:schemeClr val="lt1"/>
                </a:solidFill>
              </a:defRPr>
            </a:lvl3pPr>
            <a:lvl4pPr marL="1828800" lvl="3" indent="-317500" algn="ctr" rtl="0">
              <a:spcBef>
                <a:spcPts val="1600"/>
              </a:spcBef>
              <a:spcAft>
                <a:spcPts val="0"/>
              </a:spcAft>
              <a:buClr>
                <a:schemeClr val="lt1"/>
              </a:buClr>
              <a:buSzPts val="1400"/>
              <a:buChar char="●"/>
              <a:defRPr>
                <a:solidFill>
                  <a:schemeClr val="lt1"/>
                </a:solidFill>
              </a:defRPr>
            </a:lvl4pPr>
            <a:lvl5pPr marL="2286000" lvl="4" indent="-317500" algn="ctr" rtl="0">
              <a:spcBef>
                <a:spcPts val="1600"/>
              </a:spcBef>
              <a:spcAft>
                <a:spcPts val="0"/>
              </a:spcAft>
              <a:buClr>
                <a:schemeClr val="lt1"/>
              </a:buClr>
              <a:buSzPts val="1400"/>
              <a:buChar char="○"/>
              <a:defRPr>
                <a:solidFill>
                  <a:schemeClr val="lt1"/>
                </a:solidFill>
              </a:defRPr>
            </a:lvl5pPr>
            <a:lvl6pPr marL="2743200" lvl="5" indent="-317500" algn="ctr" rtl="0">
              <a:spcBef>
                <a:spcPts val="1600"/>
              </a:spcBef>
              <a:spcAft>
                <a:spcPts val="0"/>
              </a:spcAft>
              <a:buClr>
                <a:schemeClr val="lt1"/>
              </a:buClr>
              <a:buSzPts val="1400"/>
              <a:buChar char="■"/>
              <a:defRPr>
                <a:solidFill>
                  <a:schemeClr val="lt1"/>
                </a:solidFill>
              </a:defRPr>
            </a:lvl6pPr>
            <a:lvl7pPr marL="3200400" lvl="6" indent="-317500" algn="ctr" rtl="0">
              <a:spcBef>
                <a:spcPts val="1600"/>
              </a:spcBef>
              <a:spcAft>
                <a:spcPts val="0"/>
              </a:spcAft>
              <a:buClr>
                <a:schemeClr val="lt1"/>
              </a:buClr>
              <a:buSzPts val="1400"/>
              <a:buChar char="●"/>
              <a:defRPr>
                <a:solidFill>
                  <a:schemeClr val="lt1"/>
                </a:solidFill>
              </a:defRPr>
            </a:lvl7pPr>
            <a:lvl8pPr marL="3657600" lvl="7" indent="-317500" algn="ctr" rtl="0">
              <a:spcBef>
                <a:spcPts val="1600"/>
              </a:spcBef>
              <a:spcAft>
                <a:spcPts val="0"/>
              </a:spcAft>
              <a:buClr>
                <a:schemeClr val="lt1"/>
              </a:buClr>
              <a:buSzPts val="1400"/>
              <a:buChar char="○"/>
              <a:defRPr>
                <a:solidFill>
                  <a:schemeClr val="lt1"/>
                </a:solidFill>
              </a:defRPr>
            </a:lvl8pPr>
            <a:lvl9pPr marL="4114800" lvl="8" indent="-317500" algn="ctr" rtl="0">
              <a:spcBef>
                <a:spcPts val="1600"/>
              </a:spcBef>
              <a:spcAft>
                <a:spcPts val="1600"/>
              </a:spcAft>
              <a:buClr>
                <a:schemeClr val="lt1"/>
              </a:buClr>
              <a:buSzPts val="1400"/>
              <a:buChar char="■"/>
              <a:defRPr>
                <a:solidFill>
                  <a:schemeClr val="lt1"/>
                </a:solidFill>
              </a:defRPr>
            </a:lvl9pPr>
          </a:lstStyle>
          <a:p>
            <a:endParaRPr/>
          </a:p>
        </p:txBody>
      </p:sp>
      <p:sp>
        <p:nvSpPr>
          <p:cNvPr id="96" name="Google Shape;96;p2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2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rtl="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rtl="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53" name="Google Shape;53;p1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latin typeface="Source Sans Pro"/>
                <a:ea typeface="Source Sans Pro"/>
                <a:cs typeface="Source Sans Pro"/>
                <a:sym typeface="Source Sans Pro"/>
              </a:defRPr>
            </a:lvl1pPr>
            <a:lvl2pPr lvl="1" algn="r" rtl="0">
              <a:buNone/>
              <a:defRPr sz="1000">
                <a:solidFill>
                  <a:schemeClr val="lt2"/>
                </a:solidFill>
                <a:latin typeface="Source Sans Pro"/>
                <a:ea typeface="Source Sans Pro"/>
                <a:cs typeface="Source Sans Pro"/>
                <a:sym typeface="Source Sans Pro"/>
              </a:defRPr>
            </a:lvl2pPr>
            <a:lvl3pPr lvl="2" algn="r" rtl="0">
              <a:buNone/>
              <a:defRPr sz="1000">
                <a:solidFill>
                  <a:schemeClr val="lt2"/>
                </a:solidFill>
                <a:latin typeface="Source Sans Pro"/>
                <a:ea typeface="Source Sans Pro"/>
                <a:cs typeface="Source Sans Pro"/>
                <a:sym typeface="Source Sans Pro"/>
              </a:defRPr>
            </a:lvl3pPr>
            <a:lvl4pPr lvl="3" algn="r" rtl="0">
              <a:buNone/>
              <a:defRPr sz="1000">
                <a:solidFill>
                  <a:schemeClr val="lt2"/>
                </a:solidFill>
                <a:latin typeface="Source Sans Pro"/>
                <a:ea typeface="Source Sans Pro"/>
                <a:cs typeface="Source Sans Pro"/>
                <a:sym typeface="Source Sans Pro"/>
              </a:defRPr>
            </a:lvl4pPr>
            <a:lvl5pPr lvl="4" algn="r" rtl="0">
              <a:buNone/>
              <a:defRPr sz="1000">
                <a:solidFill>
                  <a:schemeClr val="lt2"/>
                </a:solidFill>
                <a:latin typeface="Source Sans Pro"/>
                <a:ea typeface="Source Sans Pro"/>
                <a:cs typeface="Source Sans Pro"/>
                <a:sym typeface="Source Sans Pro"/>
              </a:defRPr>
            </a:lvl5pPr>
            <a:lvl6pPr lvl="5" algn="r" rtl="0">
              <a:buNone/>
              <a:defRPr sz="1000">
                <a:solidFill>
                  <a:schemeClr val="lt2"/>
                </a:solidFill>
                <a:latin typeface="Source Sans Pro"/>
                <a:ea typeface="Source Sans Pro"/>
                <a:cs typeface="Source Sans Pro"/>
                <a:sym typeface="Source Sans Pro"/>
              </a:defRPr>
            </a:lvl6pPr>
            <a:lvl7pPr lvl="6" algn="r" rtl="0">
              <a:buNone/>
              <a:defRPr sz="1000">
                <a:solidFill>
                  <a:schemeClr val="lt2"/>
                </a:solidFill>
                <a:latin typeface="Source Sans Pro"/>
                <a:ea typeface="Source Sans Pro"/>
                <a:cs typeface="Source Sans Pro"/>
                <a:sym typeface="Source Sans Pro"/>
              </a:defRPr>
            </a:lvl7pPr>
            <a:lvl8pPr lvl="7" algn="r" rtl="0">
              <a:buNone/>
              <a:defRPr sz="1000">
                <a:solidFill>
                  <a:schemeClr val="lt2"/>
                </a:solidFill>
                <a:latin typeface="Source Sans Pro"/>
                <a:ea typeface="Source Sans Pro"/>
                <a:cs typeface="Source Sans Pro"/>
                <a:sym typeface="Source Sans Pro"/>
              </a:defRPr>
            </a:lvl8pPr>
            <a:lvl9pPr lvl="8" algn="r" rtl="0">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5"/>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Annotating Dotplots</a:t>
            </a:r>
            <a:endParaRPr/>
          </a:p>
        </p:txBody>
      </p:sp>
      <p:sp>
        <p:nvSpPr>
          <p:cNvPr id="104" name="Google Shape;104;p25"/>
          <p:cNvSpPr txBox="1">
            <a:spLocks noGrp="1"/>
          </p:cNvSpPr>
          <p:nvPr>
            <p:ph type="subTitle" idx="1"/>
          </p:nvPr>
        </p:nvSpPr>
        <p:spPr>
          <a:xfrm>
            <a:off x="212050" y="4033950"/>
            <a:ext cx="5507700" cy="93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500" b="1">
                <a:solidFill>
                  <a:srgbClr val="FFFFFF"/>
                </a:solidFill>
              </a:rPr>
              <a:t>by Andrew Kapinos, Canela Torres, and Amanda Freise (2020)</a:t>
            </a:r>
            <a:endParaRPr sz="2500" b="1">
              <a:solidFill>
                <a:srgbClr val="FFFFFF"/>
              </a:solidFill>
            </a:endParaRPr>
          </a:p>
        </p:txBody>
      </p:sp>
      <p:pic>
        <p:nvPicPr>
          <p:cNvPr id="105" name="Google Shape;105;p25"/>
          <p:cNvPicPr preferRelativeResize="0"/>
          <p:nvPr/>
        </p:nvPicPr>
        <p:blipFill>
          <a:blip r:embed="rId3">
            <a:alphaModFix/>
          </a:blip>
          <a:stretch>
            <a:fillRect/>
          </a:stretch>
        </p:blipFill>
        <p:spPr>
          <a:xfrm>
            <a:off x="6149824" y="4151650"/>
            <a:ext cx="2761750" cy="818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Step 2: Paste your image into your PPT slide</a:t>
            </a:r>
            <a:endParaRPr/>
          </a:p>
          <a:p>
            <a:pPr marL="0" lvl="0" indent="0" algn="l" rtl="0">
              <a:spcBef>
                <a:spcPts val="0"/>
              </a:spcBef>
              <a:spcAft>
                <a:spcPts val="0"/>
              </a:spcAft>
              <a:buNone/>
            </a:pPr>
            <a:endParaRPr/>
          </a:p>
        </p:txBody>
      </p:sp>
      <p:sp>
        <p:nvSpPr>
          <p:cNvPr id="166" name="Google Shape;166;p34"/>
          <p:cNvSpPr txBox="1">
            <a:spLocks noGrp="1"/>
          </p:cNvSpPr>
          <p:nvPr>
            <p:ph type="body" idx="1"/>
          </p:nvPr>
        </p:nvSpPr>
        <p:spPr>
          <a:xfrm>
            <a:off x="311700" y="1152475"/>
            <a:ext cx="4053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rPr>
              <a:t>Arrange it so that you have enough room to label things on the sides.</a:t>
            </a:r>
            <a:endParaRPr>
              <a:solidFill>
                <a:srgbClr val="000000"/>
              </a:solidFill>
            </a:endParaRPr>
          </a:p>
        </p:txBody>
      </p:sp>
      <p:pic>
        <p:nvPicPr>
          <p:cNvPr id="167" name="Google Shape;167;p34"/>
          <p:cNvPicPr preferRelativeResize="0"/>
          <p:nvPr/>
        </p:nvPicPr>
        <p:blipFill>
          <a:blip r:embed="rId3">
            <a:alphaModFix/>
          </a:blip>
          <a:stretch>
            <a:fillRect/>
          </a:stretch>
        </p:blipFill>
        <p:spPr>
          <a:xfrm>
            <a:off x="5266825" y="1152475"/>
            <a:ext cx="2979660" cy="3820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35"/>
          <p:cNvPicPr preferRelativeResize="0"/>
          <p:nvPr/>
        </p:nvPicPr>
        <p:blipFill rotWithShape="1">
          <a:blip r:embed="rId3">
            <a:alphaModFix/>
          </a:blip>
          <a:srcRect l="1088" t="3124" r="6626" b="4709"/>
          <a:stretch/>
        </p:blipFill>
        <p:spPr>
          <a:xfrm>
            <a:off x="4785150" y="1106150"/>
            <a:ext cx="3898925" cy="3673351"/>
          </a:xfrm>
          <a:prstGeom prst="rect">
            <a:avLst/>
          </a:prstGeom>
          <a:noFill/>
          <a:ln>
            <a:noFill/>
          </a:ln>
        </p:spPr>
      </p:pic>
      <p:sp>
        <p:nvSpPr>
          <p:cNvPr id="173" name="Google Shape;173;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3: Crop the labels from the edges</a:t>
            </a:r>
            <a:endParaRPr/>
          </a:p>
          <a:p>
            <a:pPr marL="0" lvl="0" indent="0" algn="l" rtl="0">
              <a:spcBef>
                <a:spcPts val="0"/>
              </a:spcBef>
              <a:spcAft>
                <a:spcPts val="0"/>
              </a:spcAft>
              <a:buNone/>
            </a:pPr>
            <a:endParaRPr/>
          </a:p>
        </p:txBody>
      </p:sp>
      <p:sp>
        <p:nvSpPr>
          <p:cNvPr id="174" name="Google Shape;174;p35"/>
          <p:cNvSpPr txBox="1">
            <a:spLocks noGrp="1"/>
          </p:cNvSpPr>
          <p:nvPr>
            <p:ph type="body" idx="1"/>
          </p:nvPr>
        </p:nvSpPr>
        <p:spPr>
          <a:xfrm>
            <a:off x="311700" y="1152475"/>
            <a:ext cx="4053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The labels don’t help us here, so we can remove them.</a:t>
            </a:r>
            <a:endParaRPr>
              <a:solidFill>
                <a:srgbClr val="000000"/>
              </a:solidFill>
            </a:endParaRPr>
          </a:p>
          <a:p>
            <a:pPr marL="0" lvl="0" indent="0" algn="l" rtl="0">
              <a:spcBef>
                <a:spcPts val="1600"/>
              </a:spcBef>
              <a:spcAft>
                <a:spcPts val="0"/>
              </a:spcAft>
              <a:buNone/>
            </a:pPr>
            <a:r>
              <a:rPr lang="en">
                <a:solidFill>
                  <a:srgbClr val="000000"/>
                </a:solidFill>
              </a:rPr>
              <a:t>You can crop an image by selecting the image, then clicking </a:t>
            </a:r>
            <a:r>
              <a:rPr lang="en">
                <a:solidFill>
                  <a:schemeClr val="dk1"/>
                </a:solidFill>
              </a:rPr>
              <a:t>Home &gt; Crop</a:t>
            </a:r>
            <a:endParaRPr>
              <a:solidFill>
                <a:srgbClr val="000000"/>
              </a:solidFill>
            </a:endParaRPr>
          </a:p>
          <a:p>
            <a:pPr marL="0" lvl="0" indent="0" algn="l" rtl="0">
              <a:spcBef>
                <a:spcPts val="1600"/>
              </a:spcBef>
              <a:spcAft>
                <a:spcPts val="1600"/>
              </a:spcAft>
              <a:buNone/>
            </a:pPr>
            <a:r>
              <a:rPr lang="en" b="1" i="1">
                <a:solidFill>
                  <a:srgbClr val="000000"/>
                </a:solidFill>
              </a:rPr>
              <a:t>Hint:</a:t>
            </a:r>
            <a:r>
              <a:rPr lang="en" i="1">
                <a:solidFill>
                  <a:srgbClr val="000000"/>
                </a:solidFill>
              </a:rPr>
              <a:t> be sure to crop the border of the dotplot image out! Then, you can reset the image border on Powerpoint using Picture Format &gt; Picture Border. Set the border to a 1 pt black line for a clean look.</a:t>
            </a:r>
            <a:endParaRPr i="1">
              <a:solidFill>
                <a:srgbClr val="000000"/>
              </a:solidFill>
            </a:endParaRPr>
          </a:p>
        </p:txBody>
      </p:sp>
      <p:sp>
        <p:nvSpPr>
          <p:cNvPr id="175" name="Google Shape;175;p35"/>
          <p:cNvSpPr/>
          <p:nvPr/>
        </p:nvSpPr>
        <p:spPr>
          <a:xfrm>
            <a:off x="5050800" y="1106150"/>
            <a:ext cx="3681600" cy="2175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5"/>
          <p:cNvSpPr/>
          <p:nvPr/>
        </p:nvSpPr>
        <p:spPr>
          <a:xfrm>
            <a:off x="4931000" y="1197075"/>
            <a:ext cx="222300" cy="36174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4: Adding lines to separate genomes</a:t>
            </a:r>
            <a:endParaRPr/>
          </a:p>
        </p:txBody>
      </p:sp>
      <p:sp>
        <p:nvSpPr>
          <p:cNvPr id="182" name="Google Shape;182;p36"/>
          <p:cNvSpPr txBox="1">
            <a:spLocks noGrp="1"/>
          </p:cNvSpPr>
          <p:nvPr>
            <p:ph type="body" idx="1"/>
          </p:nvPr>
        </p:nvSpPr>
        <p:spPr>
          <a:xfrm>
            <a:off x="311700" y="1152475"/>
            <a:ext cx="4419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Adding lines for every single phage may be unnecessary if you have </a:t>
            </a:r>
            <a:r>
              <a:rPr lang="en" u="sng">
                <a:solidFill>
                  <a:srgbClr val="000000"/>
                </a:solidFill>
              </a:rPr>
              <a:t>over</a:t>
            </a:r>
            <a:r>
              <a:rPr lang="en">
                <a:solidFill>
                  <a:srgbClr val="000000"/>
                </a:solidFill>
              </a:rPr>
              <a:t> 25 phages in your dotplot–ask an instructor if you are unsure of whether to include lines!</a:t>
            </a:r>
            <a:endParaRPr>
              <a:solidFill>
                <a:srgbClr val="000000"/>
              </a:solidFill>
            </a:endParaRPr>
          </a:p>
          <a:p>
            <a:pPr marL="0" lvl="0" indent="0" algn="l" rtl="0">
              <a:spcBef>
                <a:spcPts val="1600"/>
              </a:spcBef>
              <a:spcAft>
                <a:spcPts val="0"/>
              </a:spcAft>
              <a:buNone/>
            </a:pPr>
            <a:r>
              <a:rPr lang="en">
                <a:solidFill>
                  <a:srgbClr val="000000"/>
                </a:solidFill>
              </a:rPr>
              <a:t>You may also want to add lines to indicate key distinctions between different groups of phages on your dot plot.</a:t>
            </a:r>
            <a:endParaRPr>
              <a:solidFill>
                <a:srgbClr val="000000"/>
              </a:solidFill>
            </a:endParaRPr>
          </a:p>
          <a:p>
            <a:pPr marL="0" lvl="0" indent="0" algn="l" rtl="0">
              <a:spcBef>
                <a:spcPts val="1600"/>
              </a:spcBef>
              <a:spcAft>
                <a:spcPts val="1600"/>
              </a:spcAft>
              <a:buNone/>
            </a:pPr>
            <a:r>
              <a:rPr lang="en">
                <a:solidFill>
                  <a:srgbClr val="000000"/>
                </a:solidFill>
              </a:rPr>
              <a:t>Again, think of your research question. What would help the viewer understand?</a:t>
            </a:r>
            <a:endParaRPr>
              <a:solidFill>
                <a:srgbClr val="000000"/>
              </a:solidFill>
            </a:endParaRPr>
          </a:p>
        </p:txBody>
      </p:sp>
      <p:pic>
        <p:nvPicPr>
          <p:cNvPr id="183" name="Google Shape;183;p36"/>
          <p:cNvPicPr preferRelativeResize="0"/>
          <p:nvPr/>
        </p:nvPicPr>
        <p:blipFill>
          <a:blip r:embed="rId3">
            <a:alphaModFix/>
          </a:blip>
          <a:stretch>
            <a:fillRect/>
          </a:stretch>
        </p:blipFill>
        <p:spPr>
          <a:xfrm>
            <a:off x="5103400" y="1220225"/>
            <a:ext cx="3530875" cy="3530875"/>
          </a:xfrm>
          <a:prstGeom prst="rect">
            <a:avLst/>
          </a:prstGeom>
          <a:noFill/>
          <a:ln>
            <a:noFill/>
          </a:ln>
        </p:spPr>
      </p:pic>
      <p:cxnSp>
        <p:nvCxnSpPr>
          <p:cNvPr id="184" name="Google Shape;184;p36"/>
          <p:cNvCxnSpPr/>
          <p:nvPr/>
        </p:nvCxnSpPr>
        <p:spPr>
          <a:xfrm>
            <a:off x="5122538" y="2571750"/>
            <a:ext cx="3492600" cy="0"/>
          </a:xfrm>
          <a:prstGeom prst="straightConnector1">
            <a:avLst/>
          </a:prstGeom>
          <a:noFill/>
          <a:ln w="9525" cap="flat" cmpd="sng">
            <a:solidFill>
              <a:schemeClr val="dk2"/>
            </a:solidFill>
            <a:prstDash val="solid"/>
            <a:round/>
            <a:headEnd type="none" w="med" len="med"/>
            <a:tailEnd type="none" w="med" len="med"/>
          </a:ln>
        </p:spPr>
      </p:cxnSp>
      <p:cxnSp>
        <p:nvCxnSpPr>
          <p:cNvPr id="185" name="Google Shape;185;p36"/>
          <p:cNvCxnSpPr/>
          <p:nvPr/>
        </p:nvCxnSpPr>
        <p:spPr>
          <a:xfrm>
            <a:off x="6484925" y="1278950"/>
            <a:ext cx="22500" cy="34455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37"/>
          <p:cNvPicPr preferRelativeResize="0"/>
          <p:nvPr/>
        </p:nvPicPr>
        <p:blipFill>
          <a:blip r:embed="rId3">
            <a:alphaModFix/>
          </a:blip>
          <a:stretch>
            <a:fillRect/>
          </a:stretch>
        </p:blipFill>
        <p:spPr>
          <a:xfrm>
            <a:off x="4964500" y="999050"/>
            <a:ext cx="3831975" cy="3858701"/>
          </a:xfrm>
          <a:prstGeom prst="rect">
            <a:avLst/>
          </a:prstGeom>
          <a:noFill/>
          <a:ln>
            <a:noFill/>
          </a:ln>
        </p:spPr>
      </p:pic>
      <p:sp>
        <p:nvSpPr>
          <p:cNvPr id="191" name="Google Shape;191;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4-1: Add lines along one axis</a:t>
            </a:r>
            <a:endParaRPr/>
          </a:p>
        </p:txBody>
      </p:sp>
      <p:sp>
        <p:nvSpPr>
          <p:cNvPr id="192" name="Google Shape;192;p37"/>
          <p:cNvSpPr txBox="1">
            <a:spLocks noGrp="1"/>
          </p:cNvSpPr>
          <p:nvPr>
            <p:ph type="body" idx="1"/>
          </p:nvPr>
        </p:nvSpPr>
        <p:spPr>
          <a:xfrm>
            <a:off x="311700" y="1152475"/>
            <a:ext cx="4419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To add lines, use Insert &gt; Shapes &gt; Line</a:t>
            </a:r>
            <a:endParaRPr>
              <a:solidFill>
                <a:srgbClr val="000000"/>
              </a:solidFill>
            </a:endParaRPr>
          </a:p>
          <a:p>
            <a:pPr marL="0" lvl="0" indent="0" algn="l" rtl="0">
              <a:spcBef>
                <a:spcPts val="1600"/>
              </a:spcBef>
              <a:spcAft>
                <a:spcPts val="0"/>
              </a:spcAft>
              <a:buNone/>
            </a:pPr>
            <a:r>
              <a:rPr lang="en">
                <a:solidFill>
                  <a:srgbClr val="000000"/>
                </a:solidFill>
              </a:rPr>
              <a:t>Try to make sure that the thickness and color of the line you select is consistent (ie. 1 pt black)</a:t>
            </a:r>
            <a:endParaRPr>
              <a:solidFill>
                <a:srgbClr val="000000"/>
              </a:solidFill>
            </a:endParaRPr>
          </a:p>
          <a:p>
            <a:pPr marL="0" lvl="0" indent="0" algn="l" rtl="0">
              <a:spcBef>
                <a:spcPts val="1600"/>
              </a:spcBef>
              <a:spcAft>
                <a:spcPts val="1600"/>
              </a:spcAft>
              <a:buNone/>
            </a:pPr>
            <a:r>
              <a:rPr lang="en">
                <a:solidFill>
                  <a:srgbClr val="000000"/>
                </a:solidFill>
              </a:rPr>
              <a:t>Place the lines such that a small tick mark extends above the top axis of your plot</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38"/>
          <p:cNvPicPr preferRelativeResize="0"/>
          <p:nvPr/>
        </p:nvPicPr>
        <p:blipFill>
          <a:blip r:embed="rId3">
            <a:alphaModFix/>
          </a:blip>
          <a:stretch>
            <a:fillRect/>
          </a:stretch>
        </p:blipFill>
        <p:spPr>
          <a:xfrm>
            <a:off x="6646525" y="2884650"/>
            <a:ext cx="2233125" cy="2170376"/>
          </a:xfrm>
          <a:prstGeom prst="rect">
            <a:avLst/>
          </a:prstGeom>
          <a:noFill/>
          <a:ln>
            <a:noFill/>
          </a:ln>
        </p:spPr>
      </p:pic>
      <p:sp>
        <p:nvSpPr>
          <p:cNvPr id="198" name="Google Shape;198;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4-2: Add lines along the adjacent axis</a:t>
            </a:r>
            <a:endParaRPr/>
          </a:p>
        </p:txBody>
      </p:sp>
      <p:sp>
        <p:nvSpPr>
          <p:cNvPr id="199" name="Google Shape;199;p38"/>
          <p:cNvSpPr txBox="1">
            <a:spLocks noGrp="1"/>
          </p:cNvSpPr>
          <p:nvPr>
            <p:ph type="body" idx="1"/>
          </p:nvPr>
        </p:nvSpPr>
        <p:spPr>
          <a:xfrm>
            <a:off x="311700" y="1152475"/>
            <a:ext cx="4419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Select all of the lines you just added by Shift-clicking each of the lines.</a:t>
            </a:r>
            <a:endParaRPr>
              <a:solidFill>
                <a:srgbClr val="000000"/>
              </a:solidFill>
            </a:endParaRPr>
          </a:p>
          <a:p>
            <a:pPr marL="0" lvl="0" indent="0" algn="l" rtl="0">
              <a:spcBef>
                <a:spcPts val="1600"/>
              </a:spcBef>
              <a:spcAft>
                <a:spcPts val="0"/>
              </a:spcAft>
              <a:buNone/>
            </a:pPr>
            <a:r>
              <a:rPr lang="en">
                <a:solidFill>
                  <a:srgbClr val="000000"/>
                </a:solidFill>
              </a:rPr>
              <a:t>Right click and select ‘Group’</a:t>
            </a:r>
            <a:endParaRPr>
              <a:solidFill>
                <a:srgbClr val="000000"/>
              </a:solidFill>
            </a:endParaRPr>
          </a:p>
          <a:p>
            <a:pPr marL="0" lvl="0" indent="0" algn="l" rtl="0">
              <a:spcBef>
                <a:spcPts val="1600"/>
              </a:spcBef>
              <a:spcAft>
                <a:spcPts val="1600"/>
              </a:spcAft>
              <a:buNone/>
            </a:pPr>
            <a:r>
              <a:rPr lang="en">
                <a:solidFill>
                  <a:srgbClr val="000000"/>
                </a:solidFill>
              </a:rPr>
              <a:t>Copy and paste the grouped lines, rotate 90º to the right (clockwise), then realign with your plot to complete your gridlines!</a:t>
            </a:r>
            <a:endParaRPr>
              <a:solidFill>
                <a:srgbClr val="000000"/>
              </a:solidFill>
            </a:endParaRPr>
          </a:p>
        </p:txBody>
      </p:sp>
      <p:pic>
        <p:nvPicPr>
          <p:cNvPr id="200" name="Google Shape;200;p38"/>
          <p:cNvPicPr preferRelativeResize="0"/>
          <p:nvPr/>
        </p:nvPicPr>
        <p:blipFill>
          <a:blip r:embed="rId4">
            <a:alphaModFix/>
          </a:blip>
          <a:stretch>
            <a:fillRect/>
          </a:stretch>
        </p:blipFill>
        <p:spPr>
          <a:xfrm>
            <a:off x="4692400" y="1017725"/>
            <a:ext cx="2093125" cy="2075700"/>
          </a:xfrm>
          <a:prstGeom prst="rect">
            <a:avLst/>
          </a:prstGeom>
          <a:noFill/>
          <a:ln>
            <a:noFill/>
          </a:ln>
        </p:spPr>
      </p:pic>
      <p:sp>
        <p:nvSpPr>
          <p:cNvPr id="201" name="Google Shape;201;p38"/>
          <p:cNvSpPr/>
          <p:nvPr/>
        </p:nvSpPr>
        <p:spPr>
          <a:xfrm rot="704356">
            <a:off x="6819371" y="1899850"/>
            <a:ext cx="1204800" cy="803214"/>
          </a:xfrm>
          <a:custGeom>
            <a:avLst/>
            <a:gdLst/>
            <a:ahLst/>
            <a:cxnLst/>
            <a:rect l="l" t="t" r="r" b="b"/>
            <a:pathLst>
              <a:path w="20080" h="12795" extrusionOk="0">
                <a:moveTo>
                  <a:pt x="0" y="747"/>
                </a:moveTo>
                <a:cubicBezTo>
                  <a:pt x="1184" y="644"/>
                  <a:pt x="4685" y="-128"/>
                  <a:pt x="7105" y="129"/>
                </a:cubicBezTo>
                <a:cubicBezTo>
                  <a:pt x="9525" y="387"/>
                  <a:pt x="12563" y="1005"/>
                  <a:pt x="14519" y="2292"/>
                </a:cubicBezTo>
                <a:cubicBezTo>
                  <a:pt x="16476" y="3579"/>
                  <a:pt x="17917" y="6102"/>
                  <a:pt x="18844" y="7852"/>
                </a:cubicBezTo>
                <a:cubicBezTo>
                  <a:pt x="19771" y="9603"/>
                  <a:pt x="19874" y="11971"/>
                  <a:pt x="20080" y="12795"/>
                </a:cubicBezTo>
              </a:path>
            </a:pathLst>
          </a:custGeom>
          <a:noFill/>
          <a:ln w="38100" cap="flat" cmpd="sng">
            <a:solidFill>
              <a:srgbClr val="CC0000"/>
            </a:solidFill>
            <a:prstDash val="solid"/>
            <a:round/>
            <a:headEnd type="none" w="med" len="med"/>
            <a:tailEnd type="stealth" w="med" len="med"/>
          </a:ln>
        </p:spPr>
      </p:sp>
      <p:sp>
        <p:nvSpPr>
          <p:cNvPr id="202" name="Google Shape;202;p38"/>
          <p:cNvSpPr txBox="1">
            <a:spLocks noGrp="1"/>
          </p:cNvSpPr>
          <p:nvPr>
            <p:ph type="body" idx="1"/>
          </p:nvPr>
        </p:nvSpPr>
        <p:spPr>
          <a:xfrm>
            <a:off x="7489200" y="1426038"/>
            <a:ext cx="1343100" cy="1145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000000"/>
                </a:solidFill>
              </a:rPr>
              <a:t>Copy</a:t>
            </a:r>
            <a:endParaRPr>
              <a:solidFill>
                <a:srgbClr val="000000"/>
              </a:solidFill>
            </a:endParaRPr>
          </a:p>
          <a:p>
            <a:pPr marL="0" lvl="0" indent="0" algn="l" rtl="0">
              <a:lnSpc>
                <a:spcPct val="100000"/>
              </a:lnSpc>
              <a:spcBef>
                <a:spcPts val="0"/>
              </a:spcBef>
              <a:spcAft>
                <a:spcPts val="0"/>
              </a:spcAft>
              <a:buNone/>
            </a:pPr>
            <a:r>
              <a:rPr lang="en">
                <a:solidFill>
                  <a:srgbClr val="000000"/>
                </a:solidFill>
              </a:rPr>
              <a:t>    Paste</a:t>
            </a:r>
            <a:endParaRPr>
              <a:solidFill>
                <a:srgbClr val="000000"/>
              </a:solidFill>
            </a:endParaRPr>
          </a:p>
          <a:p>
            <a:pPr marL="0" lvl="0" indent="0" algn="l" rtl="0">
              <a:lnSpc>
                <a:spcPct val="100000"/>
              </a:lnSpc>
              <a:spcBef>
                <a:spcPts val="0"/>
              </a:spcBef>
              <a:spcAft>
                <a:spcPts val="0"/>
              </a:spcAft>
              <a:buNone/>
            </a:pPr>
            <a:r>
              <a:rPr lang="en">
                <a:solidFill>
                  <a:srgbClr val="000000"/>
                </a:solidFill>
              </a:rPr>
              <a:t>       Rotate</a:t>
            </a: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5: Add phage names using text boxes</a:t>
            </a:r>
            <a:endParaRPr/>
          </a:p>
          <a:p>
            <a:pPr marL="0" lvl="0" indent="0" algn="l" rtl="0">
              <a:spcBef>
                <a:spcPts val="0"/>
              </a:spcBef>
              <a:spcAft>
                <a:spcPts val="0"/>
              </a:spcAft>
              <a:buNone/>
            </a:pPr>
            <a:endParaRPr/>
          </a:p>
        </p:txBody>
      </p:sp>
      <p:sp>
        <p:nvSpPr>
          <p:cNvPr id="208" name="Google Shape;208;p39"/>
          <p:cNvSpPr txBox="1">
            <a:spLocks noGrp="1"/>
          </p:cNvSpPr>
          <p:nvPr>
            <p:ph type="body" idx="1"/>
          </p:nvPr>
        </p:nvSpPr>
        <p:spPr>
          <a:xfrm>
            <a:off x="311700" y="1152475"/>
            <a:ext cx="3851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If you aren’t sure where each genome is on the dotplot, you’ll need to go back into Gepard and identify the positions by mousing over your dotplot and reading the names of the sequences at the bottom.</a:t>
            </a:r>
            <a:endParaRPr>
              <a:solidFill>
                <a:srgbClr val="000000"/>
              </a:solidFill>
            </a:endParaRPr>
          </a:p>
          <a:p>
            <a:pPr marL="0" lvl="0" indent="0" algn="l" rtl="0">
              <a:spcBef>
                <a:spcPts val="1600"/>
              </a:spcBef>
              <a:spcAft>
                <a:spcPts val="1600"/>
              </a:spcAft>
              <a:buNone/>
            </a:pPr>
            <a:r>
              <a:rPr lang="en">
                <a:solidFill>
                  <a:srgbClr val="000000"/>
                </a:solidFill>
              </a:rPr>
              <a:t>Be sure to use a large, legible, sans serif font! This should be consistent across figures/papers/posters.</a:t>
            </a:r>
            <a:endParaRPr>
              <a:solidFill>
                <a:srgbClr val="000000"/>
              </a:solidFill>
            </a:endParaRPr>
          </a:p>
        </p:txBody>
      </p:sp>
      <p:pic>
        <p:nvPicPr>
          <p:cNvPr id="209" name="Google Shape;209;p39"/>
          <p:cNvPicPr preferRelativeResize="0"/>
          <p:nvPr/>
        </p:nvPicPr>
        <p:blipFill>
          <a:blip r:embed="rId3">
            <a:alphaModFix/>
          </a:blip>
          <a:stretch>
            <a:fillRect/>
          </a:stretch>
        </p:blipFill>
        <p:spPr>
          <a:xfrm>
            <a:off x="4301825" y="1262800"/>
            <a:ext cx="4410950" cy="3502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5-1: Add phage names to the left axis</a:t>
            </a:r>
            <a:endParaRPr/>
          </a:p>
          <a:p>
            <a:pPr marL="0" lvl="0" indent="0" algn="l" rtl="0">
              <a:spcBef>
                <a:spcPts val="0"/>
              </a:spcBef>
              <a:spcAft>
                <a:spcPts val="0"/>
              </a:spcAft>
              <a:buNone/>
            </a:pPr>
            <a:endParaRPr/>
          </a:p>
        </p:txBody>
      </p:sp>
      <p:sp>
        <p:nvSpPr>
          <p:cNvPr id="215" name="Google Shape;215;p40"/>
          <p:cNvSpPr txBox="1">
            <a:spLocks noGrp="1"/>
          </p:cNvSpPr>
          <p:nvPr>
            <p:ph type="body" idx="1"/>
          </p:nvPr>
        </p:nvSpPr>
        <p:spPr>
          <a:xfrm>
            <a:off x="311700" y="1152475"/>
            <a:ext cx="3009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Use text boxes to add phage names to the leftmost axis.</a:t>
            </a:r>
            <a:endParaRPr>
              <a:solidFill>
                <a:srgbClr val="000000"/>
              </a:solidFill>
            </a:endParaRPr>
          </a:p>
          <a:p>
            <a:pPr marL="0" lvl="0" indent="0" algn="l" rtl="0">
              <a:spcBef>
                <a:spcPts val="1600"/>
              </a:spcBef>
              <a:spcAft>
                <a:spcPts val="0"/>
              </a:spcAft>
              <a:buNone/>
            </a:pPr>
            <a:r>
              <a:rPr lang="en">
                <a:solidFill>
                  <a:srgbClr val="000000"/>
                </a:solidFill>
              </a:rPr>
              <a:t>To align, Shift-click to select all of the text boxes, then select: Home &gt; Arrange &gt; Align &gt; Align Right.</a:t>
            </a:r>
            <a:endParaRPr>
              <a:solidFill>
                <a:srgbClr val="000000"/>
              </a:solidFill>
            </a:endParaRPr>
          </a:p>
          <a:p>
            <a:pPr marL="0" lvl="0" indent="0" algn="l" rtl="0">
              <a:spcBef>
                <a:spcPts val="1600"/>
              </a:spcBef>
              <a:spcAft>
                <a:spcPts val="1600"/>
              </a:spcAft>
              <a:buNone/>
            </a:pPr>
            <a:r>
              <a:rPr lang="en">
                <a:solidFill>
                  <a:srgbClr val="000000"/>
                </a:solidFill>
              </a:rPr>
              <a:t>Reposition the names as needed! </a:t>
            </a:r>
            <a:endParaRPr>
              <a:solidFill>
                <a:srgbClr val="000000"/>
              </a:solidFill>
            </a:endParaRPr>
          </a:p>
        </p:txBody>
      </p:sp>
      <p:pic>
        <p:nvPicPr>
          <p:cNvPr id="216" name="Google Shape;216;p40"/>
          <p:cNvPicPr preferRelativeResize="0"/>
          <p:nvPr/>
        </p:nvPicPr>
        <p:blipFill>
          <a:blip r:embed="rId3">
            <a:alphaModFix/>
          </a:blip>
          <a:stretch>
            <a:fillRect/>
          </a:stretch>
        </p:blipFill>
        <p:spPr>
          <a:xfrm>
            <a:off x="3558375" y="1374450"/>
            <a:ext cx="5315924" cy="2869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5-2: Add phage names to the top axis</a:t>
            </a:r>
            <a:endParaRPr/>
          </a:p>
          <a:p>
            <a:pPr marL="0" lvl="0" indent="0" algn="l" rtl="0">
              <a:spcBef>
                <a:spcPts val="0"/>
              </a:spcBef>
              <a:spcAft>
                <a:spcPts val="0"/>
              </a:spcAft>
              <a:buNone/>
            </a:pPr>
            <a:endParaRPr/>
          </a:p>
        </p:txBody>
      </p:sp>
      <p:sp>
        <p:nvSpPr>
          <p:cNvPr id="222" name="Google Shape;222;p41"/>
          <p:cNvSpPr txBox="1">
            <a:spLocks noGrp="1"/>
          </p:cNvSpPr>
          <p:nvPr>
            <p:ph type="body" idx="1"/>
          </p:nvPr>
        </p:nvSpPr>
        <p:spPr>
          <a:xfrm>
            <a:off x="311700" y="1152475"/>
            <a:ext cx="2901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Copy and paste all of the text boxes. Select Home &gt; Arrange &gt; Align &gt; Align Left, then right click and select ‘Group’</a:t>
            </a:r>
            <a:endParaRPr>
              <a:solidFill>
                <a:schemeClr val="dk1"/>
              </a:solidFill>
            </a:endParaRPr>
          </a:p>
          <a:p>
            <a:pPr marL="0" lvl="0" indent="0" algn="l" rtl="0">
              <a:spcBef>
                <a:spcPts val="1600"/>
              </a:spcBef>
              <a:spcAft>
                <a:spcPts val="1600"/>
              </a:spcAft>
              <a:buClr>
                <a:schemeClr val="dk1"/>
              </a:buClr>
              <a:buSzPts val="1100"/>
              <a:buFont typeface="Arial"/>
              <a:buNone/>
            </a:pPr>
            <a:r>
              <a:rPr lang="en">
                <a:solidFill>
                  <a:schemeClr val="dk1"/>
                </a:solidFill>
              </a:rPr>
              <a:t>Finally, rotate 90º to the left (counterclockwise), then realign with your plot to complete your name labels!</a:t>
            </a:r>
            <a:endParaRPr>
              <a:solidFill>
                <a:srgbClr val="000000"/>
              </a:solidFill>
            </a:endParaRPr>
          </a:p>
        </p:txBody>
      </p:sp>
      <p:pic>
        <p:nvPicPr>
          <p:cNvPr id="223" name="Google Shape;223;p41"/>
          <p:cNvPicPr preferRelativeResize="0"/>
          <p:nvPr/>
        </p:nvPicPr>
        <p:blipFill rotWithShape="1">
          <a:blip r:embed="rId3">
            <a:alphaModFix/>
          </a:blip>
          <a:srcRect r="10015" b="16464"/>
          <a:stretch/>
        </p:blipFill>
        <p:spPr>
          <a:xfrm>
            <a:off x="3251325" y="1608149"/>
            <a:ext cx="2307199" cy="2378939"/>
          </a:xfrm>
          <a:prstGeom prst="rect">
            <a:avLst/>
          </a:prstGeom>
          <a:noFill/>
          <a:ln>
            <a:noFill/>
          </a:ln>
        </p:spPr>
      </p:pic>
      <p:pic>
        <p:nvPicPr>
          <p:cNvPr id="224" name="Google Shape;224;p41"/>
          <p:cNvPicPr preferRelativeResize="0"/>
          <p:nvPr/>
        </p:nvPicPr>
        <p:blipFill rotWithShape="1">
          <a:blip r:embed="rId4">
            <a:alphaModFix/>
          </a:blip>
          <a:srcRect l="50791" r="10017" b="38871"/>
          <a:stretch/>
        </p:blipFill>
        <p:spPr>
          <a:xfrm>
            <a:off x="5790000" y="1639050"/>
            <a:ext cx="1277500" cy="2213024"/>
          </a:xfrm>
          <a:prstGeom prst="rect">
            <a:avLst/>
          </a:prstGeom>
          <a:noFill/>
          <a:ln>
            <a:noFill/>
          </a:ln>
        </p:spPr>
      </p:pic>
      <p:pic>
        <p:nvPicPr>
          <p:cNvPr id="225" name="Google Shape;225;p41"/>
          <p:cNvPicPr preferRelativeResize="0"/>
          <p:nvPr/>
        </p:nvPicPr>
        <p:blipFill>
          <a:blip r:embed="rId5">
            <a:alphaModFix/>
          </a:blip>
          <a:stretch>
            <a:fillRect/>
          </a:stretch>
        </p:blipFill>
        <p:spPr>
          <a:xfrm>
            <a:off x="7206250" y="1904000"/>
            <a:ext cx="1687825" cy="168311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42"/>
          <p:cNvPicPr preferRelativeResize="0"/>
          <p:nvPr/>
        </p:nvPicPr>
        <p:blipFill>
          <a:blip r:embed="rId3">
            <a:alphaModFix/>
          </a:blip>
          <a:stretch>
            <a:fillRect/>
          </a:stretch>
        </p:blipFill>
        <p:spPr>
          <a:xfrm>
            <a:off x="4649100" y="861200"/>
            <a:ext cx="4026353" cy="3820976"/>
          </a:xfrm>
          <a:prstGeom prst="rect">
            <a:avLst/>
          </a:prstGeom>
          <a:noFill/>
          <a:ln>
            <a:noFill/>
          </a:ln>
        </p:spPr>
      </p:pic>
      <p:sp>
        <p:nvSpPr>
          <p:cNvPr id="231" name="Google Shape;231;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6: Add other information</a:t>
            </a:r>
            <a:endParaRPr/>
          </a:p>
          <a:p>
            <a:pPr marL="0" lvl="0" indent="0" algn="l" rtl="0">
              <a:spcBef>
                <a:spcPts val="0"/>
              </a:spcBef>
              <a:spcAft>
                <a:spcPts val="0"/>
              </a:spcAft>
              <a:buNone/>
            </a:pPr>
            <a:endParaRPr/>
          </a:p>
        </p:txBody>
      </p:sp>
      <p:sp>
        <p:nvSpPr>
          <p:cNvPr id="232" name="Google Shape;232;p42"/>
          <p:cNvSpPr txBox="1">
            <a:spLocks noGrp="1"/>
          </p:cNvSpPr>
          <p:nvPr>
            <p:ph type="body" idx="1"/>
          </p:nvPr>
        </p:nvSpPr>
        <p:spPr>
          <a:xfrm>
            <a:off x="311700" y="1152475"/>
            <a:ext cx="4337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What else is necessary to help the viewer understand the main finding of your dotplot? What do you need to answer your research question?</a:t>
            </a:r>
            <a:endParaRPr>
              <a:solidFill>
                <a:srgbClr val="000000"/>
              </a:solidFill>
            </a:endParaRPr>
          </a:p>
          <a:p>
            <a:pPr marL="0" lvl="0" indent="0" algn="l" rtl="0">
              <a:spcBef>
                <a:spcPts val="1600"/>
              </a:spcBef>
              <a:spcAft>
                <a:spcPts val="0"/>
              </a:spcAft>
              <a:buNone/>
            </a:pPr>
            <a:r>
              <a:rPr lang="en">
                <a:solidFill>
                  <a:srgbClr val="000000"/>
                </a:solidFill>
              </a:rPr>
              <a:t>Common additions are host or cluster, but this will depend on your research question.</a:t>
            </a:r>
            <a:endParaRPr>
              <a:solidFill>
                <a:srgbClr val="000000"/>
              </a:solidFill>
            </a:endParaRPr>
          </a:p>
          <a:p>
            <a:pPr marL="0" lvl="0" indent="0" algn="l" rtl="0">
              <a:spcBef>
                <a:spcPts val="1600"/>
              </a:spcBef>
              <a:spcAft>
                <a:spcPts val="1600"/>
              </a:spcAft>
              <a:buNone/>
            </a:pPr>
            <a:r>
              <a:rPr lang="en">
                <a:solidFill>
                  <a:srgbClr val="000000"/>
                </a:solidFill>
              </a:rPr>
              <a:t>Additional annotations can be added using </a:t>
            </a:r>
            <a:r>
              <a:rPr lang="en">
                <a:solidFill>
                  <a:schemeClr val="dk1"/>
                </a:solidFill>
              </a:rPr>
              <a:t>Insert &gt; Shapes &gt; Rectangle.</a:t>
            </a: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7-1: Add another word size (optional)</a:t>
            </a:r>
            <a:endParaRPr/>
          </a:p>
          <a:p>
            <a:pPr marL="0" lvl="0" indent="0" algn="l" rtl="0">
              <a:spcBef>
                <a:spcPts val="0"/>
              </a:spcBef>
              <a:spcAft>
                <a:spcPts val="0"/>
              </a:spcAft>
              <a:buNone/>
            </a:pPr>
            <a:endParaRPr/>
          </a:p>
        </p:txBody>
      </p:sp>
      <p:sp>
        <p:nvSpPr>
          <p:cNvPr id="238" name="Google Shape;238;p43"/>
          <p:cNvSpPr txBox="1">
            <a:spLocks noGrp="1"/>
          </p:cNvSpPr>
          <p:nvPr>
            <p:ph type="body" idx="1"/>
          </p:nvPr>
        </p:nvSpPr>
        <p:spPr>
          <a:xfrm>
            <a:off x="311700" y="1152475"/>
            <a:ext cx="4337400" cy="373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You can superimpose another word size onto your dotplot if you’d like! </a:t>
            </a:r>
            <a:endParaRPr>
              <a:solidFill>
                <a:srgbClr val="000000"/>
              </a:solidFill>
            </a:endParaRPr>
          </a:p>
          <a:p>
            <a:pPr marL="0" lvl="0" indent="0" algn="l" rtl="0">
              <a:spcBef>
                <a:spcPts val="1600"/>
              </a:spcBef>
              <a:spcAft>
                <a:spcPts val="0"/>
              </a:spcAft>
              <a:buNone/>
            </a:pPr>
            <a:r>
              <a:rPr lang="en">
                <a:solidFill>
                  <a:srgbClr val="000000"/>
                </a:solidFill>
              </a:rPr>
              <a:t>Begin by ungrouping all of the grouped objects on your document (Ctrl + A or ⌘Cmd + A, then right-click and select Group &gt; Ungroup. </a:t>
            </a:r>
            <a:endParaRPr>
              <a:solidFill>
                <a:srgbClr val="000000"/>
              </a:solidFill>
            </a:endParaRPr>
          </a:p>
          <a:p>
            <a:pPr marL="0" lvl="0" indent="0" algn="l" rtl="0">
              <a:spcBef>
                <a:spcPts val="1600"/>
              </a:spcBef>
              <a:spcAft>
                <a:spcPts val="1600"/>
              </a:spcAft>
              <a:buNone/>
            </a:pPr>
            <a:r>
              <a:rPr lang="en" b="1" i="1">
                <a:solidFill>
                  <a:srgbClr val="000000"/>
                </a:solidFill>
              </a:rPr>
              <a:t>Note:</a:t>
            </a:r>
            <a:r>
              <a:rPr lang="en" i="1">
                <a:solidFill>
                  <a:srgbClr val="000000"/>
                </a:solidFill>
              </a:rPr>
              <a:t> you may have to do this several times to fully ungroup all of the objects. Repeat this step until there is no longer an ‘Ungroup’ option!</a:t>
            </a:r>
            <a:endParaRPr i="1">
              <a:solidFill>
                <a:srgbClr val="000000"/>
              </a:solidFill>
            </a:endParaRPr>
          </a:p>
        </p:txBody>
      </p:sp>
      <p:pic>
        <p:nvPicPr>
          <p:cNvPr id="239" name="Google Shape;239;p43"/>
          <p:cNvPicPr preferRelativeResize="0"/>
          <p:nvPr/>
        </p:nvPicPr>
        <p:blipFill>
          <a:blip r:embed="rId3">
            <a:alphaModFix/>
          </a:blip>
          <a:stretch>
            <a:fillRect/>
          </a:stretch>
        </p:blipFill>
        <p:spPr>
          <a:xfrm>
            <a:off x="4724275" y="1317138"/>
            <a:ext cx="4190097" cy="29480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do we need to annotate a dotplot?</a:t>
            </a:r>
            <a:endParaRPr/>
          </a:p>
        </p:txBody>
      </p:sp>
      <p:sp>
        <p:nvSpPr>
          <p:cNvPr id="111" name="Google Shape;111;p26"/>
          <p:cNvSpPr txBox="1">
            <a:spLocks noGrp="1"/>
          </p:cNvSpPr>
          <p:nvPr>
            <p:ph type="body" idx="1"/>
          </p:nvPr>
        </p:nvSpPr>
        <p:spPr>
          <a:xfrm>
            <a:off x="311700" y="1152475"/>
            <a:ext cx="4063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Which phage are which?</a:t>
            </a:r>
            <a:endParaRPr>
              <a:solidFill>
                <a:schemeClr val="dk1"/>
              </a:solidFill>
            </a:endParaRPr>
          </a:p>
          <a:p>
            <a:pPr marL="0" lvl="0" indent="0" algn="l" rtl="0">
              <a:spcBef>
                <a:spcPts val="1600"/>
              </a:spcBef>
              <a:spcAft>
                <a:spcPts val="0"/>
              </a:spcAft>
              <a:buNone/>
            </a:pPr>
            <a:r>
              <a:rPr lang="en">
                <a:solidFill>
                  <a:schemeClr val="dk1"/>
                </a:solidFill>
              </a:rPr>
              <a:t>Where do individual genomes begin and end?</a:t>
            </a:r>
            <a:endParaRPr>
              <a:solidFill>
                <a:schemeClr val="dk1"/>
              </a:solidFill>
            </a:endParaRPr>
          </a:p>
          <a:p>
            <a:pPr marL="0" lvl="0" indent="0" algn="l" rtl="0">
              <a:spcBef>
                <a:spcPts val="1600"/>
              </a:spcBef>
              <a:spcAft>
                <a:spcPts val="0"/>
              </a:spcAft>
              <a:buNone/>
            </a:pPr>
            <a:r>
              <a:rPr lang="en">
                <a:solidFill>
                  <a:schemeClr val="dk1"/>
                </a:solidFill>
              </a:rPr>
              <a:t>How does this dotplot answer our research question?</a:t>
            </a:r>
            <a:endParaRPr>
              <a:solidFill>
                <a:schemeClr val="dk1"/>
              </a:solidFill>
            </a:endParaRPr>
          </a:p>
          <a:p>
            <a:pPr marL="0" lvl="0" indent="0" algn="l" rtl="0">
              <a:spcBef>
                <a:spcPts val="1600"/>
              </a:spcBef>
              <a:spcAft>
                <a:spcPts val="1600"/>
              </a:spcAft>
              <a:buNone/>
            </a:pPr>
            <a:r>
              <a:rPr lang="en">
                <a:solidFill>
                  <a:schemeClr val="dk1"/>
                </a:solidFill>
              </a:rPr>
              <a:t>Consistency with other dotplots from our class/students, for publication purposes</a:t>
            </a:r>
            <a:endParaRPr>
              <a:solidFill>
                <a:schemeClr val="dk1"/>
              </a:solidFill>
            </a:endParaRPr>
          </a:p>
        </p:txBody>
      </p:sp>
      <p:pic>
        <p:nvPicPr>
          <p:cNvPr id="112" name="Google Shape;112;p26"/>
          <p:cNvPicPr preferRelativeResize="0"/>
          <p:nvPr/>
        </p:nvPicPr>
        <p:blipFill rotWithShape="1">
          <a:blip r:embed="rId3">
            <a:alphaModFix/>
          </a:blip>
          <a:srcRect l="1088" t="3124" r="6626" b="4709"/>
          <a:stretch/>
        </p:blipFill>
        <p:spPr>
          <a:xfrm>
            <a:off x="4572000" y="1152475"/>
            <a:ext cx="3938725" cy="37108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7-2: Adding the new half plot</a:t>
            </a:r>
            <a:endParaRPr/>
          </a:p>
          <a:p>
            <a:pPr marL="0" lvl="0" indent="0" algn="l" rtl="0">
              <a:spcBef>
                <a:spcPts val="0"/>
              </a:spcBef>
              <a:spcAft>
                <a:spcPts val="0"/>
              </a:spcAft>
              <a:buNone/>
            </a:pPr>
            <a:endParaRPr/>
          </a:p>
        </p:txBody>
      </p:sp>
      <p:sp>
        <p:nvSpPr>
          <p:cNvPr id="245" name="Google Shape;245;p44"/>
          <p:cNvSpPr txBox="1">
            <a:spLocks noGrp="1"/>
          </p:cNvSpPr>
          <p:nvPr>
            <p:ph type="body" idx="1"/>
          </p:nvPr>
        </p:nvSpPr>
        <p:spPr>
          <a:xfrm>
            <a:off x="311700" y="1152475"/>
            <a:ext cx="4337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Next, paste in another copy of your graphic output (using a different word size), then select Home &gt; Crop &gt; Crop to Shape &gt; Right Triangle.</a:t>
            </a:r>
            <a:endParaRPr>
              <a:solidFill>
                <a:srgbClr val="000000"/>
              </a:solidFill>
            </a:endParaRPr>
          </a:p>
          <a:p>
            <a:pPr marL="0" lvl="0" indent="0" algn="l" rtl="0">
              <a:spcBef>
                <a:spcPts val="1600"/>
              </a:spcBef>
              <a:spcAft>
                <a:spcPts val="1600"/>
              </a:spcAft>
              <a:buNone/>
            </a:pPr>
            <a:r>
              <a:rPr lang="en">
                <a:solidFill>
                  <a:srgbClr val="000000"/>
                </a:solidFill>
              </a:rPr>
              <a:t>Be sure to reset the image border of the new half! Use </a:t>
            </a:r>
            <a:r>
              <a:rPr lang="en">
                <a:solidFill>
                  <a:schemeClr val="dk1"/>
                </a:solidFill>
              </a:rPr>
              <a:t>Picture Format &gt; Picture Border. Set the border to a 1 pt black line for a clean look.</a:t>
            </a:r>
            <a:endParaRPr>
              <a:solidFill>
                <a:srgbClr val="000000"/>
              </a:solidFill>
            </a:endParaRPr>
          </a:p>
        </p:txBody>
      </p:sp>
      <p:pic>
        <p:nvPicPr>
          <p:cNvPr id="246" name="Google Shape;246;p44"/>
          <p:cNvPicPr preferRelativeResize="0"/>
          <p:nvPr/>
        </p:nvPicPr>
        <p:blipFill>
          <a:blip r:embed="rId3">
            <a:alphaModFix/>
          </a:blip>
          <a:stretch>
            <a:fillRect/>
          </a:stretch>
        </p:blipFill>
        <p:spPr>
          <a:xfrm>
            <a:off x="4833275" y="1106150"/>
            <a:ext cx="3999025" cy="38264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7-3: Superimposing the second plot</a:t>
            </a:r>
            <a:endParaRPr/>
          </a:p>
          <a:p>
            <a:pPr marL="0" lvl="0" indent="0" algn="l" rtl="0">
              <a:spcBef>
                <a:spcPts val="0"/>
              </a:spcBef>
              <a:spcAft>
                <a:spcPts val="0"/>
              </a:spcAft>
              <a:buNone/>
            </a:pPr>
            <a:endParaRPr/>
          </a:p>
        </p:txBody>
      </p:sp>
      <p:sp>
        <p:nvSpPr>
          <p:cNvPr id="252" name="Google Shape;252;p45"/>
          <p:cNvSpPr txBox="1">
            <a:spLocks noGrp="1"/>
          </p:cNvSpPr>
          <p:nvPr>
            <p:ph type="body" idx="1"/>
          </p:nvPr>
        </p:nvSpPr>
        <p:spPr>
          <a:xfrm>
            <a:off x="311700" y="1152475"/>
            <a:ext cx="3526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Once the dotplot has been cropped along the diagonal, align it on top of the existing dotplot, then right-click and select Send to Back &gt; Send Backward.</a:t>
            </a:r>
            <a:endParaRPr>
              <a:solidFill>
                <a:srgbClr val="000000"/>
              </a:solidFill>
            </a:endParaRPr>
          </a:p>
          <a:p>
            <a:pPr marL="0" lvl="0" indent="0" algn="l" rtl="0">
              <a:spcBef>
                <a:spcPts val="1600"/>
              </a:spcBef>
              <a:spcAft>
                <a:spcPts val="1600"/>
              </a:spcAft>
              <a:buNone/>
            </a:pPr>
            <a:r>
              <a:rPr lang="en">
                <a:solidFill>
                  <a:srgbClr val="000000"/>
                </a:solidFill>
              </a:rPr>
              <a:t>Select this option until the new half of the plot has been moved to the correct level (beneath the lines and labels, but on top of the original plot).</a:t>
            </a:r>
            <a:endParaRPr>
              <a:solidFill>
                <a:srgbClr val="000000"/>
              </a:solidFill>
            </a:endParaRPr>
          </a:p>
        </p:txBody>
      </p:sp>
      <p:pic>
        <p:nvPicPr>
          <p:cNvPr id="253" name="Google Shape;253;p45"/>
          <p:cNvPicPr preferRelativeResize="0"/>
          <p:nvPr/>
        </p:nvPicPr>
        <p:blipFill>
          <a:blip r:embed="rId3">
            <a:alphaModFix/>
          </a:blip>
          <a:stretch>
            <a:fillRect/>
          </a:stretch>
        </p:blipFill>
        <p:spPr>
          <a:xfrm>
            <a:off x="3984950" y="1017725"/>
            <a:ext cx="4912827" cy="3757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7-4: Regrouping all objects</a:t>
            </a:r>
            <a:endParaRPr/>
          </a:p>
          <a:p>
            <a:pPr marL="0" lvl="0" indent="0" algn="l" rtl="0">
              <a:spcBef>
                <a:spcPts val="0"/>
              </a:spcBef>
              <a:spcAft>
                <a:spcPts val="0"/>
              </a:spcAft>
              <a:buNone/>
            </a:pPr>
            <a:endParaRPr/>
          </a:p>
        </p:txBody>
      </p:sp>
      <p:sp>
        <p:nvSpPr>
          <p:cNvPr id="259" name="Google Shape;259;p46"/>
          <p:cNvSpPr txBox="1">
            <a:spLocks noGrp="1"/>
          </p:cNvSpPr>
          <p:nvPr>
            <p:ph type="body" idx="1"/>
          </p:nvPr>
        </p:nvSpPr>
        <p:spPr>
          <a:xfrm>
            <a:off x="311700" y="1152475"/>
            <a:ext cx="3704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Once the new half has been added and positioned to your liking, you can now regroup all of the objects comprising your dotplot figure.</a:t>
            </a:r>
            <a:endParaRPr>
              <a:solidFill>
                <a:srgbClr val="000000"/>
              </a:solidFill>
            </a:endParaRPr>
          </a:p>
          <a:p>
            <a:pPr marL="0" lvl="0" indent="0" algn="l" rtl="0">
              <a:spcBef>
                <a:spcPts val="1600"/>
              </a:spcBef>
              <a:spcAft>
                <a:spcPts val="0"/>
              </a:spcAft>
              <a:buNone/>
            </a:pPr>
            <a:r>
              <a:rPr lang="en">
                <a:solidFill>
                  <a:srgbClr val="000000"/>
                </a:solidFill>
              </a:rPr>
              <a:t>Select </a:t>
            </a:r>
            <a:r>
              <a:rPr lang="en">
                <a:solidFill>
                  <a:schemeClr val="dk1"/>
                </a:solidFill>
              </a:rPr>
              <a:t>Ctrl + A or ⌘Cmd + A, then right-click and select ‘Group’</a:t>
            </a:r>
            <a:endParaRPr>
              <a:solidFill>
                <a:schemeClr val="dk1"/>
              </a:solidFill>
            </a:endParaRPr>
          </a:p>
          <a:p>
            <a:pPr marL="0" lvl="0" indent="0" algn="l" rtl="0">
              <a:spcBef>
                <a:spcPts val="1600"/>
              </a:spcBef>
              <a:spcAft>
                <a:spcPts val="1600"/>
              </a:spcAft>
              <a:buNone/>
            </a:pPr>
            <a:r>
              <a:rPr lang="en" b="1" i="1">
                <a:solidFill>
                  <a:schemeClr val="dk1"/>
                </a:solidFill>
              </a:rPr>
              <a:t>Note:</a:t>
            </a:r>
            <a:r>
              <a:rPr lang="en" i="1">
                <a:solidFill>
                  <a:schemeClr val="dk1"/>
                </a:solidFill>
              </a:rPr>
              <a:t> Be sure to indicate the word sizes used in your notebook and any write-ups/figure legends!</a:t>
            </a:r>
            <a:endParaRPr i="1">
              <a:solidFill>
                <a:schemeClr val="dk1"/>
              </a:solidFill>
            </a:endParaRPr>
          </a:p>
        </p:txBody>
      </p:sp>
      <p:pic>
        <p:nvPicPr>
          <p:cNvPr id="260" name="Google Shape;260;p46"/>
          <p:cNvPicPr preferRelativeResize="0"/>
          <p:nvPr/>
        </p:nvPicPr>
        <p:blipFill>
          <a:blip r:embed="rId3">
            <a:alphaModFix/>
          </a:blip>
          <a:stretch>
            <a:fillRect/>
          </a:stretch>
        </p:blipFill>
        <p:spPr>
          <a:xfrm>
            <a:off x="4168200" y="1170125"/>
            <a:ext cx="4823403" cy="316943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8: Save your dotplot!</a:t>
            </a:r>
            <a:endParaRPr/>
          </a:p>
        </p:txBody>
      </p:sp>
      <p:sp>
        <p:nvSpPr>
          <p:cNvPr id="266" name="Google Shape;266;p47"/>
          <p:cNvSpPr txBox="1">
            <a:spLocks noGrp="1"/>
          </p:cNvSpPr>
          <p:nvPr>
            <p:ph type="body" idx="1"/>
          </p:nvPr>
        </p:nvSpPr>
        <p:spPr>
          <a:xfrm>
            <a:off x="311700" y="1152475"/>
            <a:ext cx="5117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...In a clearly labeled folder </a:t>
            </a:r>
            <a:endParaRPr>
              <a:solidFill>
                <a:schemeClr val="dk1"/>
              </a:solidFill>
            </a:endParaRPr>
          </a:p>
          <a:p>
            <a:pPr marL="457200" lvl="0" indent="-342900" algn="l" rtl="0">
              <a:spcBef>
                <a:spcPts val="1600"/>
              </a:spcBef>
              <a:spcAft>
                <a:spcPts val="0"/>
              </a:spcAft>
              <a:buClr>
                <a:schemeClr val="dk1"/>
              </a:buClr>
              <a:buSzPts val="1800"/>
              <a:buChar char="●"/>
            </a:pPr>
            <a:r>
              <a:rPr lang="en">
                <a:solidFill>
                  <a:schemeClr val="dk1"/>
                </a:solidFill>
              </a:rPr>
              <a:t>Figure file (in Powerpoint or other image editing software)</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If you create your figure in Google Slides, you need to export it as a .PPT. </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Make sure everything looks the same in the .PPT after you export!</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Final image file </a:t>
            </a:r>
            <a:endParaRPr/>
          </a:p>
        </p:txBody>
      </p:sp>
      <p:pic>
        <p:nvPicPr>
          <p:cNvPr id="267" name="Google Shape;267;p47"/>
          <p:cNvPicPr preferRelativeResize="0"/>
          <p:nvPr/>
        </p:nvPicPr>
        <p:blipFill>
          <a:blip r:embed="rId3">
            <a:alphaModFix/>
          </a:blip>
          <a:stretch>
            <a:fillRect/>
          </a:stretch>
        </p:blipFill>
        <p:spPr>
          <a:xfrm>
            <a:off x="5249700" y="884375"/>
            <a:ext cx="3707398" cy="35254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Gepard doesn’t annotate dotplots</a:t>
            </a:r>
            <a:endParaRPr/>
          </a:p>
        </p:txBody>
      </p:sp>
      <p:sp>
        <p:nvSpPr>
          <p:cNvPr id="118" name="Google Shape;118;p27"/>
          <p:cNvSpPr txBox="1">
            <a:spLocks noGrp="1"/>
          </p:cNvSpPr>
          <p:nvPr>
            <p:ph type="body" idx="1"/>
          </p:nvPr>
        </p:nvSpPr>
        <p:spPr>
          <a:xfrm>
            <a:off x="311700" y="1152475"/>
            <a:ext cx="5023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rPr>
              <a:t>Unfortunately, some manual work involved.</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elements of annotating a dotplot</a:t>
            </a:r>
            <a:endParaRPr/>
          </a:p>
        </p:txBody>
      </p:sp>
      <p:sp>
        <p:nvSpPr>
          <p:cNvPr id="124" name="Google Shape;124;p28"/>
          <p:cNvSpPr txBox="1">
            <a:spLocks noGrp="1"/>
          </p:cNvSpPr>
          <p:nvPr>
            <p:ph type="body" idx="1"/>
          </p:nvPr>
        </p:nvSpPr>
        <p:spPr>
          <a:xfrm>
            <a:off x="311700" y="1152475"/>
            <a:ext cx="76893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eriod"/>
            </a:pPr>
            <a:r>
              <a:rPr lang="en">
                <a:solidFill>
                  <a:srgbClr val="000000"/>
                </a:solidFill>
              </a:rPr>
              <a:t>Names of phages</a:t>
            </a: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Other important info (cluster, host) </a:t>
            </a:r>
            <a:endParaRPr>
              <a:solidFill>
                <a:srgbClr val="000000"/>
              </a:solidFill>
            </a:endParaRPr>
          </a:p>
          <a:p>
            <a:pPr marL="914400" lvl="1" indent="-317500" algn="l" rtl="0">
              <a:spcBef>
                <a:spcPts val="0"/>
              </a:spcBef>
              <a:spcAft>
                <a:spcPts val="0"/>
              </a:spcAft>
              <a:buClr>
                <a:srgbClr val="000000"/>
              </a:buClr>
              <a:buSzPts val="1400"/>
              <a:buAutoNum type="alphaLcPeriod"/>
            </a:pPr>
            <a:r>
              <a:rPr lang="en">
                <a:solidFill>
                  <a:srgbClr val="000000"/>
                </a:solidFill>
              </a:rPr>
              <a:t>Will depend on your research question</a:t>
            </a: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Lines to divide genomes on dotplot</a:t>
            </a:r>
            <a:endParaRPr>
              <a:solidFill>
                <a:srgbClr val="000000"/>
              </a:solidFill>
            </a:endParaRPr>
          </a:p>
          <a:p>
            <a:pPr marL="914400" lvl="1" indent="-317500" algn="l" rtl="0">
              <a:spcBef>
                <a:spcPts val="0"/>
              </a:spcBef>
              <a:spcAft>
                <a:spcPts val="0"/>
              </a:spcAft>
              <a:buClr>
                <a:srgbClr val="000000"/>
              </a:buClr>
              <a:buSzPts val="1400"/>
              <a:buAutoNum type="alphaLcPeriod"/>
            </a:pPr>
            <a:r>
              <a:rPr lang="en">
                <a:solidFill>
                  <a:srgbClr val="000000"/>
                </a:solidFill>
              </a:rPr>
              <a:t>Not always necessary - again, depends on your research question and your data</a:t>
            </a: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Caption</a:t>
            </a:r>
            <a:endParaRPr>
              <a:solidFill>
                <a:srgbClr val="000000"/>
              </a:solidFill>
            </a:endParaRPr>
          </a:p>
          <a:p>
            <a:pPr marL="914400" lvl="1" indent="-317500" algn="l" rtl="0">
              <a:spcBef>
                <a:spcPts val="0"/>
              </a:spcBef>
              <a:spcAft>
                <a:spcPts val="0"/>
              </a:spcAft>
              <a:buClr>
                <a:srgbClr val="000000"/>
              </a:buClr>
              <a:buSzPts val="1400"/>
              <a:buAutoNum type="alphaLcPeriod"/>
            </a:pPr>
            <a:r>
              <a:rPr lang="en">
                <a:solidFill>
                  <a:srgbClr val="000000"/>
                </a:solidFill>
              </a:rPr>
              <a:t>Program used</a:t>
            </a:r>
            <a:endParaRPr>
              <a:solidFill>
                <a:srgbClr val="000000"/>
              </a:solidFill>
            </a:endParaRPr>
          </a:p>
          <a:p>
            <a:pPr marL="914400" lvl="1" indent="-317500" algn="l" rtl="0">
              <a:spcBef>
                <a:spcPts val="0"/>
              </a:spcBef>
              <a:spcAft>
                <a:spcPts val="0"/>
              </a:spcAft>
              <a:buClr>
                <a:srgbClr val="000000"/>
              </a:buClr>
              <a:buSzPts val="1400"/>
              <a:buAutoNum type="alphaLcPeriod"/>
            </a:pPr>
            <a:r>
              <a:rPr lang="en">
                <a:solidFill>
                  <a:srgbClr val="000000"/>
                </a:solidFill>
              </a:rPr>
              <a:t>Data input (nucleotide/aa, gene/genome?)</a:t>
            </a:r>
            <a:endParaRPr>
              <a:solidFill>
                <a:srgbClr val="000000"/>
              </a:solidFill>
            </a:endParaRPr>
          </a:p>
          <a:p>
            <a:pPr marL="914400" lvl="1" indent="-317500" algn="l" rtl="0">
              <a:spcBef>
                <a:spcPts val="0"/>
              </a:spcBef>
              <a:spcAft>
                <a:spcPts val="0"/>
              </a:spcAft>
              <a:buClr>
                <a:srgbClr val="000000"/>
              </a:buClr>
              <a:buSzPts val="1400"/>
              <a:buAutoNum type="alphaLcPeriod"/>
            </a:pPr>
            <a:r>
              <a:rPr lang="en">
                <a:solidFill>
                  <a:srgbClr val="000000"/>
                </a:solidFill>
              </a:rPr>
              <a:t>Word length used</a:t>
            </a: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Making a beautiful dotplot is art AND science</a:t>
            </a:r>
            <a:endParaRPr/>
          </a:p>
        </p:txBody>
      </p:sp>
      <p:sp>
        <p:nvSpPr>
          <p:cNvPr id="130" name="Google Shape;130;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Keep things simple and clean</a:t>
            </a:r>
            <a:endParaRPr>
              <a:solidFill>
                <a:srgbClr val="000000"/>
              </a:solidFill>
            </a:endParaRPr>
          </a:p>
          <a:p>
            <a:pPr marL="0" lvl="0" indent="0" algn="l" rtl="0">
              <a:spcBef>
                <a:spcPts val="1600"/>
              </a:spcBef>
              <a:spcAft>
                <a:spcPts val="0"/>
              </a:spcAft>
              <a:buNone/>
            </a:pPr>
            <a:r>
              <a:rPr lang="en">
                <a:solidFill>
                  <a:srgbClr val="000000"/>
                </a:solidFill>
              </a:rPr>
              <a:t>Don’t over-annotate; only use annotations that are necessary to make your point</a:t>
            </a:r>
            <a:endParaRPr>
              <a:solidFill>
                <a:srgbClr val="000000"/>
              </a:solidFill>
            </a:endParaRPr>
          </a:p>
          <a:p>
            <a:pPr marL="0" lvl="0" indent="0" algn="l" rtl="0">
              <a:spcBef>
                <a:spcPts val="1600"/>
              </a:spcBef>
              <a:spcAft>
                <a:spcPts val="1600"/>
              </a:spcAft>
              <a:buNone/>
            </a:pPr>
            <a:r>
              <a:rPr lang="en">
                <a:solidFill>
                  <a:srgbClr val="000000"/>
                </a:solidFill>
              </a:rPr>
              <a:t>Choose colors that are visually pleasing and clear</a:t>
            </a:r>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will you need?</a:t>
            </a:r>
            <a:endParaRPr/>
          </a:p>
        </p:txBody>
      </p:sp>
      <p:sp>
        <p:nvSpPr>
          <p:cNvPr id="136" name="Google Shape;136;p30"/>
          <p:cNvSpPr txBox="1">
            <a:spLocks noGrp="1"/>
          </p:cNvSpPr>
          <p:nvPr>
            <p:ph type="body" idx="1"/>
          </p:nvPr>
        </p:nvSpPr>
        <p:spPr>
          <a:xfrm>
            <a:off x="311700" y="1152475"/>
            <a:ext cx="8020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A list of the genomes in your dotplot, in the order that you placed them</a:t>
            </a:r>
            <a:endParaRPr>
              <a:solidFill>
                <a:srgbClr val="000000"/>
              </a:solidFill>
            </a:endParaRPr>
          </a:p>
          <a:p>
            <a:pPr marL="0" marR="0" lvl="0" indent="0" algn="l" rtl="0">
              <a:lnSpc>
                <a:spcPct val="115000"/>
              </a:lnSpc>
              <a:spcBef>
                <a:spcPts val="1600"/>
              </a:spcBef>
              <a:spcAft>
                <a:spcPts val="0"/>
              </a:spcAft>
              <a:buNone/>
            </a:pPr>
            <a:r>
              <a:rPr lang="en">
                <a:solidFill>
                  <a:srgbClr val="000000"/>
                </a:solidFill>
              </a:rPr>
              <a:t>Dotplot image saved from Gepard</a:t>
            </a:r>
            <a:endParaRPr>
              <a:solidFill>
                <a:srgbClr val="000000"/>
              </a:solidFill>
            </a:endParaRPr>
          </a:p>
          <a:p>
            <a:pPr marL="457200" marR="0" lvl="0" indent="-342900" algn="l" rtl="0">
              <a:lnSpc>
                <a:spcPct val="115000"/>
              </a:lnSpc>
              <a:spcBef>
                <a:spcPts val="1600"/>
              </a:spcBef>
              <a:spcAft>
                <a:spcPts val="0"/>
              </a:spcAft>
              <a:buClr>
                <a:srgbClr val="000000"/>
              </a:buClr>
              <a:buSzPts val="1800"/>
              <a:buChar char="●"/>
            </a:pPr>
            <a:r>
              <a:rPr lang="en">
                <a:solidFill>
                  <a:srgbClr val="000000"/>
                </a:solidFill>
              </a:rPr>
              <a:t>If PNG export yields a low resolution image (typically only an issue with very large dotplots), we recommend screenshotting the graphic output directly from Gepard!</a:t>
            </a:r>
            <a:endParaRPr>
              <a:solidFill>
                <a:srgbClr val="000000"/>
              </a:solidFill>
            </a:endParaRPr>
          </a:p>
          <a:p>
            <a:pPr marL="0" marR="0" lvl="0" indent="0" algn="l" rtl="0">
              <a:lnSpc>
                <a:spcPct val="115000"/>
              </a:lnSpc>
              <a:spcBef>
                <a:spcPts val="1600"/>
              </a:spcBef>
              <a:spcAft>
                <a:spcPts val="0"/>
              </a:spcAft>
              <a:buNone/>
            </a:pPr>
            <a:r>
              <a:rPr lang="en">
                <a:solidFill>
                  <a:srgbClr val="000000"/>
                </a:solidFill>
              </a:rPr>
              <a:t>Microsoft Powerpoint (recommended; other image editing software ok)</a:t>
            </a:r>
            <a:endParaRPr>
              <a:solidFill>
                <a:srgbClr val="000000"/>
              </a:solidFill>
            </a:endParaRPr>
          </a:p>
          <a:p>
            <a:pPr marL="0" lvl="0" indent="0" algn="l" rtl="0">
              <a:spcBef>
                <a:spcPts val="1600"/>
              </a:spcBef>
              <a:spcAft>
                <a:spcPts val="1600"/>
              </a:spcAft>
              <a:buNone/>
            </a:pPr>
            <a:endParaRPr>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 I need to save?</a:t>
            </a:r>
            <a:endParaRPr/>
          </a:p>
        </p:txBody>
      </p:sp>
      <p:sp>
        <p:nvSpPr>
          <p:cNvPr id="142" name="Google Shape;142;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Save ALL the files that contribute to a figure! </a:t>
            </a:r>
            <a:endParaRPr>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Raw data (FASTA files, etc.)</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Notebook entry explaining how you made the figure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Figure file (in Powerpoint or other image editing software)</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If you create your figure in Google Slides, you need to export it as a .PPT. </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Make sure everything looks the same in the .PPT after you export!</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Final image file (in .</a:t>
            </a:r>
            <a:r>
              <a:rPr lang="en" b="1">
                <a:solidFill>
                  <a:srgbClr val="000000"/>
                </a:solidFill>
              </a:rPr>
              <a:t>TIFF</a:t>
            </a:r>
            <a:r>
              <a:rPr lang="en">
                <a:solidFill>
                  <a:srgbClr val="000000"/>
                </a:solidFill>
              </a:rPr>
              <a:t> format)</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should NOT include caption within the image file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Final figure caption (saved as a .txt in the same folder)</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1-1: Set up Powerpoint slide</a:t>
            </a:r>
            <a:endParaRPr/>
          </a:p>
        </p:txBody>
      </p:sp>
      <p:sp>
        <p:nvSpPr>
          <p:cNvPr id="148" name="Google Shape;148;p32"/>
          <p:cNvSpPr txBox="1">
            <a:spLocks noGrp="1"/>
          </p:cNvSpPr>
          <p:nvPr>
            <p:ph type="body" idx="1"/>
          </p:nvPr>
        </p:nvSpPr>
        <p:spPr>
          <a:xfrm>
            <a:off x="311700" y="1152475"/>
            <a:ext cx="6539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rPr>
              <a:t>You can change the slide size to make more room, if you want</a:t>
            </a:r>
            <a:endParaRPr>
              <a:solidFill>
                <a:srgbClr val="000000"/>
              </a:solidFill>
            </a:endParaRPr>
          </a:p>
        </p:txBody>
      </p:sp>
      <p:pic>
        <p:nvPicPr>
          <p:cNvPr id="149" name="Google Shape;149;p32"/>
          <p:cNvPicPr preferRelativeResize="0"/>
          <p:nvPr/>
        </p:nvPicPr>
        <p:blipFill>
          <a:blip r:embed="rId3">
            <a:alphaModFix/>
          </a:blip>
          <a:stretch>
            <a:fillRect/>
          </a:stretch>
        </p:blipFill>
        <p:spPr>
          <a:xfrm>
            <a:off x="353675" y="1848575"/>
            <a:ext cx="5657751" cy="3031250"/>
          </a:xfrm>
          <a:prstGeom prst="rect">
            <a:avLst/>
          </a:prstGeom>
          <a:noFill/>
          <a:ln>
            <a:noFill/>
          </a:ln>
        </p:spPr>
      </p:pic>
      <p:sp>
        <p:nvSpPr>
          <p:cNvPr id="150" name="Google Shape;150;p32"/>
          <p:cNvSpPr/>
          <p:nvPr/>
        </p:nvSpPr>
        <p:spPr>
          <a:xfrm>
            <a:off x="5335500" y="2051350"/>
            <a:ext cx="424500" cy="4143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 name="Google Shape;151;p32"/>
          <p:cNvPicPr preferRelativeResize="0"/>
          <p:nvPr/>
        </p:nvPicPr>
        <p:blipFill>
          <a:blip r:embed="rId4">
            <a:alphaModFix/>
          </a:blip>
          <a:stretch>
            <a:fillRect/>
          </a:stretch>
        </p:blipFill>
        <p:spPr>
          <a:xfrm>
            <a:off x="6477076" y="2099900"/>
            <a:ext cx="1895475" cy="1485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1-2: Changing size of slides</a:t>
            </a:r>
            <a:endParaRPr/>
          </a:p>
        </p:txBody>
      </p:sp>
      <p:sp>
        <p:nvSpPr>
          <p:cNvPr id="157" name="Google Shape;157;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rPr>
              <a:t>Can change to any size you want. Try changing to a sheet of paper.</a:t>
            </a:r>
            <a:endParaRPr>
              <a:solidFill>
                <a:srgbClr val="000000"/>
              </a:solidFill>
            </a:endParaRPr>
          </a:p>
        </p:txBody>
      </p:sp>
      <p:sp>
        <p:nvSpPr>
          <p:cNvPr id="158" name="Google Shape;158;p33"/>
          <p:cNvSpPr/>
          <p:nvPr/>
        </p:nvSpPr>
        <p:spPr>
          <a:xfrm>
            <a:off x="7831450" y="2081650"/>
            <a:ext cx="424500" cy="4143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9" name="Google Shape;159;p33"/>
          <p:cNvPicPr preferRelativeResize="0"/>
          <p:nvPr/>
        </p:nvPicPr>
        <p:blipFill>
          <a:blip r:embed="rId3">
            <a:alphaModFix/>
          </a:blip>
          <a:stretch>
            <a:fillRect/>
          </a:stretch>
        </p:blipFill>
        <p:spPr>
          <a:xfrm>
            <a:off x="4880748" y="1793075"/>
            <a:ext cx="4039001" cy="2481399"/>
          </a:xfrm>
          <a:prstGeom prst="rect">
            <a:avLst/>
          </a:prstGeom>
          <a:noFill/>
          <a:ln>
            <a:noFill/>
          </a:ln>
        </p:spPr>
      </p:pic>
      <p:pic>
        <p:nvPicPr>
          <p:cNvPr id="160" name="Google Shape;160;p33"/>
          <p:cNvPicPr preferRelativeResize="0"/>
          <p:nvPr/>
        </p:nvPicPr>
        <p:blipFill>
          <a:blip r:embed="rId4">
            <a:alphaModFix/>
          </a:blip>
          <a:stretch>
            <a:fillRect/>
          </a:stretch>
        </p:blipFill>
        <p:spPr>
          <a:xfrm>
            <a:off x="311700" y="1617238"/>
            <a:ext cx="4419600" cy="33051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1321</Words>
  <Application>Microsoft Office PowerPoint</Application>
  <PresentationFormat>On-screen Show (16:9)</PresentationFormat>
  <Paragraphs>98</Paragraphs>
  <Slides>23</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Raleway</vt:lpstr>
      <vt:lpstr>Source Sans Pro</vt:lpstr>
      <vt:lpstr>Arial</vt:lpstr>
      <vt:lpstr>Simple Light</vt:lpstr>
      <vt:lpstr>Plum</vt:lpstr>
      <vt:lpstr>Annotating Dotplots</vt:lpstr>
      <vt:lpstr>Why do we need to annotate a dotplot?</vt:lpstr>
      <vt:lpstr>Gepard doesn’t annotate dotplots</vt:lpstr>
      <vt:lpstr>Key elements of annotating a dotplot</vt:lpstr>
      <vt:lpstr>Making a beautiful dotplot is art AND science</vt:lpstr>
      <vt:lpstr>What will you need?</vt:lpstr>
      <vt:lpstr>What do I need to save?</vt:lpstr>
      <vt:lpstr>Step 1-1: Set up Powerpoint slide</vt:lpstr>
      <vt:lpstr>Step 1-2: Changing size of slides</vt:lpstr>
      <vt:lpstr>Step 2: Paste your image into your PPT slide </vt:lpstr>
      <vt:lpstr>Step 3: Crop the labels from the edges </vt:lpstr>
      <vt:lpstr>Step 4: Adding lines to separate genomes</vt:lpstr>
      <vt:lpstr>Step 4-1: Add lines along one axis</vt:lpstr>
      <vt:lpstr>Step 4-2: Add lines along the adjacent axis</vt:lpstr>
      <vt:lpstr>Step 5: Add phage names using text boxes </vt:lpstr>
      <vt:lpstr>Step 5-1: Add phage names to the left axis </vt:lpstr>
      <vt:lpstr>Step 5-2: Add phage names to the top axis </vt:lpstr>
      <vt:lpstr>Step 6: Add other information </vt:lpstr>
      <vt:lpstr>Step 7-1: Add another word size (optional) </vt:lpstr>
      <vt:lpstr>Step 7-2: Adding the new half plot </vt:lpstr>
      <vt:lpstr>Step 7-3: Superimposing the second plot </vt:lpstr>
      <vt:lpstr>Step 7-4: Regrouping all objects </vt:lpstr>
      <vt:lpstr>Step 8: Save your dotplot!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2020-07-28T22:21:34Z</dcterms:modified>
</cp:coreProperties>
</file>