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1"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Proxima Nova" panose="020B0604020202020204" charset="0"/>
      <p:regular r:id="rId27"/>
      <p:bold r:id="rId28"/>
      <p:italic r:id="rId29"/>
      <p:boldItalic r:id="rId30"/>
    </p:embeddedFont>
    <p:embeddedFont>
      <p:font typeface="Raleway" panose="020B060402020202020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Source Sans Pro" panose="020B0503030403020204" pitchFamily="34" charset="0"/>
      <p:regular r:id="rId39"/>
      <p:bold r:id="rId40"/>
      <p:italic r:id="rId41"/>
      <p:boldItalic r:id="rId42"/>
    </p:embeddedFont>
    <p:embeddedFont>
      <p:font typeface="Tahoma" panose="020B0604030504040204" pitchFamily="34" charset="0"/>
      <p:regular r:id="rId43"/>
      <p:bold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7A6288-42F7-4C55-BBE6-5AB29AB5EDB0}">
  <a:tblStyle styleId="{CF7A6288-42F7-4C55-BBE6-5AB29AB5ED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51c8ea972_1_4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651c8ea972_1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51c8ea97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51c8ea97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51c8ea97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51c8ea97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51c8ea97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51c8ea97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51c8ea972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51c8ea97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51c8ea972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51c8ea97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51c8ea972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51c8ea972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651c8ea972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651c8ea97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51c8ea972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51c8ea972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51c8ea972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51c8ea97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51c8ea972_1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51c8ea972_1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51c8ea972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51c8ea97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51c8ea972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51c8ea972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651c8ea972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651c8ea972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51c8ea972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51c8ea972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51c8ea972_1_6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51c8ea972_1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694a82c42_0_0:notes"/>
          <p:cNvSpPr txBox="1">
            <a:spLocks noGrp="1"/>
          </p:cNvSpPr>
          <p:nvPr>
            <p:ph type="body" idx="1"/>
          </p:nvPr>
        </p:nvSpPr>
        <p:spPr>
          <a:xfrm>
            <a:off x="686098" y="4343703"/>
            <a:ext cx="5485800" cy="411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8694a82c42_0_0: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694a82c42_0_385:notes"/>
          <p:cNvSpPr txBox="1">
            <a:spLocks noGrp="1"/>
          </p:cNvSpPr>
          <p:nvPr>
            <p:ph type="sldNum" idx="12"/>
          </p:nvPr>
        </p:nvSpPr>
        <p:spPr>
          <a:xfrm>
            <a:off x="3884414" y="8685894"/>
            <a:ext cx="2972100" cy="456600"/>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94" name="Google Shape;94;g8694a82c42_0_385: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5" name="Google Shape;95;g8694a82c42_0_385:notes"/>
          <p:cNvSpPr txBox="1">
            <a:spLocks noGrp="1"/>
          </p:cNvSpPr>
          <p:nvPr>
            <p:ph type="body" idx="1"/>
          </p:nvPr>
        </p:nvSpPr>
        <p:spPr>
          <a:xfrm>
            <a:off x="686098" y="4343703"/>
            <a:ext cx="5485800" cy="41139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694a82c42_0_90:notes"/>
          <p:cNvSpPr txBox="1">
            <a:spLocks noGrp="1"/>
          </p:cNvSpPr>
          <p:nvPr>
            <p:ph type="sldNum" idx="12"/>
          </p:nvPr>
        </p:nvSpPr>
        <p:spPr>
          <a:xfrm>
            <a:off x="3884414" y="8685894"/>
            <a:ext cx="2972100" cy="456600"/>
          </a:xfrm>
          <a:prstGeom prst="rect">
            <a:avLst/>
          </a:prstGeom>
          <a:noFill/>
          <a:ln>
            <a:noFill/>
          </a:ln>
        </p:spPr>
        <p:txBody>
          <a:bodyPr spcFirstLastPara="1" wrap="square" lIns="91100" tIns="45550" rIns="91100" bIns="4555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
        <p:nvSpPr>
          <p:cNvPr id="106" name="Google Shape;106;g8694a82c42_0_90:notes"/>
          <p:cNvSpPr>
            <a:spLocks noGrp="1" noRot="1" noChangeAspect="1"/>
          </p:cNvSpPr>
          <p:nvPr>
            <p:ph type="sldImg" idx="2"/>
          </p:nvPr>
        </p:nvSpPr>
        <p:spPr>
          <a:xfrm>
            <a:off x="428625" y="686405"/>
            <a:ext cx="6000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Google Shape;107;g8694a82c42_0_90:notes"/>
          <p:cNvSpPr txBox="1">
            <a:spLocks noGrp="1"/>
          </p:cNvSpPr>
          <p:nvPr>
            <p:ph type="body" idx="1"/>
          </p:nvPr>
        </p:nvSpPr>
        <p:spPr>
          <a:xfrm>
            <a:off x="686098" y="4343703"/>
            <a:ext cx="5485800" cy="41139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51c8ea972_1_5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51c8ea972_1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694a82c42_0_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694a82c42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694a82c42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694a82c42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694a82c42_0_4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694a82c42_0_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57" name="Google Shape;57;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0" y="0"/>
            <a:ext cx="9144000" cy="34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p14"/>
          <p:cNvSpPr>
            <a:spLocks noGrp="1"/>
          </p:cNvSpPr>
          <p:nvPr>
            <p:ph type="clipArt" idx="2"/>
          </p:nvPr>
        </p:nvSpPr>
        <p:spPr>
          <a:xfrm>
            <a:off x="228600" y="529828"/>
            <a:ext cx="4286400" cy="10704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4"/>
          <p:cNvSpPr txBox="1">
            <a:spLocks noGrp="1"/>
          </p:cNvSpPr>
          <p:nvPr>
            <p:ph type="body" idx="1"/>
          </p:nvPr>
        </p:nvSpPr>
        <p:spPr>
          <a:xfrm>
            <a:off x="4667250" y="529828"/>
            <a:ext cx="4287900" cy="10704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64" name="Google Shape;64;p14"/>
          <p:cNvSpPr txBox="1">
            <a:spLocks noGrp="1"/>
          </p:cNvSpPr>
          <p:nvPr>
            <p:ph type="dt" idx="10"/>
          </p:nvPr>
        </p:nvSpPr>
        <p:spPr>
          <a:xfrm>
            <a:off x="0" y="4802981"/>
            <a:ext cx="1905000" cy="342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3124200" y="4802981"/>
            <a:ext cx="2895600" cy="342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7240588" y="4802981"/>
            <a:ext cx="1905000" cy="342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doi.org/10.7490/f1000research.1117059.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ctrTitle"/>
          </p:nvPr>
        </p:nvSpPr>
        <p:spPr>
          <a:xfrm>
            <a:off x="480150" y="868225"/>
            <a:ext cx="8183700" cy="14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5500"/>
              <a:t>Using Gepard to Make Dotplots</a:t>
            </a:r>
            <a:endParaRPr sz="5500"/>
          </a:p>
        </p:txBody>
      </p:sp>
      <p:sp>
        <p:nvSpPr>
          <p:cNvPr id="72" name="Google Shape;72;p15"/>
          <p:cNvSpPr txBox="1">
            <a:spLocks noGrp="1"/>
          </p:cNvSpPr>
          <p:nvPr>
            <p:ph type="subTitle" idx="1"/>
          </p:nvPr>
        </p:nvSpPr>
        <p:spPr>
          <a:xfrm>
            <a:off x="212050" y="4033950"/>
            <a:ext cx="7894200" cy="93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b="1">
                <a:solidFill>
                  <a:srgbClr val="FFFFFF"/>
                </a:solidFill>
              </a:rPr>
              <a:t>by Andrew Kapinos (2019)</a:t>
            </a:r>
            <a:endParaRPr sz="2500" b="1">
              <a:solidFill>
                <a:srgbClr val="FFFFFF"/>
              </a:solidFill>
            </a:endParaRPr>
          </a:p>
        </p:txBody>
      </p:sp>
      <p:pic>
        <p:nvPicPr>
          <p:cNvPr id="73" name="Google Shape;73;p15"/>
          <p:cNvPicPr preferRelativeResize="0"/>
          <p:nvPr/>
        </p:nvPicPr>
        <p:blipFill>
          <a:blip r:embed="rId3">
            <a:alphaModFix/>
          </a:blip>
          <a:stretch>
            <a:fillRect/>
          </a:stretch>
        </p:blipFill>
        <p:spPr>
          <a:xfrm>
            <a:off x="6149824" y="4151650"/>
            <a:ext cx="2761750" cy="818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0" name="Google Shape;150;p24"/>
          <p:cNvPicPr preferRelativeResize="0"/>
          <p:nvPr/>
        </p:nvPicPr>
        <p:blipFill>
          <a:blip r:embed="rId3">
            <a:alphaModFix/>
          </a:blip>
          <a:stretch>
            <a:fillRect/>
          </a:stretch>
        </p:blipFill>
        <p:spPr>
          <a:xfrm>
            <a:off x="0" y="226277"/>
            <a:ext cx="9144001" cy="4690947"/>
          </a:xfrm>
          <a:prstGeom prst="rect">
            <a:avLst/>
          </a:prstGeom>
          <a:noFill/>
          <a:ln>
            <a:noFill/>
          </a:ln>
        </p:spPr>
      </p:pic>
      <p:sp>
        <p:nvSpPr>
          <p:cNvPr id="151" name="Google Shape;151;p24"/>
          <p:cNvSpPr/>
          <p:nvPr/>
        </p:nvSpPr>
        <p:spPr>
          <a:xfrm>
            <a:off x="1016025" y="1900150"/>
            <a:ext cx="1186500" cy="255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5"/>
          <p:cNvPicPr preferRelativeResize="0"/>
          <p:nvPr/>
        </p:nvPicPr>
        <p:blipFill>
          <a:blip r:embed="rId3">
            <a:alphaModFix/>
          </a:blip>
          <a:stretch>
            <a:fillRect/>
          </a:stretch>
        </p:blipFill>
        <p:spPr>
          <a:xfrm>
            <a:off x="1679800" y="0"/>
            <a:ext cx="5784400" cy="5076600"/>
          </a:xfrm>
          <a:prstGeom prst="rect">
            <a:avLst/>
          </a:prstGeom>
          <a:noFill/>
          <a:ln>
            <a:noFill/>
          </a:ln>
        </p:spPr>
      </p:pic>
      <p:sp>
        <p:nvSpPr>
          <p:cNvPr id="157" name="Google Shape;157;p25"/>
          <p:cNvSpPr/>
          <p:nvPr/>
        </p:nvSpPr>
        <p:spPr>
          <a:xfrm>
            <a:off x="3932175" y="4820700"/>
            <a:ext cx="1209900" cy="2559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6"/>
          <p:cNvPicPr preferRelativeResize="0"/>
          <p:nvPr/>
        </p:nvPicPr>
        <p:blipFill>
          <a:blip r:embed="rId3">
            <a:alphaModFix/>
          </a:blip>
          <a:stretch>
            <a:fillRect/>
          </a:stretch>
        </p:blipFill>
        <p:spPr>
          <a:xfrm>
            <a:off x="4675113" y="1346150"/>
            <a:ext cx="3724275" cy="2695575"/>
          </a:xfrm>
          <a:prstGeom prst="rect">
            <a:avLst/>
          </a:prstGeom>
          <a:noFill/>
          <a:ln>
            <a:noFill/>
          </a:ln>
        </p:spPr>
      </p:pic>
      <p:pic>
        <p:nvPicPr>
          <p:cNvPr id="163" name="Google Shape;163;p26"/>
          <p:cNvPicPr preferRelativeResize="0"/>
          <p:nvPr/>
        </p:nvPicPr>
        <p:blipFill>
          <a:blip r:embed="rId4">
            <a:alphaModFix/>
          </a:blip>
          <a:stretch>
            <a:fillRect/>
          </a:stretch>
        </p:blipFill>
        <p:spPr>
          <a:xfrm>
            <a:off x="916100" y="488425"/>
            <a:ext cx="3209925" cy="3952875"/>
          </a:xfrm>
          <a:prstGeom prst="rect">
            <a:avLst/>
          </a:prstGeom>
          <a:noFill/>
          <a:ln>
            <a:noFill/>
          </a:ln>
        </p:spPr>
      </p:pic>
      <p:sp>
        <p:nvSpPr>
          <p:cNvPr id="164" name="Google Shape;164;p26"/>
          <p:cNvSpPr/>
          <p:nvPr/>
        </p:nvSpPr>
        <p:spPr>
          <a:xfrm>
            <a:off x="4800825" y="3536600"/>
            <a:ext cx="3396900" cy="505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1" name="Google Shape;171;p27"/>
          <p:cNvPicPr preferRelativeResize="0"/>
          <p:nvPr/>
        </p:nvPicPr>
        <p:blipFill>
          <a:blip r:embed="rId3">
            <a:alphaModFix/>
          </a:blip>
          <a:stretch>
            <a:fillRect/>
          </a:stretch>
        </p:blipFill>
        <p:spPr>
          <a:xfrm>
            <a:off x="79756" y="0"/>
            <a:ext cx="8984486"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8" name="Google Shape;178;p28"/>
          <p:cNvPicPr preferRelativeResize="0"/>
          <p:nvPr/>
        </p:nvPicPr>
        <p:blipFill>
          <a:blip r:embed="rId3">
            <a:alphaModFix/>
          </a:blip>
          <a:stretch>
            <a:fillRect/>
          </a:stretch>
        </p:blipFill>
        <p:spPr>
          <a:xfrm>
            <a:off x="80963" y="0"/>
            <a:ext cx="8982075"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5" name="Google Shape;185;p29"/>
          <p:cNvPicPr preferRelativeResize="0"/>
          <p:nvPr/>
        </p:nvPicPr>
        <p:blipFill>
          <a:blip r:embed="rId3">
            <a:alphaModFix/>
          </a:blip>
          <a:stretch>
            <a:fillRect/>
          </a:stretch>
        </p:blipFill>
        <p:spPr>
          <a:xfrm>
            <a:off x="89264" y="0"/>
            <a:ext cx="8965471"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p:cNvPicPr preferRelativeResize="0"/>
          <p:nvPr/>
        </p:nvPicPr>
        <p:blipFill>
          <a:blip r:embed="rId3">
            <a:alphaModFix/>
          </a:blip>
          <a:stretch>
            <a:fillRect/>
          </a:stretch>
        </p:blipFill>
        <p:spPr>
          <a:xfrm>
            <a:off x="323850" y="1238250"/>
            <a:ext cx="8496300" cy="2667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1"/>
          <p:cNvPicPr preferRelativeResize="0"/>
          <p:nvPr/>
        </p:nvPicPr>
        <p:blipFill>
          <a:blip r:embed="rId3">
            <a:alphaModFix/>
          </a:blip>
          <a:stretch>
            <a:fillRect/>
          </a:stretch>
        </p:blipFill>
        <p:spPr>
          <a:xfrm>
            <a:off x="260689" y="1829701"/>
            <a:ext cx="8622625" cy="1484100"/>
          </a:xfrm>
          <a:prstGeom prst="rect">
            <a:avLst/>
          </a:prstGeom>
          <a:noFill/>
          <a:ln>
            <a:noFill/>
          </a:ln>
        </p:spPr>
      </p:pic>
      <p:sp>
        <p:nvSpPr>
          <p:cNvPr id="196" name="Google Shape;196;p31"/>
          <p:cNvSpPr/>
          <p:nvPr/>
        </p:nvSpPr>
        <p:spPr>
          <a:xfrm>
            <a:off x="2156100" y="2315850"/>
            <a:ext cx="666900" cy="3675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3" name="Google Shape;203;p32"/>
          <p:cNvPicPr preferRelativeResize="0"/>
          <p:nvPr/>
        </p:nvPicPr>
        <p:blipFill>
          <a:blip r:embed="rId3">
            <a:alphaModFix/>
          </a:blip>
          <a:stretch>
            <a:fillRect/>
          </a:stretch>
        </p:blipFill>
        <p:spPr>
          <a:xfrm>
            <a:off x="0" y="4584"/>
            <a:ext cx="9144000" cy="51343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0" name="Google Shape;210;p33"/>
          <p:cNvPicPr preferRelativeResize="0"/>
          <p:nvPr/>
        </p:nvPicPr>
        <p:blipFill>
          <a:blip r:embed="rId3">
            <a:alphaModFix/>
          </a:blip>
          <a:stretch>
            <a:fillRect/>
          </a:stretch>
        </p:blipFill>
        <p:spPr>
          <a:xfrm>
            <a:off x="0" y="95250"/>
            <a:ext cx="9144000" cy="495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326950" y="1162875"/>
            <a:ext cx="37617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solidFill>
                  <a:srgbClr val="000000"/>
                </a:solidFill>
              </a:rPr>
              <a:t>A graphical representation of the similarity between two sequences:</a:t>
            </a:r>
            <a:endParaRPr sz="2200" b="1">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Low degrees of similarity are represented by weak, scattered signals</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High degrees of similarity are represented by thick, diagonal signals</a:t>
            </a:r>
            <a:endParaRPr sz="2200">
              <a:solidFill>
                <a:srgbClr val="000000"/>
              </a:solidFill>
            </a:endParaRPr>
          </a:p>
        </p:txBody>
      </p:sp>
      <p:graphicFrame>
        <p:nvGraphicFramePr>
          <p:cNvPr id="79" name="Google Shape;79;p16"/>
          <p:cNvGraphicFramePr/>
          <p:nvPr/>
        </p:nvGraphicFramePr>
        <p:xfrm>
          <a:off x="6583450" y="1511200"/>
          <a:ext cx="2298000" cy="2377260"/>
        </p:xfrm>
        <a:graphic>
          <a:graphicData uri="http://schemas.openxmlformats.org/drawingml/2006/table">
            <a:tbl>
              <a:tblPr>
                <a:noFill/>
                <a:tableStyleId>{CF7A6288-42F7-4C55-BBE6-5AB29AB5EDB0}</a:tableStyleId>
              </a:tblPr>
              <a:tblGrid>
                <a:gridCol w="383000">
                  <a:extLst>
                    <a:ext uri="{9D8B030D-6E8A-4147-A177-3AD203B41FA5}">
                      <a16:colId xmlns:a16="http://schemas.microsoft.com/office/drawing/2014/main" val="20000"/>
                    </a:ext>
                  </a:extLst>
                </a:gridCol>
                <a:gridCol w="383000">
                  <a:extLst>
                    <a:ext uri="{9D8B030D-6E8A-4147-A177-3AD203B41FA5}">
                      <a16:colId xmlns:a16="http://schemas.microsoft.com/office/drawing/2014/main" val="20001"/>
                    </a:ext>
                  </a:extLst>
                </a:gridCol>
                <a:gridCol w="383000">
                  <a:extLst>
                    <a:ext uri="{9D8B030D-6E8A-4147-A177-3AD203B41FA5}">
                      <a16:colId xmlns:a16="http://schemas.microsoft.com/office/drawing/2014/main" val="20002"/>
                    </a:ext>
                  </a:extLst>
                </a:gridCol>
                <a:gridCol w="383000">
                  <a:extLst>
                    <a:ext uri="{9D8B030D-6E8A-4147-A177-3AD203B41FA5}">
                      <a16:colId xmlns:a16="http://schemas.microsoft.com/office/drawing/2014/main" val="20003"/>
                    </a:ext>
                  </a:extLst>
                </a:gridCol>
                <a:gridCol w="383000">
                  <a:extLst>
                    <a:ext uri="{9D8B030D-6E8A-4147-A177-3AD203B41FA5}">
                      <a16:colId xmlns:a16="http://schemas.microsoft.com/office/drawing/2014/main" val="20004"/>
                    </a:ext>
                  </a:extLst>
                </a:gridCol>
                <a:gridCol w="383000">
                  <a:extLst>
                    <a:ext uri="{9D8B030D-6E8A-4147-A177-3AD203B41FA5}">
                      <a16:colId xmlns:a16="http://schemas.microsoft.com/office/drawing/2014/main" val="20005"/>
                    </a:ext>
                  </a:extLst>
                </a:gridCol>
              </a:tblGrid>
              <a:tr h="396200">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A</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T</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C</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C</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G</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A</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highlight>
                          <a:srgbClr val="000000"/>
                        </a:highlight>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T</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C</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C</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G</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dirty="0">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5"/>
                  </a:ext>
                </a:extLst>
              </a:tr>
            </a:tbl>
          </a:graphicData>
        </a:graphic>
      </p:graphicFrame>
      <p:graphicFrame>
        <p:nvGraphicFramePr>
          <p:cNvPr id="80" name="Google Shape;80;p16"/>
          <p:cNvGraphicFramePr/>
          <p:nvPr/>
        </p:nvGraphicFramePr>
        <p:xfrm>
          <a:off x="4178775" y="1511200"/>
          <a:ext cx="2298000" cy="2377260"/>
        </p:xfrm>
        <a:graphic>
          <a:graphicData uri="http://schemas.openxmlformats.org/drawingml/2006/table">
            <a:tbl>
              <a:tblPr>
                <a:noFill/>
                <a:tableStyleId>{CF7A6288-42F7-4C55-BBE6-5AB29AB5EDB0}</a:tableStyleId>
              </a:tblPr>
              <a:tblGrid>
                <a:gridCol w="383000">
                  <a:extLst>
                    <a:ext uri="{9D8B030D-6E8A-4147-A177-3AD203B41FA5}">
                      <a16:colId xmlns:a16="http://schemas.microsoft.com/office/drawing/2014/main" val="20000"/>
                    </a:ext>
                  </a:extLst>
                </a:gridCol>
                <a:gridCol w="383000">
                  <a:extLst>
                    <a:ext uri="{9D8B030D-6E8A-4147-A177-3AD203B41FA5}">
                      <a16:colId xmlns:a16="http://schemas.microsoft.com/office/drawing/2014/main" val="20001"/>
                    </a:ext>
                  </a:extLst>
                </a:gridCol>
                <a:gridCol w="383000">
                  <a:extLst>
                    <a:ext uri="{9D8B030D-6E8A-4147-A177-3AD203B41FA5}">
                      <a16:colId xmlns:a16="http://schemas.microsoft.com/office/drawing/2014/main" val="20002"/>
                    </a:ext>
                  </a:extLst>
                </a:gridCol>
                <a:gridCol w="383000">
                  <a:extLst>
                    <a:ext uri="{9D8B030D-6E8A-4147-A177-3AD203B41FA5}">
                      <a16:colId xmlns:a16="http://schemas.microsoft.com/office/drawing/2014/main" val="20003"/>
                    </a:ext>
                  </a:extLst>
                </a:gridCol>
                <a:gridCol w="383000">
                  <a:extLst>
                    <a:ext uri="{9D8B030D-6E8A-4147-A177-3AD203B41FA5}">
                      <a16:colId xmlns:a16="http://schemas.microsoft.com/office/drawing/2014/main" val="20004"/>
                    </a:ext>
                  </a:extLst>
                </a:gridCol>
                <a:gridCol w="383000">
                  <a:extLst>
                    <a:ext uri="{9D8B030D-6E8A-4147-A177-3AD203B41FA5}">
                      <a16:colId xmlns:a16="http://schemas.microsoft.com/office/drawing/2014/main" val="20005"/>
                    </a:ext>
                  </a:extLst>
                </a:gridCol>
              </a:tblGrid>
              <a:tr h="396200">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A</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C</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G</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T</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b="1">
                          <a:latin typeface="Proxima Nova"/>
                          <a:ea typeface="Proxima Nova"/>
                          <a:cs typeface="Proxima Nova"/>
                          <a:sym typeface="Proxima Nova"/>
                        </a:rPr>
                        <a:t>C</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A</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highlight>
                          <a:srgbClr val="000000"/>
                        </a:highlight>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G</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G</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C</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b="1">
                          <a:latin typeface="Proxima Nova"/>
                          <a:ea typeface="Proxima Nova"/>
                          <a:cs typeface="Proxima Nova"/>
                          <a:sym typeface="Proxima Nova"/>
                        </a:rPr>
                        <a:t>T</a:t>
                      </a:r>
                      <a:endParaRPr b="1">
                        <a:latin typeface="Proxima Nova"/>
                        <a:ea typeface="Proxima Nova"/>
                        <a:cs typeface="Proxima Nova"/>
                        <a:sym typeface="Proxima Nova"/>
                      </a:endParaRPr>
                    </a:p>
                  </a:txBody>
                  <a:tcPr marL="91425" marR="91425" marT="91425" marB="91425" anchor="ctr">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b="1">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endParaRPr b="1" dirty="0">
                        <a:latin typeface="Proxima Nova"/>
                        <a:ea typeface="Proxima Nova"/>
                        <a:cs typeface="Proxima Nova"/>
                        <a:sym typeface="Proxima Nova"/>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1" name="Google Shape;81;p16"/>
          <p:cNvSpPr txBox="1">
            <a:spLocks noGrp="1"/>
          </p:cNvSpPr>
          <p:nvPr>
            <p:ph type="body" idx="1"/>
          </p:nvPr>
        </p:nvSpPr>
        <p:spPr>
          <a:xfrm>
            <a:off x="4677950" y="3903675"/>
            <a:ext cx="1705800" cy="502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000000"/>
                </a:solidFill>
                <a:latin typeface="Proxima Nova"/>
                <a:ea typeface="Proxima Nova"/>
                <a:cs typeface="Proxima Nova"/>
                <a:sym typeface="Proxima Nova"/>
              </a:rPr>
              <a:t>Low Similarity</a:t>
            </a:r>
            <a:endParaRPr b="1">
              <a:solidFill>
                <a:srgbClr val="000000"/>
              </a:solidFill>
              <a:latin typeface="Proxima Nova"/>
              <a:ea typeface="Proxima Nova"/>
              <a:cs typeface="Proxima Nova"/>
              <a:sym typeface="Proxima Nova"/>
            </a:endParaRPr>
          </a:p>
        </p:txBody>
      </p:sp>
      <p:sp>
        <p:nvSpPr>
          <p:cNvPr id="82" name="Google Shape;82;p16"/>
          <p:cNvSpPr txBox="1">
            <a:spLocks noGrp="1"/>
          </p:cNvSpPr>
          <p:nvPr>
            <p:ph type="body" idx="1"/>
          </p:nvPr>
        </p:nvSpPr>
        <p:spPr>
          <a:xfrm>
            <a:off x="7074350" y="3903675"/>
            <a:ext cx="1705800" cy="502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000000"/>
                </a:solidFill>
                <a:latin typeface="Proxima Nova"/>
                <a:ea typeface="Proxima Nova"/>
                <a:cs typeface="Proxima Nova"/>
                <a:sym typeface="Proxima Nova"/>
              </a:rPr>
              <a:t>High Similarity</a:t>
            </a:r>
            <a:endParaRPr b="1">
              <a:solidFill>
                <a:srgbClr val="000000"/>
              </a:solidFill>
              <a:latin typeface="Proxima Nova"/>
              <a:ea typeface="Proxima Nova"/>
              <a:cs typeface="Proxima Nova"/>
              <a:sym typeface="Proxima Nova"/>
            </a:endParaRPr>
          </a:p>
        </p:txBody>
      </p:sp>
      <p:sp>
        <p:nvSpPr>
          <p:cNvPr id="83" name="Google Shape;83;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Dotplots</a:t>
            </a:r>
            <a:endParaRPr>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4"/>
          <p:cNvPicPr preferRelativeResize="0"/>
          <p:nvPr/>
        </p:nvPicPr>
        <p:blipFill>
          <a:blip r:embed="rId3">
            <a:alphaModFix/>
          </a:blip>
          <a:stretch>
            <a:fillRect/>
          </a:stretch>
        </p:blipFill>
        <p:spPr>
          <a:xfrm>
            <a:off x="268887" y="839000"/>
            <a:ext cx="2195362" cy="3465475"/>
          </a:xfrm>
          <a:prstGeom prst="rect">
            <a:avLst/>
          </a:prstGeom>
          <a:noFill/>
          <a:ln>
            <a:noFill/>
          </a:ln>
        </p:spPr>
      </p:pic>
      <p:pic>
        <p:nvPicPr>
          <p:cNvPr id="216" name="Google Shape;216;p34"/>
          <p:cNvPicPr preferRelativeResize="0"/>
          <p:nvPr/>
        </p:nvPicPr>
        <p:blipFill>
          <a:blip r:embed="rId4">
            <a:alphaModFix/>
          </a:blip>
          <a:stretch>
            <a:fillRect/>
          </a:stretch>
        </p:blipFill>
        <p:spPr>
          <a:xfrm>
            <a:off x="2605647" y="1108250"/>
            <a:ext cx="3932725" cy="2927000"/>
          </a:xfrm>
          <a:prstGeom prst="rect">
            <a:avLst/>
          </a:prstGeom>
          <a:noFill/>
          <a:ln>
            <a:noFill/>
          </a:ln>
        </p:spPr>
      </p:pic>
      <p:pic>
        <p:nvPicPr>
          <p:cNvPr id="217" name="Google Shape;217;p34"/>
          <p:cNvPicPr preferRelativeResize="0"/>
          <p:nvPr/>
        </p:nvPicPr>
        <p:blipFill>
          <a:blip r:embed="rId5">
            <a:alphaModFix/>
          </a:blip>
          <a:stretch>
            <a:fillRect/>
          </a:stretch>
        </p:blipFill>
        <p:spPr>
          <a:xfrm>
            <a:off x="6538373" y="902250"/>
            <a:ext cx="2195375" cy="3338973"/>
          </a:xfrm>
          <a:prstGeom prst="rect">
            <a:avLst/>
          </a:prstGeom>
          <a:noFill/>
          <a:ln>
            <a:noFill/>
          </a:ln>
        </p:spPr>
      </p:pic>
      <p:sp>
        <p:nvSpPr>
          <p:cNvPr id="218" name="Google Shape;218;p34"/>
          <p:cNvSpPr/>
          <p:nvPr/>
        </p:nvSpPr>
        <p:spPr>
          <a:xfrm>
            <a:off x="1419150" y="1636450"/>
            <a:ext cx="1045200" cy="356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p:nvPr/>
        </p:nvSpPr>
        <p:spPr>
          <a:xfrm>
            <a:off x="2773700" y="1757825"/>
            <a:ext cx="918000" cy="320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4"/>
          <p:cNvSpPr/>
          <p:nvPr/>
        </p:nvSpPr>
        <p:spPr>
          <a:xfrm>
            <a:off x="5035625" y="3430350"/>
            <a:ext cx="657000" cy="320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a:off x="6538375" y="2183850"/>
            <a:ext cx="2124900" cy="320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p:nvPr/>
        </p:nvSpPr>
        <p:spPr>
          <a:xfrm>
            <a:off x="6768350" y="3003225"/>
            <a:ext cx="1701000" cy="427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0"/>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2"/>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35"/>
          <p:cNvPicPr preferRelativeResize="0"/>
          <p:nvPr/>
        </p:nvPicPr>
        <p:blipFill>
          <a:blip r:embed="rId3">
            <a:alphaModFix/>
          </a:blip>
          <a:stretch>
            <a:fillRect/>
          </a:stretch>
        </p:blipFill>
        <p:spPr>
          <a:xfrm>
            <a:off x="1482560" y="0"/>
            <a:ext cx="6178879"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36"/>
          <p:cNvPicPr preferRelativeResize="0"/>
          <p:nvPr/>
        </p:nvPicPr>
        <p:blipFill rotWithShape="1">
          <a:blip r:embed="rId3">
            <a:alphaModFix/>
          </a:blip>
          <a:srcRect l="25711"/>
          <a:stretch/>
        </p:blipFill>
        <p:spPr>
          <a:xfrm>
            <a:off x="183274" y="660850"/>
            <a:ext cx="3500851" cy="3922925"/>
          </a:xfrm>
          <a:prstGeom prst="rect">
            <a:avLst/>
          </a:prstGeom>
          <a:noFill/>
          <a:ln>
            <a:noFill/>
          </a:ln>
        </p:spPr>
      </p:pic>
      <p:pic>
        <p:nvPicPr>
          <p:cNvPr id="233" name="Google Shape;233;p36"/>
          <p:cNvPicPr preferRelativeResize="0"/>
          <p:nvPr/>
        </p:nvPicPr>
        <p:blipFill>
          <a:blip r:embed="rId4">
            <a:alphaModFix/>
          </a:blip>
          <a:stretch>
            <a:fillRect/>
          </a:stretch>
        </p:blipFill>
        <p:spPr>
          <a:xfrm>
            <a:off x="4205423" y="711413"/>
            <a:ext cx="4794251" cy="3821801"/>
          </a:xfrm>
          <a:prstGeom prst="rect">
            <a:avLst/>
          </a:prstGeom>
          <a:noFill/>
          <a:ln>
            <a:noFill/>
          </a:ln>
        </p:spPr>
      </p:pic>
      <p:pic>
        <p:nvPicPr>
          <p:cNvPr id="234" name="Google Shape;234;p36"/>
          <p:cNvPicPr preferRelativeResize="0"/>
          <p:nvPr/>
        </p:nvPicPr>
        <p:blipFill rotWithShape="1">
          <a:blip r:embed="rId4">
            <a:alphaModFix/>
          </a:blip>
          <a:srcRect t="42724" r="76329" b="22980"/>
          <a:stretch/>
        </p:blipFill>
        <p:spPr>
          <a:xfrm>
            <a:off x="737675" y="1706052"/>
            <a:ext cx="2830476" cy="3269200"/>
          </a:xfrm>
          <a:prstGeom prst="rect">
            <a:avLst/>
          </a:prstGeom>
          <a:noFill/>
          <a:ln w="114300" cap="flat" cmpd="sng">
            <a:solidFill>
              <a:srgbClr val="FF0000"/>
            </a:solidFill>
            <a:prstDash val="solid"/>
            <a:round/>
            <a:headEnd type="none" w="sm" len="sm"/>
            <a:tailEnd type="none" w="sm" len="sm"/>
          </a:ln>
        </p:spPr>
      </p:pic>
      <p:cxnSp>
        <p:nvCxnSpPr>
          <p:cNvPr id="235" name="Google Shape;235;p36"/>
          <p:cNvCxnSpPr/>
          <p:nvPr/>
        </p:nvCxnSpPr>
        <p:spPr>
          <a:xfrm flipH="1">
            <a:off x="3635850" y="3640950"/>
            <a:ext cx="1622700" cy="1404300"/>
          </a:xfrm>
          <a:prstGeom prst="straightConnector1">
            <a:avLst/>
          </a:prstGeom>
          <a:noFill/>
          <a:ln w="114300" cap="flat" cmpd="sng">
            <a:solidFill>
              <a:srgbClr val="FF0000"/>
            </a:solidFill>
            <a:prstDash val="solid"/>
            <a:round/>
            <a:headEnd type="none" w="med" len="med"/>
            <a:tailEnd type="none" w="med" len="med"/>
          </a:ln>
        </p:spPr>
      </p:cxnSp>
      <p:cxnSp>
        <p:nvCxnSpPr>
          <p:cNvPr id="236" name="Google Shape;236;p36"/>
          <p:cNvCxnSpPr/>
          <p:nvPr/>
        </p:nvCxnSpPr>
        <p:spPr>
          <a:xfrm rot="10800000">
            <a:off x="3568200" y="1612425"/>
            <a:ext cx="1758000" cy="801000"/>
          </a:xfrm>
          <a:prstGeom prst="straightConnector1">
            <a:avLst/>
          </a:prstGeom>
          <a:noFill/>
          <a:ln w="114300" cap="flat" cmpd="sng">
            <a:solidFill>
              <a:srgbClr val="FF0000"/>
            </a:solidFill>
            <a:prstDash val="solid"/>
            <a:round/>
            <a:headEnd type="none" w="med" len="med"/>
            <a:tailEnd type="none" w="med" len="med"/>
          </a:ln>
        </p:spPr>
      </p:cxnSp>
      <p:sp>
        <p:nvSpPr>
          <p:cNvPr id="237" name="Google Shape;237;p36"/>
          <p:cNvSpPr/>
          <p:nvPr/>
        </p:nvSpPr>
        <p:spPr>
          <a:xfrm>
            <a:off x="4205425" y="2393400"/>
            <a:ext cx="1120800" cy="12474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8" name="Google Shape;238;p36"/>
          <p:cNvPicPr preferRelativeResize="0"/>
          <p:nvPr/>
        </p:nvPicPr>
        <p:blipFill rotWithShape="1">
          <a:blip r:embed="rId5">
            <a:alphaModFix amt="66000"/>
          </a:blip>
          <a:srcRect t="42724" r="76329" b="22980"/>
          <a:stretch/>
        </p:blipFill>
        <p:spPr>
          <a:xfrm>
            <a:off x="737675" y="1706052"/>
            <a:ext cx="2830476" cy="3269200"/>
          </a:xfrm>
          <a:prstGeom prst="rect">
            <a:avLst/>
          </a:prstGeom>
          <a:noFill/>
          <a:ln w="114300" cap="flat" cmpd="sng">
            <a:solidFill>
              <a:srgbClr val="FF0000"/>
            </a:solidFill>
            <a:prstDash val="solid"/>
            <a:round/>
            <a:headEnd type="none" w="sm" len="sm"/>
            <a:tailEnd type="none" w="sm" len="sm"/>
          </a:ln>
        </p:spPr>
      </p:pic>
      <p:pic>
        <p:nvPicPr>
          <p:cNvPr id="239" name="Google Shape;239;p36"/>
          <p:cNvPicPr preferRelativeResize="0"/>
          <p:nvPr/>
        </p:nvPicPr>
        <p:blipFill rotWithShape="1">
          <a:blip r:embed="rId4">
            <a:alphaModFix/>
          </a:blip>
          <a:srcRect t="61938" r="76329" b="30439"/>
          <a:stretch/>
        </p:blipFill>
        <p:spPr>
          <a:xfrm>
            <a:off x="737675" y="3526525"/>
            <a:ext cx="2830476" cy="726599"/>
          </a:xfrm>
          <a:prstGeom prst="rect">
            <a:avLst/>
          </a:prstGeom>
          <a:noFill/>
          <a:ln w="114300" cap="flat" cmpd="sng">
            <a:solidFill>
              <a:srgbClr val="FF0000"/>
            </a:solidFill>
            <a:prstDash val="solid"/>
            <a:round/>
            <a:headEnd type="none" w="sm" len="sm"/>
            <a:tailEnd type="none" w="sm" len="sm"/>
          </a:ln>
        </p:spPr>
      </p:pic>
      <p:sp>
        <p:nvSpPr>
          <p:cNvPr id="240" name="Google Shape;240;p36"/>
          <p:cNvSpPr txBox="1">
            <a:spLocks noGrp="1"/>
          </p:cNvSpPr>
          <p:nvPr>
            <p:ph type="title"/>
          </p:nvPr>
        </p:nvSpPr>
        <p:spPr>
          <a:xfrm>
            <a:off x="737675" y="159900"/>
            <a:ext cx="2714700" cy="6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roxima Nova"/>
                <a:ea typeface="Proxima Nova"/>
                <a:cs typeface="Proxima Nova"/>
                <a:sym typeface="Proxima Nova"/>
              </a:rPr>
              <a:t>Word size = 10</a:t>
            </a:r>
            <a:endParaRPr sz="2000">
              <a:latin typeface="Proxima Nova"/>
              <a:ea typeface="Proxima Nova"/>
              <a:cs typeface="Proxima Nova"/>
              <a:sym typeface="Proxima Nova"/>
            </a:endParaRPr>
          </a:p>
        </p:txBody>
      </p:sp>
      <p:sp>
        <p:nvSpPr>
          <p:cNvPr id="241" name="Google Shape;241;p36"/>
          <p:cNvSpPr txBox="1">
            <a:spLocks noGrp="1"/>
          </p:cNvSpPr>
          <p:nvPr>
            <p:ph type="title"/>
          </p:nvPr>
        </p:nvSpPr>
        <p:spPr>
          <a:xfrm>
            <a:off x="5817600" y="159900"/>
            <a:ext cx="2714700" cy="6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roxima Nova"/>
                <a:ea typeface="Proxima Nova"/>
                <a:cs typeface="Proxima Nova"/>
                <a:sym typeface="Proxima Nova"/>
              </a:rPr>
              <a:t>Word size = 15</a:t>
            </a:r>
            <a:endParaRPr sz="20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3">
            <a:alphaModFix/>
          </a:blip>
          <a:srcRect l="26537" t="11678" r="-7" b="2321"/>
          <a:stretch/>
        </p:blipFill>
        <p:spPr>
          <a:xfrm>
            <a:off x="116175" y="1486675"/>
            <a:ext cx="2874961" cy="2801524"/>
          </a:xfrm>
          <a:prstGeom prst="rect">
            <a:avLst/>
          </a:prstGeom>
          <a:noFill/>
          <a:ln>
            <a:noFill/>
          </a:ln>
        </p:spPr>
      </p:pic>
      <p:pic>
        <p:nvPicPr>
          <p:cNvPr id="247" name="Google Shape;247;p37"/>
          <p:cNvPicPr preferRelativeResize="0"/>
          <p:nvPr/>
        </p:nvPicPr>
        <p:blipFill rotWithShape="1">
          <a:blip r:embed="rId4">
            <a:alphaModFix/>
          </a:blip>
          <a:srcRect l="26643" t="12273"/>
          <a:stretch/>
        </p:blipFill>
        <p:spPr>
          <a:xfrm>
            <a:off x="3143511" y="1486675"/>
            <a:ext cx="2938750" cy="2801525"/>
          </a:xfrm>
          <a:prstGeom prst="rect">
            <a:avLst/>
          </a:prstGeom>
          <a:noFill/>
          <a:ln>
            <a:noFill/>
          </a:ln>
        </p:spPr>
      </p:pic>
      <p:pic>
        <p:nvPicPr>
          <p:cNvPr id="248" name="Google Shape;248;p37"/>
          <p:cNvPicPr preferRelativeResize="0"/>
          <p:nvPr/>
        </p:nvPicPr>
        <p:blipFill rotWithShape="1">
          <a:blip r:embed="rId5">
            <a:alphaModFix/>
          </a:blip>
          <a:srcRect l="25367" t="11283" b="2583"/>
          <a:stretch/>
        </p:blipFill>
        <p:spPr>
          <a:xfrm>
            <a:off x="6084250" y="1486675"/>
            <a:ext cx="2907019" cy="2801525"/>
          </a:xfrm>
          <a:prstGeom prst="rect">
            <a:avLst/>
          </a:prstGeom>
          <a:noFill/>
          <a:ln>
            <a:noFill/>
          </a:ln>
        </p:spPr>
      </p:pic>
      <p:sp>
        <p:nvSpPr>
          <p:cNvPr id="249" name="Google Shape;249;p37"/>
          <p:cNvSpPr txBox="1">
            <a:spLocks noGrp="1"/>
          </p:cNvSpPr>
          <p:nvPr>
            <p:ph type="title"/>
          </p:nvPr>
        </p:nvSpPr>
        <p:spPr>
          <a:xfrm>
            <a:off x="215050" y="863275"/>
            <a:ext cx="2714700" cy="6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roxima Nova"/>
                <a:ea typeface="Proxima Nova"/>
                <a:cs typeface="Proxima Nova"/>
                <a:sym typeface="Proxima Nova"/>
              </a:rPr>
              <a:t>Word size = 10</a:t>
            </a:r>
            <a:endParaRPr sz="2000">
              <a:latin typeface="Proxima Nova"/>
              <a:ea typeface="Proxima Nova"/>
              <a:cs typeface="Proxima Nova"/>
              <a:sym typeface="Proxima Nova"/>
            </a:endParaRPr>
          </a:p>
        </p:txBody>
      </p:sp>
      <p:sp>
        <p:nvSpPr>
          <p:cNvPr id="250" name="Google Shape;250;p37"/>
          <p:cNvSpPr txBox="1">
            <a:spLocks noGrp="1"/>
          </p:cNvSpPr>
          <p:nvPr>
            <p:ph type="title"/>
          </p:nvPr>
        </p:nvSpPr>
        <p:spPr>
          <a:xfrm>
            <a:off x="3300175" y="863275"/>
            <a:ext cx="2714700" cy="6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roxima Nova"/>
                <a:ea typeface="Proxima Nova"/>
                <a:cs typeface="Proxima Nova"/>
                <a:sym typeface="Proxima Nova"/>
              </a:rPr>
              <a:t>Word size = 15</a:t>
            </a:r>
            <a:endParaRPr sz="2000">
              <a:latin typeface="Proxima Nova"/>
              <a:ea typeface="Proxima Nova"/>
              <a:cs typeface="Proxima Nova"/>
              <a:sym typeface="Proxima Nova"/>
            </a:endParaRPr>
          </a:p>
        </p:txBody>
      </p:sp>
      <p:sp>
        <p:nvSpPr>
          <p:cNvPr id="251" name="Google Shape;251;p37"/>
          <p:cNvSpPr txBox="1">
            <a:spLocks noGrp="1"/>
          </p:cNvSpPr>
          <p:nvPr>
            <p:ph type="title"/>
          </p:nvPr>
        </p:nvSpPr>
        <p:spPr>
          <a:xfrm>
            <a:off x="6234650" y="863275"/>
            <a:ext cx="2714700" cy="6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Proxima Nova"/>
                <a:ea typeface="Proxima Nova"/>
                <a:cs typeface="Proxima Nova"/>
                <a:sym typeface="Proxima Nova"/>
              </a:rPr>
              <a:t>Word size = 40</a:t>
            </a:r>
            <a:endParaRPr sz="20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8"/>
          <p:cNvPicPr preferRelativeResize="0"/>
          <p:nvPr/>
        </p:nvPicPr>
        <p:blipFill>
          <a:blip r:embed="rId3">
            <a:alphaModFix/>
          </a:blip>
          <a:stretch>
            <a:fillRect/>
          </a:stretch>
        </p:blipFill>
        <p:spPr>
          <a:xfrm>
            <a:off x="121850" y="152400"/>
            <a:ext cx="5049602" cy="4838699"/>
          </a:xfrm>
          <a:prstGeom prst="rect">
            <a:avLst/>
          </a:prstGeom>
          <a:noFill/>
          <a:ln>
            <a:noFill/>
          </a:ln>
        </p:spPr>
      </p:pic>
      <p:sp>
        <p:nvSpPr>
          <p:cNvPr id="257" name="Google Shape;257;p38"/>
          <p:cNvSpPr txBox="1">
            <a:spLocks noGrp="1"/>
          </p:cNvSpPr>
          <p:nvPr>
            <p:ph type="body" idx="1"/>
          </p:nvPr>
        </p:nvSpPr>
        <p:spPr>
          <a:xfrm>
            <a:off x="5478250" y="622950"/>
            <a:ext cx="3288900" cy="41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highlight>
                  <a:srgbClr val="FFFFFF"/>
                </a:highlight>
                <a:latin typeface="Roboto"/>
                <a:ea typeface="Roboto"/>
                <a:cs typeface="Roboto"/>
                <a:sym typeface="Roboto"/>
              </a:rPr>
              <a:t>Dotplot Comparison of Nucleotide Similarity Among 22 Siphoviridae Phages</a:t>
            </a:r>
            <a:r>
              <a:rPr lang="en" sz="900">
                <a:solidFill>
                  <a:schemeClr val="accent1"/>
                </a:solidFill>
                <a:highlight>
                  <a:srgbClr val="FFFFFF"/>
                </a:highlight>
                <a:latin typeface="Roboto"/>
                <a:ea typeface="Roboto"/>
                <a:cs typeface="Roboto"/>
                <a:sym typeface="Roboto"/>
              </a:rPr>
              <a:t> </a:t>
            </a:r>
            <a:endParaRPr sz="900">
              <a:solidFill>
                <a:schemeClr val="accent1"/>
              </a:solidFill>
              <a:highlight>
                <a:srgbClr val="FFFFFF"/>
              </a:highlight>
              <a:latin typeface="Roboto"/>
              <a:ea typeface="Roboto"/>
              <a:cs typeface="Roboto"/>
              <a:sym typeface="Roboto"/>
            </a:endParaRPr>
          </a:p>
          <a:p>
            <a:pPr marL="0" lvl="0" indent="0" algn="l" rtl="0">
              <a:spcBef>
                <a:spcPts val="1600"/>
              </a:spcBef>
              <a:spcAft>
                <a:spcPts val="0"/>
              </a:spcAft>
              <a:buNone/>
            </a:pPr>
            <a:r>
              <a:rPr lang="en" sz="900">
                <a:solidFill>
                  <a:schemeClr val="accent1"/>
                </a:solidFill>
                <a:highlight>
                  <a:srgbClr val="FFFFFF"/>
                </a:highlight>
                <a:latin typeface="Roboto"/>
                <a:ea typeface="Roboto"/>
                <a:cs typeface="Roboto"/>
                <a:sym typeface="Roboto"/>
              </a:rPr>
              <a:t>Nucleotide sequences of 22 Siphoviridae were compiled into a single file in FASTA format. Phages were selected from a variety of different clusters and subclusters infecting different host species. Hosts belonged to one of four bacterial genera, comprising two distinct phyla. Dotplots were created using the Genome Pair Rapid Dotter (GEPARD) platform and manually annotated to highlight regions of nucleotide similarity. In general, phages exhibited the highest degree of nucleotide similarity with other phages belonging to the same cluster or infecting the same host. Overall, phage nucleotide similarity tended to be broadly organized based on host phyla, with Bacillus phages exhibiting little similarity to Actinobacteriophages (phages infecting Streptomyces, Microbacterium, and Gordonia hosts).</a:t>
            </a:r>
            <a:endParaRPr sz="900">
              <a:solidFill>
                <a:schemeClr val="accent1"/>
              </a:solidFill>
              <a:highlight>
                <a:srgbClr val="FFFFFF"/>
              </a:highlight>
              <a:latin typeface="Roboto"/>
              <a:ea typeface="Roboto"/>
              <a:cs typeface="Roboto"/>
              <a:sym typeface="Roboto"/>
            </a:endParaRPr>
          </a:p>
          <a:p>
            <a:pPr marL="0" lvl="0" indent="0" algn="l" rtl="0">
              <a:spcBef>
                <a:spcPts val="1600"/>
              </a:spcBef>
              <a:spcAft>
                <a:spcPts val="1600"/>
              </a:spcAft>
              <a:buNone/>
            </a:pPr>
            <a:r>
              <a:rPr lang="en" sz="900">
                <a:solidFill>
                  <a:schemeClr val="accent1"/>
                </a:solidFill>
                <a:highlight>
                  <a:srgbClr val="FFFFFF"/>
                </a:highlight>
                <a:latin typeface="Roboto"/>
                <a:ea typeface="Roboto"/>
                <a:cs typeface="Roboto"/>
                <a:sym typeface="Roboto"/>
              </a:rPr>
              <a:t>Kapinos A, Remijas L, Torres C </a:t>
            </a:r>
            <a:r>
              <a:rPr lang="en" sz="900" i="1">
                <a:solidFill>
                  <a:schemeClr val="accent1"/>
                </a:solidFill>
                <a:highlight>
                  <a:srgbClr val="FFFFFF"/>
                </a:highlight>
                <a:latin typeface="Roboto"/>
                <a:ea typeface="Roboto"/>
                <a:cs typeface="Roboto"/>
                <a:sym typeface="Roboto"/>
              </a:rPr>
              <a:t>et al.</a:t>
            </a:r>
            <a:r>
              <a:rPr lang="en" sz="900">
                <a:solidFill>
                  <a:schemeClr val="accent1"/>
                </a:solidFill>
                <a:highlight>
                  <a:srgbClr val="FFFFFF"/>
                </a:highlight>
                <a:latin typeface="Roboto"/>
                <a:ea typeface="Roboto"/>
                <a:cs typeface="Roboto"/>
                <a:sym typeface="Roboto"/>
              </a:rPr>
              <a:t> Stability and host specificity of phages Zorp and Tanis for use in phage therapies [version 1; not peer reviewed]. </a:t>
            </a:r>
            <a:r>
              <a:rPr lang="en" sz="900" i="1">
                <a:solidFill>
                  <a:schemeClr val="accent1"/>
                </a:solidFill>
                <a:highlight>
                  <a:srgbClr val="FFFFFF"/>
                </a:highlight>
                <a:latin typeface="Roboto"/>
                <a:ea typeface="Roboto"/>
                <a:cs typeface="Roboto"/>
                <a:sym typeface="Roboto"/>
              </a:rPr>
              <a:t>F1000Research</a:t>
            </a:r>
            <a:r>
              <a:rPr lang="en" sz="900">
                <a:solidFill>
                  <a:schemeClr val="accent1"/>
                </a:solidFill>
                <a:highlight>
                  <a:srgbClr val="FFFFFF"/>
                </a:highlight>
                <a:latin typeface="Roboto"/>
                <a:ea typeface="Roboto"/>
                <a:cs typeface="Roboto"/>
                <a:sym typeface="Roboto"/>
              </a:rPr>
              <a:t> 2019, </a:t>
            </a:r>
            <a:r>
              <a:rPr lang="en" sz="900" b="1">
                <a:solidFill>
                  <a:schemeClr val="accent1"/>
                </a:solidFill>
                <a:highlight>
                  <a:srgbClr val="FFFFFF"/>
                </a:highlight>
                <a:latin typeface="Roboto"/>
                <a:ea typeface="Roboto"/>
                <a:cs typeface="Roboto"/>
                <a:sym typeface="Roboto"/>
              </a:rPr>
              <a:t>8</a:t>
            </a:r>
            <a:r>
              <a:rPr lang="en" sz="900">
                <a:solidFill>
                  <a:schemeClr val="accent1"/>
                </a:solidFill>
                <a:highlight>
                  <a:srgbClr val="FFFFFF"/>
                </a:highlight>
                <a:latin typeface="Roboto"/>
                <a:ea typeface="Roboto"/>
                <a:cs typeface="Roboto"/>
                <a:sym typeface="Roboto"/>
              </a:rPr>
              <a:t>:1110 (poster) (</a:t>
            </a:r>
            <a:r>
              <a:rPr lang="en" sz="900">
                <a:solidFill>
                  <a:srgbClr val="F2673C"/>
                </a:solidFill>
                <a:highlight>
                  <a:srgbClr val="FFFFFF"/>
                </a:highlight>
                <a:uFill>
                  <a:noFill/>
                </a:uFill>
                <a:latin typeface="Roboto"/>
                <a:ea typeface="Roboto"/>
                <a:cs typeface="Roboto"/>
                <a:sym typeface="Roboto"/>
                <a:hlinkClick r:id="rId4"/>
              </a:rPr>
              <a:t>https://doi.org/10.7490/f1000research.1117059.1</a:t>
            </a:r>
            <a:r>
              <a:rPr lang="en" sz="900">
                <a:solidFill>
                  <a:schemeClr val="accent1"/>
                </a:solidFill>
                <a:highlight>
                  <a:srgbClr val="FFFFFF"/>
                </a:highlight>
                <a:latin typeface="Roboto"/>
                <a:ea typeface="Roboto"/>
                <a:cs typeface="Roboto"/>
                <a:sym typeface="Roboto"/>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3">
            <a:alphaModFix/>
          </a:blip>
          <a:srcRect l="20869" t="31273" r="21159" b="21088"/>
          <a:stretch/>
        </p:blipFill>
        <p:spPr>
          <a:xfrm>
            <a:off x="1889075" y="1068425"/>
            <a:ext cx="5530851" cy="3956828"/>
          </a:xfrm>
          <a:prstGeom prst="rect">
            <a:avLst/>
          </a:prstGeom>
          <a:noFill/>
          <a:ln>
            <a:noFill/>
          </a:ln>
        </p:spPr>
      </p:pic>
      <p:cxnSp>
        <p:nvCxnSpPr>
          <p:cNvPr id="89" name="Google Shape;89;p17"/>
          <p:cNvCxnSpPr/>
          <p:nvPr/>
        </p:nvCxnSpPr>
        <p:spPr>
          <a:xfrm>
            <a:off x="1869200" y="2212825"/>
            <a:ext cx="0" cy="9477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sp>
        <p:nvSpPr>
          <p:cNvPr id="90" name="Google Shape;90;p17"/>
          <p:cNvSpPr txBox="1"/>
          <p:nvPr/>
        </p:nvSpPr>
        <p:spPr>
          <a:xfrm>
            <a:off x="757025" y="2225550"/>
            <a:ext cx="1092300" cy="6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800" b="0" i="0" u="none" strike="noStrike" cap="none">
                <a:latin typeface="Arial"/>
                <a:ea typeface="Arial"/>
                <a:cs typeface="Arial"/>
                <a:sym typeface="Arial"/>
              </a:rPr>
              <a:t>String of letters:</a:t>
            </a:r>
            <a:endParaRPr/>
          </a:p>
          <a:p>
            <a:pPr marL="0" marR="0" lvl="0" indent="0" algn="l" rtl="0">
              <a:spcBef>
                <a:spcPts val="0"/>
              </a:spcBef>
              <a:spcAft>
                <a:spcPts val="0"/>
              </a:spcAft>
              <a:buNone/>
            </a:pPr>
            <a:r>
              <a:rPr lang="en" sz="1800">
                <a:solidFill>
                  <a:srgbClr val="31859B"/>
                </a:solidFill>
                <a:latin typeface="Arial"/>
                <a:ea typeface="Arial"/>
                <a:cs typeface="Arial"/>
                <a:sym typeface="Arial"/>
              </a:rPr>
              <a:t>word</a:t>
            </a:r>
            <a:endParaRPr/>
          </a:p>
        </p:txBody>
      </p:sp>
      <p:sp>
        <p:nvSpPr>
          <p:cNvPr id="91" name="Google Shape;91;p17"/>
          <p:cNvSpPr txBox="1">
            <a:spLocks noGrp="1"/>
          </p:cNvSpPr>
          <p:nvPr>
            <p:ph type="title"/>
          </p:nvPr>
        </p:nvSpPr>
        <p:spPr>
          <a:xfrm>
            <a:off x="311700" y="30740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Example Dotplot</a:t>
            </a: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a:picLocks noGrp="1"/>
          </p:cNvPicPr>
          <p:nvPr>
            <p:ph type="clipArt" idx="2"/>
          </p:nvPr>
        </p:nvPicPr>
        <p:blipFill rotWithShape="1">
          <a:blip r:embed="rId3">
            <a:alphaModFix/>
          </a:blip>
          <a:srcRect t="7071"/>
          <a:stretch/>
        </p:blipFill>
        <p:spPr>
          <a:xfrm>
            <a:off x="693350" y="1367575"/>
            <a:ext cx="3243900" cy="3053400"/>
          </a:xfrm>
          <a:prstGeom prst="rect">
            <a:avLst/>
          </a:prstGeom>
          <a:noFill/>
          <a:ln>
            <a:noFill/>
          </a:ln>
        </p:spPr>
      </p:pic>
      <p:sp>
        <p:nvSpPr>
          <p:cNvPr id="98" name="Google Shape;98;p18"/>
          <p:cNvSpPr/>
          <p:nvPr/>
        </p:nvSpPr>
        <p:spPr>
          <a:xfrm>
            <a:off x="292100" y="4526750"/>
            <a:ext cx="4025700" cy="43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b="0" i="0" u="none" strike="noStrike" cap="none">
                <a:solidFill>
                  <a:schemeClr val="dk1"/>
                </a:solidFill>
                <a:latin typeface="Tahoma"/>
                <a:ea typeface="Tahoma"/>
                <a:cs typeface="Tahoma"/>
                <a:sym typeface="Tahoma"/>
              </a:rPr>
              <a:t>Example: protein sequences of the Pho5p and Pho3p phosphatases in the yeast </a:t>
            </a:r>
            <a:r>
              <a:rPr lang="en" sz="1200" b="0" i="1" u="none" strike="noStrike" cap="none">
                <a:solidFill>
                  <a:schemeClr val="dk1"/>
                </a:solidFill>
                <a:latin typeface="Tahoma"/>
                <a:ea typeface="Tahoma"/>
                <a:cs typeface="Tahoma"/>
                <a:sym typeface="Tahoma"/>
              </a:rPr>
              <a:t>Saccharomyces cerevisiae</a:t>
            </a:r>
            <a:endParaRPr sz="1200" b="0" i="1" u="none" strike="noStrike" cap="none">
              <a:solidFill>
                <a:schemeClr val="dk1"/>
              </a:solidFill>
              <a:latin typeface="Tahoma"/>
              <a:ea typeface="Tahoma"/>
              <a:cs typeface="Tahoma"/>
              <a:sym typeface="Tahoma"/>
            </a:endParaRPr>
          </a:p>
        </p:txBody>
      </p:sp>
      <p:sp>
        <p:nvSpPr>
          <p:cNvPr id="99" name="Google Shape;99;p18"/>
          <p:cNvSpPr/>
          <p:nvPr/>
        </p:nvSpPr>
        <p:spPr>
          <a:xfrm>
            <a:off x="1644650" y="533400"/>
            <a:ext cx="2632200" cy="3657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18"/>
          <p:cNvSpPr txBox="1">
            <a:spLocks noGrp="1"/>
          </p:cNvSpPr>
          <p:nvPr>
            <p:ph type="title"/>
          </p:nvPr>
        </p:nvSpPr>
        <p:spPr>
          <a:xfrm>
            <a:off x="292100" y="287700"/>
            <a:ext cx="8197800" cy="857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
                <a:latin typeface="Proxima Nova"/>
                <a:ea typeface="Proxima Nova"/>
                <a:cs typeface="Proxima Nova"/>
                <a:sym typeface="Proxima Nova"/>
              </a:rPr>
              <a:t>Dotplots: Sequence Comparisons </a:t>
            </a:r>
            <a:br>
              <a:rPr lang="en">
                <a:latin typeface="Proxima Nova"/>
                <a:ea typeface="Proxima Nova"/>
                <a:cs typeface="Proxima Nova"/>
                <a:sym typeface="Proxima Nova"/>
              </a:rPr>
            </a:br>
            <a:r>
              <a:rPr lang="en">
                <a:latin typeface="Proxima Nova"/>
                <a:ea typeface="Proxima Nova"/>
                <a:cs typeface="Proxima Nova"/>
                <a:sym typeface="Proxima Nova"/>
              </a:rPr>
              <a:t>Across Entire Genome</a:t>
            </a:r>
            <a:endParaRPr>
              <a:latin typeface="Proxima Nova"/>
              <a:ea typeface="Proxima Nova"/>
              <a:cs typeface="Proxima Nova"/>
              <a:sym typeface="Proxima Nova"/>
            </a:endParaRPr>
          </a:p>
        </p:txBody>
      </p:sp>
      <p:sp>
        <p:nvSpPr>
          <p:cNvPr id="101" name="Google Shape;101;p18"/>
          <p:cNvSpPr txBox="1">
            <a:spLocks noGrp="1"/>
          </p:cNvSpPr>
          <p:nvPr>
            <p:ph type="body" idx="1"/>
          </p:nvPr>
        </p:nvSpPr>
        <p:spPr>
          <a:xfrm>
            <a:off x="4572000" y="1174550"/>
            <a:ext cx="4387800" cy="3788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 sz="1700">
                <a:solidFill>
                  <a:srgbClr val="000000"/>
                </a:solidFill>
              </a:rPr>
              <a:t>A dot plot is a simple graphical representation of identical residues between two sequences. </a:t>
            </a:r>
            <a:endParaRPr sz="1500">
              <a:solidFill>
                <a:srgbClr val="000000"/>
              </a:solidFill>
            </a:endParaRPr>
          </a:p>
          <a:p>
            <a:pPr marL="742950" lvl="1" indent="-266700" algn="l" rtl="0">
              <a:spcBef>
                <a:spcPts val="400"/>
              </a:spcBef>
              <a:spcAft>
                <a:spcPts val="0"/>
              </a:spcAft>
              <a:buClr>
                <a:schemeClr val="dk1"/>
              </a:buClr>
              <a:buSzPts val="1700"/>
              <a:buFont typeface="Noto Sans Symbols"/>
              <a:buChar char="▪"/>
            </a:pPr>
            <a:r>
              <a:rPr lang="en" sz="1700">
                <a:solidFill>
                  <a:srgbClr val="000000"/>
                </a:solidFill>
              </a:rPr>
              <a:t>The </a:t>
            </a:r>
            <a:r>
              <a:rPr lang="en" sz="1700" b="1" i="1">
                <a:solidFill>
                  <a:srgbClr val="000000"/>
                </a:solidFill>
              </a:rPr>
              <a:t>X axis </a:t>
            </a:r>
            <a:r>
              <a:rPr lang="en" sz="1700">
                <a:solidFill>
                  <a:srgbClr val="000000"/>
                </a:solidFill>
              </a:rPr>
              <a:t>represents the first sequence (</a:t>
            </a:r>
            <a:r>
              <a:rPr lang="en" sz="1700">
                <a:solidFill>
                  <a:srgbClr val="FF0000"/>
                </a:solidFill>
              </a:rPr>
              <a:t>PHO5</a:t>
            </a:r>
            <a:r>
              <a:rPr lang="en" sz="1700">
                <a:solidFill>
                  <a:srgbClr val="000000"/>
                </a:solidFill>
              </a:rPr>
              <a:t>), </a:t>
            </a:r>
            <a:endParaRPr sz="1100">
              <a:solidFill>
                <a:srgbClr val="000000"/>
              </a:solidFill>
            </a:endParaRPr>
          </a:p>
          <a:p>
            <a:pPr marL="742950" lvl="1" indent="-266700" algn="l" rtl="0">
              <a:spcBef>
                <a:spcPts val="400"/>
              </a:spcBef>
              <a:spcAft>
                <a:spcPts val="0"/>
              </a:spcAft>
              <a:buClr>
                <a:schemeClr val="dk1"/>
              </a:buClr>
              <a:buSzPts val="1700"/>
              <a:buFont typeface="Noto Sans Symbols"/>
              <a:buChar char="▪"/>
            </a:pPr>
            <a:r>
              <a:rPr lang="en" sz="1700">
                <a:solidFill>
                  <a:srgbClr val="000000"/>
                </a:solidFill>
              </a:rPr>
              <a:t>The </a:t>
            </a:r>
            <a:r>
              <a:rPr lang="en" sz="1700" b="1" i="1">
                <a:solidFill>
                  <a:srgbClr val="000000"/>
                </a:solidFill>
              </a:rPr>
              <a:t>Y axis </a:t>
            </a:r>
            <a:r>
              <a:rPr lang="en" sz="1700">
                <a:solidFill>
                  <a:srgbClr val="000000"/>
                </a:solidFill>
              </a:rPr>
              <a:t>represents the second sequence (</a:t>
            </a:r>
            <a:r>
              <a:rPr lang="en" sz="1700">
                <a:solidFill>
                  <a:srgbClr val="FF0000"/>
                </a:solidFill>
              </a:rPr>
              <a:t>PHO3</a:t>
            </a:r>
            <a:r>
              <a:rPr lang="en" sz="1700">
                <a:solidFill>
                  <a:srgbClr val="000000"/>
                </a:solidFill>
              </a:rPr>
              <a:t>)</a:t>
            </a:r>
            <a:endParaRPr sz="1100">
              <a:solidFill>
                <a:srgbClr val="000000"/>
              </a:solidFill>
            </a:endParaRPr>
          </a:p>
          <a:p>
            <a:pPr marL="742950" lvl="1" indent="-266700" algn="l" rtl="0">
              <a:spcBef>
                <a:spcPts val="400"/>
              </a:spcBef>
              <a:spcAft>
                <a:spcPts val="0"/>
              </a:spcAft>
              <a:buClr>
                <a:schemeClr val="dk1"/>
              </a:buClr>
              <a:buSzPts val="1700"/>
              <a:buFont typeface="Noto Sans Symbols"/>
              <a:buChar char="▪"/>
            </a:pPr>
            <a:r>
              <a:rPr lang="en" sz="1700">
                <a:solidFill>
                  <a:srgbClr val="000000"/>
                </a:solidFill>
              </a:rPr>
              <a:t>A </a:t>
            </a:r>
            <a:r>
              <a:rPr lang="en" sz="1700" b="1" i="1">
                <a:solidFill>
                  <a:srgbClr val="000000"/>
                </a:solidFill>
              </a:rPr>
              <a:t>dot </a:t>
            </a:r>
            <a:r>
              <a:rPr lang="en" sz="1700">
                <a:solidFill>
                  <a:srgbClr val="000000"/>
                </a:solidFill>
              </a:rPr>
              <a:t>is plotted for each</a:t>
            </a:r>
            <a:r>
              <a:rPr lang="en" sz="1700"/>
              <a:t> </a:t>
            </a:r>
            <a:r>
              <a:rPr lang="en" sz="1700" b="1" i="1">
                <a:solidFill>
                  <a:srgbClr val="31859B"/>
                </a:solidFill>
              </a:rPr>
              <a:t>match</a:t>
            </a:r>
            <a:r>
              <a:rPr lang="en" sz="1700" b="1" i="1"/>
              <a:t> </a:t>
            </a:r>
            <a:r>
              <a:rPr lang="en" sz="1700">
                <a:solidFill>
                  <a:srgbClr val="000000"/>
                </a:solidFill>
              </a:rPr>
              <a:t>between two residues of the sequences.</a:t>
            </a:r>
            <a:endParaRPr sz="1100">
              <a:solidFill>
                <a:srgbClr val="000000"/>
              </a:solidFill>
            </a:endParaRPr>
          </a:p>
          <a:p>
            <a:pPr marL="742950" lvl="1" indent="-266700" algn="l" rtl="0">
              <a:spcBef>
                <a:spcPts val="400"/>
              </a:spcBef>
              <a:spcAft>
                <a:spcPts val="1600"/>
              </a:spcAft>
              <a:buClr>
                <a:srgbClr val="000000"/>
              </a:buClr>
              <a:buSzPts val="1700"/>
              <a:buFont typeface="Noto Sans Symbols"/>
              <a:buChar char="▪"/>
            </a:pPr>
            <a:r>
              <a:rPr lang="en" sz="1700" b="1" i="1">
                <a:solidFill>
                  <a:srgbClr val="000000"/>
                </a:solidFill>
              </a:rPr>
              <a:t>Diagonal lines </a:t>
            </a:r>
            <a:r>
              <a:rPr lang="en" sz="1700">
                <a:solidFill>
                  <a:srgbClr val="000000"/>
                </a:solidFill>
              </a:rPr>
              <a:t>reveal </a:t>
            </a:r>
            <a:r>
              <a:rPr lang="en" sz="1700" b="1" i="1">
                <a:solidFill>
                  <a:srgbClr val="000000"/>
                </a:solidFill>
              </a:rPr>
              <a:t>regions</a:t>
            </a:r>
            <a:r>
              <a:rPr lang="en" sz="1700">
                <a:solidFill>
                  <a:srgbClr val="000000"/>
                </a:solidFill>
              </a:rPr>
              <a:t> of identity between the two sequences. </a:t>
            </a:r>
            <a:endParaRPr sz="1100">
              <a:solidFill>
                <a:srgbClr val="000000"/>
              </a:solidFill>
            </a:endParaRPr>
          </a:p>
        </p:txBody>
      </p:sp>
      <p:sp>
        <p:nvSpPr>
          <p:cNvPr id="102" name="Google Shape;102;p18"/>
          <p:cNvSpPr/>
          <p:nvPr/>
        </p:nvSpPr>
        <p:spPr>
          <a:xfrm>
            <a:off x="575975" y="1933244"/>
            <a:ext cx="304800" cy="342900"/>
          </a:xfrm>
          <a:prstGeom prst="ellipse">
            <a:avLst/>
          </a:prstGeom>
          <a:noFill/>
          <a:ln w="12700" cap="sq"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
        <p:nvSpPr>
          <p:cNvPr id="103" name="Google Shape;103;p18"/>
          <p:cNvSpPr/>
          <p:nvPr/>
        </p:nvSpPr>
        <p:spPr>
          <a:xfrm>
            <a:off x="2977825" y="4285325"/>
            <a:ext cx="457200" cy="195300"/>
          </a:xfrm>
          <a:prstGeom prst="ellipse">
            <a:avLst/>
          </a:prstGeom>
          <a:noFill/>
          <a:ln w="12700" cap="sq"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body" idx="1"/>
          </p:nvPr>
        </p:nvSpPr>
        <p:spPr>
          <a:xfrm>
            <a:off x="154800" y="801800"/>
            <a:ext cx="8834400" cy="21201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rgbClr val="000000"/>
              </a:buClr>
              <a:buSzPts val="1800"/>
              <a:buFont typeface="Noto Sans Symbols"/>
              <a:buChar char="▪"/>
            </a:pPr>
            <a:r>
              <a:rPr lang="en">
                <a:solidFill>
                  <a:srgbClr val="000000"/>
                </a:solidFill>
              </a:rPr>
              <a:t>With nucleic sequences, each residue is expected every 4 positions on average</a:t>
            </a:r>
            <a:endParaRPr sz="1600">
              <a:solidFill>
                <a:srgbClr val="000000"/>
              </a:solidFill>
            </a:endParaRPr>
          </a:p>
          <a:p>
            <a:pPr marL="742950" lvl="1" indent="-273050" algn="l" rtl="0">
              <a:spcBef>
                <a:spcPts val="360"/>
              </a:spcBef>
              <a:spcAft>
                <a:spcPts val="0"/>
              </a:spcAft>
              <a:buClr>
                <a:srgbClr val="000000"/>
              </a:buClr>
              <a:buSzPts val="1600"/>
              <a:buFont typeface="Noto Sans Symbols"/>
              <a:buChar char="▪"/>
            </a:pPr>
            <a:r>
              <a:rPr lang="en" sz="1600">
                <a:solidFill>
                  <a:srgbClr val="000000"/>
                </a:solidFill>
              </a:rPr>
              <a:t>Single letter-based dot plot not very informative</a:t>
            </a:r>
            <a:endParaRPr sz="1200">
              <a:solidFill>
                <a:srgbClr val="000000"/>
              </a:solidFill>
            </a:endParaRPr>
          </a:p>
          <a:p>
            <a:pPr marL="342900" lvl="0" indent="-330200" algn="l" rtl="0">
              <a:spcBef>
                <a:spcPts val="400"/>
              </a:spcBef>
              <a:spcAft>
                <a:spcPts val="0"/>
              </a:spcAft>
              <a:buClr>
                <a:schemeClr val="dk1"/>
              </a:buClr>
              <a:buSzPts val="1800"/>
              <a:buFont typeface="Noto Sans Symbols"/>
              <a:buChar char="▪"/>
            </a:pPr>
            <a:r>
              <a:rPr lang="en">
                <a:solidFill>
                  <a:srgbClr val="000000"/>
                </a:solidFill>
              </a:rPr>
              <a:t>Can set up dot plots to display only</a:t>
            </a:r>
            <a:r>
              <a:rPr lang="en"/>
              <a:t> </a:t>
            </a:r>
            <a:r>
              <a:rPr lang="en" b="1">
                <a:solidFill>
                  <a:srgbClr val="31859B"/>
                </a:solidFill>
              </a:rPr>
              <a:t>word</a:t>
            </a:r>
            <a:r>
              <a:rPr lang="en"/>
              <a:t> (</a:t>
            </a:r>
            <a:r>
              <a:rPr lang="en">
                <a:solidFill>
                  <a:srgbClr val="000000"/>
                </a:solidFill>
              </a:rPr>
              <a:t>multiple letter) matches</a:t>
            </a:r>
            <a:endParaRPr sz="1600">
              <a:solidFill>
                <a:srgbClr val="000000"/>
              </a:solidFill>
            </a:endParaRPr>
          </a:p>
          <a:p>
            <a:pPr marL="742950" lvl="1" indent="-273050" algn="l" rtl="0">
              <a:spcBef>
                <a:spcPts val="360"/>
              </a:spcBef>
              <a:spcAft>
                <a:spcPts val="0"/>
              </a:spcAft>
              <a:buClr>
                <a:srgbClr val="000000"/>
              </a:buClr>
              <a:buSzPts val="1600"/>
              <a:buFont typeface="Noto Sans Symbols"/>
              <a:buChar char="▪"/>
            </a:pPr>
            <a:r>
              <a:rPr lang="en" sz="1600">
                <a:solidFill>
                  <a:srgbClr val="000000"/>
                </a:solidFill>
              </a:rPr>
              <a:t>Words correspond to a diagonal of dots in the letter-based dot plot</a:t>
            </a:r>
            <a:endParaRPr sz="1200">
              <a:solidFill>
                <a:srgbClr val="000000"/>
              </a:solidFill>
            </a:endParaRPr>
          </a:p>
          <a:p>
            <a:pPr marL="342900" lvl="0" indent="-330200" algn="l" rtl="0">
              <a:spcBef>
                <a:spcPts val="400"/>
              </a:spcBef>
              <a:spcAft>
                <a:spcPts val="0"/>
              </a:spcAft>
              <a:buClr>
                <a:schemeClr val="dk1"/>
              </a:buClr>
              <a:buSzPts val="1800"/>
              <a:buFont typeface="Noto Sans Symbols"/>
              <a:buChar char="▪"/>
            </a:pPr>
            <a:r>
              <a:rPr lang="en">
                <a:solidFill>
                  <a:srgbClr val="000000"/>
                </a:solidFill>
              </a:rPr>
              <a:t>Ex: alignment of </a:t>
            </a:r>
            <a:r>
              <a:rPr lang="en">
                <a:solidFill>
                  <a:srgbClr val="FF0000"/>
                </a:solidFill>
              </a:rPr>
              <a:t>PHO5</a:t>
            </a:r>
            <a:r>
              <a:rPr lang="en"/>
              <a:t> </a:t>
            </a:r>
            <a:r>
              <a:rPr lang="en">
                <a:solidFill>
                  <a:srgbClr val="000000"/>
                </a:solidFill>
              </a:rPr>
              <a:t>and</a:t>
            </a:r>
            <a:r>
              <a:rPr lang="en"/>
              <a:t> </a:t>
            </a:r>
            <a:r>
              <a:rPr lang="en">
                <a:solidFill>
                  <a:srgbClr val="FF0000"/>
                </a:solidFill>
              </a:rPr>
              <a:t>PHO3</a:t>
            </a:r>
            <a:r>
              <a:rPr lang="en"/>
              <a:t> </a:t>
            </a:r>
            <a:r>
              <a:rPr lang="en">
                <a:solidFill>
                  <a:srgbClr val="000000"/>
                </a:solidFill>
              </a:rPr>
              <a:t>coding sequences, with different word sizes</a:t>
            </a:r>
            <a:endParaRPr sz="1600">
              <a:solidFill>
                <a:srgbClr val="000000"/>
              </a:solidFill>
            </a:endParaRPr>
          </a:p>
          <a:p>
            <a:pPr marL="742950" lvl="1" indent="-273050" algn="l" rtl="0">
              <a:spcBef>
                <a:spcPts val="360"/>
              </a:spcBef>
              <a:spcAft>
                <a:spcPts val="1600"/>
              </a:spcAft>
              <a:buClr>
                <a:srgbClr val="000000"/>
              </a:buClr>
              <a:buSzPts val="1600"/>
              <a:buFont typeface="Noto Sans Symbols"/>
              <a:buChar char="▪"/>
            </a:pPr>
            <a:r>
              <a:rPr lang="en" sz="1600">
                <a:solidFill>
                  <a:srgbClr val="000000"/>
                </a:solidFill>
              </a:rPr>
              <a:t>larger the word size, higher the stringency of match</a:t>
            </a:r>
            <a:endParaRPr sz="1200">
              <a:solidFill>
                <a:srgbClr val="000000"/>
              </a:solidFill>
            </a:endParaRPr>
          </a:p>
        </p:txBody>
      </p:sp>
      <p:pic>
        <p:nvPicPr>
          <p:cNvPr id="110" name="Google Shape;110;p19"/>
          <p:cNvPicPr preferRelativeResize="0"/>
          <p:nvPr/>
        </p:nvPicPr>
        <p:blipFill rotWithShape="1">
          <a:blip r:embed="rId3">
            <a:alphaModFix/>
          </a:blip>
          <a:srcRect t="5926"/>
          <a:stretch/>
        </p:blipFill>
        <p:spPr>
          <a:xfrm>
            <a:off x="5986427" y="3090800"/>
            <a:ext cx="2441500" cy="1964249"/>
          </a:xfrm>
          <a:prstGeom prst="rect">
            <a:avLst/>
          </a:prstGeom>
          <a:noFill/>
          <a:ln>
            <a:noFill/>
          </a:ln>
        </p:spPr>
      </p:pic>
      <p:sp>
        <p:nvSpPr>
          <p:cNvPr id="111" name="Google Shape;111;p19"/>
          <p:cNvSpPr/>
          <p:nvPr/>
        </p:nvSpPr>
        <p:spPr>
          <a:xfrm>
            <a:off x="6723193" y="3169305"/>
            <a:ext cx="1291500" cy="302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a:solidFill>
                  <a:schemeClr val="dk1"/>
                </a:solidFill>
                <a:latin typeface="Arial"/>
                <a:ea typeface="Arial"/>
                <a:cs typeface="Arial"/>
                <a:sym typeface="Arial"/>
              </a:rPr>
              <a:t>Word size = 10</a:t>
            </a:r>
            <a:endParaRPr/>
          </a:p>
        </p:txBody>
      </p:sp>
      <p:pic>
        <p:nvPicPr>
          <p:cNvPr id="112" name="Google Shape;112;p19"/>
          <p:cNvPicPr preferRelativeResize="0"/>
          <p:nvPr/>
        </p:nvPicPr>
        <p:blipFill rotWithShape="1">
          <a:blip r:embed="rId4">
            <a:alphaModFix/>
          </a:blip>
          <a:srcRect/>
          <a:stretch/>
        </p:blipFill>
        <p:spPr>
          <a:xfrm>
            <a:off x="3428565" y="3124025"/>
            <a:ext cx="2365237" cy="1930700"/>
          </a:xfrm>
          <a:prstGeom prst="rect">
            <a:avLst/>
          </a:prstGeom>
          <a:noFill/>
          <a:ln>
            <a:noFill/>
          </a:ln>
        </p:spPr>
      </p:pic>
      <p:sp>
        <p:nvSpPr>
          <p:cNvPr id="113" name="Google Shape;113;p19"/>
          <p:cNvSpPr/>
          <p:nvPr/>
        </p:nvSpPr>
        <p:spPr>
          <a:xfrm>
            <a:off x="4174022" y="3169375"/>
            <a:ext cx="1135500" cy="302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a:solidFill>
                  <a:schemeClr val="dk1"/>
                </a:solidFill>
                <a:latin typeface="Arial"/>
                <a:ea typeface="Arial"/>
                <a:cs typeface="Arial"/>
                <a:sym typeface="Arial"/>
              </a:rPr>
              <a:t>Word size = 3</a:t>
            </a:r>
            <a:endParaRPr/>
          </a:p>
        </p:txBody>
      </p:sp>
      <p:pic>
        <p:nvPicPr>
          <p:cNvPr id="114" name="Google Shape;114;p19"/>
          <p:cNvPicPr preferRelativeResize="0"/>
          <p:nvPr/>
        </p:nvPicPr>
        <p:blipFill rotWithShape="1">
          <a:blip r:embed="rId5">
            <a:alphaModFix/>
          </a:blip>
          <a:srcRect/>
          <a:stretch/>
        </p:blipFill>
        <p:spPr>
          <a:xfrm>
            <a:off x="963326" y="3092800"/>
            <a:ext cx="2252100" cy="1962524"/>
          </a:xfrm>
          <a:prstGeom prst="rect">
            <a:avLst/>
          </a:prstGeom>
          <a:noFill/>
          <a:ln>
            <a:noFill/>
          </a:ln>
        </p:spPr>
      </p:pic>
      <p:sp>
        <p:nvSpPr>
          <p:cNvPr id="115" name="Google Shape;115;p19"/>
          <p:cNvSpPr/>
          <p:nvPr/>
        </p:nvSpPr>
        <p:spPr>
          <a:xfrm>
            <a:off x="1624850" y="3169375"/>
            <a:ext cx="1135500" cy="30210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200">
                <a:solidFill>
                  <a:schemeClr val="dk1"/>
                </a:solidFill>
                <a:latin typeface="Arial"/>
                <a:ea typeface="Arial"/>
                <a:cs typeface="Arial"/>
                <a:sym typeface="Arial"/>
              </a:rPr>
              <a:t>Word size = 2</a:t>
            </a:r>
            <a:endParaRPr/>
          </a:p>
        </p:txBody>
      </p:sp>
      <p:sp>
        <p:nvSpPr>
          <p:cNvPr id="116" name="Google Shape;116;p19"/>
          <p:cNvSpPr txBox="1">
            <a:spLocks noGrp="1"/>
          </p:cNvSpPr>
          <p:nvPr>
            <p:ph type="title"/>
          </p:nvPr>
        </p:nvSpPr>
        <p:spPr>
          <a:xfrm>
            <a:off x="311700" y="178400"/>
            <a:ext cx="8520600" cy="623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a:latin typeface="Proxima Nova"/>
                <a:ea typeface="Proxima Nova"/>
                <a:cs typeface="Proxima Nova"/>
                <a:sym typeface="Proxima Nova"/>
              </a:rPr>
              <a:t>Dotplot with Word Matches</a:t>
            </a:r>
            <a:endParaRPr>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Dotplots</a:t>
            </a:r>
            <a:endParaRPr>
              <a:latin typeface="Proxima Nova"/>
              <a:ea typeface="Proxima Nova"/>
              <a:cs typeface="Proxima Nova"/>
              <a:sym typeface="Proxima Nova"/>
            </a:endParaRPr>
          </a:p>
        </p:txBody>
      </p:sp>
      <p:pic>
        <p:nvPicPr>
          <p:cNvPr id="122" name="Google Shape;122;p20"/>
          <p:cNvPicPr preferRelativeResize="0"/>
          <p:nvPr/>
        </p:nvPicPr>
        <p:blipFill>
          <a:blip r:embed="rId3">
            <a:alphaModFix/>
          </a:blip>
          <a:stretch>
            <a:fillRect/>
          </a:stretch>
        </p:blipFill>
        <p:spPr>
          <a:xfrm>
            <a:off x="4572003" y="799900"/>
            <a:ext cx="4037175" cy="3854849"/>
          </a:xfrm>
          <a:prstGeom prst="rect">
            <a:avLst/>
          </a:prstGeom>
          <a:noFill/>
          <a:ln>
            <a:noFill/>
          </a:ln>
        </p:spPr>
      </p:pic>
      <p:sp>
        <p:nvSpPr>
          <p:cNvPr id="123" name="Google Shape;123;p20"/>
          <p:cNvSpPr txBox="1">
            <a:spLocks noGrp="1"/>
          </p:cNvSpPr>
          <p:nvPr>
            <p:ph type="body" idx="1"/>
          </p:nvPr>
        </p:nvSpPr>
        <p:spPr>
          <a:xfrm>
            <a:off x="326950" y="1162875"/>
            <a:ext cx="37617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solidFill>
                  <a:srgbClr val="000000"/>
                </a:solidFill>
              </a:rPr>
              <a:t>A graphical representation of the similarity between two sequences:</a:t>
            </a:r>
            <a:endParaRPr sz="2200" b="1">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Low degrees of similarity are represented by weak, scattered signals</a:t>
            </a:r>
            <a:endParaRPr sz="2200">
              <a:solidFill>
                <a:srgbClr val="000000"/>
              </a:solidFill>
            </a:endParaRPr>
          </a:p>
          <a:p>
            <a:pPr marL="457200" lvl="0" indent="-368300" algn="l" rtl="0">
              <a:lnSpc>
                <a:spcPct val="115000"/>
              </a:lnSpc>
              <a:spcBef>
                <a:spcPts val="0"/>
              </a:spcBef>
              <a:spcAft>
                <a:spcPts val="0"/>
              </a:spcAft>
              <a:buClr>
                <a:srgbClr val="000000"/>
              </a:buClr>
              <a:buSzPts val="2200"/>
              <a:buChar char="-"/>
            </a:pPr>
            <a:r>
              <a:rPr lang="en" sz="2200">
                <a:solidFill>
                  <a:srgbClr val="000000"/>
                </a:solidFill>
              </a:rPr>
              <a:t>High degrees of similarity are represented by thick, diagonal signals</a:t>
            </a:r>
            <a:endParaRPr sz="2200">
              <a:solidFill>
                <a:srgbClr val="000000"/>
              </a:solidFill>
            </a:endParaRPr>
          </a:p>
        </p:txBody>
      </p:sp>
      <p:sp>
        <p:nvSpPr>
          <p:cNvPr id="124" name="Google Shape;124;p20"/>
          <p:cNvSpPr txBox="1">
            <a:spLocks noGrp="1"/>
          </p:cNvSpPr>
          <p:nvPr>
            <p:ph type="body" idx="1"/>
          </p:nvPr>
        </p:nvSpPr>
        <p:spPr>
          <a:xfrm>
            <a:off x="6979800" y="4579275"/>
            <a:ext cx="2158200" cy="548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rgbClr val="000000"/>
                </a:solidFill>
              </a:rPr>
              <a:t>Pope et al. 2015</a:t>
            </a:r>
            <a:endParaRPr i="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Comparing Phage Genomes</a:t>
            </a:r>
            <a:endParaRPr/>
          </a:p>
        </p:txBody>
      </p:sp>
      <p:sp>
        <p:nvSpPr>
          <p:cNvPr id="130" name="Google Shape;13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000000"/>
                </a:solidFill>
              </a:rPr>
              <a:t>Now it’s your turn!</a:t>
            </a:r>
            <a:endParaRPr sz="2200">
              <a:solidFill>
                <a:srgbClr val="000000"/>
              </a:solidFill>
            </a:endParaRPr>
          </a:p>
          <a:p>
            <a:pPr marL="0" lvl="0" indent="0" algn="l" rtl="0">
              <a:spcBef>
                <a:spcPts val="1600"/>
              </a:spcBef>
              <a:spcAft>
                <a:spcPts val="0"/>
              </a:spcAft>
              <a:buNone/>
            </a:pPr>
            <a:r>
              <a:rPr lang="en" sz="2200">
                <a:solidFill>
                  <a:srgbClr val="000000"/>
                </a:solidFill>
              </a:rPr>
              <a:t>What kinds of questions might you have about phage genomes and how they compare to one another?</a:t>
            </a:r>
            <a:endParaRPr sz="2200">
              <a:solidFill>
                <a:srgbClr val="000000"/>
              </a:solidFill>
            </a:endParaRPr>
          </a:p>
          <a:p>
            <a:pPr marL="0" lvl="0" indent="0" algn="l" rtl="0">
              <a:spcBef>
                <a:spcPts val="1600"/>
              </a:spcBef>
              <a:spcAft>
                <a:spcPts val="0"/>
              </a:spcAft>
              <a:buNone/>
            </a:pPr>
            <a:r>
              <a:rPr lang="en" sz="2200" b="1">
                <a:solidFill>
                  <a:srgbClr val="000000"/>
                </a:solidFill>
              </a:rPr>
              <a:t>Think about...</a:t>
            </a:r>
            <a:endParaRPr sz="2200" b="1">
              <a:solidFill>
                <a:srgbClr val="000000"/>
              </a:solidFill>
            </a:endParaRPr>
          </a:p>
          <a:p>
            <a:pPr marL="457200" lvl="0" indent="-368300" algn="l" rtl="0">
              <a:spcBef>
                <a:spcPts val="1600"/>
              </a:spcBef>
              <a:spcAft>
                <a:spcPts val="0"/>
              </a:spcAft>
              <a:buClr>
                <a:srgbClr val="000000"/>
              </a:buClr>
              <a:buSzPts val="2200"/>
              <a:buChar char="-"/>
            </a:pPr>
            <a:r>
              <a:rPr lang="en" sz="2200">
                <a:solidFill>
                  <a:srgbClr val="000000"/>
                </a:solidFill>
              </a:rPr>
              <a:t>Previous papers/studies we’ve gone over–what did they investigate?</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Your phage genome analysis so far, and what other genomes looked like (are there any differences you’ve noticed? Similarities?)</a:t>
            </a:r>
            <a:endParaRPr sz="2200">
              <a:solidFill>
                <a:srgbClr val="000000"/>
              </a:solidFill>
            </a:endParaRPr>
          </a:p>
          <a:p>
            <a:pPr marL="0" lvl="0" indent="0" algn="l" rtl="0">
              <a:spcBef>
                <a:spcPts val="1600"/>
              </a:spcBef>
              <a:spcAft>
                <a:spcPts val="1600"/>
              </a:spcAft>
              <a:buNone/>
            </a:pPr>
            <a:endParaRPr sz="22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What’s Next?</a:t>
            </a:r>
            <a:endParaRPr/>
          </a:p>
        </p:txBody>
      </p:sp>
      <p:sp>
        <p:nvSpPr>
          <p:cNvPr id="136" name="Google Shape;136;p22"/>
          <p:cNvSpPr txBox="1">
            <a:spLocks noGrp="1"/>
          </p:cNvSpPr>
          <p:nvPr>
            <p:ph type="body" idx="1"/>
          </p:nvPr>
        </p:nvSpPr>
        <p:spPr>
          <a:xfrm>
            <a:off x="311700" y="1152475"/>
            <a:ext cx="3985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0000"/>
                </a:solidFill>
              </a:rPr>
              <a:t>Think about the questions you can ask and answer using dotplots:</a:t>
            </a:r>
            <a:endParaRPr sz="2200" b="1">
              <a:solidFill>
                <a:srgbClr val="000000"/>
              </a:solidFill>
            </a:endParaRPr>
          </a:p>
          <a:p>
            <a:pPr marL="457200" lvl="0" indent="-368300" algn="l" rtl="0">
              <a:spcBef>
                <a:spcPts val="1600"/>
              </a:spcBef>
              <a:spcAft>
                <a:spcPts val="0"/>
              </a:spcAft>
              <a:buClr>
                <a:srgbClr val="000000"/>
              </a:buClr>
              <a:buSzPts val="2200"/>
              <a:buChar char="-"/>
            </a:pPr>
            <a:r>
              <a:rPr lang="en" sz="2200">
                <a:solidFill>
                  <a:srgbClr val="000000"/>
                </a:solidFill>
              </a:rPr>
              <a:t>Inter-/intra-cluster similarity</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Repeating regions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Rearrangement events</a:t>
            </a:r>
            <a:endParaRPr sz="2200">
              <a:solidFill>
                <a:srgbClr val="000000"/>
              </a:solidFill>
            </a:endParaRPr>
          </a:p>
          <a:p>
            <a:pPr marL="457200" lvl="0" indent="-368300" algn="l" rtl="0">
              <a:spcBef>
                <a:spcPts val="0"/>
              </a:spcBef>
              <a:spcAft>
                <a:spcPts val="0"/>
              </a:spcAft>
              <a:buClr>
                <a:srgbClr val="000000"/>
              </a:buClr>
              <a:buSzPts val="2200"/>
              <a:buChar char="-"/>
            </a:pPr>
            <a:r>
              <a:rPr lang="en" sz="2200">
                <a:solidFill>
                  <a:srgbClr val="000000"/>
                </a:solidFill>
              </a:rPr>
              <a:t>Structural differences</a:t>
            </a:r>
            <a:endParaRPr sz="2200">
              <a:solidFill>
                <a:srgbClr val="000000"/>
              </a:solidFill>
            </a:endParaRPr>
          </a:p>
          <a:p>
            <a:pPr marL="0" lvl="0" indent="0" algn="l" rtl="0">
              <a:spcBef>
                <a:spcPts val="1600"/>
              </a:spcBef>
              <a:spcAft>
                <a:spcPts val="1600"/>
              </a:spcAft>
              <a:buNone/>
            </a:pPr>
            <a:endParaRPr sz="2200">
              <a:solidFill>
                <a:srgbClr val="000000"/>
              </a:solidFill>
            </a:endParaRPr>
          </a:p>
        </p:txBody>
      </p:sp>
      <p:pic>
        <p:nvPicPr>
          <p:cNvPr id="137" name="Google Shape;137;p22"/>
          <p:cNvPicPr preferRelativeResize="0"/>
          <p:nvPr/>
        </p:nvPicPr>
        <p:blipFill>
          <a:blip r:embed="rId3">
            <a:alphaModFix/>
          </a:blip>
          <a:stretch>
            <a:fillRect/>
          </a:stretch>
        </p:blipFill>
        <p:spPr>
          <a:xfrm>
            <a:off x="5136100" y="563613"/>
            <a:ext cx="3258650" cy="381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I make a dotplot?</a:t>
            </a:r>
            <a:endParaRPr/>
          </a:p>
        </p:txBody>
      </p:sp>
      <p:sp>
        <p:nvSpPr>
          <p:cNvPr id="143" name="Google Shape;14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First, we need to collect some data...</a:t>
            </a:r>
            <a:endParaRPr>
              <a:solidFill>
                <a:srgbClr val="000000"/>
              </a:solidFill>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603</Words>
  <Application>Microsoft Office PowerPoint</Application>
  <PresentationFormat>On-screen Show (16:9)</PresentationFormat>
  <Paragraphs>79</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Raleway</vt:lpstr>
      <vt:lpstr>Source Sans Pro</vt:lpstr>
      <vt:lpstr>Proxima Nova</vt:lpstr>
      <vt:lpstr>Times New Roman</vt:lpstr>
      <vt:lpstr>Tahoma</vt:lpstr>
      <vt:lpstr>Arial</vt:lpstr>
      <vt:lpstr>Roboto</vt:lpstr>
      <vt:lpstr>Noto Sans Symbols</vt:lpstr>
      <vt:lpstr>Plum</vt:lpstr>
      <vt:lpstr>Using Gepard to Make Dotplots</vt:lpstr>
      <vt:lpstr>Dotplots</vt:lpstr>
      <vt:lpstr>Example Dotplot</vt:lpstr>
      <vt:lpstr>Dotplots: Sequence Comparisons  Across Entire Genome</vt:lpstr>
      <vt:lpstr>Dotplot with Word Matches</vt:lpstr>
      <vt:lpstr>Dotplots</vt:lpstr>
      <vt:lpstr>Comparing Phage Genomes</vt:lpstr>
      <vt:lpstr>So, What’s Next?</vt:lpstr>
      <vt:lpstr>How do I make a dotplot?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size = 10</vt:lpstr>
      <vt:lpstr>Word size = 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2020-07-28T22:22:51Z</dcterms:modified>
</cp:coreProperties>
</file>