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78" r:id="rId4"/>
    <p:sldId id="273" r:id="rId5"/>
    <p:sldId id="269" r:id="rId6"/>
    <p:sldId id="274" r:id="rId7"/>
    <p:sldId id="276" r:id="rId8"/>
    <p:sldId id="268" r:id="rId9"/>
    <p:sldId id="277" r:id="rId10"/>
    <p:sldId id="259" r:id="rId11"/>
    <p:sldId id="280" r:id="rId12"/>
    <p:sldId id="28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301" autoAdjust="0"/>
    <p:restoredTop sz="94660"/>
  </p:normalViewPr>
  <p:slideViewPr>
    <p:cSldViewPr snapToGrid="0" showGuides="1">
      <p:cViewPr varScale="1">
        <p:scale>
          <a:sx n="93" d="100"/>
          <a:sy n="93" d="100"/>
        </p:scale>
        <p:origin x="192" y="72"/>
      </p:cViewPr>
      <p:guideLst>
        <p:guide orient="horz" pos="2160"/>
        <p:guide pos="3840"/>
      </p:guideLst>
    </p:cSldViewPr>
  </p:slideViewPr>
  <p:notesTextViewPr>
    <p:cViewPr>
      <p:scale>
        <a:sx n="1" d="1"/>
        <a:sy n="1" d="1"/>
      </p:scale>
      <p:origin x="0" y="0"/>
    </p:cViewPr>
  </p:notesTextViewPr>
  <p:sorterViewPr>
    <p:cViewPr>
      <p:scale>
        <a:sx n="110" d="100"/>
        <a:sy n="110" d="100"/>
      </p:scale>
      <p:origin x="0" y="-4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F1F25-D67A-44B0-83F4-B88D8BDD559A}" type="datetimeFigureOut">
              <a:rPr lang="en-US" smtClean="0"/>
              <a:t>9/23/2020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BD8E5F-5C2C-4D0D-A592-AE91E85EF47A}" type="slidenum">
              <a:rPr lang="en-US" smtClean="0"/>
              <a:t>‹#›</a:t>
            </a:fld>
            <a:endParaRPr lang="en-US"/>
          </a:p>
        </p:txBody>
      </p:sp>
    </p:spTree>
    <p:extLst>
      <p:ext uri="{BB962C8B-B14F-4D97-AF65-F5344CB8AC3E}">
        <p14:creationId xmlns:p14="http://schemas.microsoft.com/office/powerpoint/2010/main" val="1335090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FE4365-B1CA-4B55-8AD9-0D45425EBD20}"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F5E94-D6E9-45DE-9E4C-0D16D016974E}" type="slidenum">
              <a:rPr lang="en-US" smtClean="0"/>
              <a:t>‹#›</a:t>
            </a:fld>
            <a:endParaRPr lang="en-US"/>
          </a:p>
        </p:txBody>
      </p:sp>
    </p:spTree>
    <p:extLst>
      <p:ext uri="{BB962C8B-B14F-4D97-AF65-F5344CB8AC3E}">
        <p14:creationId xmlns:p14="http://schemas.microsoft.com/office/powerpoint/2010/main" val="173340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E4365-B1CA-4B55-8AD9-0D45425EBD20}"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F5E94-D6E9-45DE-9E4C-0D16D016974E}" type="slidenum">
              <a:rPr lang="en-US" smtClean="0"/>
              <a:t>‹#›</a:t>
            </a:fld>
            <a:endParaRPr lang="en-US"/>
          </a:p>
        </p:txBody>
      </p:sp>
    </p:spTree>
    <p:extLst>
      <p:ext uri="{BB962C8B-B14F-4D97-AF65-F5344CB8AC3E}">
        <p14:creationId xmlns:p14="http://schemas.microsoft.com/office/powerpoint/2010/main" val="359093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E4365-B1CA-4B55-8AD9-0D45425EBD20}"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F5E94-D6E9-45DE-9E4C-0D16D016974E}" type="slidenum">
              <a:rPr lang="en-US" smtClean="0"/>
              <a:t>‹#›</a:t>
            </a:fld>
            <a:endParaRPr lang="en-US"/>
          </a:p>
        </p:txBody>
      </p:sp>
    </p:spTree>
    <p:extLst>
      <p:ext uri="{BB962C8B-B14F-4D97-AF65-F5344CB8AC3E}">
        <p14:creationId xmlns:p14="http://schemas.microsoft.com/office/powerpoint/2010/main" val="2157670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E4365-B1CA-4B55-8AD9-0D45425EBD20}"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F5E94-D6E9-45DE-9E4C-0D16D016974E}" type="slidenum">
              <a:rPr lang="en-US" smtClean="0"/>
              <a:t>‹#›</a:t>
            </a:fld>
            <a:endParaRPr lang="en-US"/>
          </a:p>
        </p:txBody>
      </p:sp>
    </p:spTree>
    <p:extLst>
      <p:ext uri="{BB962C8B-B14F-4D97-AF65-F5344CB8AC3E}">
        <p14:creationId xmlns:p14="http://schemas.microsoft.com/office/powerpoint/2010/main" val="416785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4FE4365-B1CA-4B55-8AD9-0D45425EBD20}"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F5E94-D6E9-45DE-9E4C-0D16D016974E}" type="slidenum">
              <a:rPr lang="en-US" smtClean="0"/>
              <a:t>‹#›</a:t>
            </a:fld>
            <a:endParaRPr lang="en-US"/>
          </a:p>
        </p:txBody>
      </p:sp>
    </p:spTree>
    <p:extLst>
      <p:ext uri="{BB962C8B-B14F-4D97-AF65-F5344CB8AC3E}">
        <p14:creationId xmlns:p14="http://schemas.microsoft.com/office/powerpoint/2010/main" val="410643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E4365-B1CA-4B55-8AD9-0D45425EBD20}"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F5E94-D6E9-45DE-9E4C-0D16D016974E}" type="slidenum">
              <a:rPr lang="en-US" smtClean="0"/>
              <a:t>‹#›</a:t>
            </a:fld>
            <a:endParaRPr lang="en-US"/>
          </a:p>
        </p:txBody>
      </p:sp>
    </p:spTree>
    <p:extLst>
      <p:ext uri="{BB962C8B-B14F-4D97-AF65-F5344CB8AC3E}">
        <p14:creationId xmlns:p14="http://schemas.microsoft.com/office/powerpoint/2010/main" val="3208962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FE4365-B1CA-4B55-8AD9-0D45425EBD20}" type="datetimeFigureOut">
              <a:rPr lang="en-US" smtClean="0"/>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FF5E94-D6E9-45DE-9E4C-0D16D016974E}" type="slidenum">
              <a:rPr lang="en-US" smtClean="0"/>
              <a:t>‹#›</a:t>
            </a:fld>
            <a:endParaRPr lang="en-US"/>
          </a:p>
        </p:txBody>
      </p:sp>
    </p:spTree>
    <p:extLst>
      <p:ext uri="{BB962C8B-B14F-4D97-AF65-F5344CB8AC3E}">
        <p14:creationId xmlns:p14="http://schemas.microsoft.com/office/powerpoint/2010/main" val="1358306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FE4365-B1CA-4B55-8AD9-0D45425EBD20}" type="datetimeFigureOut">
              <a:rPr lang="en-US" smtClean="0"/>
              <a:t>9/23/2020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FF5E94-D6E9-45DE-9E4C-0D16D016974E}" type="slidenum">
              <a:rPr lang="en-US" smtClean="0"/>
              <a:t>‹#›</a:t>
            </a:fld>
            <a:endParaRPr lang="en-US"/>
          </a:p>
        </p:txBody>
      </p:sp>
    </p:spTree>
    <p:extLst>
      <p:ext uri="{BB962C8B-B14F-4D97-AF65-F5344CB8AC3E}">
        <p14:creationId xmlns:p14="http://schemas.microsoft.com/office/powerpoint/2010/main" val="2466804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FE4365-B1CA-4B55-8AD9-0D45425EBD20}" type="datetimeFigureOut">
              <a:rPr lang="en-US" smtClean="0"/>
              <a:t>9/23/2020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FF5E94-D6E9-45DE-9E4C-0D16D016974E}" type="slidenum">
              <a:rPr lang="en-US" smtClean="0"/>
              <a:t>‹#›</a:t>
            </a:fld>
            <a:endParaRPr lang="en-US"/>
          </a:p>
        </p:txBody>
      </p:sp>
    </p:spTree>
    <p:extLst>
      <p:ext uri="{BB962C8B-B14F-4D97-AF65-F5344CB8AC3E}">
        <p14:creationId xmlns:p14="http://schemas.microsoft.com/office/powerpoint/2010/main" val="850344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4FE4365-B1CA-4B55-8AD9-0D45425EBD20}"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F5E94-D6E9-45DE-9E4C-0D16D016974E}" type="slidenum">
              <a:rPr lang="en-US" smtClean="0"/>
              <a:t>‹#›</a:t>
            </a:fld>
            <a:endParaRPr lang="en-US"/>
          </a:p>
        </p:txBody>
      </p:sp>
    </p:spTree>
    <p:extLst>
      <p:ext uri="{BB962C8B-B14F-4D97-AF65-F5344CB8AC3E}">
        <p14:creationId xmlns:p14="http://schemas.microsoft.com/office/powerpoint/2010/main" val="403740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4FE4365-B1CA-4B55-8AD9-0D45425EBD20}"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F5E94-D6E9-45DE-9E4C-0D16D016974E}" type="slidenum">
              <a:rPr lang="en-US" smtClean="0"/>
              <a:t>‹#›</a:t>
            </a:fld>
            <a:endParaRPr lang="en-US"/>
          </a:p>
        </p:txBody>
      </p:sp>
    </p:spTree>
    <p:extLst>
      <p:ext uri="{BB962C8B-B14F-4D97-AF65-F5344CB8AC3E}">
        <p14:creationId xmlns:p14="http://schemas.microsoft.com/office/powerpoint/2010/main" val="3159600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FE4365-B1CA-4B55-8AD9-0D45425EBD20}" type="datetimeFigureOut">
              <a:rPr lang="en-US" smtClean="0"/>
              <a:t>9/23/2020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F5E94-D6E9-45DE-9E4C-0D16D016974E}" type="slidenum">
              <a:rPr lang="en-US" smtClean="0"/>
              <a:t>‹#›</a:t>
            </a:fld>
            <a:endParaRPr lang="en-US"/>
          </a:p>
        </p:txBody>
      </p:sp>
    </p:spTree>
    <p:extLst>
      <p:ext uri="{BB962C8B-B14F-4D97-AF65-F5344CB8AC3E}">
        <p14:creationId xmlns:p14="http://schemas.microsoft.com/office/powerpoint/2010/main" val="1723265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cbi.nlm.nih.gov/pubmed/8230192"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Biology of </a:t>
            </a:r>
            <a:br>
              <a:rPr lang="en-US" dirty="0" smtClean="0"/>
            </a:br>
            <a:r>
              <a:rPr lang="en-US" dirty="0" smtClean="0"/>
              <a:t>Programmed Translational Frameshifts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84967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1"/>
          <p:cNvSpPr>
            <a:spLocks noGrp="1"/>
          </p:cNvSpPr>
          <p:nvPr>
            <p:ph type="title"/>
          </p:nvPr>
        </p:nvSpPr>
        <p:spPr>
          <a:xfrm>
            <a:off x="1537855" y="-138545"/>
            <a:ext cx="9130145" cy="762000"/>
          </a:xfrm>
          <a:noFill/>
          <a:ln>
            <a:noFill/>
          </a:ln>
        </p:spPr>
        <p:txBody>
          <a:bodyPr/>
          <a:lstStyle/>
          <a:p>
            <a:r>
              <a:rPr lang="en-US" sz="3200" dirty="0">
                <a:solidFill>
                  <a:srgbClr val="3CBCC5"/>
                </a:solidFill>
                <a:latin typeface="Calibri" charset="0"/>
                <a:ea typeface="ＭＳ Ｐゴシック" charset="0"/>
              </a:rPr>
              <a:t>Programmed Translational Frame Shift</a:t>
            </a:r>
            <a:endParaRPr lang="en-US" dirty="0">
              <a:solidFill>
                <a:srgbClr val="3CBCC5"/>
              </a:solidFill>
              <a:latin typeface="Calibri" charset="0"/>
              <a:ea typeface="ＭＳ Ｐゴシック" charset="0"/>
            </a:endParaRPr>
          </a:p>
        </p:txBody>
      </p:sp>
      <p:sp>
        <p:nvSpPr>
          <p:cNvPr id="5123" name="TextBox 2"/>
          <p:cNvSpPr txBox="1">
            <a:spLocks noChangeArrowheads="1"/>
          </p:cNvSpPr>
          <p:nvPr/>
        </p:nvSpPr>
        <p:spPr bwMode="auto">
          <a:xfrm>
            <a:off x="5048250" y="6218239"/>
            <a:ext cx="18415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dirty="0"/>
          </a:p>
        </p:txBody>
      </p:sp>
      <p:sp>
        <p:nvSpPr>
          <p:cNvPr id="22" name="Rectangle 21">
            <a:extLst>
              <a:ext uri="{FF2B5EF4-FFF2-40B4-BE49-F238E27FC236}">
                <a16:creationId xmlns:a16="http://schemas.microsoft.com/office/drawing/2014/main" id="{8AC6C474-62F1-8F41-AAB6-06898C0D8A0F}"/>
              </a:ext>
            </a:extLst>
          </p:cNvPr>
          <p:cNvSpPr/>
          <p:nvPr/>
        </p:nvSpPr>
        <p:spPr>
          <a:xfrm>
            <a:off x="2895601" y="1981201"/>
            <a:ext cx="6834435" cy="461665"/>
          </a:xfrm>
          <a:prstGeom prst="rect">
            <a:avLst/>
          </a:prstGeom>
        </p:spPr>
        <p:txBody>
          <a:bodyPr wrap="none">
            <a:spAutoFit/>
          </a:bodyPr>
          <a:lstStyle/>
          <a:p>
            <a:r>
              <a:rPr lang="en-US" sz="2400" dirty="0">
                <a:solidFill>
                  <a:srgbClr val="0000FF"/>
                </a:solidFill>
                <a:latin typeface="Calibri" charset="0"/>
              </a:rPr>
              <a:t>The ribosome will move between two reading frames</a:t>
            </a:r>
            <a:endParaRPr lang="en-US" sz="2400" dirty="0">
              <a:solidFill>
                <a:srgbClr val="0000FF"/>
              </a:solidFill>
            </a:endParaRPr>
          </a:p>
        </p:txBody>
      </p:sp>
      <p:sp>
        <p:nvSpPr>
          <p:cNvPr id="2" name="Rectangle 1">
            <a:extLst>
              <a:ext uri="{FF2B5EF4-FFF2-40B4-BE49-F238E27FC236}">
                <a16:creationId xmlns:a16="http://schemas.microsoft.com/office/drawing/2014/main" id="{CD0E9B95-DDAE-C842-8F37-0AB267003D0B}"/>
              </a:ext>
            </a:extLst>
          </p:cNvPr>
          <p:cNvSpPr/>
          <p:nvPr/>
        </p:nvSpPr>
        <p:spPr>
          <a:xfrm>
            <a:off x="1700997" y="609601"/>
            <a:ext cx="8763000" cy="1200329"/>
          </a:xfrm>
          <a:prstGeom prst="rect">
            <a:avLst/>
          </a:prstGeom>
        </p:spPr>
        <p:txBody>
          <a:bodyPr wrap="square">
            <a:spAutoFit/>
          </a:bodyPr>
          <a:lstStyle/>
          <a:p>
            <a:r>
              <a:rPr lang="en-US" dirty="0">
                <a:solidFill>
                  <a:schemeClr val="accent3">
                    <a:lumMod val="50000"/>
                  </a:schemeClr>
                </a:solidFill>
                <a:latin typeface="Calibri" panose="020F0502020204030204" pitchFamily="34" charset="0"/>
                <a:cs typeface="Calibri" panose="020F0502020204030204" pitchFamily="34" charset="0"/>
              </a:rPr>
              <a:t>The choice of genes for the </a:t>
            </a:r>
            <a:r>
              <a:rPr lang="en-US" b="1" dirty="0">
                <a:solidFill>
                  <a:srgbClr val="0000FF"/>
                </a:solidFill>
                <a:latin typeface="Calibri" panose="020F0502020204030204" pitchFamily="34" charset="0"/>
                <a:cs typeface="Calibri" panose="020F0502020204030204" pitchFamily="34" charset="0"/>
              </a:rPr>
              <a:t>tail assembly chaperones </a:t>
            </a:r>
            <a:r>
              <a:rPr lang="en-US" dirty="0">
                <a:solidFill>
                  <a:schemeClr val="accent3">
                    <a:lumMod val="50000"/>
                  </a:schemeClr>
                </a:solidFill>
                <a:latin typeface="Calibri" panose="020F0502020204030204" pitchFamily="34" charset="0"/>
                <a:cs typeface="Calibri" panose="020F0502020204030204" pitchFamily="34" charset="0"/>
              </a:rPr>
              <a:t>are typically, though not always, the 2 genes directly upstream of the tape measure.  Historically, we called these genes by synteny.  However, with new and better information, it is wise to have more data to support that claim.  </a:t>
            </a:r>
          </a:p>
        </p:txBody>
      </p:sp>
      <p:sp>
        <p:nvSpPr>
          <p:cNvPr id="15" name="Rectangle 14">
            <a:extLst>
              <a:ext uri="{FF2B5EF4-FFF2-40B4-BE49-F238E27FC236}">
                <a16:creationId xmlns:a16="http://schemas.microsoft.com/office/drawing/2014/main" id="{BAC6FE54-9C86-F849-AF14-2D4EA52BDC71}"/>
              </a:ext>
            </a:extLst>
          </p:cNvPr>
          <p:cNvSpPr/>
          <p:nvPr/>
        </p:nvSpPr>
        <p:spPr>
          <a:xfrm>
            <a:off x="2058579" y="2689006"/>
            <a:ext cx="8153400" cy="152400"/>
          </a:xfrm>
          <a:prstGeom prst="rect">
            <a:avLst/>
          </a:prstGeom>
          <a:solidFill>
            <a:srgbClr val="0000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3B0C964-5A5D-2441-9373-8550C7157768}"/>
              </a:ext>
            </a:extLst>
          </p:cNvPr>
          <p:cNvSpPr/>
          <p:nvPr/>
        </p:nvSpPr>
        <p:spPr>
          <a:xfrm>
            <a:off x="1639503" y="2504782"/>
            <a:ext cx="457176" cy="523220"/>
          </a:xfrm>
          <a:prstGeom prst="rect">
            <a:avLst/>
          </a:prstGeom>
        </p:spPr>
        <p:txBody>
          <a:bodyPr wrap="none">
            <a:spAutoFit/>
          </a:bodyPr>
          <a:lstStyle/>
          <a:p>
            <a:r>
              <a:rPr lang="en-US" sz="2800" kern="0" dirty="0">
                <a:latin typeface="Calibri" charset="0"/>
              </a:rPr>
              <a:t>5’</a:t>
            </a:r>
            <a:endParaRPr lang="en-US" sz="2800" dirty="0"/>
          </a:p>
        </p:txBody>
      </p:sp>
      <p:sp>
        <p:nvSpPr>
          <p:cNvPr id="17" name="Rectangle 16">
            <a:extLst>
              <a:ext uri="{FF2B5EF4-FFF2-40B4-BE49-F238E27FC236}">
                <a16:creationId xmlns:a16="http://schemas.microsoft.com/office/drawing/2014/main" id="{D7FF98BD-90C0-3A47-B26A-502044ABFA82}"/>
              </a:ext>
            </a:extLst>
          </p:cNvPr>
          <p:cNvSpPr/>
          <p:nvPr/>
        </p:nvSpPr>
        <p:spPr>
          <a:xfrm>
            <a:off x="10173879" y="2509748"/>
            <a:ext cx="457176" cy="523220"/>
          </a:xfrm>
          <a:prstGeom prst="rect">
            <a:avLst/>
          </a:prstGeom>
        </p:spPr>
        <p:txBody>
          <a:bodyPr wrap="none">
            <a:spAutoFit/>
          </a:bodyPr>
          <a:lstStyle/>
          <a:p>
            <a:r>
              <a:rPr lang="en-US" sz="2800" kern="0" dirty="0">
                <a:latin typeface="Calibri" charset="0"/>
              </a:rPr>
              <a:t>3’</a:t>
            </a:r>
            <a:endParaRPr lang="en-US" sz="2800" dirty="0"/>
          </a:p>
        </p:txBody>
      </p:sp>
      <p:cxnSp>
        <p:nvCxnSpPr>
          <p:cNvPr id="19" name="Straight Arrow Connector 18">
            <a:extLst>
              <a:ext uri="{FF2B5EF4-FFF2-40B4-BE49-F238E27FC236}">
                <a16:creationId xmlns:a16="http://schemas.microsoft.com/office/drawing/2014/main" id="{44AFD4FA-F977-2E4F-828C-D44C450EFA3F}"/>
              </a:ext>
            </a:extLst>
          </p:cNvPr>
          <p:cNvCxnSpPr/>
          <p:nvPr/>
        </p:nvCxnSpPr>
        <p:spPr>
          <a:xfrm>
            <a:off x="2058579" y="3249838"/>
            <a:ext cx="8153400" cy="0"/>
          </a:xfrm>
          <a:prstGeom prst="straightConnector1">
            <a:avLst/>
          </a:prstGeom>
          <a:ln w="38100">
            <a:solidFill>
              <a:srgbClr val="FF0000"/>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C58BA447-71F2-FD45-83F7-F770DFEA3C62}"/>
              </a:ext>
            </a:extLst>
          </p:cNvPr>
          <p:cNvCxnSpPr>
            <a:cxnSpLocks/>
          </p:cNvCxnSpPr>
          <p:nvPr/>
        </p:nvCxnSpPr>
        <p:spPr>
          <a:xfrm>
            <a:off x="2345751" y="3797542"/>
            <a:ext cx="7886700" cy="0"/>
          </a:xfrm>
          <a:prstGeom prst="straightConnector1">
            <a:avLst/>
          </a:prstGeom>
          <a:ln w="38100">
            <a:solidFill>
              <a:srgbClr val="00593A"/>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FA9A9C5E-64D1-2643-AE39-084D8B29A603}"/>
              </a:ext>
            </a:extLst>
          </p:cNvPr>
          <p:cNvCxnSpPr>
            <a:cxnSpLocks/>
          </p:cNvCxnSpPr>
          <p:nvPr/>
        </p:nvCxnSpPr>
        <p:spPr>
          <a:xfrm>
            <a:off x="2650551" y="4423864"/>
            <a:ext cx="7581900" cy="0"/>
          </a:xfrm>
          <a:prstGeom prst="straightConnector1">
            <a:avLst/>
          </a:prstGeom>
          <a:ln w="38100">
            <a:solidFill>
              <a:srgbClr val="0000FF"/>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24" name="Rectangle 23">
            <a:extLst>
              <a:ext uri="{FF2B5EF4-FFF2-40B4-BE49-F238E27FC236}">
                <a16:creationId xmlns:a16="http://schemas.microsoft.com/office/drawing/2014/main" id="{3FE58494-2514-894F-BA12-8048075035CD}"/>
              </a:ext>
            </a:extLst>
          </p:cNvPr>
          <p:cNvSpPr/>
          <p:nvPr/>
        </p:nvSpPr>
        <p:spPr>
          <a:xfrm>
            <a:off x="1593376" y="2992725"/>
            <a:ext cx="367408" cy="523220"/>
          </a:xfrm>
          <a:prstGeom prst="rect">
            <a:avLst/>
          </a:prstGeom>
        </p:spPr>
        <p:txBody>
          <a:bodyPr wrap="none">
            <a:spAutoFit/>
          </a:bodyPr>
          <a:lstStyle/>
          <a:p>
            <a:r>
              <a:rPr lang="en-US" sz="2800" kern="0" dirty="0">
                <a:solidFill>
                  <a:srgbClr val="FF0000"/>
                </a:solidFill>
                <a:latin typeface="Calibri" charset="0"/>
              </a:rPr>
              <a:t>1</a:t>
            </a:r>
            <a:endParaRPr lang="en-US" sz="2800" dirty="0">
              <a:solidFill>
                <a:srgbClr val="FF0000"/>
              </a:solidFill>
            </a:endParaRPr>
          </a:p>
        </p:txBody>
      </p:sp>
      <p:sp>
        <p:nvSpPr>
          <p:cNvPr id="25" name="Rectangle 24">
            <a:extLst>
              <a:ext uri="{FF2B5EF4-FFF2-40B4-BE49-F238E27FC236}">
                <a16:creationId xmlns:a16="http://schemas.microsoft.com/office/drawing/2014/main" id="{913ADE2F-66AA-624F-B866-2514A129D133}"/>
              </a:ext>
            </a:extLst>
          </p:cNvPr>
          <p:cNvSpPr/>
          <p:nvPr/>
        </p:nvSpPr>
        <p:spPr>
          <a:xfrm>
            <a:off x="1899636" y="3535932"/>
            <a:ext cx="367408" cy="523220"/>
          </a:xfrm>
          <a:prstGeom prst="rect">
            <a:avLst/>
          </a:prstGeom>
        </p:spPr>
        <p:txBody>
          <a:bodyPr wrap="none">
            <a:spAutoFit/>
          </a:bodyPr>
          <a:lstStyle/>
          <a:p>
            <a:r>
              <a:rPr lang="en-US" sz="2800" kern="0" dirty="0">
                <a:solidFill>
                  <a:srgbClr val="00593A"/>
                </a:solidFill>
                <a:latin typeface="Calibri" charset="0"/>
              </a:rPr>
              <a:t>2</a:t>
            </a:r>
            <a:endParaRPr lang="en-US" sz="2800" dirty="0">
              <a:solidFill>
                <a:srgbClr val="00593A"/>
              </a:solidFill>
            </a:endParaRPr>
          </a:p>
        </p:txBody>
      </p:sp>
      <p:sp>
        <p:nvSpPr>
          <p:cNvPr id="26" name="Rectangle 25">
            <a:extLst>
              <a:ext uri="{FF2B5EF4-FFF2-40B4-BE49-F238E27FC236}">
                <a16:creationId xmlns:a16="http://schemas.microsoft.com/office/drawing/2014/main" id="{7586CBD7-2C69-F645-B375-5685225C68DD}"/>
              </a:ext>
            </a:extLst>
          </p:cNvPr>
          <p:cNvSpPr/>
          <p:nvPr/>
        </p:nvSpPr>
        <p:spPr>
          <a:xfrm>
            <a:off x="2103606" y="4164037"/>
            <a:ext cx="367408" cy="523220"/>
          </a:xfrm>
          <a:prstGeom prst="rect">
            <a:avLst/>
          </a:prstGeom>
        </p:spPr>
        <p:txBody>
          <a:bodyPr wrap="none">
            <a:spAutoFit/>
          </a:bodyPr>
          <a:lstStyle/>
          <a:p>
            <a:r>
              <a:rPr lang="en-US" sz="2800" kern="0" dirty="0">
                <a:solidFill>
                  <a:srgbClr val="0000FF"/>
                </a:solidFill>
                <a:latin typeface="Calibri" charset="0"/>
              </a:rPr>
              <a:t>3</a:t>
            </a:r>
            <a:endParaRPr lang="en-US" sz="2800" dirty="0">
              <a:solidFill>
                <a:srgbClr val="0000FF"/>
              </a:solidFill>
            </a:endParaRPr>
          </a:p>
        </p:txBody>
      </p:sp>
      <p:sp>
        <p:nvSpPr>
          <p:cNvPr id="3" name="Oval 2">
            <a:extLst>
              <a:ext uri="{FF2B5EF4-FFF2-40B4-BE49-F238E27FC236}">
                <a16:creationId xmlns:a16="http://schemas.microsoft.com/office/drawing/2014/main" id="{6891E2BE-5357-B140-91CD-E673E3F996C7}"/>
              </a:ext>
            </a:extLst>
          </p:cNvPr>
          <p:cNvSpPr/>
          <p:nvPr/>
        </p:nvSpPr>
        <p:spPr>
          <a:xfrm>
            <a:off x="3429000" y="3645142"/>
            <a:ext cx="1162050" cy="304800"/>
          </a:xfrm>
          <a:prstGeom prst="ellipse">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ight Arrow 7">
            <a:extLst>
              <a:ext uri="{FF2B5EF4-FFF2-40B4-BE49-F238E27FC236}">
                <a16:creationId xmlns:a16="http://schemas.microsoft.com/office/drawing/2014/main" id="{4588ADEF-76B1-7245-AFF1-EBAB05DC15FC}"/>
              </a:ext>
            </a:extLst>
          </p:cNvPr>
          <p:cNvSpPr/>
          <p:nvPr/>
        </p:nvSpPr>
        <p:spPr>
          <a:xfrm rot="19742950">
            <a:off x="4582139" y="3346030"/>
            <a:ext cx="574675" cy="304800"/>
          </a:xfrm>
          <a:prstGeom prst="rightArrow">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ight Arrow 26">
            <a:extLst>
              <a:ext uri="{FF2B5EF4-FFF2-40B4-BE49-F238E27FC236}">
                <a16:creationId xmlns:a16="http://schemas.microsoft.com/office/drawing/2014/main" id="{3DC93CF3-0295-234F-B196-6BD6D4F095F8}"/>
              </a:ext>
            </a:extLst>
          </p:cNvPr>
          <p:cNvSpPr/>
          <p:nvPr/>
        </p:nvSpPr>
        <p:spPr>
          <a:xfrm rot="2048441">
            <a:off x="4527310" y="4006368"/>
            <a:ext cx="574675" cy="304800"/>
          </a:xfrm>
          <a:prstGeom prst="rightArrow">
            <a:avLst/>
          </a:prstGeom>
          <a:solidFill>
            <a:srgbClr val="0000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391AC079-B3EE-044A-B8F9-D37B41AB136E}"/>
              </a:ext>
            </a:extLst>
          </p:cNvPr>
          <p:cNvSpPr/>
          <p:nvPr/>
        </p:nvSpPr>
        <p:spPr>
          <a:xfrm>
            <a:off x="5194279" y="3103381"/>
            <a:ext cx="1162050" cy="304800"/>
          </a:xfrm>
          <a:prstGeom prst="ellipse">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33CC2DFC-834C-E04F-A1B8-EC88D6BD5077}"/>
              </a:ext>
            </a:extLst>
          </p:cNvPr>
          <p:cNvSpPr/>
          <p:nvPr/>
        </p:nvSpPr>
        <p:spPr>
          <a:xfrm>
            <a:off x="5140325" y="4241585"/>
            <a:ext cx="1162050" cy="304800"/>
          </a:xfrm>
          <a:prstGeom prst="ellipse">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09C1A6A-AFCF-A341-90EE-04B83F3CCCAB}"/>
              </a:ext>
            </a:extLst>
          </p:cNvPr>
          <p:cNvSpPr/>
          <p:nvPr/>
        </p:nvSpPr>
        <p:spPr>
          <a:xfrm>
            <a:off x="5330311" y="3101234"/>
            <a:ext cx="889987" cy="307777"/>
          </a:xfrm>
          <a:prstGeom prst="rect">
            <a:avLst/>
          </a:prstGeom>
        </p:spPr>
        <p:txBody>
          <a:bodyPr wrap="none">
            <a:spAutoFit/>
          </a:bodyPr>
          <a:lstStyle/>
          <a:p>
            <a:r>
              <a:rPr lang="en-US" sz="1400" b="1" kern="0" dirty="0">
                <a:latin typeface="Calibri" charset="0"/>
              </a:rPr>
              <a:t>ribosome</a:t>
            </a:r>
            <a:endParaRPr lang="en-US" sz="1400" b="1" dirty="0"/>
          </a:p>
        </p:txBody>
      </p:sp>
      <p:sp>
        <p:nvSpPr>
          <p:cNvPr id="32" name="Rectangle 31">
            <a:extLst>
              <a:ext uri="{FF2B5EF4-FFF2-40B4-BE49-F238E27FC236}">
                <a16:creationId xmlns:a16="http://schemas.microsoft.com/office/drawing/2014/main" id="{C4FB4938-87AC-5A43-AB7E-E45AC2C444D8}"/>
              </a:ext>
            </a:extLst>
          </p:cNvPr>
          <p:cNvSpPr/>
          <p:nvPr/>
        </p:nvSpPr>
        <p:spPr>
          <a:xfrm>
            <a:off x="6135279" y="2891578"/>
            <a:ext cx="3213444" cy="338554"/>
          </a:xfrm>
          <a:prstGeom prst="rect">
            <a:avLst/>
          </a:prstGeom>
        </p:spPr>
        <p:txBody>
          <a:bodyPr wrap="none">
            <a:spAutoFit/>
          </a:bodyPr>
          <a:lstStyle/>
          <a:p>
            <a:r>
              <a:rPr lang="en-US" sz="1600" i="1" dirty="0">
                <a:latin typeface="Calibri" charset="0"/>
              </a:rPr>
              <a:t>-1 frameshift (goes from 2 to 1 = -1)</a:t>
            </a:r>
            <a:endParaRPr lang="en-US" sz="1600" i="1" dirty="0"/>
          </a:p>
        </p:txBody>
      </p:sp>
      <p:sp>
        <p:nvSpPr>
          <p:cNvPr id="33" name="Rectangle 32">
            <a:extLst>
              <a:ext uri="{FF2B5EF4-FFF2-40B4-BE49-F238E27FC236}">
                <a16:creationId xmlns:a16="http://schemas.microsoft.com/office/drawing/2014/main" id="{7B761A11-53A7-C742-A090-610F974EA8F2}"/>
              </a:ext>
            </a:extLst>
          </p:cNvPr>
          <p:cNvSpPr/>
          <p:nvPr/>
        </p:nvSpPr>
        <p:spPr>
          <a:xfrm>
            <a:off x="5314172" y="4238609"/>
            <a:ext cx="889987" cy="307777"/>
          </a:xfrm>
          <a:prstGeom prst="rect">
            <a:avLst/>
          </a:prstGeom>
        </p:spPr>
        <p:txBody>
          <a:bodyPr wrap="none">
            <a:spAutoFit/>
          </a:bodyPr>
          <a:lstStyle/>
          <a:p>
            <a:r>
              <a:rPr lang="en-US" sz="1400" b="1" kern="0" dirty="0">
                <a:latin typeface="Calibri" charset="0"/>
              </a:rPr>
              <a:t>ribosome</a:t>
            </a:r>
            <a:endParaRPr lang="en-US" sz="1400" b="1" dirty="0"/>
          </a:p>
        </p:txBody>
      </p:sp>
      <p:sp>
        <p:nvSpPr>
          <p:cNvPr id="34" name="Rectangle 33">
            <a:extLst>
              <a:ext uri="{FF2B5EF4-FFF2-40B4-BE49-F238E27FC236}">
                <a16:creationId xmlns:a16="http://schemas.microsoft.com/office/drawing/2014/main" id="{67B689F0-DDAC-614E-90E5-083570AB023D}"/>
              </a:ext>
            </a:extLst>
          </p:cNvPr>
          <p:cNvSpPr/>
          <p:nvPr/>
        </p:nvSpPr>
        <p:spPr>
          <a:xfrm>
            <a:off x="3565032" y="3642166"/>
            <a:ext cx="889987" cy="307777"/>
          </a:xfrm>
          <a:prstGeom prst="rect">
            <a:avLst/>
          </a:prstGeom>
        </p:spPr>
        <p:txBody>
          <a:bodyPr wrap="none">
            <a:spAutoFit/>
          </a:bodyPr>
          <a:lstStyle/>
          <a:p>
            <a:r>
              <a:rPr lang="en-US" sz="1400" b="1" kern="0" dirty="0">
                <a:latin typeface="Calibri" charset="0"/>
              </a:rPr>
              <a:t>ribosome</a:t>
            </a:r>
            <a:endParaRPr lang="en-US" sz="1400" b="1" dirty="0"/>
          </a:p>
        </p:txBody>
      </p:sp>
      <p:sp>
        <p:nvSpPr>
          <p:cNvPr id="35" name="Rectangle 34">
            <a:extLst>
              <a:ext uri="{FF2B5EF4-FFF2-40B4-BE49-F238E27FC236}">
                <a16:creationId xmlns:a16="http://schemas.microsoft.com/office/drawing/2014/main" id="{3DEF7D12-F651-A843-888F-07F18FB21F56}"/>
              </a:ext>
            </a:extLst>
          </p:cNvPr>
          <p:cNvSpPr/>
          <p:nvPr/>
        </p:nvSpPr>
        <p:spPr>
          <a:xfrm>
            <a:off x="6089742" y="4411763"/>
            <a:ext cx="3231077" cy="338554"/>
          </a:xfrm>
          <a:prstGeom prst="rect">
            <a:avLst/>
          </a:prstGeom>
        </p:spPr>
        <p:txBody>
          <a:bodyPr wrap="none">
            <a:spAutoFit/>
          </a:bodyPr>
          <a:lstStyle/>
          <a:p>
            <a:r>
              <a:rPr lang="en-US" sz="1600" i="1" dirty="0">
                <a:latin typeface="Calibri" charset="0"/>
              </a:rPr>
              <a:t>+1 frameshift (goes from 2 to 3 = +1)</a:t>
            </a:r>
            <a:endParaRPr lang="en-US" sz="1600" i="1" dirty="0"/>
          </a:p>
        </p:txBody>
      </p:sp>
      <p:sp>
        <p:nvSpPr>
          <p:cNvPr id="36" name="Rectangle 35">
            <a:extLst>
              <a:ext uri="{FF2B5EF4-FFF2-40B4-BE49-F238E27FC236}">
                <a16:creationId xmlns:a16="http://schemas.microsoft.com/office/drawing/2014/main" id="{E533D3EA-13FF-E04E-B3E2-04BA4309DB68}"/>
              </a:ext>
            </a:extLst>
          </p:cNvPr>
          <p:cNvSpPr/>
          <p:nvPr/>
        </p:nvSpPr>
        <p:spPr>
          <a:xfrm>
            <a:off x="2331541" y="4876158"/>
            <a:ext cx="7516401" cy="1138773"/>
          </a:xfrm>
          <a:prstGeom prst="rect">
            <a:avLst/>
          </a:prstGeom>
        </p:spPr>
        <p:txBody>
          <a:bodyPr wrap="square">
            <a:spAutoFit/>
          </a:bodyPr>
          <a:lstStyle/>
          <a:p>
            <a:pPr algn="ctr"/>
            <a:r>
              <a:rPr lang="en-US" sz="2400" dirty="0">
                <a:solidFill>
                  <a:schemeClr val="accent3">
                    <a:lumMod val="50000"/>
                  </a:schemeClr>
                </a:solidFill>
                <a:latin typeface="Calibri" charset="0"/>
              </a:rPr>
              <a:t>There is a </a:t>
            </a:r>
            <a:r>
              <a:rPr lang="en-US" sz="2400" dirty="0">
                <a:solidFill>
                  <a:srgbClr val="0000FF"/>
                </a:solidFill>
                <a:latin typeface="Calibri" charset="0"/>
              </a:rPr>
              <a:t>“slippery sequence”             </a:t>
            </a:r>
            <a:r>
              <a:rPr lang="en-US" sz="2400" dirty="0">
                <a:solidFill>
                  <a:schemeClr val="accent3">
                    <a:lumMod val="50000"/>
                  </a:schemeClr>
                </a:solidFill>
                <a:latin typeface="Calibri" charset="0"/>
              </a:rPr>
              <a:t>that allows the ribosome to skip to the next reading frame</a:t>
            </a:r>
          </a:p>
          <a:p>
            <a:pPr algn="ctr"/>
            <a:r>
              <a:rPr lang="en-US" sz="2000" i="1" u="sng" dirty="0">
                <a:solidFill>
                  <a:srgbClr val="0000FF"/>
                </a:solidFill>
                <a:latin typeface="Calibri" panose="020F0502020204030204" pitchFamily="34" charset="0"/>
                <a:cs typeface="Calibri" panose="020F0502020204030204" pitchFamily="34" charset="0"/>
              </a:rPr>
              <a:t>GGGAAA</a:t>
            </a:r>
            <a:r>
              <a:rPr lang="en-US" sz="2000" i="1" dirty="0">
                <a:solidFill>
                  <a:srgbClr val="0000FF"/>
                </a:solidFill>
                <a:latin typeface="Calibri" panose="020F0502020204030204" pitchFamily="34" charset="0"/>
                <a:cs typeface="Calibri" panose="020F0502020204030204" pitchFamily="34" charset="0"/>
              </a:rPr>
              <a:t>, and many sequences are of the form </a:t>
            </a:r>
            <a:r>
              <a:rPr lang="en-US" sz="2000" i="1" u="sng" dirty="0">
                <a:solidFill>
                  <a:srgbClr val="0000FF"/>
                </a:solidFill>
                <a:latin typeface="Calibri" panose="020F0502020204030204" pitchFamily="34" charset="0"/>
                <a:cs typeface="Calibri" panose="020F0502020204030204" pitchFamily="34" charset="0"/>
              </a:rPr>
              <a:t>XXXYYZZ</a:t>
            </a:r>
          </a:p>
        </p:txBody>
      </p:sp>
      <p:sp>
        <p:nvSpPr>
          <p:cNvPr id="10" name="Rounded Rectangle 9">
            <a:extLst>
              <a:ext uri="{FF2B5EF4-FFF2-40B4-BE49-F238E27FC236}">
                <a16:creationId xmlns:a16="http://schemas.microsoft.com/office/drawing/2014/main" id="{4ED3E63A-F82D-9444-9578-3D96C986E1A8}"/>
              </a:ext>
            </a:extLst>
          </p:cNvPr>
          <p:cNvSpPr/>
          <p:nvPr/>
        </p:nvSpPr>
        <p:spPr>
          <a:xfrm>
            <a:off x="4591051" y="3729324"/>
            <a:ext cx="603229" cy="143795"/>
          </a:xfrm>
          <a:prstGeom prst="roundRect">
            <a:avLst/>
          </a:prstGeom>
          <a:solidFill>
            <a:srgbClr val="FF941B"/>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ounded Rectangle 36">
            <a:extLst>
              <a:ext uri="{FF2B5EF4-FFF2-40B4-BE49-F238E27FC236}">
                <a16:creationId xmlns:a16="http://schemas.microsoft.com/office/drawing/2014/main" id="{1D3396A2-37C1-E246-BBF7-F1AC13C4165A}"/>
              </a:ext>
            </a:extLst>
          </p:cNvPr>
          <p:cNvSpPr/>
          <p:nvPr/>
        </p:nvSpPr>
        <p:spPr>
          <a:xfrm>
            <a:off x="6689093" y="5050873"/>
            <a:ext cx="603229" cy="143795"/>
          </a:xfrm>
          <a:prstGeom prst="roundRect">
            <a:avLst/>
          </a:prstGeom>
          <a:solidFill>
            <a:srgbClr val="FF941B"/>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p>
        </p:txBody>
      </p:sp>
      <p:sp>
        <p:nvSpPr>
          <p:cNvPr id="38" name="Rectangle 37">
            <a:extLst>
              <a:ext uri="{FF2B5EF4-FFF2-40B4-BE49-F238E27FC236}">
                <a16:creationId xmlns:a16="http://schemas.microsoft.com/office/drawing/2014/main" id="{67E6725B-529F-9A40-A9C4-07A1CF5A6772}"/>
              </a:ext>
            </a:extLst>
          </p:cNvPr>
          <p:cNvSpPr/>
          <p:nvPr/>
        </p:nvSpPr>
        <p:spPr>
          <a:xfrm>
            <a:off x="4690804" y="3786727"/>
            <a:ext cx="1710533" cy="338554"/>
          </a:xfrm>
          <a:prstGeom prst="rect">
            <a:avLst/>
          </a:prstGeom>
        </p:spPr>
        <p:txBody>
          <a:bodyPr wrap="none">
            <a:spAutoFit/>
          </a:bodyPr>
          <a:lstStyle/>
          <a:p>
            <a:r>
              <a:rPr lang="en-US" sz="1600" i="1" dirty="0">
                <a:latin typeface="Calibri" charset="0"/>
              </a:rPr>
              <a:t>Slippery sequence </a:t>
            </a:r>
            <a:endParaRPr lang="en-US" sz="1600" i="1" dirty="0"/>
          </a:p>
        </p:txBody>
      </p:sp>
      <p:sp>
        <p:nvSpPr>
          <p:cNvPr id="4" name="TextBox 3"/>
          <p:cNvSpPr txBox="1"/>
          <p:nvPr/>
        </p:nvSpPr>
        <p:spPr>
          <a:xfrm>
            <a:off x="1306286" y="6014931"/>
            <a:ext cx="9756949" cy="369332"/>
          </a:xfrm>
          <a:prstGeom prst="rect">
            <a:avLst/>
          </a:prstGeom>
          <a:noFill/>
        </p:spPr>
        <p:txBody>
          <a:bodyPr wrap="square" rtlCol="0">
            <a:spAutoFit/>
          </a:bodyPr>
          <a:lstStyle/>
          <a:p>
            <a:r>
              <a:rPr lang="en-US" dirty="0" smtClean="0"/>
              <a:t>Source: Dr. Rick Pollenz, University of South Florida</a:t>
            </a:r>
            <a:endParaRPr lang="en-US" dirty="0"/>
          </a:p>
        </p:txBody>
      </p:sp>
    </p:spTree>
    <p:extLst>
      <p:ext uri="{BB962C8B-B14F-4D97-AF65-F5344CB8AC3E}">
        <p14:creationId xmlns:p14="http://schemas.microsoft.com/office/powerpoint/2010/main" val="3524260143"/>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30" grpId="0"/>
      <p:bldP spid="33" grpId="0"/>
      <p:bldP spid="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sz="1800" dirty="0" err="1" smtClean="0"/>
              <a:t>Aksyuk</a:t>
            </a:r>
            <a:r>
              <a:rPr lang="en-US" sz="1800" dirty="0" smtClean="0"/>
              <a:t>, Anastasia </a:t>
            </a:r>
            <a:r>
              <a:rPr lang="en-US" sz="1800" dirty="0"/>
              <a:t>A. </a:t>
            </a:r>
            <a:r>
              <a:rPr lang="en-US" sz="1800" dirty="0" smtClean="0"/>
              <a:t>and </a:t>
            </a:r>
            <a:r>
              <a:rPr lang="en-US" sz="1800" dirty="0" err="1" smtClean="0"/>
              <a:t>Rossman</a:t>
            </a:r>
            <a:r>
              <a:rPr lang="en-US" sz="1800" dirty="0" smtClean="0"/>
              <a:t>, Michael </a:t>
            </a:r>
            <a:r>
              <a:rPr lang="en-US" sz="1800" dirty="0"/>
              <a:t>G. </a:t>
            </a:r>
            <a:r>
              <a:rPr lang="en-US" sz="1800" dirty="0" smtClean="0"/>
              <a:t>Bacteriophage </a:t>
            </a:r>
            <a:r>
              <a:rPr lang="en-US" sz="1800" dirty="0"/>
              <a:t>Assembly. </a:t>
            </a:r>
            <a:r>
              <a:rPr lang="en-US" sz="1800" i="1" dirty="0"/>
              <a:t>Viruses</a:t>
            </a:r>
            <a:r>
              <a:rPr lang="en-US" sz="1800" dirty="0"/>
              <a:t>. 2011, 3, 172-203; doi:10.3390/v3030172</a:t>
            </a:r>
            <a:r>
              <a:rPr lang="en-US" sz="1800" dirty="0" smtClean="0"/>
              <a:t>.</a:t>
            </a:r>
          </a:p>
          <a:p>
            <a:r>
              <a:rPr lang="en-US" sz="1800" dirty="0" smtClean="0"/>
              <a:t>Bhatt, Shweta. </a:t>
            </a:r>
            <a:r>
              <a:rPr lang="en-US" sz="1800" dirty="0"/>
              <a:t>et al. Tail Structure and Dynamics in Reference Module in Life Sciences (2019</a:t>
            </a:r>
            <a:r>
              <a:rPr lang="en-US" sz="1800" dirty="0" smtClean="0"/>
              <a:t>). </a:t>
            </a:r>
          </a:p>
          <a:p>
            <a:r>
              <a:rPr lang="en-US" sz="1800" dirty="0" smtClean="0"/>
              <a:t>Levin </a:t>
            </a:r>
            <a:r>
              <a:rPr lang="en-US" sz="1800" dirty="0"/>
              <a:t>ME, Hendrix RW, </a:t>
            </a:r>
            <a:r>
              <a:rPr lang="en-US" sz="1800" dirty="0" smtClean="0"/>
              <a:t>and </a:t>
            </a:r>
            <a:r>
              <a:rPr lang="en-US" sz="1800" dirty="0" err="1" smtClean="0"/>
              <a:t>Casjens</a:t>
            </a:r>
            <a:r>
              <a:rPr lang="en-US" sz="1800" dirty="0" smtClean="0"/>
              <a:t> </a:t>
            </a:r>
            <a:r>
              <a:rPr lang="en-US" sz="1800" dirty="0"/>
              <a:t>SR. A programmed translational frameshift is required for the synthesis of a bacteriophage lambda tail assembly protein. J </a:t>
            </a:r>
            <a:r>
              <a:rPr lang="en-US" sz="1800" dirty="0" err="1"/>
              <a:t>Mol</a:t>
            </a:r>
            <a:r>
              <a:rPr lang="en-US" sz="1800" dirty="0"/>
              <a:t> Biol. 1993;234(1):124-139. </a:t>
            </a:r>
            <a:r>
              <a:rPr lang="en-US" sz="1800" dirty="0" smtClean="0"/>
              <a:t>doi:10.1006/jmbi.1993.1568</a:t>
            </a:r>
          </a:p>
          <a:p>
            <a:r>
              <a:rPr lang="en-US" sz="1800" dirty="0" smtClean="0"/>
              <a:t>Maxwell, Karen </a:t>
            </a:r>
            <a:r>
              <a:rPr lang="en-US" sz="1800" dirty="0"/>
              <a:t>L. </a:t>
            </a:r>
            <a:r>
              <a:rPr lang="en-US" sz="1800" dirty="0" smtClean="0"/>
              <a:t>and Davidson, Alan R</a:t>
            </a:r>
            <a:r>
              <a:rPr lang="en-US" sz="1800" dirty="0"/>
              <a:t>. </a:t>
            </a:r>
            <a:r>
              <a:rPr lang="en-US" sz="1800" dirty="0" smtClean="0"/>
              <a:t>A </a:t>
            </a:r>
            <a:r>
              <a:rPr lang="en-US" sz="1800" dirty="0"/>
              <a:t>Shifty Chaperone for Phage Tail Assembly. </a:t>
            </a:r>
            <a:r>
              <a:rPr lang="en-US" sz="1800" dirty="0" smtClean="0"/>
              <a:t>J </a:t>
            </a:r>
            <a:r>
              <a:rPr lang="en-US" sz="1800" dirty="0"/>
              <a:t>of </a:t>
            </a:r>
            <a:r>
              <a:rPr lang="en-US" sz="1800" dirty="0" err="1" smtClean="0"/>
              <a:t>Mol</a:t>
            </a:r>
            <a:r>
              <a:rPr lang="en-US" sz="1800" dirty="0" smtClean="0"/>
              <a:t> Biol. 2014. </a:t>
            </a:r>
          </a:p>
          <a:p>
            <a:r>
              <a:rPr lang="en-US" sz="1800" dirty="0" err="1" smtClean="0"/>
              <a:t>Poxleitner</a:t>
            </a:r>
            <a:r>
              <a:rPr lang="en-US" sz="1800" dirty="0" smtClean="0"/>
              <a:t>, Marianne</a:t>
            </a:r>
            <a:r>
              <a:rPr lang="en-US" sz="1800" baseline="30000" dirty="0" smtClean="0"/>
              <a:t>1</a:t>
            </a:r>
            <a:r>
              <a:rPr lang="en-US" sz="1800" dirty="0"/>
              <a:t>, Welkin Pope</a:t>
            </a:r>
            <a:r>
              <a:rPr lang="en-US" sz="1800" baseline="30000" dirty="0"/>
              <a:t>2</a:t>
            </a:r>
            <a:r>
              <a:rPr lang="en-US" sz="1800" dirty="0"/>
              <a:t>, Deborah Jacobs-Sera</a:t>
            </a:r>
            <a:r>
              <a:rPr lang="en-US" sz="1800" baseline="30000" dirty="0"/>
              <a:t>2</a:t>
            </a:r>
            <a:r>
              <a:rPr lang="en-US" sz="1800" dirty="0"/>
              <a:t>, </a:t>
            </a:r>
            <a:r>
              <a:rPr lang="en-US" sz="1800" dirty="0" err="1"/>
              <a:t>Viknesh</a:t>
            </a:r>
            <a:r>
              <a:rPr lang="en-US" sz="1800" dirty="0"/>
              <a:t> Sivanathan</a:t>
            </a:r>
            <a:r>
              <a:rPr lang="en-US" sz="1800" baseline="30000" dirty="0"/>
              <a:t>3</a:t>
            </a:r>
            <a:r>
              <a:rPr lang="en-US" sz="1800" dirty="0"/>
              <a:t>, Graham </a:t>
            </a:r>
            <a:r>
              <a:rPr lang="en-US" sz="1800" dirty="0" smtClean="0"/>
              <a:t>Hatfull</a:t>
            </a:r>
            <a:r>
              <a:rPr lang="en-US" sz="1800" baseline="30000" dirty="0" smtClean="0"/>
              <a:t>2</a:t>
            </a:r>
            <a:r>
              <a:rPr lang="en-US" sz="1800" dirty="0"/>
              <a:t>,</a:t>
            </a:r>
            <a:r>
              <a:rPr lang="en-US" sz="1800" dirty="0" smtClean="0"/>
              <a:t> </a:t>
            </a:r>
            <a:r>
              <a:rPr lang="en-US" sz="1800" dirty="0"/>
              <a:t>Gonzaga University</a:t>
            </a:r>
            <a:r>
              <a:rPr lang="en-US" sz="1800" baseline="30000" dirty="0"/>
              <a:t>1</a:t>
            </a:r>
            <a:r>
              <a:rPr lang="en-US" sz="1800" dirty="0"/>
              <a:t>, University of Pittsburgh</a:t>
            </a:r>
            <a:r>
              <a:rPr lang="en-US" sz="1800" baseline="30000" dirty="0"/>
              <a:t>2</a:t>
            </a:r>
            <a:r>
              <a:rPr lang="en-US" sz="1800" dirty="0"/>
              <a:t>, </a:t>
            </a:r>
            <a:r>
              <a:rPr lang="en-US" sz="1800" dirty="0" smtClean="0"/>
              <a:t>Howard Hughes </a:t>
            </a:r>
            <a:r>
              <a:rPr lang="en-US" sz="1800" dirty="0"/>
              <a:t>Medical Institute</a:t>
            </a:r>
            <a:r>
              <a:rPr lang="en-US" sz="1800" baseline="30000" dirty="0"/>
              <a:t>3</a:t>
            </a:r>
            <a:r>
              <a:rPr lang="en-US" sz="1800" dirty="0"/>
              <a:t> .Phage Discovery Guide. The Science Education Alliance-Phage Hunters Advancing Genomics and Evolutionary Science. Supported by the Howard Hughes Medical </a:t>
            </a:r>
            <a:r>
              <a:rPr lang="en-US" sz="1800" dirty="0" smtClean="0"/>
              <a:t>Institute</a:t>
            </a:r>
          </a:p>
          <a:p>
            <a:r>
              <a:rPr lang="en-US" sz="1800" dirty="0" smtClean="0"/>
              <a:t>Xu, Jun, Hendrix, Roger W. and Robert L. </a:t>
            </a:r>
            <a:r>
              <a:rPr lang="en-US" sz="1800" dirty="0" err="1" smtClean="0"/>
              <a:t>Duda</a:t>
            </a:r>
            <a:r>
              <a:rPr lang="en-US" sz="1800" dirty="0" smtClean="0"/>
              <a:t>. Conserved Translational Frameshifts in dsDNA Bacteriophage Tail Assembly Genes. Mol. Cell. 2004. Vol 16:11-21.</a:t>
            </a:r>
            <a:endParaRPr lang="en-US" sz="1800" dirty="0"/>
          </a:p>
          <a:p>
            <a:endParaRPr lang="en-US" sz="1800" dirty="0"/>
          </a:p>
          <a:p>
            <a:endParaRPr lang="en-US" sz="1200" dirty="0"/>
          </a:p>
          <a:p>
            <a:endParaRPr lang="en-US" sz="1200" dirty="0"/>
          </a:p>
        </p:txBody>
      </p:sp>
    </p:spTree>
    <p:extLst>
      <p:ext uri="{BB962C8B-B14F-4D97-AF65-F5344CB8AC3E}">
        <p14:creationId xmlns:p14="http://schemas.microsoft.com/office/powerpoint/2010/main" val="3927646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8979"/>
            <a:ext cx="10515600" cy="1325563"/>
          </a:xfrm>
        </p:spPr>
        <p:txBody>
          <a:bodyPr/>
          <a:lstStyle/>
          <a:p>
            <a:r>
              <a:rPr lang="en-US" dirty="0" smtClean="0"/>
              <a:t>You should now be able to:</a:t>
            </a:r>
            <a:endParaRPr lang="en-US" dirty="0"/>
          </a:p>
        </p:txBody>
      </p:sp>
      <p:sp>
        <p:nvSpPr>
          <p:cNvPr id="3" name="Content Placeholder 2"/>
          <p:cNvSpPr>
            <a:spLocks noGrp="1"/>
          </p:cNvSpPr>
          <p:nvPr>
            <p:ph idx="1"/>
          </p:nvPr>
        </p:nvSpPr>
        <p:spPr/>
        <p:txBody>
          <a:bodyPr/>
          <a:lstStyle/>
          <a:p>
            <a:pPr lvl="0"/>
            <a:r>
              <a:rPr lang="en-US" dirty="0" smtClean="0"/>
              <a:t>Identify the protein products of the Programmed Translational Frameshift and the function of the protein products.</a:t>
            </a:r>
          </a:p>
          <a:p>
            <a:pPr lvl="0"/>
            <a:r>
              <a:rPr lang="en-US" dirty="0" smtClean="0"/>
              <a:t>Explain how the ribosome produces protein products from the </a:t>
            </a:r>
            <a:r>
              <a:rPr lang="en-US" dirty="0"/>
              <a:t>Programmed Translational </a:t>
            </a:r>
            <a:r>
              <a:rPr lang="en-US" dirty="0" smtClean="0"/>
              <a:t>Frameshift.</a:t>
            </a:r>
          </a:p>
          <a:p>
            <a:endParaRPr lang="en-US" dirty="0"/>
          </a:p>
        </p:txBody>
      </p:sp>
    </p:spTree>
    <p:extLst>
      <p:ext uri="{BB962C8B-B14F-4D97-AF65-F5344CB8AC3E}">
        <p14:creationId xmlns:p14="http://schemas.microsoft.com/office/powerpoint/2010/main" val="380152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pPr lvl="0"/>
            <a:r>
              <a:rPr lang="en-US" dirty="0" smtClean="0"/>
              <a:t>Identify the protein products of the Programmed Translational Frameshift and the function of the protein products.</a:t>
            </a:r>
          </a:p>
          <a:p>
            <a:pPr lvl="0"/>
            <a:r>
              <a:rPr lang="en-US" dirty="0" smtClean="0"/>
              <a:t>Explain how the ribosome produces protein products from the </a:t>
            </a:r>
            <a:r>
              <a:rPr lang="en-US" dirty="0"/>
              <a:t>Programmed Translational </a:t>
            </a:r>
            <a:r>
              <a:rPr lang="en-US" dirty="0" smtClean="0"/>
              <a:t>Frameshift.</a:t>
            </a:r>
          </a:p>
          <a:p>
            <a:endParaRPr lang="en-US" dirty="0"/>
          </a:p>
        </p:txBody>
      </p:sp>
    </p:spTree>
    <p:extLst>
      <p:ext uri="{BB962C8B-B14F-4D97-AF65-F5344CB8AC3E}">
        <p14:creationId xmlns:p14="http://schemas.microsoft.com/office/powerpoint/2010/main" val="1767117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Bacteriophage Biology</a:t>
            </a:r>
            <a:endParaRPr lang="en-US" dirty="0"/>
          </a:p>
        </p:txBody>
      </p:sp>
      <p:sp>
        <p:nvSpPr>
          <p:cNvPr id="4" name="Rectangle 3"/>
          <p:cNvSpPr/>
          <p:nvPr/>
        </p:nvSpPr>
        <p:spPr>
          <a:xfrm>
            <a:off x="3488909" y="1690688"/>
            <a:ext cx="8571053" cy="3416320"/>
          </a:xfrm>
          <a:prstGeom prst="rect">
            <a:avLst/>
          </a:prstGeom>
        </p:spPr>
        <p:txBody>
          <a:bodyPr wrap="square">
            <a:spAutoFit/>
          </a:bodyPr>
          <a:lstStyle/>
          <a:p>
            <a:r>
              <a:rPr lang="en-US" sz="2800" dirty="0" smtClean="0"/>
              <a:t>Most bacteriophages are in the Order </a:t>
            </a:r>
            <a:r>
              <a:rPr lang="en-US" sz="2800" dirty="0" err="1" smtClean="0"/>
              <a:t>Caudovirales</a:t>
            </a:r>
            <a:r>
              <a:rPr lang="en-US" sz="2800" dirty="0" smtClean="0"/>
              <a:t>. These are tailed </a:t>
            </a:r>
            <a:r>
              <a:rPr lang="en-US" sz="2800" dirty="0"/>
              <a:t>viruses containing double-stranded DNA (dsDNA) </a:t>
            </a:r>
            <a:r>
              <a:rPr lang="en-US" sz="2800" dirty="0" smtClean="0"/>
              <a:t>genomes.</a:t>
            </a:r>
          </a:p>
          <a:p>
            <a:endParaRPr lang="en-US" sz="2800" dirty="0"/>
          </a:p>
          <a:p>
            <a:r>
              <a:rPr lang="en-US" sz="2800" dirty="0" smtClean="0"/>
              <a:t>The </a:t>
            </a:r>
            <a:r>
              <a:rPr lang="en-US" sz="2800" dirty="0"/>
              <a:t>linear DNA genome </a:t>
            </a:r>
            <a:r>
              <a:rPr lang="en-US" sz="2800" dirty="0" smtClean="0"/>
              <a:t>in these viruses consists of 50-250 genes and is contained </a:t>
            </a:r>
            <a:r>
              <a:rPr lang="en-US" sz="2800" dirty="0"/>
              <a:t>within a protein shell (the head or capsid), which is attached to a tail (Figure 3.0-2</a:t>
            </a:r>
            <a:r>
              <a:rPr lang="en-US" sz="2800" dirty="0" smtClean="0"/>
              <a:t>). </a:t>
            </a:r>
          </a:p>
          <a:p>
            <a:endParaRPr lang="en-US" sz="2000" dirty="0"/>
          </a:p>
        </p:txBody>
      </p:sp>
      <p:pic>
        <p:nvPicPr>
          <p:cNvPr id="5" name="Picture 4"/>
          <p:cNvPicPr>
            <a:picLocks noChangeAspect="1"/>
          </p:cNvPicPr>
          <p:nvPr/>
        </p:nvPicPr>
        <p:blipFill>
          <a:blip r:embed="rId2"/>
          <a:stretch>
            <a:fillRect/>
          </a:stretch>
        </p:blipFill>
        <p:spPr>
          <a:xfrm>
            <a:off x="761353" y="1238512"/>
            <a:ext cx="2804403" cy="4188315"/>
          </a:xfrm>
          <a:prstGeom prst="rect">
            <a:avLst/>
          </a:prstGeom>
        </p:spPr>
      </p:pic>
      <p:sp>
        <p:nvSpPr>
          <p:cNvPr id="6" name="Rectangle 5"/>
          <p:cNvSpPr/>
          <p:nvPr/>
        </p:nvSpPr>
        <p:spPr>
          <a:xfrm>
            <a:off x="381328" y="5337964"/>
            <a:ext cx="11069097" cy="646331"/>
          </a:xfrm>
          <a:prstGeom prst="rect">
            <a:avLst/>
          </a:prstGeom>
        </p:spPr>
        <p:txBody>
          <a:bodyPr wrap="square">
            <a:spAutoFit/>
          </a:bodyPr>
          <a:lstStyle/>
          <a:p>
            <a:r>
              <a:rPr lang="en-US" dirty="0"/>
              <a:t>Figure 3.0-2. Phage structure. Phages are composed of a head and tail, with tail fibers that are used for host cell attachment. </a:t>
            </a:r>
          </a:p>
        </p:txBody>
      </p:sp>
      <p:sp>
        <p:nvSpPr>
          <p:cNvPr id="9" name="Rectangle 8"/>
          <p:cNvSpPr/>
          <p:nvPr/>
        </p:nvSpPr>
        <p:spPr>
          <a:xfrm>
            <a:off x="381328" y="5891360"/>
            <a:ext cx="11668539" cy="738664"/>
          </a:xfrm>
          <a:prstGeom prst="rect">
            <a:avLst/>
          </a:prstGeom>
        </p:spPr>
        <p:txBody>
          <a:bodyPr wrap="square">
            <a:spAutoFit/>
          </a:bodyPr>
          <a:lstStyle/>
          <a:p>
            <a:r>
              <a:rPr lang="en-US" sz="1400" dirty="0"/>
              <a:t>Marianne Poxleitner</a:t>
            </a:r>
            <a:r>
              <a:rPr lang="en-US" sz="1400" baseline="30000" dirty="0"/>
              <a:t>1</a:t>
            </a:r>
            <a:r>
              <a:rPr lang="en-US" sz="1400" dirty="0"/>
              <a:t>, Welkin Pope</a:t>
            </a:r>
            <a:r>
              <a:rPr lang="en-US" sz="1400" baseline="30000" dirty="0"/>
              <a:t>2</a:t>
            </a:r>
            <a:r>
              <a:rPr lang="en-US" sz="1400" dirty="0"/>
              <a:t>, Deborah Jacobs-Sera</a:t>
            </a:r>
            <a:r>
              <a:rPr lang="en-US" sz="1400" baseline="30000" dirty="0"/>
              <a:t>2</a:t>
            </a:r>
            <a:r>
              <a:rPr lang="en-US" sz="1400" dirty="0"/>
              <a:t>, </a:t>
            </a:r>
            <a:r>
              <a:rPr lang="en-US" sz="1400" dirty="0" err="1"/>
              <a:t>Viknesh</a:t>
            </a:r>
            <a:r>
              <a:rPr lang="en-US" sz="1400" dirty="0"/>
              <a:t> Sivanathan</a:t>
            </a:r>
            <a:r>
              <a:rPr lang="en-US" sz="1400" baseline="30000" dirty="0"/>
              <a:t>3</a:t>
            </a:r>
            <a:r>
              <a:rPr lang="en-US" sz="1400" dirty="0"/>
              <a:t>, Graham Hatfull</a:t>
            </a:r>
            <a:r>
              <a:rPr lang="en-US" sz="1400" baseline="30000" dirty="0"/>
              <a:t>2 </a:t>
            </a:r>
            <a:r>
              <a:rPr lang="en-US" sz="1400" dirty="0"/>
              <a:t> Gonzaga University</a:t>
            </a:r>
            <a:r>
              <a:rPr lang="en-US" sz="1400" baseline="30000" dirty="0"/>
              <a:t>1</a:t>
            </a:r>
            <a:r>
              <a:rPr lang="en-US" sz="1400" dirty="0"/>
              <a:t>, University of Pittsburgh</a:t>
            </a:r>
            <a:r>
              <a:rPr lang="en-US" sz="1400" baseline="30000" dirty="0"/>
              <a:t>2</a:t>
            </a:r>
            <a:r>
              <a:rPr lang="en-US" sz="1400" dirty="0"/>
              <a:t>, Howard Hughes Medical Institute</a:t>
            </a:r>
            <a:r>
              <a:rPr lang="en-US" sz="1400" baseline="30000" dirty="0"/>
              <a:t>3 .</a:t>
            </a:r>
            <a:r>
              <a:rPr lang="en-US" sz="1400" dirty="0"/>
              <a:t>Phage Discovery Guide. The Science Education Alliance-Phage Hunters Advancing Genomics and Evolutionary Science. Supported by the Howard Hughes Medical Institute</a:t>
            </a:r>
          </a:p>
        </p:txBody>
      </p:sp>
    </p:spTree>
    <p:extLst>
      <p:ext uri="{BB962C8B-B14F-4D97-AF65-F5344CB8AC3E}">
        <p14:creationId xmlns:p14="http://schemas.microsoft.com/office/powerpoint/2010/main" val="4259960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0" y="2717985"/>
            <a:ext cx="4978400" cy="479955"/>
          </a:xfrm>
        </p:spPr>
        <p:txBody>
          <a:bodyPr>
            <a:normAutofit fontScale="90000"/>
          </a:bodyPr>
          <a:lstStyle/>
          <a:p>
            <a:r>
              <a:rPr lang="en-US" sz="2800" dirty="0" smtClean="0"/>
              <a:t/>
            </a:r>
            <a:br>
              <a:rPr lang="en-US" sz="2800" dirty="0" smtClean="0"/>
            </a:br>
            <a:r>
              <a:rPr lang="en-US" sz="2800" dirty="0" smtClean="0"/>
              <a:t>The head and tail assemble separately.</a:t>
            </a:r>
            <a:br>
              <a:rPr lang="en-US" sz="2800" dirty="0" smtClean="0"/>
            </a:br>
            <a:r>
              <a:rPr lang="en-US" sz="2800" dirty="0" smtClean="0"/>
              <a:t/>
            </a:r>
            <a:br>
              <a:rPr lang="en-US" sz="2800" dirty="0" smtClean="0"/>
            </a:br>
            <a:r>
              <a:rPr lang="en-US" sz="2800" dirty="0" smtClean="0"/>
              <a:t>The preformed tail binds to the head via neck proteins in a sequential process that involves conformational switching. </a:t>
            </a:r>
            <a:br>
              <a:rPr lang="en-US" sz="2800" dirty="0" smtClean="0"/>
            </a:br>
            <a:r>
              <a:rPr lang="en-US" sz="1600" dirty="0" smtClean="0"/>
              <a:t>Anastasia A. </a:t>
            </a:r>
            <a:r>
              <a:rPr lang="en-US" sz="1600" dirty="0" err="1" smtClean="0"/>
              <a:t>Aksyuk</a:t>
            </a:r>
            <a:r>
              <a:rPr lang="en-US" sz="1600" dirty="0" smtClean="0"/>
              <a:t> and Michael G. </a:t>
            </a:r>
            <a:r>
              <a:rPr lang="en-US" sz="1600" dirty="0" err="1" smtClean="0"/>
              <a:t>Rossmann</a:t>
            </a:r>
            <a:r>
              <a:rPr lang="en-US" sz="1600" dirty="0" smtClean="0"/>
              <a:t>. Bacteriophage Assembly. Viruses. 2011, 3, 172-203; doi:10.3390/v3030172. </a:t>
            </a:r>
            <a:endParaRPr lang="en-US" sz="1600" dirty="0"/>
          </a:p>
        </p:txBody>
      </p:sp>
      <p:pic>
        <p:nvPicPr>
          <p:cNvPr id="7" name="Picture 6"/>
          <p:cNvPicPr>
            <a:picLocks noChangeAspect="1"/>
          </p:cNvPicPr>
          <p:nvPr/>
        </p:nvPicPr>
        <p:blipFill>
          <a:blip r:embed="rId2"/>
          <a:stretch>
            <a:fillRect/>
          </a:stretch>
        </p:blipFill>
        <p:spPr>
          <a:xfrm>
            <a:off x="1899798" y="1013109"/>
            <a:ext cx="2804403" cy="4188315"/>
          </a:xfrm>
          <a:prstGeom prst="rect">
            <a:avLst/>
          </a:prstGeom>
        </p:spPr>
      </p:pic>
      <p:sp>
        <p:nvSpPr>
          <p:cNvPr id="3" name="Rectangle 2"/>
          <p:cNvSpPr/>
          <p:nvPr/>
        </p:nvSpPr>
        <p:spPr>
          <a:xfrm>
            <a:off x="4170209" y="366778"/>
            <a:ext cx="4414991" cy="646331"/>
          </a:xfrm>
          <a:prstGeom prst="rect">
            <a:avLst/>
          </a:prstGeom>
        </p:spPr>
        <p:txBody>
          <a:bodyPr wrap="none">
            <a:spAutoFit/>
          </a:bodyPr>
          <a:lstStyle/>
          <a:p>
            <a:r>
              <a:rPr lang="en-US" sz="3600" dirty="0"/>
              <a:t>The Bacteriophage Tail</a:t>
            </a:r>
          </a:p>
        </p:txBody>
      </p:sp>
    </p:spTree>
    <p:extLst>
      <p:ext uri="{BB962C8B-B14F-4D97-AF65-F5344CB8AC3E}">
        <p14:creationId xmlns:p14="http://schemas.microsoft.com/office/powerpoint/2010/main" val="792869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a:t>
            </a:r>
            <a:r>
              <a:rPr lang="en-US" dirty="0" err="1" smtClean="0"/>
              <a:t>Siphoviridae</a:t>
            </a:r>
            <a:r>
              <a:rPr lang="en-US" dirty="0" smtClean="0"/>
              <a:t> Tail</a:t>
            </a:r>
            <a:endParaRPr lang="en-US" dirty="0"/>
          </a:p>
        </p:txBody>
      </p:sp>
      <p:pic>
        <p:nvPicPr>
          <p:cNvPr id="5" name="Picture 4"/>
          <p:cNvPicPr>
            <a:picLocks noChangeAspect="1"/>
          </p:cNvPicPr>
          <p:nvPr/>
        </p:nvPicPr>
        <p:blipFill>
          <a:blip r:embed="rId2"/>
          <a:stretch>
            <a:fillRect/>
          </a:stretch>
        </p:blipFill>
        <p:spPr>
          <a:xfrm>
            <a:off x="1989668" y="1332392"/>
            <a:ext cx="2802466" cy="4193216"/>
          </a:xfrm>
          <a:prstGeom prst="rect">
            <a:avLst/>
          </a:prstGeom>
        </p:spPr>
      </p:pic>
      <p:sp>
        <p:nvSpPr>
          <p:cNvPr id="6" name="Rectangle 5"/>
          <p:cNvSpPr/>
          <p:nvPr/>
        </p:nvSpPr>
        <p:spPr>
          <a:xfrm>
            <a:off x="592667" y="5477212"/>
            <a:ext cx="11269133" cy="1015663"/>
          </a:xfrm>
          <a:prstGeom prst="rect">
            <a:avLst/>
          </a:prstGeom>
        </p:spPr>
        <p:txBody>
          <a:bodyPr wrap="square">
            <a:spAutoFit/>
          </a:bodyPr>
          <a:lstStyle/>
          <a:p>
            <a:r>
              <a:rPr lang="en-US" dirty="0" smtClean="0"/>
              <a:t>Figure 3.0-2. Phage structure. Phages are composed of a head and tail, with tail fibers that are used for host cell attachment. </a:t>
            </a:r>
          </a:p>
          <a:p>
            <a:r>
              <a:rPr lang="en-US" sz="1200" dirty="0" smtClean="0"/>
              <a:t>Marianne </a:t>
            </a:r>
            <a:r>
              <a:rPr lang="en-US" sz="1200" dirty="0"/>
              <a:t>Poxleitner</a:t>
            </a:r>
            <a:r>
              <a:rPr lang="en-US" sz="1200" baseline="30000" dirty="0"/>
              <a:t>1</a:t>
            </a:r>
            <a:r>
              <a:rPr lang="en-US" sz="1200" dirty="0"/>
              <a:t>, Welkin Pope</a:t>
            </a:r>
            <a:r>
              <a:rPr lang="en-US" sz="1200" baseline="30000" dirty="0"/>
              <a:t>2</a:t>
            </a:r>
            <a:r>
              <a:rPr lang="en-US" sz="1200" dirty="0"/>
              <a:t>, Deborah Jacobs-Sera</a:t>
            </a:r>
            <a:r>
              <a:rPr lang="en-US" sz="1200" baseline="30000" dirty="0"/>
              <a:t>2</a:t>
            </a:r>
            <a:r>
              <a:rPr lang="en-US" sz="1200" dirty="0"/>
              <a:t>, </a:t>
            </a:r>
            <a:r>
              <a:rPr lang="en-US" sz="1200" dirty="0" err="1"/>
              <a:t>Viknesh</a:t>
            </a:r>
            <a:r>
              <a:rPr lang="en-US" sz="1200" dirty="0"/>
              <a:t> Sivanathan</a:t>
            </a:r>
            <a:r>
              <a:rPr lang="en-US" sz="1200" baseline="30000" dirty="0"/>
              <a:t>3</a:t>
            </a:r>
            <a:r>
              <a:rPr lang="en-US" sz="1200" dirty="0"/>
              <a:t>, Graham </a:t>
            </a:r>
            <a:r>
              <a:rPr lang="en-US" sz="1200" dirty="0" smtClean="0"/>
              <a:t>Hatfull</a:t>
            </a:r>
            <a:r>
              <a:rPr lang="en-US" sz="1200" baseline="30000" dirty="0" smtClean="0"/>
              <a:t>2 </a:t>
            </a:r>
            <a:r>
              <a:rPr lang="en-US" sz="1200" dirty="0" smtClean="0"/>
              <a:t> Gonzaga </a:t>
            </a:r>
            <a:r>
              <a:rPr lang="en-US" sz="1200" dirty="0"/>
              <a:t>University</a:t>
            </a:r>
            <a:r>
              <a:rPr lang="en-US" sz="1200" baseline="30000" dirty="0"/>
              <a:t>1</a:t>
            </a:r>
            <a:r>
              <a:rPr lang="en-US" sz="1200" dirty="0"/>
              <a:t>, University of Pittsburgh</a:t>
            </a:r>
            <a:r>
              <a:rPr lang="en-US" sz="1200" baseline="30000" dirty="0"/>
              <a:t>2</a:t>
            </a:r>
            <a:r>
              <a:rPr lang="en-US" sz="1200" dirty="0"/>
              <a:t>, Howard Hughes Medical </a:t>
            </a:r>
            <a:r>
              <a:rPr lang="en-US" sz="1200" dirty="0" smtClean="0"/>
              <a:t>Institute</a:t>
            </a:r>
            <a:r>
              <a:rPr lang="en-US" sz="1200" baseline="30000" dirty="0" smtClean="0"/>
              <a:t>3 .</a:t>
            </a:r>
            <a:r>
              <a:rPr lang="en-US" sz="1200" dirty="0" smtClean="0"/>
              <a:t>Phage </a:t>
            </a:r>
            <a:r>
              <a:rPr lang="en-US" sz="1200" dirty="0"/>
              <a:t>Discovery </a:t>
            </a:r>
            <a:r>
              <a:rPr lang="en-US" sz="1200" dirty="0" smtClean="0"/>
              <a:t>Guide. The </a:t>
            </a:r>
            <a:r>
              <a:rPr lang="en-US" sz="1200" dirty="0"/>
              <a:t>Science Education Alliance-Phage Hunters Advancing Genomics and Evolutionary </a:t>
            </a:r>
            <a:r>
              <a:rPr lang="en-US" sz="1200" dirty="0" smtClean="0"/>
              <a:t>Science. Supported </a:t>
            </a:r>
            <a:r>
              <a:rPr lang="en-US" sz="1200" dirty="0"/>
              <a:t>by the Howard Hughes Medical </a:t>
            </a:r>
            <a:r>
              <a:rPr lang="en-US" sz="1200" dirty="0" smtClean="0"/>
              <a:t>Institute</a:t>
            </a:r>
            <a:endParaRPr lang="en-US" sz="1400" dirty="0"/>
          </a:p>
        </p:txBody>
      </p:sp>
      <p:sp>
        <p:nvSpPr>
          <p:cNvPr id="7" name="Rectangle 6"/>
          <p:cNvSpPr/>
          <p:nvPr/>
        </p:nvSpPr>
        <p:spPr>
          <a:xfrm>
            <a:off x="4792134" y="1361379"/>
            <a:ext cx="6341532" cy="4308872"/>
          </a:xfrm>
          <a:prstGeom prst="rect">
            <a:avLst/>
          </a:prstGeom>
        </p:spPr>
        <p:txBody>
          <a:bodyPr wrap="square">
            <a:spAutoFit/>
          </a:bodyPr>
          <a:lstStyle/>
          <a:p>
            <a:r>
              <a:rPr lang="en-US" sz="2000" dirty="0" smtClean="0"/>
              <a:t>Phages in the </a:t>
            </a:r>
            <a:r>
              <a:rPr lang="en-US" sz="2000" dirty="0" err="1" smtClean="0"/>
              <a:t>Siphoviridae</a:t>
            </a:r>
            <a:r>
              <a:rPr lang="en-US" sz="2000" dirty="0" smtClean="0"/>
              <a:t> have long, non-contractile tails 150 × 10 nm. </a:t>
            </a:r>
          </a:p>
          <a:p>
            <a:endParaRPr lang="en-US" sz="2000" dirty="0"/>
          </a:p>
          <a:p>
            <a:r>
              <a:rPr lang="en-US" sz="2000" dirty="0" smtClean="0"/>
              <a:t>The tail is a special organelle which contains cell recognition proteins and triggers DNA release from the head. </a:t>
            </a:r>
          </a:p>
          <a:p>
            <a:endParaRPr lang="en-US" sz="2000" dirty="0" smtClean="0"/>
          </a:p>
          <a:p>
            <a:r>
              <a:rPr lang="en-US" sz="2000" dirty="0"/>
              <a:t>The tail must be dynamic and respond to the recognition of the appropriate host cell, allowing a conformational transition that permits passage of the genome out the tail, through the cell envelope, and into the bacterial cytoplasm. </a:t>
            </a:r>
          </a:p>
          <a:p>
            <a:r>
              <a:rPr lang="nn-NO" sz="1200" dirty="0" smtClean="0"/>
              <a:t>Anastasia A. Aksyuk and Michael G. Rossmann. Bacteriophage Assembly. </a:t>
            </a:r>
            <a:r>
              <a:rPr lang="en-US" sz="1200" i="1" dirty="0" smtClean="0"/>
              <a:t>Viruses. </a:t>
            </a:r>
            <a:r>
              <a:rPr lang="en-US" sz="1200" dirty="0" smtClean="0"/>
              <a:t>2011, 3, 172-203; doi:10.3390/v3030172.</a:t>
            </a:r>
          </a:p>
          <a:p>
            <a:endParaRPr lang="en-US" sz="1200" dirty="0"/>
          </a:p>
          <a:p>
            <a:endParaRPr lang="en-US" dirty="0" smtClean="0"/>
          </a:p>
        </p:txBody>
      </p:sp>
    </p:spTree>
    <p:extLst>
      <p:ext uri="{BB962C8B-B14F-4D97-AF65-F5344CB8AC3E}">
        <p14:creationId xmlns:p14="http://schemas.microsoft.com/office/powerpoint/2010/main" val="3698242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Siphoviridae</a:t>
            </a:r>
            <a:r>
              <a:rPr lang="en-US" dirty="0" smtClean="0"/>
              <a:t> Tail</a:t>
            </a:r>
            <a:endParaRPr lang="en-US" dirty="0"/>
          </a:p>
        </p:txBody>
      </p:sp>
      <p:sp>
        <p:nvSpPr>
          <p:cNvPr id="3" name="Content Placeholder 2"/>
          <p:cNvSpPr>
            <a:spLocks noGrp="1"/>
          </p:cNvSpPr>
          <p:nvPr>
            <p:ph idx="1"/>
          </p:nvPr>
        </p:nvSpPr>
        <p:spPr>
          <a:xfrm>
            <a:off x="5235190" y="1939332"/>
            <a:ext cx="6249237" cy="4820436"/>
          </a:xfrm>
        </p:spPr>
        <p:txBody>
          <a:bodyPr>
            <a:normAutofit/>
          </a:bodyPr>
          <a:lstStyle/>
          <a:p>
            <a:pPr marL="0" indent="0">
              <a:buNone/>
            </a:pPr>
            <a:r>
              <a:rPr lang="en-US" dirty="0" smtClean="0"/>
              <a:t>The tails of these phages are complex structures that are required for host cell recognition, binding, and penetration of the cell envelope to allow DNA injection into the host cell cytoplasm. The assembly of a long phage tail involves the activity of many different proteins that are assembled in a highly coordinated, multistep process.</a:t>
            </a:r>
          </a:p>
          <a:p>
            <a:pPr marL="0" indent="0">
              <a:buNone/>
            </a:pPr>
            <a:r>
              <a:rPr lang="en-US" sz="1500" dirty="0" smtClean="0"/>
              <a:t>Karen L. Maxwell and Alan R. Davidson. A Shifty Chaperone for Phage Tail Assembly. Journal of Molecular Biology. 2014. http://dx.doi.org/10.1016/j.jmb.2013.08.004</a:t>
            </a:r>
            <a:endParaRPr lang="en-US" sz="1500" dirty="0"/>
          </a:p>
        </p:txBody>
      </p:sp>
      <p:pic>
        <p:nvPicPr>
          <p:cNvPr id="4" name="Picture 3"/>
          <p:cNvPicPr>
            <a:picLocks noChangeAspect="1"/>
          </p:cNvPicPr>
          <p:nvPr/>
        </p:nvPicPr>
        <p:blipFill>
          <a:blip r:embed="rId2"/>
          <a:stretch>
            <a:fillRect/>
          </a:stretch>
        </p:blipFill>
        <p:spPr>
          <a:xfrm>
            <a:off x="1569180" y="1690688"/>
            <a:ext cx="2804403" cy="4188315"/>
          </a:xfrm>
          <a:prstGeom prst="rect">
            <a:avLst/>
          </a:prstGeom>
        </p:spPr>
      </p:pic>
    </p:spTree>
    <p:extLst>
      <p:ext uri="{BB962C8B-B14F-4D97-AF65-F5344CB8AC3E}">
        <p14:creationId xmlns:p14="http://schemas.microsoft.com/office/powerpoint/2010/main" val="3811228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4193" y="2181102"/>
            <a:ext cx="4978400" cy="479955"/>
          </a:xfrm>
        </p:spPr>
        <p:txBody>
          <a:bodyPr>
            <a:normAutofit fontScale="90000"/>
          </a:bodyPr>
          <a:lstStyle/>
          <a:p>
            <a:r>
              <a:rPr lang="en-US" sz="2800" dirty="0" smtClean="0"/>
              <a:t/>
            </a:r>
            <a:br>
              <a:rPr lang="en-US" sz="2800" dirty="0" smtClean="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200" dirty="0" smtClean="0"/>
              <a:t>The tail consists of stacks of </a:t>
            </a:r>
            <a:r>
              <a:rPr lang="en-US" sz="2200" dirty="0" err="1" smtClean="0"/>
              <a:t>hexameric</a:t>
            </a:r>
            <a:r>
              <a:rPr lang="en-US" sz="2200" dirty="0" smtClean="0"/>
              <a:t> protein rings formed by the polymerization of the TTP (tail tube protein). </a:t>
            </a:r>
            <a:br>
              <a:rPr lang="en-US" sz="2200" dirty="0" smtClean="0"/>
            </a:br>
            <a:r>
              <a:rPr lang="en-US" sz="2200" dirty="0" smtClean="0"/>
              <a:t/>
            </a:r>
            <a:br>
              <a:rPr lang="en-US" sz="2200" dirty="0" smtClean="0"/>
            </a:br>
            <a:r>
              <a:rPr lang="en-US" sz="2200" dirty="0" smtClean="0"/>
              <a:t>TMP (tape measure protein) serves as the platform for polymerization and also controls tail  length and plays a critical role in DNA injection. </a:t>
            </a:r>
            <a:br>
              <a:rPr lang="en-US" sz="2200" dirty="0" smtClean="0"/>
            </a:br>
            <a:r>
              <a:rPr lang="en-US" sz="1800" dirty="0" smtClean="0"/>
              <a:t>Karen L. Maxwell and Alan R. Davidson. </a:t>
            </a:r>
            <a:r>
              <a:rPr lang="en-US" sz="1800" i="1" dirty="0" smtClean="0"/>
              <a:t>A Shifty Chaperone for Phage Tail Asse</a:t>
            </a:r>
            <a:r>
              <a:rPr lang="en-US" sz="1800" dirty="0" smtClean="0"/>
              <a:t>mbly. J </a:t>
            </a:r>
            <a:r>
              <a:rPr lang="en-US" sz="1800" dirty="0" err="1" smtClean="0"/>
              <a:t>Mol</a:t>
            </a:r>
            <a:r>
              <a:rPr lang="en-US" sz="1800" dirty="0" smtClean="0"/>
              <a:t> Bio (2014). 426, 1001-1003</a:t>
            </a:r>
            <a:br>
              <a:rPr lang="en-US" sz="1800" dirty="0" smtClean="0"/>
            </a:br>
            <a:r>
              <a:rPr lang="en-US" sz="1300" dirty="0"/>
              <a:t/>
            </a:r>
            <a:br>
              <a:rPr lang="en-US" sz="1300" dirty="0"/>
            </a:br>
            <a:r>
              <a:rPr lang="en-US" sz="2200" dirty="0" smtClean="0"/>
              <a:t>The tail assembly chaperone proteins play a role in the process that is not </a:t>
            </a:r>
            <a:r>
              <a:rPr lang="en-US" sz="2200" dirty="0"/>
              <a:t>clearly </a:t>
            </a:r>
            <a:r>
              <a:rPr lang="en-US" sz="2200" dirty="0" smtClean="0"/>
              <a:t>understood </a:t>
            </a:r>
            <a:r>
              <a:rPr lang="en-US" sz="1600" dirty="0" smtClean="0"/>
              <a:t>(</a:t>
            </a:r>
            <a:r>
              <a:rPr lang="en-US" sz="1600" dirty="0"/>
              <a:t>Shweta </a:t>
            </a:r>
            <a:r>
              <a:rPr lang="en-US" sz="1600" dirty="0" smtClean="0"/>
              <a:t>Bhatt et al. Tail Structure and Dynamics in Reference Module in Life Sciences (2019). </a:t>
            </a:r>
            <a:r>
              <a:rPr lang="en-US" sz="1600" dirty="0"/>
              <a:t/>
            </a:r>
            <a:br>
              <a:rPr lang="en-US" sz="1600" dirty="0"/>
            </a:br>
            <a:endParaRPr lang="en-US" sz="1600" dirty="0"/>
          </a:p>
        </p:txBody>
      </p:sp>
      <p:pic>
        <p:nvPicPr>
          <p:cNvPr id="7" name="Picture 6"/>
          <p:cNvPicPr>
            <a:picLocks noChangeAspect="1"/>
          </p:cNvPicPr>
          <p:nvPr/>
        </p:nvPicPr>
        <p:blipFill>
          <a:blip r:embed="rId2"/>
          <a:stretch>
            <a:fillRect/>
          </a:stretch>
        </p:blipFill>
        <p:spPr>
          <a:xfrm>
            <a:off x="1857427" y="1063909"/>
            <a:ext cx="2804403" cy="4188315"/>
          </a:xfrm>
          <a:prstGeom prst="rect">
            <a:avLst/>
          </a:prstGeom>
        </p:spPr>
      </p:pic>
      <p:sp>
        <p:nvSpPr>
          <p:cNvPr id="8" name="Right Arrow 7"/>
          <p:cNvSpPr/>
          <p:nvPr/>
        </p:nvSpPr>
        <p:spPr>
          <a:xfrm rot="10800000">
            <a:off x="2889340" y="3260413"/>
            <a:ext cx="482587" cy="1679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smtClean="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443368" y="4424429"/>
            <a:ext cx="135466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
        <p:nvSpPr>
          <p:cNvPr id="10" name="Up Arrow 9"/>
          <p:cNvSpPr/>
          <p:nvPr/>
        </p:nvSpPr>
        <p:spPr>
          <a:xfrm>
            <a:off x="1798035" y="2211189"/>
            <a:ext cx="203525" cy="63971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smtClean="0">
              <a:ln>
                <a:noFill/>
              </a:ln>
              <a:solidFill>
                <a:prstClr val="white"/>
              </a:solidFill>
              <a:effectLst/>
              <a:uLnTx/>
              <a:uFillTx/>
              <a:latin typeface="Calibri" panose="020F0502020204030204"/>
              <a:ea typeface="+mn-ea"/>
              <a:cs typeface="+mn-cs"/>
            </a:endParaRPr>
          </a:p>
        </p:txBody>
      </p:sp>
      <p:sp>
        <p:nvSpPr>
          <p:cNvPr id="11" name="TextBox 10"/>
          <p:cNvSpPr txBox="1"/>
          <p:nvPr/>
        </p:nvSpPr>
        <p:spPr>
          <a:xfrm>
            <a:off x="1057364" y="2846470"/>
            <a:ext cx="168486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Polymerization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Mediated by TTP and TMP</a:t>
            </a:r>
          </a:p>
        </p:txBody>
      </p:sp>
      <p:sp>
        <p:nvSpPr>
          <p:cNvPr id="3" name="Left Arrow 2"/>
          <p:cNvSpPr/>
          <p:nvPr/>
        </p:nvSpPr>
        <p:spPr>
          <a:xfrm>
            <a:off x="2862754" y="2661057"/>
            <a:ext cx="1446168" cy="39488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406276" y="2722920"/>
            <a:ext cx="2577531" cy="1754326"/>
          </a:xfrm>
          <a:prstGeom prst="rect">
            <a:avLst/>
          </a:prstGeom>
          <a:noFill/>
        </p:spPr>
        <p:txBody>
          <a:bodyPr wrap="square" rtlCol="0">
            <a:spAutoFit/>
          </a:bodyPr>
          <a:lstStyle/>
          <a:p>
            <a:r>
              <a:rPr lang="en-US" dirty="0" smtClean="0"/>
              <a:t>Tail shaft </a:t>
            </a:r>
          </a:p>
          <a:p>
            <a:endParaRPr lang="en-US" dirty="0" smtClean="0"/>
          </a:p>
          <a:p>
            <a:r>
              <a:rPr lang="en-US" dirty="0" smtClean="0"/>
              <a:t>TMP is located in the lumen of the tail shaft  and is shed prior to DNA injection (Xu 2014).</a:t>
            </a:r>
          </a:p>
        </p:txBody>
      </p:sp>
      <p:sp>
        <p:nvSpPr>
          <p:cNvPr id="5" name="Down Arrow 4"/>
          <p:cNvSpPr/>
          <p:nvPr/>
        </p:nvSpPr>
        <p:spPr>
          <a:xfrm>
            <a:off x="1798035" y="3835400"/>
            <a:ext cx="203525" cy="6373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460736" y="3055938"/>
            <a:ext cx="2093397" cy="373062"/>
          </a:xfrm>
          <a:prstGeom prst="rect">
            <a:avLst/>
          </a:prstGeom>
          <a:noFill/>
        </p:spPr>
        <p:txBody>
          <a:bodyPr wrap="square" rtlCol="0">
            <a:spAutoFit/>
          </a:bodyPr>
          <a:lstStyle/>
          <a:p>
            <a:r>
              <a:rPr lang="en-US" dirty="0" smtClean="0"/>
              <a:t>Initiator </a:t>
            </a:r>
            <a:endParaRPr lang="en-US" dirty="0"/>
          </a:p>
        </p:txBody>
      </p:sp>
      <p:sp>
        <p:nvSpPr>
          <p:cNvPr id="13" name="Title 1"/>
          <p:cNvSpPr txBox="1">
            <a:spLocks/>
          </p:cNvSpPr>
          <p:nvPr/>
        </p:nvSpPr>
        <p:spPr>
          <a:xfrm>
            <a:off x="1617784" y="227400"/>
            <a:ext cx="7635911" cy="10186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t>The </a:t>
            </a:r>
            <a:r>
              <a:rPr lang="en-US" dirty="0" err="1" smtClean="0"/>
              <a:t>Siphoviridae</a:t>
            </a:r>
            <a:r>
              <a:rPr lang="en-US" dirty="0" smtClean="0"/>
              <a:t> Tail</a:t>
            </a:r>
            <a:endParaRPr lang="en-US" dirty="0"/>
          </a:p>
        </p:txBody>
      </p:sp>
    </p:spTree>
    <p:extLst>
      <p:ext uri="{BB962C8B-B14F-4D97-AF65-F5344CB8AC3E}">
        <p14:creationId xmlns:p14="http://schemas.microsoft.com/office/powerpoint/2010/main" val="2490631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Biology of Programmed Translational Frameshifts</a:t>
            </a:r>
            <a:endParaRPr lang="en-US" dirty="0"/>
          </a:p>
        </p:txBody>
      </p:sp>
      <p:pic>
        <p:nvPicPr>
          <p:cNvPr id="1026" name="Picture 2" descr="https://dzf8vqv24eqhg.cloudfront.net/userfiles/11001/14064/ckfinder/images/GTFrameshif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2210792"/>
            <a:ext cx="3174603" cy="317460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425622" y="1230413"/>
            <a:ext cx="6206065" cy="4832092"/>
          </a:xfrm>
          <a:prstGeom prst="rect">
            <a:avLst/>
          </a:prstGeom>
          <a:noFill/>
        </p:spPr>
        <p:txBody>
          <a:bodyPr wrap="square" rtlCol="0">
            <a:spAutoFit/>
          </a:bodyPr>
          <a:lstStyle/>
          <a:p>
            <a:r>
              <a:rPr lang="en-US" sz="2800" dirty="0" smtClean="0"/>
              <a:t>Programmed Frameshifting </a:t>
            </a:r>
          </a:p>
          <a:p>
            <a:r>
              <a:rPr lang="en-US" sz="2800" dirty="0" smtClean="0"/>
              <a:t>•occurs </a:t>
            </a:r>
            <a:r>
              <a:rPr lang="en-US" sz="2800" dirty="0"/>
              <a:t>in the tail assembly chaperone genes of most flexible non-contractile tailed phages (the </a:t>
            </a:r>
            <a:r>
              <a:rPr lang="en-US" sz="2800" dirty="0" err="1"/>
              <a:t>Siphoviridae</a:t>
            </a:r>
            <a:r>
              <a:rPr lang="en-US" sz="2800" dirty="0"/>
              <a:t>), </a:t>
            </a:r>
            <a:endParaRPr lang="en-US" sz="2800" dirty="0" smtClean="0"/>
          </a:p>
          <a:p>
            <a:r>
              <a:rPr lang="en-US" sz="2800" dirty="0" smtClean="0"/>
              <a:t>•is </a:t>
            </a:r>
            <a:r>
              <a:rPr lang="en-US" sz="2800" dirty="0"/>
              <a:t>programmed (i.e., it is intended to happen and is not a mistake</a:t>
            </a:r>
            <a:r>
              <a:rPr lang="en-US" sz="2800" dirty="0" smtClean="0"/>
              <a:t>).</a:t>
            </a:r>
          </a:p>
          <a:p>
            <a:r>
              <a:rPr lang="en-US" sz="2800" dirty="0" smtClean="0"/>
              <a:t>•refer to </a:t>
            </a:r>
            <a:r>
              <a:rPr lang="en-US" sz="2800" dirty="0"/>
              <a:t> </a:t>
            </a:r>
            <a:r>
              <a:rPr lang="en-US" sz="2800" dirty="0">
                <a:hlinkClick r:id="rId3"/>
              </a:rPr>
              <a:t>A well-studied example is in the tail-assembly chaperone genes of phage </a:t>
            </a:r>
            <a:r>
              <a:rPr lang="en-US" sz="2800" dirty="0" smtClean="0">
                <a:hlinkClick r:id="rId3"/>
              </a:rPr>
              <a:t>lambda</a:t>
            </a:r>
            <a:r>
              <a:rPr lang="en-US" sz="2800" dirty="0"/>
              <a:t> </a:t>
            </a:r>
            <a:r>
              <a:rPr lang="en-US" sz="2800" dirty="0" smtClean="0"/>
              <a:t>(Levin et al 1993)</a:t>
            </a:r>
          </a:p>
          <a:p>
            <a:r>
              <a:rPr lang="en-US" sz="2800" dirty="0" smtClean="0"/>
              <a:t>• occurs </a:t>
            </a:r>
            <a:r>
              <a:rPr lang="en-US" sz="2800" dirty="0"/>
              <a:t>in a molar ratio of 30:1 </a:t>
            </a:r>
            <a:r>
              <a:rPr lang="en-US" sz="2800" dirty="0" err="1"/>
              <a:t>gpG</a:t>
            </a:r>
            <a:r>
              <a:rPr lang="en-US" sz="2800" dirty="0"/>
              <a:t> to </a:t>
            </a:r>
            <a:r>
              <a:rPr lang="en-US" sz="2800" dirty="0" err="1"/>
              <a:t>gpGT</a:t>
            </a:r>
            <a:r>
              <a:rPr lang="en-US" sz="2800" dirty="0"/>
              <a:t> (Xu </a:t>
            </a:r>
            <a:r>
              <a:rPr lang="en-US" sz="2800" dirty="0" smtClean="0"/>
              <a:t>2004)</a:t>
            </a:r>
            <a:endParaRPr lang="en-US" dirty="0"/>
          </a:p>
        </p:txBody>
      </p:sp>
      <p:sp>
        <p:nvSpPr>
          <p:cNvPr id="3" name="Rectangle 2"/>
          <p:cNvSpPr/>
          <p:nvPr/>
        </p:nvSpPr>
        <p:spPr>
          <a:xfrm>
            <a:off x="425381" y="5385396"/>
            <a:ext cx="3744685" cy="923330"/>
          </a:xfrm>
          <a:prstGeom prst="rect">
            <a:avLst/>
          </a:prstGeom>
        </p:spPr>
        <p:txBody>
          <a:bodyPr wrap="square">
            <a:spAutoFit/>
          </a:bodyPr>
          <a:lstStyle/>
          <a:p>
            <a:r>
              <a:rPr lang="en-US" dirty="0" smtClean="0"/>
              <a:t>Figure 1. </a:t>
            </a:r>
            <a:r>
              <a:rPr lang="en-US" dirty="0" err="1" smtClean="0"/>
              <a:t>gpG</a:t>
            </a:r>
            <a:r>
              <a:rPr lang="en-US" dirty="0" smtClean="0"/>
              <a:t> </a:t>
            </a:r>
            <a:r>
              <a:rPr lang="en-US" dirty="0"/>
              <a:t>(gene  product G) and </a:t>
            </a:r>
            <a:r>
              <a:rPr lang="en-US" dirty="0" err="1"/>
              <a:t>gpGT</a:t>
            </a:r>
            <a:r>
              <a:rPr lang="en-US" dirty="0"/>
              <a:t> are tail assembly co-factors or assembly chaperones</a:t>
            </a:r>
          </a:p>
        </p:txBody>
      </p:sp>
      <p:sp>
        <p:nvSpPr>
          <p:cNvPr id="4" name="Rectangle 3"/>
          <p:cNvSpPr/>
          <p:nvPr/>
        </p:nvSpPr>
        <p:spPr>
          <a:xfrm>
            <a:off x="838200" y="6211669"/>
            <a:ext cx="10366300" cy="646331"/>
          </a:xfrm>
          <a:prstGeom prst="rect">
            <a:avLst/>
          </a:prstGeom>
        </p:spPr>
        <p:txBody>
          <a:bodyPr wrap="square">
            <a:spAutoFit/>
          </a:bodyPr>
          <a:lstStyle/>
          <a:p>
            <a:r>
              <a:rPr lang="en-US" sz="1200" dirty="0"/>
              <a:t>Marianne Poxleitner1, Welkin Pope2, Deborah Jacobs-Sera2, </a:t>
            </a:r>
            <a:r>
              <a:rPr lang="en-US" sz="1200" dirty="0" err="1"/>
              <a:t>Viknesh</a:t>
            </a:r>
            <a:r>
              <a:rPr lang="en-US" sz="1200" dirty="0"/>
              <a:t> Sivanathan3, Graham Hatfull2  Gonzaga University1, University of Pittsburgh2, Howard Hughes Medical Institute3 .Phage Discovery Guide. The Science Education Alliance-Phage Hunters Advancing Genomics and Evolutionary Science. Supported by the Howard Hughes Medical Institute</a:t>
            </a:r>
          </a:p>
        </p:txBody>
      </p:sp>
    </p:spTree>
    <p:extLst>
      <p:ext uri="{BB962C8B-B14F-4D97-AF65-F5344CB8AC3E}">
        <p14:creationId xmlns:p14="http://schemas.microsoft.com/office/powerpoint/2010/main" val="1115750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Biology of Programmed Translational Frameshifts</a:t>
            </a:r>
            <a:endParaRPr lang="en-US" dirty="0"/>
          </a:p>
        </p:txBody>
      </p:sp>
      <p:pic>
        <p:nvPicPr>
          <p:cNvPr id="1026" name="Picture 2" descr="https://dzf8vqv24eqhg.cloudfront.net/userfiles/11001/14064/ckfinder/images/GTFrameshif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2210792"/>
            <a:ext cx="3174603" cy="317460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130963" y="1480242"/>
            <a:ext cx="7112000" cy="4832092"/>
          </a:xfrm>
          <a:prstGeom prst="rect">
            <a:avLst/>
          </a:prstGeom>
          <a:noFill/>
        </p:spPr>
        <p:txBody>
          <a:bodyPr wrap="square" rtlCol="0">
            <a:spAutoFit/>
          </a:bodyPr>
          <a:lstStyle/>
          <a:p>
            <a:r>
              <a:rPr lang="en-US" sz="1600" b="0" i="0" dirty="0" smtClean="0">
                <a:effectLst/>
                <a:latin typeface="Arial" panose="020B0604020202020204" pitchFamily="34" charset="0"/>
                <a:cs typeface="Arial" panose="020B0604020202020204" pitchFamily="34" charset="0"/>
              </a:rPr>
              <a:t>Translational frameshifting occurs when the ribosome encounters a “slippery” sequence in the mRNA, such as GGAAAA, and loses track of how to count to three. </a:t>
            </a:r>
          </a:p>
          <a:p>
            <a:endParaRPr lang="en-US" sz="1600" dirty="0">
              <a:latin typeface="Arial" panose="020B0604020202020204" pitchFamily="34" charset="0"/>
              <a:cs typeface="Arial" panose="020B0604020202020204" pitchFamily="34" charset="0"/>
            </a:endParaRPr>
          </a:p>
          <a:p>
            <a:r>
              <a:rPr lang="en-US" sz="1600" b="0" i="0" dirty="0" smtClean="0">
                <a:effectLst/>
                <a:latin typeface="Arial" panose="020B0604020202020204" pitchFamily="34" charset="0"/>
                <a:cs typeface="Arial" panose="020B0604020202020204" pitchFamily="34" charset="0"/>
              </a:rPr>
              <a:t>The most common case is a slippage back one base (also known as a "-1 frameshift"), where a single base—such as the first "A" in the sequence above—is counted twice by the ribosome; it is read as the third nucleotide in the last codon of the upstream region, AND the first nucleotide in the first codon of the downstream region. </a:t>
            </a:r>
          </a:p>
          <a:p>
            <a:r>
              <a:rPr lang="en-US" sz="1600" b="0" i="0" dirty="0" smtClean="0">
                <a:effectLst/>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The majority of the time, the shorter version of the protein is made, beginning at the start codon, and stopping at the in-frame stop codon at the end of the open reading frame. However, 5-8% of the time, the ribosome slips at a slippery sequence near the C-terminus of the shorter protein, and changes frame—thereby bypassing the normal stop codon, and adding a new C-terminal portion to the protein. These two proteins are both required, and required in these proportions, for correct assembly of the phage tail.</a:t>
            </a:r>
          </a:p>
          <a:p>
            <a:endParaRPr lang="en-US" dirty="0"/>
          </a:p>
          <a:p>
            <a:endParaRPr lang="en-US" dirty="0"/>
          </a:p>
        </p:txBody>
      </p:sp>
      <p:sp>
        <p:nvSpPr>
          <p:cNvPr id="3" name="Rectangle 2"/>
          <p:cNvSpPr/>
          <p:nvPr/>
        </p:nvSpPr>
        <p:spPr>
          <a:xfrm>
            <a:off x="959427" y="5905499"/>
            <a:ext cx="10758055" cy="830997"/>
          </a:xfrm>
          <a:prstGeom prst="rect">
            <a:avLst/>
          </a:prstGeom>
        </p:spPr>
        <p:txBody>
          <a:bodyPr wrap="square">
            <a:spAutoFit/>
          </a:bodyPr>
          <a:lstStyle/>
          <a:p>
            <a:r>
              <a:rPr lang="en-US" sz="1200" smtClean="0"/>
              <a:t>Source: Marianne </a:t>
            </a:r>
            <a:r>
              <a:rPr lang="en-US" sz="1200" dirty="0"/>
              <a:t>Poxleitner1, Welkin Pope2, Deborah Jacobs-Sera2, </a:t>
            </a:r>
            <a:r>
              <a:rPr lang="en-US" sz="1200" dirty="0" err="1"/>
              <a:t>Viknesh</a:t>
            </a:r>
            <a:r>
              <a:rPr lang="en-US" sz="1200" dirty="0"/>
              <a:t> Sivanathan3, Graham Hatfull2  Gonzaga University1, University of Pittsburgh2, Howard Hughes Medical Institute3 .Phage Discovery Guide. The Science Education Alliance-Phage Hunters Advancing Genomics and Evolutionary Science. Supported by the Howard Hughes Medical Institute</a:t>
            </a:r>
          </a:p>
          <a:p>
            <a:endParaRPr lang="en-US" sz="1200" dirty="0"/>
          </a:p>
        </p:txBody>
      </p:sp>
    </p:spTree>
    <p:extLst>
      <p:ext uri="{BB962C8B-B14F-4D97-AF65-F5344CB8AC3E}">
        <p14:creationId xmlns:p14="http://schemas.microsoft.com/office/powerpoint/2010/main" val="11352370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2177</TotalTime>
  <Words>919</Words>
  <Application>Microsoft Office PowerPoint</Application>
  <PresentationFormat>Widescreen</PresentationFormat>
  <Paragraphs>76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ＭＳ Ｐゴシック</vt:lpstr>
      <vt:lpstr>Arial</vt:lpstr>
      <vt:lpstr>Calibri</vt:lpstr>
      <vt:lpstr>Calibri Light</vt:lpstr>
      <vt:lpstr>Office Theme</vt:lpstr>
      <vt:lpstr>The Biology of  Programmed Translational Frameshifts</vt:lpstr>
      <vt:lpstr>Learning Objectives</vt:lpstr>
      <vt:lpstr>Basic Bacteriophage Biology</vt:lpstr>
      <vt:lpstr> The head and tail assemble separately.  The preformed tail binds to the head via neck proteins in a sequential process that involves conformational switching.  Anastasia A. Aksyuk and Michael G. Rossmann. Bacteriophage Assembly. Viruses. 2011, 3, 172-203; doi:10.3390/v3030172. </vt:lpstr>
      <vt:lpstr>The Siphoviridae Tail</vt:lpstr>
      <vt:lpstr>The Siphoviridae Tail</vt:lpstr>
      <vt:lpstr>     The tail consists of stacks of hexameric protein rings formed by the polymerization of the TTP (tail tube protein).   TMP (tape measure protein) serves as the platform for polymerization and also controls tail  length and plays a critical role in DNA injection.  Karen L. Maxwell and Alan R. Davidson. A Shifty Chaperone for Phage Tail Assembly. J Mol Bio (2014). 426, 1001-1003  The tail assembly chaperone proteins play a role in the process that is not clearly understood (Shweta Bhatt et al. Tail Structure and Dynamics in Reference Module in Life Sciences (2019).  </vt:lpstr>
      <vt:lpstr>The Biology of Programmed Translational Frameshifts</vt:lpstr>
      <vt:lpstr>The Biology of Programmed Translational Frameshifts</vt:lpstr>
      <vt:lpstr>Programmed Translational Frame Shift</vt:lpstr>
      <vt:lpstr>References</vt:lpstr>
      <vt:lpstr>You should now be able 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Programmed Translational Frameshifts</dc:title>
  <dc:creator>Hopson-Fernandes, Margaret</dc:creator>
  <cp:lastModifiedBy>Hopson-Fernandes, Margaret</cp:lastModifiedBy>
  <cp:revision>33</cp:revision>
  <dcterms:created xsi:type="dcterms:W3CDTF">2020-07-28T05:52:55Z</dcterms:created>
  <dcterms:modified xsi:type="dcterms:W3CDTF">2020-09-23T21:03:10Z</dcterms:modified>
</cp:coreProperties>
</file>