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58" r:id="rId4"/>
    <p:sldId id="273" r:id="rId5"/>
    <p:sldId id="282" r:id="rId6"/>
    <p:sldId id="283" r:id="rId7"/>
    <p:sldId id="284" r:id="rId8"/>
    <p:sldId id="286" r:id="rId9"/>
    <p:sldId id="288" r:id="rId10"/>
    <p:sldId id="287" r:id="rId11"/>
    <p:sldId id="259" r:id="rId12"/>
    <p:sldId id="278" r:id="rId13"/>
    <p:sldId id="260" r:id="rId14"/>
    <p:sldId id="261" r:id="rId15"/>
    <p:sldId id="263" r:id="rId16"/>
    <p:sldId id="262" r:id="rId17"/>
    <p:sldId id="279" r:id="rId18"/>
    <p:sldId id="264" r:id="rId19"/>
    <p:sldId id="265" r:id="rId20"/>
    <p:sldId id="266" r:id="rId21"/>
    <p:sldId id="267" r:id="rId22"/>
    <p:sldId id="280" r:id="rId23"/>
    <p:sldId id="268" r:id="rId24"/>
    <p:sldId id="281" r:id="rId25"/>
    <p:sldId id="269" r:id="rId26"/>
    <p:sldId id="270" r:id="rId27"/>
    <p:sldId id="271" r:id="rId28"/>
    <p:sldId id="277" r:id="rId29"/>
    <p:sldId id="272" r:id="rId30"/>
    <p:sldId id="27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odh Ganesan" initials="VG" lastIdx="1" clrIdx="0">
    <p:extLst>
      <p:ext uri="{19B8F6BF-5375-455C-9EA6-DF929625EA0E}">
        <p15:presenceInfo xmlns:p15="http://schemas.microsoft.com/office/powerpoint/2012/main" userId="S::vinodh@temple.edu::7da282a4-7c91-45b2-8777-328b8e0652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9"/>
    <p:restoredTop sz="94603"/>
  </p:normalViewPr>
  <p:slideViewPr>
    <p:cSldViewPr snapToGrid="0" snapToObjects="1" showGuides="1">
      <p:cViewPr varScale="1">
        <p:scale>
          <a:sx n="88" d="100"/>
          <a:sy n="88" d="100"/>
        </p:scale>
        <p:origin x="184" y="6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27BBD-C288-5F4D-8CEB-C2A97B5EF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B6C2FF-6D22-B248-9652-078342E77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3CD48-B4DE-634F-97FC-8E222966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46A4-0F40-6043-BE8D-37689EBCC38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477FB-3B02-E94D-847E-DB7C8C07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6C280-0DAA-CB41-A4D0-EA4388DBA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DC70-9A47-3E4C-B365-7A1A9C0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3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54683-C453-C741-B5E3-8A3BB4810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A6ECD-6791-464D-9C91-5F82211F2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BFEE7-3C2C-E642-8B37-EAF82CD43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46A4-0F40-6043-BE8D-37689EBCC38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894A5-69DF-244D-A467-A7301DDB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6AC9B-1DBD-744A-BB99-39DE42DA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DC70-9A47-3E4C-B365-7A1A9C0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6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0E05C-B4E5-224D-9102-46CC2D3948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9D2B0-BA19-5949-ADC5-E79371DA3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7605C-D9ED-0A44-B02C-73BD33530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46A4-0F40-6043-BE8D-37689EBCC38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AEDAE-8E56-9A45-9BF0-AADBA6FDA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A240F-0A80-1B47-BB06-DA23A71CB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DC70-9A47-3E4C-B365-7A1A9C0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4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02924-CDFE-8F48-9DC8-97B3CB0B8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0AA4-189D-6246-9CDE-00142BBF1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6BAEF-7E16-5547-B21F-9750AA0C8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46A4-0F40-6043-BE8D-37689EBCC38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5F496-4EB1-3C4F-BA84-BD6A5921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732F6-C182-5D4A-803D-C00B346E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DC70-9A47-3E4C-B365-7A1A9C0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9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9BA09-127A-5846-8CA9-206D93F82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9C291-9C27-3F41-985A-8D311AA28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F40E9-60E2-EC47-AFBB-D662E6E69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46A4-0F40-6043-BE8D-37689EBCC38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31DC7-75F9-5D4C-8818-07E0D7D94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9EF5D-B872-974A-AB53-B013B4D8B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DC70-9A47-3E4C-B365-7A1A9C0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8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F9390-FDDF-5545-BE72-97D1C78E8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0261E-6469-9A4B-9717-3FB6ABF73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22F90-1719-9B49-A953-04091C247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93A81-8CC4-9746-A763-E88E88E77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46A4-0F40-6043-BE8D-37689EBCC38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2F895-593C-CB41-A100-123092524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7507C-B7D3-574B-8BFD-DAC42A42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DC70-9A47-3E4C-B365-7A1A9C0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0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9B40B-872F-4E48-8DBE-5EC09CA94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56B06-504E-0A49-8316-0DE99CBE2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351BE-2F97-D048-B3DD-5B8EA310C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51D7A5-9913-ED48-84BC-AD70F5274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D875FD-6AC9-3844-B4D4-FC54FDC90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5E1CC1-9433-E148-A371-B5EE9A1D5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46A4-0F40-6043-BE8D-37689EBCC38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F44652-F260-0C40-BDFD-BD7F6B885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0D369-7FC6-7443-9368-DB27840C6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DC70-9A47-3E4C-B365-7A1A9C0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98ED6-7A9F-2849-A3F6-E4F9B96E9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3ED542-646E-FE49-8D9B-B8860EE21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46A4-0F40-6043-BE8D-37689EBCC38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7D720B-8E34-BF4B-AA6C-ECFD2D1E3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A9D1C5-CC97-5D49-80BF-9D8DCD767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DC70-9A47-3E4C-B365-7A1A9C0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9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1DC0F-4AB2-8641-9B2C-7711A8752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46A4-0F40-6043-BE8D-37689EBCC38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26A235-4667-0246-B212-C6A8EC9C1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E8C7B-419C-984A-A6CD-D2D658C73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DC70-9A47-3E4C-B365-7A1A9C0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8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18A60-B9C4-6E49-841A-41814D363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AE606-B0F3-8346-AE0F-7C67DAAAF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7448D5-72B5-F145-AFE8-C550C3A54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C75C1-9CD6-7546-A55A-17F9558AB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46A4-0F40-6043-BE8D-37689EBCC38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0A0B7-DA4B-A845-B83E-3D7477FB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5309C-533C-8A48-8BAA-AE4261158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DC70-9A47-3E4C-B365-7A1A9C0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8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CF1D-D064-4F4D-BC6E-90359256A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367E7C-8703-6E46-9EF2-0B1873ECBC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35B0E0-F775-7E48-A09D-40681CB35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AEA89-EAF2-A548-9447-47038E43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46A4-0F40-6043-BE8D-37689EBCC38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EDC39-D5BE-7746-A441-7873D88AA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BCDE8-9E9E-DF4A-8080-852029BA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DC70-9A47-3E4C-B365-7A1A9C0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9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3CC872-5C48-FE47-8709-3F8A9C2E5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FCE0B-065F-7B43-B769-A7D2EFB7F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928A-F0F1-C746-A064-E15D21DC2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46A4-0F40-6043-BE8D-37689EBCC38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205DC-E1E9-7347-9F09-FCB932073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01C98-D3F3-854F-BF9D-16876E9F2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6DC70-9A47-3E4C-B365-7A1A9C0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3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ncbi.github.io/blast-cloud/dev/api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genomesolver/CSPpipeline" TargetMode="External"/><Relationship Id="rId2" Type="http://schemas.openxmlformats.org/officeDocument/2006/relationships/hyperlink" Target="https://docs.google.com/document/d/1d24E80zMMtRuC3aQSwj6Ne-VFLu0TO6Q-nWqFgE8NCk/edit?usp=sharin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cbi.github.io/blast-cloud/dev/api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C6856-04EE-1F4A-8ED4-D4E620B88A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 Pipeline Tutorial</a:t>
            </a:r>
          </a:p>
        </p:txBody>
      </p:sp>
    </p:spTree>
    <p:extLst>
      <p:ext uri="{BB962C8B-B14F-4D97-AF65-F5344CB8AC3E}">
        <p14:creationId xmlns:p14="http://schemas.microsoft.com/office/powerpoint/2010/main" val="1782338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rminator 1">
            <a:extLst>
              <a:ext uri="{FF2B5EF4-FFF2-40B4-BE49-F238E27FC236}">
                <a16:creationId xmlns:a16="http://schemas.microsoft.com/office/drawing/2014/main" id="{EE28A37F-98C2-DC49-AC44-B8A7E6F4201F}"/>
              </a:ext>
            </a:extLst>
          </p:cNvPr>
          <p:cNvSpPr/>
          <p:nvPr/>
        </p:nvSpPr>
        <p:spPr>
          <a:xfrm>
            <a:off x="1668780" y="289560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0791F83-1C2A-344C-8CFF-B047777F6BD1}"/>
              </a:ext>
            </a:extLst>
          </p:cNvPr>
          <p:cNvSpPr/>
          <p:nvPr/>
        </p:nvSpPr>
        <p:spPr>
          <a:xfrm>
            <a:off x="1012698" y="879348"/>
            <a:ext cx="2331720" cy="7208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Initialize query parameters (Blast URL and Limit filters – Bacteria, Virus)</a:t>
            </a:r>
          </a:p>
        </p:txBody>
      </p:sp>
      <p:sp>
        <p:nvSpPr>
          <p:cNvPr id="5" name="Process 4">
            <a:extLst>
              <a:ext uri="{FF2B5EF4-FFF2-40B4-BE49-F238E27FC236}">
                <a16:creationId xmlns:a16="http://schemas.microsoft.com/office/drawing/2014/main" id="{2E0A1F94-D9E4-AF4A-B258-2607436E7E3E}"/>
              </a:ext>
            </a:extLst>
          </p:cNvPr>
          <p:cNvSpPr/>
          <p:nvPr/>
        </p:nvSpPr>
        <p:spPr>
          <a:xfrm>
            <a:off x="1714500" y="1929384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Blast</a:t>
            </a:r>
          </a:p>
          <a:p>
            <a:pPr algn="ctr"/>
            <a:r>
              <a:rPr lang="en-US" sz="1400" dirty="0"/>
              <a:t>(Step 1)</a:t>
            </a:r>
            <a:endParaRPr lang="en-US" dirty="0"/>
          </a:p>
        </p:txBody>
      </p:sp>
      <p:sp>
        <p:nvSpPr>
          <p:cNvPr id="6" name="Decision 5">
            <a:extLst>
              <a:ext uri="{FF2B5EF4-FFF2-40B4-BE49-F238E27FC236}">
                <a16:creationId xmlns:a16="http://schemas.microsoft.com/office/drawing/2014/main" id="{23332761-0443-1A4F-946C-BC97785F3E57}"/>
              </a:ext>
            </a:extLst>
          </p:cNvPr>
          <p:cNvSpPr/>
          <p:nvPr/>
        </p:nvSpPr>
        <p:spPr>
          <a:xfrm>
            <a:off x="397764" y="2871216"/>
            <a:ext cx="3561588" cy="85953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check_request_status</a:t>
            </a:r>
            <a:br>
              <a:rPr lang="en-US" sz="1400" dirty="0"/>
            </a:br>
            <a:r>
              <a:rPr lang="en-US" sz="1400" dirty="0"/>
              <a:t>(Step 2)</a:t>
            </a:r>
            <a:endParaRPr lang="en-US" dirty="0"/>
          </a:p>
        </p:txBody>
      </p:sp>
      <p:sp>
        <p:nvSpPr>
          <p:cNvPr id="7" name="Process 6">
            <a:extLst>
              <a:ext uri="{FF2B5EF4-FFF2-40B4-BE49-F238E27FC236}">
                <a16:creationId xmlns:a16="http://schemas.microsoft.com/office/drawing/2014/main" id="{ED0F7662-5558-024A-8E7E-9E80F5BCA2E0}"/>
              </a:ext>
            </a:extLst>
          </p:cNvPr>
          <p:cNvSpPr/>
          <p:nvPr/>
        </p:nvSpPr>
        <p:spPr>
          <a:xfrm>
            <a:off x="5718681" y="2994660"/>
            <a:ext cx="1537141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Wait 60 seconds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AD90F27-1D54-7147-9C30-34D44D9D68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3959352" y="3300984"/>
            <a:ext cx="1759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5D945FD-BCD7-F646-807B-5595CB9179F2}"/>
              </a:ext>
            </a:extLst>
          </p:cNvPr>
          <p:cNvCxnSpPr>
            <a:cxnSpLocks/>
            <a:stCxn id="7" idx="2"/>
            <a:endCxn id="6" idx="3"/>
          </p:cNvCxnSpPr>
          <p:nvPr/>
        </p:nvCxnSpPr>
        <p:spPr>
          <a:xfrm rot="5400000" flipH="1">
            <a:off x="5070140" y="2190196"/>
            <a:ext cx="306324" cy="2527900"/>
          </a:xfrm>
          <a:prstGeom prst="bentConnector4">
            <a:avLst>
              <a:gd name="adj1" fmla="val -74627"/>
              <a:gd name="adj2" fmla="val 652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8E20DAB-E73B-084D-AB55-3D997A446D8B}"/>
              </a:ext>
            </a:extLst>
          </p:cNvPr>
          <p:cNvSpPr txBox="1"/>
          <p:nvPr/>
        </p:nvSpPr>
        <p:spPr>
          <a:xfrm>
            <a:off x="4322618" y="2992582"/>
            <a:ext cx="124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 Complete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6D797F0-2E4C-F845-9AB9-C413C2CCFD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171700" y="3730752"/>
            <a:ext cx="6858" cy="91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5CE10E7-95A6-D74E-A70C-165FB8D4F2EC}"/>
              </a:ext>
            </a:extLst>
          </p:cNvPr>
          <p:cNvSpPr txBox="1"/>
          <p:nvPr/>
        </p:nvSpPr>
        <p:spPr>
          <a:xfrm>
            <a:off x="1" y="4059936"/>
            <a:ext cx="2178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Complete </a:t>
            </a:r>
            <a:r>
              <a:rPr lang="en-US" sz="1200" i="1" dirty="0"/>
              <a:t>(Status == 'READY' and Hits == 'yes')</a:t>
            </a:r>
          </a:p>
        </p:txBody>
      </p:sp>
      <p:sp>
        <p:nvSpPr>
          <p:cNvPr id="26" name="Process 25">
            <a:extLst>
              <a:ext uri="{FF2B5EF4-FFF2-40B4-BE49-F238E27FC236}">
                <a16:creationId xmlns:a16="http://schemas.microsoft.com/office/drawing/2014/main" id="{747C9FD5-93C4-054A-9303-A9B825F8CC14}"/>
              </a:ext>
            </a:extLst>
          </p:cNvPr>
          <p:cNvSpPr/>
          <p:nvPr/>
        </p:nvSpPr>
        <p:spPr>
          <a:xfrm>
            <a:off x="897033" y="4643252"/>
            <a:ext cx="2549334" cy="8595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Download the JSON Results File</a:t>
            </a:r>
            <a:br>
              <a:rPr lang="en-US" sz="1400" dirty="0"/>
            </a:br>
            <a:r>
              <a:rPr lang="en-US" sz="1400" dirty="0"/>
              <a:t>(Step 3)</a:t>
            </a:r>
          </a:p>
        </p:txBody>
      </p:sp>
      <p:sp>
        <p:nvSpPr>
          <p:cNvPr id="29" name="Process 28">
            <a:extLst>
              <a:ext uri="{FF2B5EF4-FFF2-40B4-BE49-F238E27FC236}">
                <a16:creationId xmlns:a16="http://schemas.microsoft.com/office/drawing/2014/main" id="{AE448E34-4D65-D34E-A5EB-EE1CBF31F688}"/>
              </a:ext>
            </a:extLst>
          </p:cNvPr>
          <p:cNvSpPr/>
          <p:nvPr/>
        </p:nvSpPr>
        <p:spPr>
          <a:xfrm>
            <a:off x="897033" y="5708904"/>
            <a:ext cx="2549334" cy="8595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Read the JSON file and get the results (Step 4)</a:t>
            </a:r>
          </a:p>
        </p:txBody>
      </p:sp>
      <p:sp>
        <p:nvSpPr>
          <p:cNvPr id="31" name="Terminator 30">
            <a:extLst>
              <a:ext uri="{FF2B5EF4-FFF2-40B4-BE49-F238E27FC236}">
                <a16:creationId xmlns:a16="http://schemas.microsoft.com/office/drawing/2014/main" id="{374253CE-CD9C-3545-AB5A-ECF4D8DFF339}"/>
              </a:ext>
            </a:extLst>
          </p:cNvPr>
          <p:cNvSpPr/>
          <p:nvPr/>
        </p:nvSpPr>
        <p:spPr>
          <a:xfrm>
            <a:off x="4267160" y="6171400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FB8940-0F78-B14C-B764-4728D2471C41}"/>
              </a:ext>
            </a:extLst>
          </p:cNvPr>
          <p:cNvSpPr txBox="1"/>
          <p:nvPr/>
        </p:nvSpPr>
        <p:spPr>
          <a:xfrm>
            <a:off x="4267160" y="123238"/>
            <a:ext cx="567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Pipeline Workflow Flowchart</a:t>
            </a:r>
          </a:p>
        </p:txBody>
      </p:sp>
    </p:spTree>
    <p:extLst>
      <p:ext uri="{BB962C8B-B14F-4D97-AF65-F5344CB8AC3E}">
        <p14:creationId xmlns:p14="http://schemas.microsoft.com/office/powerpoint/2010/main" val="3427435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B8D49-B7FB-D741-AD55-608CA012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Importing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5220B-BA88-6D4F-AD77-732AA7E50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7" y="1825625"/>
            <a:ext cx="1205616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import requests 			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#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Requests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 will allow you to send HTTP/1.1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requests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 using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Python</a:t>
            </a:r>
            <a:endParaRPr lang="en-US" sz="1800" b="0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/>
              <a:t>import re 				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#This module is required for regular python expressions</a:t>
            </a:r>
            <a:endParaRPr lang="en-US" sz="1800" b="0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/>
              <a:t>import time 				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#This module provides various time-related functions</a:t>
            </a:r>
            <a:endParaRPr lang="en-US" sz="1800" b="0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/>
              <a:t>import json 				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#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JSON functions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 are used to read and write directly from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JSON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 files</a:t>
            </a:r>
          </a:p>
        </p:txBody>
      </p:sp>
    </p:spTree>
    <p:extLst>
      <p:ext uri="{BB962C8B-B14F-4D97-AF65-F5344CB8AC3E}">
        <p14:creationId xmlns:p14="http://schemas.microsoft.com/office/powerpoint/2010/main" val="829511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rminator 1">
            <a:extLst>
              <a:ext uri="{FF2B5EF4-FFF2-40B4-BE49-F238E27FC236}">
                <a16:creationId xmlns:a16="http://schemas.microsoft.com/office/drawing/2014/main" id="{EE28A37F-98C2-DC49-AC44-B8A7E6F4201F}"/>
              </a:ext>
            </a:extLst>
          </p:cNvPr>
          <p:cNvSpPr/>
          <p:nvPr/>
        </p:nvSpPr>
        <p:spPr>
          <a:xfrm>
            <a:off x="1668780" y="289560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0791F83-1C2A-344C-8CFF-B047777F6BD1}"/>
              </a:ext>
            </a:extLst>
          </p:cNvPr>
          <p:cNvSpPr/>
          <p:nvPr/>
        </p:nvSpPr>
        <p:spPr>
          <a:xfrm>
            <a:off x="1012698" y="879348"/>
            <a:ext cx="2331720" cy="7208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Initialize query parameters (Blast URL and Limit filters – Bacteria, Virus)</a:t>
            </a:r>
          </a:p>
        </p:txBody>
      </p:sp>
      <p:sp>
        <p:nvSpPr>
          <p:cNvPr id="5" name="Process 4">
            <a:extLst>
              <a:ext uri="{FF2B5EF4-FFF2-40B4-BE49-F238E27FC236}">
                <a16:creationId xmlns:a16="http://schemas.microsoft.com/office/drawing/2014/main" id="{2E0A1F94-D9E4-AF4A-B258-2607436E7E3E}"/>
              </a:ext>
            </a:extLst>
          </p:cNvPr>
          <p:cNvSpPr/>
          <p:nvPr/>
        </p:nvSpPr>
        <p:spPr>
          <a:xfrm>
            <a:off x="1714500" y="1929384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Blast</a:t>
            </a:r>
          </a:p>
          <a:p>
            <a:pPr algn="ctr"/>
            <a:r>
              <a:rPr lang="en-US" sz="1400" dirty="0"/>
              <a:t>(Step 1)</a:t>
            </a:r>
            <a:endParaRPr lang="en-US" dirty="0"/>
          </a:p>
        </p:txBody>
      </p:sp>
      <p:sp>
        <p:nvSpPr>
          <p:cNvPr id="6" name="Decision 5">
            <a:extLst>
              <a:ext uri="{FF2B5EF4-FFF2-40B4-BE49-F238E27FC236}">
                <a16:creationId xmlns:a16="http://schemas.microsoft.com/office/drawing/2014/main" id="{23332761-0443-1A4F-946C-BC97785F3E57}"/>
              </a:ext>
            </a:extLst>
          </p:cNvPr>
          <p:cNvSpPr/>
          <p:nvPr/>
        </p:nvSpPr>
        <p:spPr>
          <a:xfrm>
            <a:off x="397764" y="2871216"/>
            <a:ext cx="3561588" cy="85953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check_request_status</a:t>
            </a:r>
            <a:br>
              <a:rPr lang="en-US" sz="1400" dirty="0"/>
            </a:br>
            <a:r>
              <a:rPr lang="en-US" sz="1400" dirty="0"/>
              <a:t>(Step 2)</a:t>
            </a:r>
            <a:endParaRPr lang="en-US" dirty="0"/>
          </a:p>
        </p:txBody>
      </p:sp>
      <p:sp>
        <p:nvSpPr>
          <p:cNvPr id="7" name="Process 6">
            <a:extLst>
              <a:ext uri="{FF2B5EF4-FFF2-40B4-BE49-F238E27FC236}">
                <a16:creationId xmlns:a16="http://schemas.microsoft.com/office/drawing/2014/main" id="{ED0F7662-5558-024A-8E7E-9E80F5BCA2E0}"/>
              </a:ext>
            </a:extLst>
          </p:cNvPr>
          <p:cNvSpPr/>
          <p:nvPr/>
        </p:nvSpPr>
        <p:spPr>
          <a:xfrm>
            <a:off x="5718681" y="2994660"/>
            <a:ext cx="1537141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Wait 60 seconds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AD90F27-1D54-7147-9C30-34D44D9D68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3959352" y="3300984"/>
            <a:ext cx="1759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5D945FD-BCD7-F646-807B-5595CB9179F2}"/>
              </a:ext>
            </a:extLst>
          </p:cNvPr>
          <p:cNvCxnSpPr>
            <a:cxnSpLocks/>
            <a:stCxn id="7" idx="2"/>
            <a:endCxn id="6" idx="3"/>
          </p:cNvCxnSpPr>
          <p:nvPr/>
        </p:nvCxnSpPr>
        <p:spPr>
          <a:xfrm rot="5400000" flipH="1">
            <a:off x="5070140" y="2190196"/>
            <a:ext cx="306324" cy="2527900"/>
          </a:xfrm>
          <a:prstGeom prst="bentConnector4">
            <a:avLst>
              <a:gd name="adj1" fmla="val -74627"/>
              <a:gd name="adj2" fmla="val 652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8E20DAB-E73B-084D-AB55-3D997A446D8B}"/>
              </a:ext>
            </a:extLst>
          </p:cNvPr>
          <p:cNvSpPr txBox="1"/>
          <p:nvPr/>
        </p:nvSpPr>
        <p:spPr>
          <a:xfrm>
            <a:off x="4322618" y="2992582"/>
            <a:ext cx="124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 Complete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6D797F0-2E4C-F845-9AB9-C413C2CCFD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171700" y="3730752"/>
            <a:ext cx="6858" cy="91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5CE10E7-95A6-D74E-A70C-165FB8D4F2EC}"/>
              </a:ext>
            </a:extLst>
          </p:cNvPr>
          <p:cNvSpPr txBox="1"/>
          <p:nvPr/>
        </p:nvSpPr>
        <p:spPr>
          <a:xfrm>
            <a:off x="1" y="4059936"/>
            <a:ext cx="2178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Complete </a:t>
            </a:r>
            <a:r>
              <a:rPr lang="en-US" sz="1200" i="1" dirty="0"/>
              <a:t>(Status == 'READY' and Hits == 'yes')</a:t>
            </a:r>
          </a:p>
        </p:txBody>
      </p:sp>
      <p:sp>
        <p:nvSpPr>
          <p:cNvPr id="26" name="Process 25">
            <a:extLst>
              <a:ext uri="{FF2B5EF4-FFF2-40B4-BE49-F238E27FC236}">
                <a16:creationId xmlns:a16="http://schemas.microsoft.com/office/drawing/2014/main" id="{747C9FD5-93C4-054A-9303-A9B825F8CC14}"/>
              </a:ext>
            </a:extLst>
          </p:cNvPr>
          <p:cNvSpPr/>
          <p:nvPr/>
        </p:nvSpPr>
        <p:spPr>
          <a:xfrm>
            <a:off x="897033" y="4643252"/>
            <a:ext cx="2549334" cy="8595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Download the JSON Results File</a:t>
            </a:r>
            <a:br>
              <a:rPr lang="en-US" sz="1400" dirty="0"/>
            </a:br>
            <a:r>
              <a:rPr lang="en-US" sz="1400" dirty="0"/>
              <a:t>(Step 3)</a:t>
            </a:r>
          </a:p>
        </p:txBody>
      </p:sp>
      <p:sp>
        <p:nvSpPr>
          <p:cNvPr id="29" name="Process 28">
            <a:extLst>
              <a:ext uri="{FF2B5EF4-FFF2-40B4-BE49-F238E27FC236}">
                <a16:creationId xmlns:a16="http://schemas.microsoft.com/office/drawing/2014/main" id="{AE448E34-4D65-D34E-A5EB-EE1CBF31F688}"/>
              </a:ext>
            </a:extLst>
          </p:cNvPr>
          <p:cNvSpPr/>
          <p:nvPr/>
        </p:nvSpPr>
        <p:spPr>
          <a:xfrm>
            <a:off x="897033" y="5708904"/>
            <a:ext cx="2549334" cy="8595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Read the JSON file and get the results (Step 4)</a:t>
            </a:r>
          </a:p>
        </p:txBody>
      </p:sp>
      <p:sp>
        <p:nvSpPr>
          <p:cNvPr id="31" name="Terminator 30">
            <a:extLst>
              <a:ext uri="{FF2B5EF4-FFF2-40B4-BE49-F238E27FC236}">
                <a16:creationId xmlns:a16="http://schemas.microsoft.com/office/drawing/2014/main" id="{374253CE-CD9C-3545-AB5A-ECF4D8DFF339}"/>
              </a:ext>
            </a:extLst>
          </p:cNvPr>
          <p:cNvSpPr/>
          <p:nvPr/>
        </p:nvSpPr>
        <p:spPr>
          <a:xfrm>
            <a:off x="4267160" y="6171400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FB8940-0F78-B14C-B764-4728D2471C41}"/>
              </a:ext>
            </a:extLst>
          </p:cNvPr>
          <p:cNvSpPr txBox="1"/>
          <p:nvPr/>
        </p:nvSpPr>
        <p:spPr>
          <a:xfrm>
            <a:off x="4267160" y="123238"/>
            <a:ext cx="567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Pipeline Workflow Flowchart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E46D24FC-A5A3-5D4D-A3F0-6D6FB8F27017}"/>
              </a:ext>
            </a:extLst>
          </p:cNvPr>
          <p:cNvSpPr/>
          <p:nvPr/>
        </p:nvSpPr>
        <p:spPr>
          <a:xfrm rot="10800000">
            <a:off x="4267160" y="1246909"/>
            <a:ext cx="1828840" cy="35329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24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FF8A2-0F57-2749-B08A-ACCCDF1CE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Initialize query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2CE26-0812-5742-85D8-CED22D855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# Check the parameter list at 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hlinkClick r:id="rId2"/>
              </a:rPr>
              <a:t>https://ncbi.github.io/blast-cloud/dev/api.html</a:t>
            </a:r>
            <a:endParaRPr lang="en-US" sz="23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b="0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 err="1"/>
              <a:t>Forward_Filter</a:t>
            </a:r>
            <a:r>
              <a:rPr lang="en-US" dirty="0"/>
              <a:t> = 'ENTREZ_QUERY=txid2[ORGN]’          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# Limits forward BLAST searches to Bacteria</a:t>
            </a:r>
            <a:endParaRPr lang="en-US" sz="2300" b="0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 err="1"/>
              <a:t>Reverse_Filter</a:t>
            </a:r>
            <a:r>
              <a:rPr lang="en-US" dirty="0"/>
              <a:t> = 'ENTREZ_QUERY=txid10239[ORGN]'  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# Limits reverse BLAST searches to Viruses</a:t>
            </a:r>
          </a:p>
          <a:p>
            <a:pPr marL="0" indent="0">
              <a:buNone/>
            </a:pPr>
            <a:endParaRPr lang="en-US" sz="2300" b="0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2300" b="0" dirty="0">
                <a:solidFill>
                  <a:schemeClr val="bg2">
                    <a:lumMod val="50000"/>
                  </a:schemeClr>
                </a:solidFill>
                <a:effectLst/>
              </a:rPr>
              <a:t>#You can change the ENTREZ_QUERY Taxa ID to limit the organism database you want to search</a:t>
            </a:r>
          </a:p>
          <a:p>
            <a:pPr marL="0" indent="0">
              <a:buNone/>
            </a:pPr>
            <a:endParaRPr lang="en-US" sz="2300" b="0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 err="1"/>
              <a:t>url_endpoint</a:t>
            </a:r>
            <a:r>
              <a:rPr lang="en-US" dirty="0"/>
              <a:t> = 'https://</a:t>
            </a:r>
            <a:r>
              <a:rPr lang="en-US" dirty="0" err="1"/>
              <a:t>blast.ncbi.nlm.nih.gov</a:t>
            </a:r>
            <a:r>
              <a:rPr lang="en-US" dirty="0"/>
              <a:t>/</a:t>
            </a:r>
            <a:r>
              <a:rPr lang="en-US" dirty="0" err="1"/>
              <a:t>Blast.cgi</a:t>
            </a:r>
            <a:r>
              <a:rPr lang="en-US" dirty="0"/>
              <a:t>?'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 err="1"/>
              <a:t>output_csv_header_row</a:t>
            </a:r>
            <a:r>
              <a:rPr lang="en-US" dirty="0"/>
              <a:t> = 'query_id,scientific_name,query_cover_per,evalue,per_identity,accession_id\n’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38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FF7ED-E992-DC48-9F87-C32A03035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Auxiliary Routines and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1C670-E80B-674B-B762-D0B37BB56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 simple routine that extracts an Attribute from a Context given the surrounding marking strings</a:t>
            </a:r>
          </a:p>
        </p:txBody>
      </p:sp>
    </p:spTree>
    <p:extLst>
      <p:ext uri="{BB962C8B-B14F-4D97-AF65-F5344CB8AC3E}">
        <p14:creationId xmlns:p14="http://schemas.microsoft.com/office/powerpoint/2010/main" val="3600161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FF7ED-E992-DC48-9F87-C32A03035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Auxiliary Routines and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1C670-E80B-674B-B762-D0B37BB56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9670" cy="47242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/>
              <a:t>def </a:t>
            </a:r>
            <a:r>
              <a:rPr lang="en-US" sz="2900" dirty="0" err="1"/>
              <a:t>extract_attribute</a:t>
            </a:r>
            <a:r>
              <a:rPr lang="en-US" sz="2900" dirty="0"/>
              <a:t>(data, attribute):</a:t>
            </a:r>
            <a:endParaRPr lang="en-US" sz="2900" b="0" dirty="0">
              <a:effectLst/>
            </a:endParaRPr>
          </a:p>
          <a:p>
            <a:pPr marL="0" indent="0">
              <a:buNone/>
            </a:pPr>
            <a:r>
              <a:rPr lang="en-US" sz="2900" dirty="0"/>
              <a:t>    # print("Looking for the attribute:", attribute)</a:t>
            </a:r>
          </a:p>
          <a:p>
            <a:pPr marL="0" indent="0">
              <a:buNone/>
            </a:pPr>
            <a:endParaRPr lang="en-US" sz="2900" b="0" dirty="0">
              <a:effectLst/>
            </a:endParaRPr>
          </a:p>
          <a:p>
            <a:pPr marL="0" indent="0">
              <a:buNone/>
            </a:pPr>
            <a:r>
              <a:rPr lang="en-US" sz="2900" dirty="0">
                <a:solidFill>
                  <a:schemeClr val="bg2">
                    <a:lumMod val="50000"/>
                  </a:schemeClr>
                </a:solidFill>
              </a:rPr>
              <a:t>   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 # will go line by line through a file, searching for mentions of the specified “attribute” and extract/return the values associated with the given “attribute”</a:t>
            </a:r>
          </a:p>
          <a:p>
            <a:pPr marL="0" indent="0">
              <a:buNone/>
            </a:pPr>
            <a:endParaRPr lang="en-US" sz="2900" b="0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2900" dirty="0">
                <a:solidFill>
                  <a:schemeClr val="bg2">
                    <a:lumMod val="50000"/>
                  </a:schemeClr>
                </a:solidFill>
              </a:rPr>
              <a:t>    </a:t>
            </a:r>
            <a:r>
              <a:rPr lang="en-US" sz="2900" dirty="0"/>
              <a:t>for line in </a:t>
            </a:r>
            <a:r>
              <a:rPr lang="en-US" sz="2900" dirty="0" err="1"/>
              <a:t>data.splitlines</a:t>
            </a:r>
            <a:r>
              <a:rPr lang="en-US" sz="2900" dirty="0"/>
              <a:t>():</a:t>
            </a:r>
            <a:endParaRPr lang="en-US" sz="2900" b="0" dirty="0">
              <a:effectLst/>
            </a:endParaRPr>
          </a:p>
          <a:p>
            <a:pPr marL="0" indent="0">
              <a:buNone/>
            </a:pPr>
            <a:r>
              <a:rPr lang="en-US" sz="2900" dirty="0"/>
              <a:t>        if attribute in line:</a:t>
            </a:r>
            <a:endParaRPr lang="en-US" sz="2900" b="0" dirty="0">
              <a:effectLst/>
            </a:endParaRPr>
          </a:p>
          <a:p>
            <a:pPr marL="0" indent="0">
              <a:buNone/>
            </a:pPr>
            <a:r>
              <a:rPr lang="en-US" sz="2900" dirty="0"/>
              <a:t>            # print(line)</a:t>
            </a:r>
            <a:endParaRPr lang="en-US" sz="2900" b="0" dirty="0">
              <a:effectLst/>
            </a:endParaRPr>
          </a:p>
          <a:p>
            <a:pPr marL="0" indent="0">
              <a:buNone/>
            </a:pPr>
            <a:r>
              <a:rPr lang="en-US" sz="2900" dirty="0"/>
              <a:t>            </a:t>
            </a:r>
            <a:r>
              <a:rPr lang="en-US" sz="2900" dirty="0" err="1"/>
              <a:t>attribute_value</a:t>
            </a:r>
            <a:r>
              <a:rPr lang="en-US" sz="2900" dirty="0"/>
              <a:t> = </a:t>
            </a:r>
            <a:r>
              <a:rPr lang="en-US" sz="2900" dirty="0" err="1"/>
              <a:t>re.sub</a:t>
            </a:r>
            <a:r>
              <a:rPr lang="en-US" sz="2900" dirty="0"/>
              <a:t>(attribute, "", line)</a:t>
            </a:r>
            <a:endParaRPr lang="en-US" sz="2900" b="0" dirty="0">
              <a:effectLst/>
            </a:endParaRPr>
          </a:p>
          <a:p>
            <a:pPr marL="0" indent="0">
              <a:buNone/>
            </a:pPr>
            <a:r>
              <a:rPr lang="en-US" sz="2900" dirty="0"/>
              <a:t>            </a:t>
            </a:r>
            <a:r>
              <a:rPr lang="en-US" sz="2900" dirty="0" err="1"/>
              <a:t>attribute_value</a:t>
            </a:r>
            <a:r>
              <a:rPr lang="en-US" sz="2900" dirty="0"/>
              <a:t> = </a:t>
            </a:r>
            <a:r>
              <a:rPr lang="en-US" sz="2900" dirty="0" err="1"/>
              <a:t>re.sub</a:t>
            </a:r>
            <a:r>
              <a:rPr lang="en-US" sz="2900" dirty="0"/>
              <a:t>(r"\s", "", </a:t>
            </a:r>
            <a:r>
              <a:rPr lang="en-US" sz="2900" dirty="0" err="1"/>
              <a:t>attribute_value</a:t>
            </a:r>
            <a:r>
              <a:rPr lang="en-US" sz="2900" dirty="0"/>
              <a:t>)</a:t>
            </a:r>
            <a:endParaRPr lang="en-US" sz="2900" b="0" dirty="0">
              <a:effectLst/>
            </a:endParaRPr>
          </a:p>
          <a:p>
            <a:pPr marL="0" indent="0">
              <a:buNone/>
            </a:pPr>
            <a:r>
              <a:rPr lang="en-US" sz="2900" dirty="0"/>
              <a:t>            return </a:t>
            </a:r>
            <a:r>
              <a:rPr lang="en-US" sz="2900" dirty="0" err="1"/>
              <a:t>attribute_value</a:t>
            </a:r>
            <a:endParaRPr lang="en-US" sz="2900" b="0" dirty="0">
              <a:effectLst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81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92A16-5517-C04D-BE45-31CCBD6C9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Auxiliary Routines and Classes -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F62DA-FE87-4E45-9D78-05E2FEC15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simple routine that checks the status of the given RID</a:t>
            </a:r>
          </a:p>
        </p:txBody>
      </p:sp>
    </p:spTree>
    <p:extLst>
      <p:ext uri="{BB962C8B-B14F-4D97-AF65-F5344CB8AC3E}">
        <p14:creationId xmlns:p14="http://schemas.microsoft.com/office/powerpoint/2010/main" val="285480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rminator 1">
            <a:extLst>
              <a:ext uri="{FF2B5EF4-FFF2-40B4-BE49-F238E27FC236}">
                <a16:creationId xmlns:a16="http://schemas.microsoft.com/office/drawing/2014/main" id="{EE28A37F-98C2-DC49-AC44-B8A7E6F4201F}"/>
              </a:ext>
            </a:extLst>
          </p:cNvPr>
          <p:cNvSpPr/>
          <p:nvPr/>
        </p:nvSpPr>
        <p:spPr>
          <a:xfrm>
            <a:off x="1668780" y="289560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0791F83-1C2A-344C-8CFF-B047777F6BD1}"/>
              </a:ext>
            </a:extLst>
          </p:cNvPr>
          <p:cNvSpPr/>
          <p:nvPr/>
        </p:nvSpPr>
        <p:spPr>
          <a:xfrm>
            <a:off x="1012698" y="879348"/>
            <a:ext cx="2331720" cy="7208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Initialize query parameters (Blast URL and Limit filters – Bacteria, Virus)</a:t>
            </a:r>
          </a:p>
        </p:txBody>
      </p:sp>
      <p:sp>
        <p:nvSpPr>
          <p:cNvPr id="5" name="Process 4">
            <a:extLst>
              <a:ext uri="{FF2B5EF4-FFF2-40B4-BE49-F238E27FC236}">
                <a16:creationId xmlns:a16="http://schemas.microsoft.com/office/drawing/2014/main" id="{2E0A1F94-D9E4-AF4A-B258-2607436E7E3E}"/>
              </a:ext>
            </a:extLst>
          </p:cNvPr>
          <p:cNvSpPr/>
          <p:nvPr/>
        </p:nvSpPr>
        <p:spPr>
          <a:xfrm>
            <a:off x="1714500" y="1929384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Blast</a:t>
            </a:r>
          </a:p>
          <a:p>
            <a:pPr algn="ctr"/>
            <a:r>
              <a:rPr lang="en-US" sz="1400" dirty="0"/>
              <a:t>(Step 1)</a:t>
            </a:r>
            <a:endParaRPr lang="en-US" dirty="0"/>
          </a:p>
        </p:txBody>
      </p:sp>
      <p:sp>
        <p:nvSpPr>
          <p:cNvPr id="6" name="Decision 5">
            <a:extLst>
              <a:ext uri="{FF2B5EF4-FFF2-40B4-BE49-F238E27FC236}">
                <a16:creationId xmlns:a16="http://schemas.microsoft.com/office/drawing/2014/main" id="{23332761-0443-1A4F-946C-BC97785F3E57}"/>
              </a:ext>
            </a:extLst>
          </p:cNvPr>
          <p:cNvSpPr/>
          <p:nvPr/>
        </p:nvSpPr>
        <p:spPr>
          <a:xfrm>
            <a:off x="397764" y="2871216"/>
            <a:ext cx="3561588" cy="85953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check_request_status</a:t>
            </a:r>
            <a:br>
              <a:rPr lang="en-US" sz="1400" dirty="0"/>
            </a:br>
            <a:r>
              <a:rPr lang="en-US" sz="1400" dirty="0"/>
              <a:t>(Step 2)</a:t>
            </a:r>
            <a:endParaRPr lang="en-US" dirty="0"/>
          </a:p>
        </p:txBody>
      </p:sp>
      <p:sp>
        <p:nvSpPr>
          <p:cNvPr id="7" name="Process 6">
            <a:extLst>
              <a:ext uri="{FF2B5EF4-FFF2-40B4-BE49-F238E27FC236}">
                <a16:creationId xmlns:a16="http://schemas.microsoft.com/office/drawing/2014/main" id="{ED0F7662-5558-024A-8E7E-9E80F5BCA2E0}"/>
              </a:ext>
            </a:extLst>
          </p:cNvPr>
          <p:cNvSpPr/>
          <p:nvPr/>
        </p:nvSpPr>
        <p:spPr>
          <a:xfrm>
            <a:off x="5718681" y="2994660"/>
            <a:ext cx="1537141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Wait 60 seconds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AD90F27-1D54-7147-9C30-34D44D9D68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3959352" y="3300984"/>
            <a:ext cx="1759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5D945FD-BCD7-F646-807B-5595CB9179F2}"/>
              </a:ext>
            </a:extLst>
          </p:cNvPr>
          <p:cNvCxnSpPr>
            <a:cxnSpLocks/>
            <a:stCxn id="7" idx="2"/>
            <a:endCxn id="6" idx="3"/>
          </p:cNvCxnSpPr>
          <p:nvPr/>
        </p:nvCxnSpPr>
        <p:spPr>
          <a:xfrm rot="5400000" flipH="1">
            <a:off x="5070140" y="2190196"/>
            <a:ext cx="306324" cy="2527900"/>
          </a:xfrm>
          <a:prstGeom prst="bentConnector4">
            <a:avLst>
              <a:gd name="adj1" fmla="val -74627"/>
              <a:gd name="adj2" fmla="val 652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8E20DAB-E73B-084D-AB55-3D997A446D8B}"/>
              </a:ext>
            </a:extLst>
          </p:cNvPr>
          <p:cNvSpPr txBox="1"/>
          <p:nvPr/>
        </p:nvSpPr>
        <p:spPr>
          <a:xfrm>
            <a:off x="4322618" y="2992582"/>
            <a:ext cx="124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 Complete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6D797F0-2E4C-F845-9AB9-C413C2CCFD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171700" y="3730752"/>
            <a:ext cx="6858" cy="91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5CE10E7-95A6-D74E-A70C-165FB8D4F2EC}"/>
              </a:ext>
            </a:extLst>
          </p:cNvPr>
          <p:cNvSpPr txBox="1"/>
          <p:nvPr/>
        </p:nvSpPr>
        <p:spPr>
          <a:xfrm>
            <a:off x="1" y="4059936"/>
            <a:ext cx="2178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Complete </a:t>
            </a:r>
            <a:r>
              <a:rPr lang="en-US" sz="1200" i="1" dirty="0"/>
              <a:t>(Status == 'READY' and Hits == 'yes')</a:t>
            </a:r>
          </a:p>
        </p:txBody>
      </p:sp>
      <p:sp>
        <p:nvSpPr>
          <p:cNvPr id="26" name="Process 25">
            <a:extLst>
              <a:ext uri="{FF2B5EF4-FFF2-40B4-BE49-F238E27FC236}">
                <a16:creationId xmlns:a16="http://schemas.microsoft.com/office/drawing/2014/main" id="{747C9FD5-93C4-054A-9303-A9B825F8CC14}"/>
              </a:ext>
            </a:extLst>
          </p:cNvPr>
          <p:cNvSpPr/>
          <p:nvPr/>
        </p:nvSpPr>
        <p:spPr>
          <a:xfrm>
            <a:off x="897033" y="4643252"/>
            <a:ext cx="2549334" cy="8595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Download the JSON Results File</a:t>
            </a:r>
            <a:br>
              <a:rPr lang="en-US" sz="1400" dirty="0"/>
            </a:br>
            <a:r>
              <a:rPr lang="en-US" sz="1400" dirty="0"/>
              <a:t>(Step 3)</a:t>
            </a:r>
          </a:p>
        </p:txBody>
      </p:sp>
      <p:sp>
        <p:nvSpPr>
          <p:cNvPr id="29" name="Process 28">
            <a:extLst>
              <a:ext uri="{FF2B5EF4-FFF2-40B4-BE49-F238E27FC236}">
                <a16:creationId xmlns:a16="http://schemas.microsoft.com/office/drawing/2014/main" id="{AE448E34-4D65-D34E-A5EB-EE1CBF31F688}"/>
              </a:ext>
            </a:extLst>
          </p:cNvPr>
          <p:cNvSpPr/>
          <p:nvPr/>
        </p:nvSpPr>
        <p:spPr>
          <a:xfrm>
            <a:off x="897033" y="5708904"/>
            <a:ext cx="2549334" cy="8595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Read the JSON file and get the results (Step 4)</a:t>
            </a:r>
          </a:p>
        </p:txBody>
      </p:sp>
      <p:sp>
        <p:nvSpPr>
          <p:cNvPr id="31" name="Terminator 30">
            <a:extLst>
              <a:ext uri="{FF2B5EF4-FFF2-40B4-BE49-F238E27FC236}">
                <a16:creationId xmlns:a16="http://schemas.microsoft.com/office/drawing/2014/main" id="{374253CE-CD9C-3545-AB5A-ECF4D8DFF339}"/>
              </a:ext>
            </a:extLst>
          </p:cNvPr>
          <p:cNvSpPr/>
          <p:nvPr/>
        </p:nvSpPr>
        <p:spPr>
          <a:xfrm>
            <a:off x="4267160" y="6171400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FB8940-0F78-B14C-B764-4728D2471C41}"/>
              </a:ext>
            </a:extLst>
          </p:cNvPr>
          <p:cNvSpPr txBox="1"/>
          <p:nvPr/>
        </p:nvSpPr>
        <p:spPr>
          <a:xfrm>
            <a:off x="4267160" y="123238"/>
            <a:ext cx="567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Pipeline Workflow Flowchart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EF8A670C-111B-C547-AC21-3B3E053331CB}"/>
              </a:ext>
            </a:extLst>
          </p:cNvPr>
          <p:cNvSpPr/>
          <p:nvPr/>
        </p:nvSpPr>
        <p:spPr>
          <a:xfrm rot="10800000">
            <a:off x="7687254" y="3100855"/>
            <a:ext cx="1828840" cy="35329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5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92A16-5517-C04D-BE45-31CCBD6C9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Auxiliary Routines and Classes -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F62DA-FE87-4E45-9D78-05E2FEC15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130" y="1469364"/>
            <a:ext cx="11777870" cy="538863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dirty="0"/>
              <a:t>def </a:t>
            </a:r>
            <a:r>
              <a:rPr lang="en-US" sz="3400" dirty="0" err="1"/>
              <a:t>check_request_status</a:t>
            </a:r>
            <a:r>
              <a:rPr lang="en-US" sz="3400" dirty="0"/>
              <a:t>(</a:t>
            </a:r>
            <a:r>
              <a:rPr lang="en-US" sz="3400" dirty="0" err="1"/>
              <a:t>requestid</a:t>
            </a:r>
            <a:r>
              <a:rPr lang="en-US" sz="3400" dirty="0"/>
              <a:t>):</a:t>
            </a:r>
            <a:endParaRPr lang="en-US" sz="3400" b="0" dirty="0">
              <a:effectLst/>
            </a:endParaRPr>
          </a:p>
          <a:p>
            <a:pPr marL="0" indent="0">
              <a:buNone/>
            </a:pPr>
            <a:r>
              <a:rPr lang="en-US" sz="3400" dirty="0"/>
              <a:t> </a:t>
            </a:r>
            <a:r>
              <a:rPr lang="en-US" sz="3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  # print("Checking status of RID:", </a:t>
            </a:r>
            <a:r>
              <a:rPr lang="en-US" sz="3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requestid</a:t>
            </a:r>
            <a:r>
              <a:rPr lang="en-US" sz="3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sz="34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3400" dirty="0"/>
              <a:t>    </a:t>
            </a:r>
            <a:r>
              <a:rPr lang="en-US" sz="3400" dirty="0" err="1"/>
              <a:t>url_request</a:t>
            </a:r>
            <a:r>
              <a:rPr lang="en-US" sz="3400" dirty="0"/>
              <a:t> = 'CMD=</a:t>
            </a:r>
            <a:r>
              <a:rPr lang="en-US" sz="3400" dirty="0" err="1"/>
              <a:t>Get&amp;FORMAT_OBJECT</a:t>
            </a:r>
            <a:r>
              <a:rPr lang="en-US" sz="3400" dirty="0"/>
              <a:t>=</a:t>
            </a:r>
            <a:r>
              <a:rPr lang="en-US" sz="3400" dirty="0" err="1"/>
              <a:t>SearchInfo&amp;RID</a:t>
            </a:r>
            <a:r>
              <a:rPr lang="en-US" sz="3400" dirty="0"/>
              <a:t>=' + </a:t>
            </a:r>
            <a:r>
              <a:rPr lang="en-US" sz="3400" dirty="0" err="1"/>
              <a:t>requestid</a:t>
            </a:r>
            <a:endParaRPr lang="en-US" sz="3400" b="0" dirty="0">
              <a:effectLst/>
            </a:endParaRPr>
          </a:p>
          <a:p>
            <a:pPr marL="0" indent="0">
              <a:buNone/>
            </a:pPr>
            <a:r>
              <a:rPr lang="en-US" sz="3400" dirty="0"/>
              <a:t>    </a:t>
            </a:r>
            <a:r>
              <a:rPr lang="en-US" sz="3400" dirty="0" err="1"/>
              <a:t>url_submit</a:t>
            </a:r>
            <a:r>
              <a:rPr lang="en-US" sz="3400" dirty="0"/>
              <a:t> = </a:t>
            </a:r>
            <a:r>
              <a:rPr lang="en-US" sz="3400" dirty="0" err="1"/>
              <a:t>url_endpoint</a:t>
            </a:r>
            <a:r>
              <a:rPr lang="en-US" sz="3400" dirty="0"/>
              <a:t> + </a:t>
            </a:r>
            <a:r>
              <a:rPr lang="en-US" sz="3400" dirty="0" err="1"/>
              <a:t>url_request</a:t>
            </a:r>
            <a:endParaRPr lang="en-US" sz="3400" dirty="0"/>
          </a:p>
          <a:p>
            <a:pPr marL="0" indent="0">
              <a:buNone/>
            </a:pPr>
            <a:endParaRPr lang="en-US" sz="3400" b="0" dirty="0">
              <a:effectLst/>
            </a:endParaRPr>
          </a:p>
          <a:p>
            <a:pPr marL="0" indent="0">
              <a:buNone/>
            </a:pPr>
            <a:r>
              <a:rPr lang="en-US" sz="3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   # Submit the request to the BLAST site</a:t>
            </a:r>
            <a:endParaRPr lang="en-US" sz="34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3400" dirty="0"/>
              <a:t>    </a:t>
            </a:r>
            <a:r>
              <a:rPr lang="en-US" sz="3400" dirty="0" err="1"/>
              <a:t>submit_request</a:t>
            </a:r>
            <a:r>
              <a:rPr lang="en-US" sz="3400" dirty="0"/>
              <a:t> = </a:t>
            </a:r>
            <a:r>
              <a:rPr lang="en-US" sz="3400" dirty="0" err="1"/>
              <a:t>requests.put</a:t>
            </a:r>
            <a:r>
              <a:rPr lang="en-US" sz="3400" dirty="0"/>
              <a:t>(</a:t>
            </a:r>
            <a:r>
              <a:rPr lang="en-US" sz="3400" dirty="0" err="1"/>
              <a:t>url_submit</a:t>
            </a:r>
            <a:r>
              <a:rPr lang="en-US" sz="3400" dirty="0"/>
              <a:t>)</a:t>
            </a:r>
            <a:endParaRPr lang="en-US" sz="3400" b="0" dirty="0">
              <a:effectLst/>
            </a:endParaRPr>
          </a:p>
          <a:p>
            <a:pPr marL="0" indent="0">
              <a:buNone/>
            </a:pPr>
            <a:br>
              <a:rPr lang="en-US" sz="34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r>
              <a:rPr lang="en-US" sz="3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   # Save the Submit result for troubleshooting</a:t>
            </a:r>
            <a:endParaRPr lang="en-US" sz="34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3400" dirty="0"/>
              <a:t>    </a:t>
            </a:r>
            <a:r>
              <a:rPr lang="en-US" sz="3400" dirty="0" err="1"/>
              <a:t>file_handle</a:t>
            </a:r>
            <a:r>
              <a:rPr lang="en-US" sz="3400" dirty="0"/>
              <a:t> = open("</a:t>
            </a:r>
            <a:r>
              <a:rPr lang="en-US" sz="3400" dirty="0" err="1"/>
              <a:t>tmp</a:t>
            </a:r>
            <a:r>
              <a:rPr lang="en-US" sz="3400" dirty="0"/>
              <a:t>/query-</a:t>
            </a:r>
            <a:r>
              <a:rPr lang="en-US" sz="3400" dirty="0" err="1"/>
              <a:t>status.html</a:t>
            </a:r>
            <a:r>
              <a:rPr lang="en-US" sz="3400" dirty="0"/>
              <a:t>", "w")</a:t>
            </a:r>
            <a:endParaRPr lang="en-US" sz="3400" b="0" dirty="0">
              <a:effectLst/>
            </a:endParaRPr>
          </a:p>
          <a:p>
            <a:pPr marL="0" indent="0">
              <a:buNone/>
            </a:pPr>
            <a:r>
              <a:rPr lang="en-US" sz="3400" dirty="0"/>
              <a:t>    </a:t>
            </a:r>
            <a:r>
              <a:rPr lang="en-US" sz="3400" dirty="0" err="1"/>
              <a:t>file_handle.write</a:t>
            </a:r>
            <a:r>
              <a:rPr lang="en-US" sz="3400" dirty="0"/>
              <a:t>(</a:t>
            </a:r>
            <a:r>
              <a:rPr lang="en-US" sz="3400" dirty="0" err="1"/>
              <a:t>submit_request.text</a:t>
            </a:r>
            <a:r>
              <a:rPr lang="en-US" sz="3400" dirty="0"/>
              <a:t>)</a:t>
            </a:r>
            <a:endParaRPr lang="en-US" sz="3400" b="0" dirty="0">
              <a:effectLst/>
            </a:endParaRPr>
          </a:p>
          <a:p>
            <a:pPr marL="0" indent="0">
              <a:buNone/>
            </a:pPr>
            <a:r>
              <a:rPr lang="en-US" sz="3400" dirty="0"/>
              <a:t>    </a:t>
            </a:r>
            <a:r>
              <a:rPr lang="en-US" sz="3400" dirty="0" err="1"/>
              <a:t>file_handle.close</a:t>
            </a:r>
            <a:r>
              <a:rPr lang="en-US" sz="3400" dirty="0"/>
              <a:t>()</a:t>
            </a:r>
            <a:endParaRPr lang="en-US" sz="3400" b="0" dirty="0">
              <a:effectLst/>
            </a:endParaRPr>
          </a:p>
          <a:p>
            <a:pPr marL="0" indent="0">
              <a:buNone/>
            </a:pPr>
            <a:br>
              <a:rPr lang="en-US" sz="3400" b="0" dirty="0">
                <a:effectLst/>
              </a:rPr>
            </a:br>
            <a:r>
              <a:rPr lang="en-US" sz="3400" dirty="0"/>
              <a:t>    </a:t>
            </a:r>
            <a:r>
              <a:rPr lang="en-US" sz="3400" dirty="0" err="1"/>
              <a:t>query_status</a:t>
            </a:r>
            <a:r>
              <a:rPr lang="en-US" sz="3400" dirty="0"/>
              <a:t> = </a:t>
            </a:r>
            <a:r>
              <a:rPr lang="en-US" sz="3400" dirty="0" err="1"/>
              <a:t>extract_attribute</a:t>
            </a:r>
            <a:r>
              <a:rPr lang="en-US" sz="3400" dirty="0"/>
              <a:t>(</a:t>
            </a:r>
            <a:r>
              <a:rPr lang="en-US" sz="3400" dirty="0" err="1"/>
              <a:t>submit_request.text</a:t>
            </a:r>
            <a:r>
              <a:rPr lang="en-US" sz="3400" dirty="0"/>
              <a:t>, "Status=")</a:t>
            </a:r>
            <a:endParaRPr lang="en-US" sz="3400" b="0" dirty="0">
              <a:effectLst/>
            </a:endParaRPr>
          </a:p>
          <a:p>
            <a:pPr marL="0" indent="0">
              <a:buNone/>
            </a:pPr>
            <a:r>
              <a:rPr lang="en-US" sz="3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   # print(</a:t>
            </a:r>
            <a:r>
              <a:rPr lang="en-US" sz="3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query_status</a:t>
            </a:r>
            <a:r>
              <a:rPr lang="en-US" sz="3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sz="34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3400" dirty="0"/>
              <a:t>    </a:t>
            </a:r>
            <a:r>
              <a:rPr lang="en-US" sz="3400" dirty="0" err="1"/>
              <a:t>query_hits</a:t>
            </a:r>
            <a:r>
              <a:rPr lang="en-US" sz="3400" dirty="0"/>
              <a:t> = </a:t>
            </a:r>
            <a:r>
              <a:rPr lang="en-US" sz="3400" dirty="0" err="1"/>
              <a:t>extract_attribute</a:t>
            </a:r>
            <a:r>
              <a:rPr lang="en-US" sz="3400" dirty="0"/>
              <a:t>(</a:t>
            </a:r>
            <a:r>
              <a:rPr lang="en-US" sz="3400" dirty="0" err="1"/>
              <a:t>submit_request.text</a:t>
            </a:r>
            <a:r>
              <a:rPr lang="en-US" sz="3400" dirty="0"/>
              <a:t>, "</a:t>
            </a:r>
            <a:r>
              <a:rPr lang="en-US" sz="3400" dirty="0" err="1"/>
              <a:t>ThereAreHits</a:t>
            </a:r>
            <a:r>
              <a:rPr lang="en-US" sz="3400" dirty="0"/>
              <a:t>=")</a:t>
            </a:r>
            <a:endParaRPr lang="en-US" sz="3400" b="0" dirty="0">
              <a:effectLst/>
            </a:endParaRPr>
          </a:p>
          <a:p>
            <a:pPr marL="0" indent="0">
              <a:buNone/>
            </a:pPr>
            <a:r>
              <a:rPr lang="en-US" sz="3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   # print(</a:t>
            </a:r>
            <a:r>
              <a:rPr lang="en-US" sz="3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query_hits</a:t>
            </a:r>
            <a:r>
              <a:rPr lang="en-US" sz="3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sz="34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3400" dirty="0"/>
              <a:t>    return </a:t>
            </a:r>
            <a:r>
              <a:rPr lang="en-US" sz="3400" dirty="0" err="1"/>
              <a:t>query_status</a:t>
            </a:r>
            <a:r>
              <a:rPr lang="en-US" sz="3400" dirty="0"/>
              <a:t>, </a:t>
            </a:r>
            <a:r>
              <a:rPr lang="en-US" sz="3400" dirty="0" err="1"/>
              <a:t>query_hits</a:t>
            </a:r>
            <a:br>
              <a:rPr lang="en-US" dirty="0"/>
            </a:b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23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FE818-0B5E-A140-B6EE-B582AF634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Auxiliary Routines and Classes - Part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7F619-0C54-9C41-A01F-3FE0965A3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Main subroutine to blast a protein forward / reverse</a:t>
            </a:r>
          </a:p>
        </p:txBody>
      </p:sp>
    </p:spTree>
    <p:extLst>
      <p:ext uri="{BB962C8B-B14F-4D97-AF65-F5344CB8AC3E}">
        <p14:creationId xmlns:p14="http://schemas.microsoft.com/office/powerpoint/2010/main" val="384805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E558F-2CC2-7343-8B64-642E92041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to code: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4C470-A6B5-5E44-93D1-AE665EBBC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https://docs.google.com/document/d/1d24E80zMMtRuC3aQSwj6Ne-VFLu0TO6Q-nWqFgE8NCk/edit?usp=sharing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GitHub Page: </a:t>
            </a:r>
            <a:r>
              <a:rPr lang="en-US" dirty="0">
                <a:hlinkClick r:id="rId3"/>
              </a:rPr>
              <a:t>https://github.com/genomesolver/CSPpipeline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55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FE818-0B5E-A140-B6EE-B582AF634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48"/>
            <a:ext cx="10515600" cy="1325563"/>
          </a:xfrm>
        </p:spPr>
        <p:txBody>
          <a:bodyPr/>
          <a:lstStyle/>
          <a:p>
            <a:r>
              <a:rPr lang="en-US" dirty="0"/>
              <a:t>STEP 1 - Submit the query</a:t>
            </a:r>
            <a:b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7F619-0C54-9C41-A01F-3FE0965A3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89974" cy="48832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def blast(protein, </a:t>
            </a:r>
            <a:r>
              <a:rPr lang="en-US" dirty="0" err="1"/>
              <a:t>query_filter</a:t>
            </a:r>
            <a:r>
              <a:rPr lang="en-US" dirty="0"/>
              <a:t>, </a:t>
            </a:r>
            <a:r>
              <a:rPr lang="en-US" dirty="0" err="1"/>
              <a:t>save_json_file_name</a:t>
            </a:r>
            <a:r>
              <a:rPr lang="en-US" dirty="0"/>
              <a:t>, </a:t>
            </a:r>
            <a:r>
              <a:rPr lang="en-US" dirty="0" err="1"/>
              <a:t>save_csv_file_name</a:t>
            </a:r>
            <a:r>
              <a:rPr lang="en-US" dirty="0"/>
              <a:t>):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br>
              <a:rPr lang="en-US" b="0" dirty="0">
                <a:effectLst/>
              </a:rPr>
            </a:br>
            <a:r>
              <a:rPr lang="en-US" dirty="0"/>
              <a:t>    </a:t>
            </a:r>
            <a:r>
              <a:rPr lang="en-US" dirty="0" err="1"/>
              <a:t>url_request</a:t>
            </a:r>
            <a:r>
              <a:rPr lang="en-US" dirty="0"/>
              <a:t> = 'QUERY=' + protein + '&amp;DATABASE=</a:t>
            </a:r>
            <a:r>
              <a:rPr lang="en-US" dirty="0" err="1"/>
              <a:t>nr&amp;PROGRAM</a:t>
            </a:r>
            <a:r>
              <a:rPr lang="en-US" dirty="0"/>
              <a:t>=</a:t>
            </a:r>
            <a:r>
              <a:rPr lang="en-US" dirty="0" err="1"/>
              <a:t>blastp</a:t>
            </a:r>
            <a:r>
              <a:rPr lang="en-US" dirty="0"/>
              <a:t>&amp;' + </a:t>
            </a:r>
            <a:r>
              <a:rPr lang="en-US" dirty="0" err="1"/>
              <a:t>query_filter</a:t>
            </a:r>
            <a:r>
              <a:rPr lang="en-US" dirty="0"/>
              <a:t> + '&amp;CMD=Put'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url_submit</a:t>
            </a:r>
            <a:r>
              <a:rPr lang="en-US" dirty="0"/>
              <a:t> = </a:t>
            </a:r>
            <a:r>
              <a:rPr lang="en-US" dirty="0" err="1"/>
              <a:t>url_endpoint</a:t>
            </a:r>
            <a:r>
              <a:rPr lang="en-US" dirty="0"/>
              <a:t> + </a:t>
            </a:r>
            <a:r>
              <a:rPr lang="en-US" dirty="0" err="1"/>
              <a:t>url_request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b="0" dirty="0">
                <a:effectLst/>
              </a:rPr>
            </a:br>
            <a:r>
              <a:rPr lang="en-US" dirty="0"/>
              <a:t>    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# Submit the request to the BLAST site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Submit_Request</a:t>
            </a:r>
            <a:r>
              <a:rPr lang="en-US" dirty="0"/>
              <a:t> = </a:t>
            </a:r>
            <a:r>
              <a:rPr lang="en-US" dirty="0" err="1"/>
              <a:t>requests.put</a:t>
            </a:r>
            <a:r>
              <a:rPr lang="en-US" dirty="0"/>
              <a:t>(</a:t>
            </a:r>
            <a:r>
              <a:rPr lang="en-US" dirty="0" err="1"/>
              <a:t>url_submit</a:t>
            </a:r>
            <a:r>
              <a:rPr lang="en-US" dirty="0"/>
              <a:t>)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b="0" dirty="0">
                <a:effectLst/>
              </a:rPr>
            </a:br>
            <a:r>
              <a:rPr lang="en-US" dirty="0"/>
              <a:t>    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# Save the Submit result for troubleshooting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/>
              <a:t>    f = open("</a:t>
            </a:r>
            <a:r>
              <a:rPr lang="en-US" dirty="0" err="1"/>
              <a:t>tmp</a:t>
            </a:r>
            <a:r>
              <a:rPr lang="en-US" dirty="0"/>
              <a:t>/query-</a:t>
            </a:r>
            <a:r>
              <a:rPr lang="en-US" dirty="0" err="1"/>
              <a:t>submit.html</a:t>
            </a:r>
            <a:r>
              <a:rPr lang="en-US" dirty="0"/>
              <a:t>", "w")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f.write</a:t>
            </a:r>
            <a:r>
              <a:rPr lang="en-US" dirty="0"/>
              <a:t>(</a:t>
            </a:r>
            <a:r>
              <a:rPr lang="en-US" dirty="0" err="1"/>
              <a:t>Submit_Request.text</a:t>
            </a:r>
            <a:r>
              <a:rPr lang="en-US" dirty="0"/>
              <a:t>)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f.close</a:t>
            </a:r>
            <a:r>
              <a:rPr lang="en-US" dirty="0"/>
              <a:t>()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   # Extract the request id that will be used for next steps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/>
              <a:t>    rid = </a:t>
            </a:r>
            <a:r>
              <a:rPr lang="en-US" dirty="0" err="1"/>
              <a:t>extract_attribute</a:t>
            </a:r>
            <a:r>
              <a:rPr lang="en-US" dirty="0"/>
              <a:t>(</a:t>
            </a:r>
            <a:r>
              <a:rPr lang="en-US" dirty="0" err="1"/>
              <a:t>Submit_Request.text</a:t>
            </a:r>
            <a:r>
              <a:rPr lang="en-US" dirty="0"/>
              <a:t>, "RID = ")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47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FE818-0B5E-A140-B6EE-B582AF634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28224"/>
            <a:ext cx="10515600" cy="1325563"/>
          </a:xfrm>
        </p:spPr>
        <p:txBody>
          <a:bodyPr/>
          <a:lstStyle/>
          <a:p>
            <a:r>
              <a:rPr lang="en-US" dirty="0"/>
              <a:t>STEP 2 – Update status of the code</a:t>
            </a:r>
            <a:endParaRPr lang="en-US" b="0" dirty="0"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7F619-0C54-9C41-A01F-3FE0965A3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79" y="1377538"/>
            <a:ext cx="12552218" cy="610985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500" dirty="0"/>
              <a:t>    print("Check the status via web-browser:")  </a:t>
            </a: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# debug message</a:t>
            </a:r>
            <a:endParaRPr lang="en-US" sz="35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print("https://</a:t>
            </a:r>
            <a:r>
              <a:rPr lang="en-US" sz="3500" dirty="0" err="1"/>
              <a:t>blast.ncbi.nlm.nih.gov</a:t>
            </a:r>
            <a:r>
              <a:rPr lang="en-US" sz="3500" dirty="0"/>
              <a:t>/</a:t>
            </a:r>
            <a:r>
              <a:rPr lang="en-US" sz="3500" dirty="0" err="1"/>
              <a:t>Blast.cgi?CMD</a:t>
            </a:r>
            <a:r>
              <a:rPr lang="en-US" sz="3500" dirty="0"/>
              <a:t>=</a:t>
            </a:r>
            <a:r>
              <a:rPr lang="en-US" sz="3500" dirty="0" err="1"/>
              <a:t>Get&amp;FORMAT_OBJECT</a:t>
            </a:r>
            <a:r>
              <a:rPr lang="en-US" sz="3500" dirty="0"/>
              <a:t>=</a:t>
            </a:r>
            <a:r>
              <a:rPr lang="en-US" sz="3500" dirty="0" err="1"/>
              <a:t>SearchInfo&amp;RID</a:t>
            </a:r>
            <a:r>
              <a:rPr lang="en-US" sz="3500" dirty="0"/>
              <a:t>=" + rid) </a:t>
            </a: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# debug </a:t>
            </a:r>
            <a:r>
              <a:rPr lang="en-US" sz="35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msg</a:t>
            </a:r>
            <a:endParaRPr lang="en-US" sz="35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while True:</a:t>
            </a:r>
            <a:endParaRPr lang="en-US" sz="3500" b="0" dirty="0"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    Status, Hits = </a:t>
            </a:r>
            <a:r>
              <a:rPr lang="en-US" sz="3500" dirty="0" err="1"/>
              <a:t>check_request_status</a:t>
            </a:r>
            <a:r>
              <a:rPr lang="en-US" sz="3500" dirty="0"/>
              <a:t>(rid)</a:t>
            </a:r>
            <a:endParaRPr lang="en-US" sz="3500" b="0" dirty="0"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    if Status == 'READY' and Hits == 'yes': </a:t>
            </a:r>
            <a:endParaRPr lang="en-US" sz="3500" b="0" dirty="0"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       </a:t>
            </a: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# these conditional statements will check for completion of the search and possible hits, using this information to display the appropriate message to the user</a:t>
            </a:r>
            <a:endParaRPr lang="en-US" sz="35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        print("We got some hits, will grab the </a:t>
            </a:r>
            <a:r>
              <a:rPr lang="en-US" sz="3500" dirty="0" err="1"/>
              <a:t>json</a:t>
            </a:r>
            <a:r>
              <a:rPr lang="en-US" sz="3500" dirty="0"/>
              <a:t> hits file")</a:t>
            </a:r>
            <a:endParaRPr lang="en-US" sz="3500" b="0" dirty="0"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        break</a:t>
            </a:r>
            <a:endParaRPr lang="en-US" sz="3500" b="0" dirty="0"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   </a:t>
            </a:r>
          </a:p>
          <a:p>
            <a:pPr marL="0" indent="0">
              <a:buNone/>
            </a:pPr>
            <a:r>
              <a:rPr lang="en-US" sz="3500" dirty="0"/>
              <a:t> </a:t>
            </a:r>
            <a:r>
              <a:rPr lang="en-US" sz="3500" dirty="0" err="1"/>
              <a:t>elif</a:t>
            </a:r>
            <a:r>
              <a:rPr lang="en-US" sz="3500" dirty="0"/>
              <a:t> Status == 'READY' and Hits == 'no':</a:t>
            </a:r>
            <a:endParaRPr lang="en-US" sz="3500" b="0" dirty="0"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        print("Error: We have no hits")  </a:t>
            </a: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# debug message</a:t>
            </a:r>
            <a:endParaRPr lang="en-US" sz="35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        print(</a:t>
            </a:r>
            <a:endParaRPr lang="en-US" sz="3500" b="0" dirty="0"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            "Check: https://</a:t>
            </a:r>
            <a:r>
              <a:rPr lang="en-US" sz="3500" dirty="0" err="1"/>
              <a:t>blast.ncbi.nlm.nih.gov</a:t>
            </a:r>
            <a:r>
              <a:rPr lang="en-US" sz="3500" dirty="0"/>
              <a:t>/</a:t>
            </a:r>
            <a:r>
              <a:rPr lang="en-US" sz="3500" dirty="0" err="1"/>
              <a:t>Blast.cgi?CMD</a:t>
            </a:r>
            <a:r>
              <a:rPr lang="en-US" sz="3500" dirty="0"/>
              <a:t>=</a:t>
            </a:r>
            <a:r>
              <a:rPr lang="en-US" sz="3500" dirty="0" err="1"/>
              <a:t>Get&amp;FORMAT_OBJECT</a:t>
            </a:r>
            <a:r>
              <a:rPr lang="en-US" sz="3500" dirty="0"/>
              <a:t>=</a:t>
            </a:r>
            <a:r>
              <a:rPr lang="en-US" sz="3500" dirty="0" err="1"/>
              <a:t>SearchInfo&amp;RID</a:t>
            </a:r>
            <a:r>
              <a:rPr lang="en-US" sz="3500" dirty="0"/>
              <a:t>=" + rid)</a:t>
            </a:r>
            <a:endParaRPr lang="en-US" sz="3500" b="0" dirty="0"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        break</a:t>
            </a:r>
            <a:endParaRPr lang="en-US" sz="3500" b="0" dirty="0"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    else:</a:t>
            </a:r>
            <a:endParaRPr lang="en-US" sz="3500" b="0" dirty="0"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        print("Will wait and check in 60 seconds")  </a:t>
            </a: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# debug </a:t>
            </a:r>
            <a:r>
              <a:rPr lang="en-US" sz="35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msg</a:t>
            </a:r>
            <a:endParaRPr lang="en-US" sz="35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3500" dirty="0"/>
              <a:t>            </a:t>
            </a:r>
            <a:r>
              <a:rPr lang="en-US" sz="3500" dirty="0" err="1"/>
              <a:t>time.sleep</a:t>
            </a:r>
            <a:r>
              <a:rPr lang="en-US" sz="3500" dirty="0"/>
              <a:t>(60)</a:t>
            </a:r>
          </a:p>
          <a:p>
            <a:pPr marL="0" indent="0">
              <a:buNone/>
            </a:pPr>
            <a:endParaRPr lang="en-US" sz="3500" b="0" dirty="0">
              <a:effectLst/>
            </a:endParaRPr>
          </a:p>
          <a:p>
            <a:pPr marL="0" indent="0">
              <a:buNone/>
            </a:pP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# this will loop, updating every 60 seconds, until status == “READY” and hits == ‘yes’ or hits == ‘no’</a:t>
            </a:r>
            <a:br>
              <a:rPr lang="en-US" dirty="0"/>
            </a:br>
            <a:br>
              <a:rPr lang="en-US" dirty="0"/>
            </a:b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2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rminator 1">
            <a:extLst>
              <a:ext uri="{FF2B5EF4-FFF2-40B4-BE49-F238E27FC236}">
                <a16:creationId xmlns:a16="http://schemas.microsoft.com/office/drawing/2014/main" id="{EE28A37F-98C2-DC49-AC44-B8A7E6F4201F}"/>
              </a:ext>
            </a:extLst>
          </p:cNvPr>
          <p:cNvSpPr/>
          <p:nvPr/>
        </p:nvSpPr>
        <p:spPr>
          <a:xfrm>
            <a:off x="1668780" y="289560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0791F83-1C2A-344C-8CFF-B047777F6BD1}"/>
              </a:ext>
            </a:extLst>
          </p:cNvPr>
          <p:cNvSpPr/>
          <p:nvPr/>
        </p:nvSpPr>
        <p:spPr>
          <a:xfrm>
            <a:off x="1012698" y="879348"/>
            <a:ext cx="2331720" cy="7208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Initialize query parameters (Blast URL and Limit filters – Bacteria, Virus)</a:t>
            </a:r>
          </a:p>
        </p:txBody>
      </p:sp>
      <p:sp>
        <p:nvSpPr>
          <p:cNvPr id="5" name="Process 4">
            <a:extLst>
              <a:ext uri="{FF2B5EF4-FFF2-40B4-BE49-F238E27FC236}">
                <a16:creationId xmlns:a16="http://schemas.microsoft.com/office/drawing/2014/main" id="{2E0A1F94-D9E4-AF4A-B258-2607436E7E3E}"/>
              </a:ext>
            </a:extLst>
          </p:cNvPr>
          <p:cNvSpPr/>
          <p:nvPr/>
        </p:nvSpPr>
        <p:spPr>
          <a:xfrm>
            <a:off x="1714500" y="1929384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Blast</a:t>
            </a:r>
          </a:p>
          <a:p>
            <a:pPr algn="ctr"/>
            <a:r>
              <a:rPr lang="en-US" sz="1400" dirty="0"/>
              <a:t>(Step 1)</a:t>
            </a:r>
            <a:endParaRPr lang="en-US" dirty="0"/>
          </a:p>
        </p:txBody>
      </p:sp>
      <p:sp>
        <p:nvSpPr>
          <p:cNvPr id="6" name="Decision 5">
            <a:extLst>
              <a:ext uri="{FF2B5EF4-FFF2-40B4-BE49-F238E27FC236}">
                <a16:creationId xmlns:a16="http://schemas.microsoft.com/office/drawing/2014/main" id="{23332761-0443-1A4F-946C-BC97785F3E57}"/>
              </a:ext>
            </a:extLst>
          </p:cNvPr>
          <p:cNvSpPr/>
          <p:nvPr/>
        </p:nvSpPr>
        <p:spPr>
          <a:xfrm>
            <a:off x="397764" y="2871216"/>
            <a:ext cx="3561588" cy="85953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check_request_status</a:t>
            </a:r>
            <a:br>
              <a:rPr lang="en-US" sz="1400" dirty="0"/>
            </a:br>
            <a:r>
              <a:rPr lang="en-US" sz="1400" dirty="0"/>
              <a:t>(Step 2)</a:t>
            </a:r>
            <a:endParaRPr lang="en-US" dirty="0"/>
          </a:p>
        </p:txBody>
      </p:sp>
      <p:sp>
        <p:nvSpPr>
          <p:cNvPr id="7" name="Process 6">
            <a:extLst>
              <a:ext uri="{FF2B5EF4-FFF2-40B4-BE49-F238E27FC236}">
                <a16:creationId xmlns:a16="http://schemas.microsoft.com/office/drawing/2014/main" id="{ED0F7662-5558-024A-8E7E-9E80F5BCA2E0}"/>
              </a:ext>
            </a:extLst>
          </p:cNvPr>
          <p:cNvSpPr/>
          <p:nvPr/>
        </p:nvSpPr>
        <p:spPr>
          <a:xfrm>
            <a:off x="5718681" y="2994660"/>
            <a:ext cx="1537141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Wait 60 seconds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AD90F27-1D54-7147-9C30-34D44D9D68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3959352" y="3300984"/>
            <a:ext cx="1759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5D945FD-BCD7-F646-807B-5595CB9179F2}"/>
              </a:ext>
            </a:extLst>
          </p:cNvPr>
          <p:cNvCxnSpPr>
            <a:cxnSpLocks/>
            <a:stCxn id="7" idx="2"/>
            <a:endCxn id="6" idx="3"/>
          </p:cNvCxnSpPr>
          <p:nvPr/>
        </p:nvCxnSpPr>
        <p:spPr>
          <a:xfrm rot="5400000" flipH="1">
            <a:off x="5070140" y="2190196"/>
            <a:ext cx="306324" cy="2527900"/>
          </a:xfrm>
          <a:prstGeom prst="bentConnector4">
            <a:avLst>
              <a:gd name="adj1" fmla="val -74627"/>
              <a:gd name="adj2" fmla="val 652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8E20DAB-E73B-084D-AB55-3D997A446D8B}"/>
              </a:ext>
            </a:extLst>
          </p:cNvPr>
          <p:cNvSpPr txBox="1"/>
          <p:nvPr/>
        </p:nvSpPr>
        <p:spPr>
          <a:xfrm>
            <a:off x="4322618" y="2992582"/>
            <a:ext cx="124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 Complete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6D797F0-2E4C-F845-9AB9-C413C2CCFD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171700" y="3730752"/>
            <a:ext cx="6858" cy="91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5CE10E7-95A6-D74E-A70C-165FB8D4F2EC}"/>
              </a:ext>
            </a:extLst>
          </p:cNvPr>
          <p:cNvSpPr txBox="1"/>
          <p:nvPr/>
        </p:nvSpPr>
        <p:spPr>
          <a:xfrm>
            <a:off x="1" y="4059936"/>
            <a:ext cx="2178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Complete </a:t>
            </a:r>
            <a:r>
              <a:rPr lang="en-US" sz="1200" i="1" dirty="0"/>
              <a:t>(Status == 'READY' and Hits == 'yes')</a:t>
            </a:r>
          </a:p>
        </p:txBody>
      </p:sp>
      <p:sp>
        <p:nvSpPr>
          <p:cNvPr id="26" name="Process 25">
            <a:extLst>
              <a:ext uri="{FF2B5EF4-FFF2-40B4-BE49-F238E27FC236}">
                <a16:creationId xmlns:a16="http://schemas.microsoft.com/office/drawing/2014/main" id="{747C9FD5-93C4-054A-9303-A9B825F8CC14}"/>
              </a:ext>
            </a:extLst>
          </p:cNvPr>
          <p:cNvSpPr/>
          <p:nvPr/>
        </p:nvSpPr>
        <p:spPr>
          <a:xfrm>
            <a:off x="897033" y="4643252"/>
            <a:ext cx="2549334" cy="8595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Download the JSON Results File</a:t>
            </a:r>
            <a:br>
              <a:rPr lang="en-US" sz="1400" dirty="0"/>
            </a:br>
            <a:r>
              <a:rPr lang="en-US" sz="1400" dirty="0"/>
              <a:t>(Step 3)</a:t>
            </a:r>
          </a:p>
        </p:txBody>
      </p:sp>
      <p:sp>
        <p:nvSpPr>
          <p:cNvPr id="29" name="Process 28">
            <a:extLst>
              <a:ext uri="{FF2B5EF4-FFF2-40B4-BE49-F238E27FC236}">
                <a16:creationId xmlns:a16="http://schemas.microsoft.com/office/drawing/2014/main" id="{AE448E34-4D65-D34E-A5EB-EE1CBF31F688}"/>
              </a:ext>
            </a:extLst>
          </p:cNvPr>
          <p:cNvSpPr/>
          <p:nvPr/>
        </p:nvSpPr>
        <p:spPr>
          <a:xfrm>
            <a:off x="897033" y="5708904"/>
            <a:ext cx="2549334" cy="8595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Read the JSON file and get the results (Step 4)</a:t>
            </a:r>
          </a:p>
        </p:txBody>
      </p:sp>
      <p:sp>
        <p:nvSpPr>
          <p:cNvPr id="31" name="Terminator 30">
            <a:extLst>
              <a:ext uri="{FF2B5EF4-FFF2-40B4-BE49-F238E27FC236}">
                <a16:creationId xmlns:a16="http://schemas.microsoft.com/office/drawing/2014/main" id="{374253CE-CD9C-3545-AB5A-ECF4D8DFF339}"/>
              </a:ext>
            </a:extLst>
          </p:cNvPr>
          <p:cNvSpPr/>
          <p:nvPr/>
        </p:nvSpPr>
        <p:spPr>
          <a:xfrm>
            <a:off x="4267160" y="6171400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FB8940-0F78-B14C-B764-4728D2471C41}"/>
              </a:ext>
            </a:extLst>
          </p:cNvPr>
          <p:cNvSpPr txBox="1"/>
          <p:nvPr/>
        </p:nvSpPr>
        <p:spPr>
          <a:xfrm>
            <a:off x="4267160" y="123238"/>
            <a:ext cx="567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Pipeline Workflow Flowchart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EF8A670C-111B-C547-AC21-3B3E053331CB}"/>
              </a:ext>
            </a:extLst>
          </p:cNvPr>
          <p:cNvSpPr/>
          <p:nvPr/>
        </p:nvSpPr>
        <p:spPr>
          <a:xfrm rot="10800000">
            <a:off x="3736747" y="4896374"/>
            <a:ext cx="1828840" cy="35329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83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7E955-287D-2343-BD11-1637AE10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19" y="0"/>
            <a:ext cx="10515600" cy="1325563"/>
          </a:xfrm>
        </p:spPr>
        <p:txBody>
          <a:bodyPr/>
          <a:lstStyle/>
          <a:p>
            <a:r>
              <a:rPr lang="en-US" dirty="0"/>
              <a:t>STEP 3 – Downloading the positive hits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2E79-36DC-C940-B650-F08F485B5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305" y="1926565"/>
            <a:ext cx="11583390" cy="5442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https://</a:t>
            </a:r>
            <a:r>
              <a:rPr lang="en-US" sz="2200" dirty="0" err="1"/>
              <a:t>blast.ncbi.nlm.nih.gov</a:t>
            </a:r>
            <a:r>
              <a:rPr lang="en-US" sz="2200" dirty="0"/>
              <a:t>/</a:t>
            </a:r>
            <a:r>
              <a:rPr lang="en-US" sz="2200" dirty="0" err="1"/>
              <a:t>Blast.cgi?RESULTS_FILE</a:t>
            </a:r>
            <a:r>
              <a:rPr lang="en-US" sz="2200" dirty="0"/>
              <a:t>=</a:t>
            </a:r>
            <a:r>
              <a:rPr lang="en-US" sz="2200" dirty="0" err="1"/>
              <a:t>on&amp;FORMAT_TYPE</a:t>
            </a:r>
            <a:r>
              <a:rPr lang="en-US" sz="2200" dirty="0"/>
              <a:t>=JSON2_S&amp;FORMAT_OBJECT=</a:t>
            </a:r>
            <a:r>
              <a:rPr lang="en-US" sz="2200" dirty="0" err="1"/>
              <a:t>Alignment&amp;CMD</a:t>
            </a:r>
            <a:r>
              <a:rPr lang="en-US" sz="2200" dirty="0"/>
              <a:t>=</a:t>
            </a:r>
            <a:r>
              <a:rPr lang="en-US" sz="2200" dirty="0" err="1"/>
              <a:t>Get&amp;RID</a:t>
            </a:r>
            <a:r>
              <a:rPr lang="en-US" sz="2200" dirty="0"/>
              <a:t>=3BV6047Z014</a:t>
            </a:r>
            <a:endParaRPr lang="en-US" sz="2200" b="0" dirty="0">
              <a:effectLst/>
            </a:endParaRPr>
          </a:p>
          <a:p>
            <a:pPr marL="0" indent="0">
              <a:buNone/>
            </a:pPr>
            <a:br>
              <a:rPr lang="en-US" sz="2200" b="0" dirty="0">
                <a:effectLst/>
              </a:rPr>
            </a:br>
            <a:r>
              <a:rPr lang="en-US" sz="2200" dirty="0"/>
              <a:t>    </a:t>
            </a:r>
            <a:r>
              <a:rPr lang="en-US" sz="2200" dirty="0" err="1"/>
              <a:t>url_request</a:t>
            </a:r>
            <a:r>
              <a:rPr lang="en-US" sz="2200" dirty="0"/>
              <a:t> = 'RESULTS_FILE=</a:t>
            </a:r>
            <a:r>
              <a:rPr lang="en-US" sz="2200" dirty="0" err="1"/>
              <a:t>on&amp;FORMAT_TYPE</a:t>
            </a:r>
            <a:r>
              <a:rPr lang="en-US" sz="2200" dirty="0"/>
              <a:t>=JSON2_S&amp;FORMAT_OBJECT=</a:t>
            </a:r>
            <a:r>
              <a:rPr lang="en-US" sz="2200" dirty="0" err="1"/>
              <a:t>Alignment&amp;CMD</a:t>
            </a:r>
            <a:r>
              <a:rPr lang="en-US" sz="2200" dirty="0"/>
              <a:t>=</a:t>
            </a:r>
            <a:r>
              <a:rPr lang="en-US" sz="2200" dirty="0" err="1"/>
              <a:t>Get&amp;RID</a:t>
            </a:r>
            <a:r>
              <a:rPr lang="en-US" sz="2200" dirty="0"/>
              <a:t>=' + rid</a:t>
            </a:r>
            <a:endParaRPr lang="en-US" sz="2200" b="0" dirty="0">
              <a:effectLst/>
            </a:endParaRPr>
          </a:p>
          <a:p>
            <a:pPr marL="0" indent="0">
              <a:buNone/>
            </a:pPr>
            <a:r>
              <a:rPr lang="en-US" sz="2200" dirty="0"/>
              <a:t>    </a:t>
            </a:r>
            <a:r>
              <a:rPr lang="en-US" sz="2200" dirty="0" err="1"/>
              <a:t>Submit_JSONRequest</a:t>
            </a:r>
            <a:r>
              <a:rPr lang="en-US" sz="2200" dirty="0"/>
              <a:t> = </a:t>
            </a:r>
            <a:r>
              <a:rPr lang="en-US" sz="2200" dirty="0" err="1"/>
              <a:t>requests.get</a:t>
            </a:r>
            <a:r>
              <a:rPr lang="en-US" sz="2200" dirty="0"/>
              <a:t>(</a:t>
            </a:r>
            <a:r>
              <a:rPr lang="en-US" sz="2200" dirty="0" err="1"/>
              <a:t>url_endpoint</a:t>
            </a:r>
            <a:r>
              <a:rPr lang="en-US" sz="2200" dirty="0"/>
              <a:t> + </a:t>
            </a:r>
            <a:r>
              <a:rPr lang="en-US" sz="2200" dirty="0" err="1"/>
              <a:t>url_request</a:t>
            </a:r>
            <a:r>
              <a:rPr lang="en-US" sz="2200" dirty="0"/>
              <a:t>)</a:t>
            </a:r>
            <a:endParaRPr lang="en-US" sz="2200" b="0" dirty="0">
              <a:effectLst/>
            </a:endParaRPr>
          </a:p>
          <a:p>
            <a:pPr marL="0" indent="0">
              <a:buNone/>
            </a:pPr>
            <a:r>
              <a:rPr lang="en-US" sz="2200" dirty="0"/>
              <a:t>    </a:t>
            </a:r>
            <a:r>
              <a:rPr lang="en-US" sz="2200" dirty="0" err="1"/>
              <a:t>save_json_file_handle</a:t>
            </a:r>
            <a:r>
              <a:rPr lang="en-US" sz="2200" dirty="0"/>
              <a:t> = open(</a:t>
            </a:r>
            <a:r>
              <a:rPr lang="en-US" sz="2200" dirty="0" err="1"/>
              <a:t>save_json_file_name</a:t>
            </a:r>
            <a:r>
              <a:rPr lang="en-US" sz="2200" dirty="0"/>
              <a:t>, "w")</a:t>
            </a:r>
            <a:endParaRPr lang="en-US" sz="2200" b="0" dirty="0">
              <a:effectLst/>
            </a:endParaRPr>
          </a:p>
          <a:p>
            <a:pPr marL="0" indent="0">
              <a:buNone/>
            </a:pPr>
            <a:r>
              <a:rPr lang="en-US" sz="2200" dirty="0"/>
              <a:t>    </a:t>
            </a:r>
            <a:r>
              <a:rPr lang="en-US" sz="2200" dirty="0" err="1"/>
              <a:t>save_json_file_handle.write</a:t>
            </a:r>
            <a:r>
              <a:rPr lang="en-US" sz="2200" dirty="0"/>
              <a:t>(</a:t>
            </a:r>
            <a:r>
              <a:rPr lang="en-US" sz="2200" dirty="0" err="1"/>
              <a:t>Submit_JSONRequest.text</a:t>
            </a:r>
            <a:r>
              <a:rPr lang="en-US" sz="2200" dirty="0"/>
              <a:t>)</a:t>
            </a:r>
            <a:endParaRPr lang="en-US" sz="2200" b="0" dirty="0">
              <a:effectLst/>
            </a:endParaRPr>
          </a:p>
          <a:p>
            <a:pPr marL="0" indent="0">
              <a:buNone/>
            </a:pPr>
            <a:r>
              <a:rPr lang="en-US" sz="2200" dirty="0"/>
              <a:t>    </a:t>
            </a:r>
            <a:r>
              <a:rPr lang="en-US" sz="2200" dirty="0" err="1"/>
              <a:t>save_json_file_handle.close</a:t>
            </a:r>
            <a:r>
              <a:rPr lang="en-US" sz="2200" dirty="0"/>
              <a:t>()</a:t>
            </a:r>
            <a:endParaRPr lang="en-US" sz="2200" b="0" dirty="0">
              <a:effectLst/>
            </a:endParaRPr>
          </a:p>
          <a:p>
            <a:pPr marL="0" indent="0">
              <a:buNone/>
            </a:pPr>
            <a:br>
              <a:rPr lang="en-US" sz="2200" b="0" dirty="0">
                <a:effectLst/>
              </a:rPr>
            </a:br>
            <a:r>
              <a:rPr lang="en-US" sz="2200" dirty="0"/>
              <a:t>    print("Downloaded the JSON hits file")</a:t>
            </a:r>
            <a:endParaRPr lang="en-US" sz="2200" b="0" dirty="0">
              <a:effectLst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078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rminator 1">
            <a:extLst>
              <a:ext uri="{FF2B5EF4-FFF2-40B4-BE49-F238E27FC236}">
                <a16:creationId xmlns:a16="http://schemas.microsoft.com/office/drawing/2014/main" id="{EE28A37F-98C2-DC49-AC44-B8A7E6F4201F}"/>
              </a:ext>
            </a:extLst>
          </p:cNvPr>
          <p:cNvSpPr/>
          <p:nvPr/>
        </p:nvSpPr>
        <p:spPr>
          <a:xfrm>
            <a:off x="1668780" y="289560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0791F83-1C2A-344C-8CFF-B047777F6BD1}"/>
              </a:ext>
            </a:extLst>
          </p:cNvPr>
          <p:cNvSpPr/>
          <p:nvPr/>
        </p:nvSpPr>
        <p:spPr>
          <a:xfrm>
            <a:off x="1012698" y="879348"/>
            <a:ext cx="2331720" cy="7208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Initialize query parameters (Blast URL and Limit filters – Bacteria, Virus)</a:t>
            </a:r>
          </a:p>
        </p:txBody>
      </p:sp>
      <p:sp>
        <p:nvSpPr>
          <p:cNvPr id="5" name="Process 4">
            <a:extLst>
              <a:ext uri="{FF2B5EF4-FFF2-40B4-BE49-F238E27FC236}">
                <a16:creationId xmlns:a16="http://schemas.microsoft.com/office/drawing/2014/main" id="{2E0A1F94-D9E4-AF4A-B258-2607436E7E3E}"/>
              </a:ext>
            </a:extLst>
          </p:cNvPr>
          <p:cNvSpPr/>
          <p:nvPr/>
        </p:nvSpPr>
        <p:spPr>
          <a:xfrm>
            <a:off x="1714500" y="1929384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Blast</a:t>
            </a:r>
          </a:p>
          <a:p>
            <a:pPr algn="ctr"/>
            <a:r>
              <a:rPr lang="en-US" sz="1400" dirty="0"/>
              <a:t>(Step 1)</a:t>
            </a:r>
            <a:endParaRPr lang="en-US" dirty="0"/>
          </a:p>
        </p:txBody>
      </p:sp>
      <p:sp>
        <p:nvSpPr>
          <p:cNvPr id="6" name="Decision 5">
            <a:extLst>
              <a:ext uri="{FF2B5EF4-FFF2-40B4-BE49-F238E27FC236}">
                <a16:creationId xmlns:a16="http://schemas.microsoft.com/office/drawing/2014/main" id="{23332761-0443-1A4F-946C-BC97785F3E57}"/>
              </a:ext>
            </a:extLst>
          </p:cNvPr>
          <p:cNvSpPr/>
          <p:nvPr/>
        </p:nvSpPr>
        <p:spPr>
          <a:xfrm>
            <a:off x="397764" y="2871216"/>
            <a:ext cx="3561588" cy="85953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check_request_status</a:t>
            </a:r>
            <a:br>
              <a:rPr lang="en-US" sz="1400" dirty="0"/>
            </a:br>
            <a:r>
              <a:rPr lang="en-US" sz="1400" dirty="0"/>
              <a:t>(Step 2)</a:t>
            </a:r>
            <a:endParaRPr lang="en-US" dirty="0"/>
          </a:p>
        </p:txBody>
      </p:sp>
      <p:sp>
        <p:nvSpPr>
          <p:cNvPr id="7" name="Process 6">
            <a:extLst>
              <a:ext uri="{FF2B5EF4-FFF2-40B4-BE49-F238E27FC236}">
                <a16:creationId xmlns:a16="http://schemas.microsoft.com/office/drawing/2014/main" id="{ED0F7662-5558-024A-8E7E-9E80F5BCA2E0}"/>
              </a:ext>
            </a:extLst>
          </p:cNvPr>
          <p:cNvSpPr/>
          <p:nvPr/>
        </p:nvSpPr>
        <p:spPr>
          <a:xfrm>
            <a:off x="5718681" y="2994660"/>
            <a:ext cx="1537141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Wait 60 seconds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AD90F27-1D54-7147-9C30-34D44D9D68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3959352" y="3300984"/>
            <a:ext cx="1759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5D945FD-BCD7-F646-807B-5595CB9179F2}"/>
              </a:ext>
            </a:extLst>
          </p:cNvPr>
          <p:cNvCxnSpPr>
            <a:cxnSpLocks/>
            <a:stCxn id="7" idx="2"/>
            <a:endCxn id="6" idx="3"/>
          </p:cNvCxnSpPr>
          <p:nvPr/>
        </p:nvCxnSpPr>
        <p:spPr>
          <a:xfrm rot="5400000" flipH="1">
            <a:off x="5070140" y="2190196"/>
            <a:ext cx="306324" cy="2527900"/>
          </a:xfrm>
          <a:prstGeom prst="bentConnector4">
            <a:avLst>
              <a:gd name="adj1" fmla="val -74627"/>
              <a:gd name="adj2" fmla="val 652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8E20DAB-E73B-084D-AB55-3D997A446D8B}"/>
              </a:ext>
            </a:extLst>
          </p:cNvPr>
          <p:cNvSpPr txBox="1"/>
          <p:nvPr/>
        </p:nvSpPr>
        <p:spPr>
          <a:xfrm>
            <a:off x="4322618" y="2992582"/>
            <a:ext cx="124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 Complete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6D797F0-2E4C-F845-9AB9-C413C2CCFD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171700" y="3730752"/>
            <a:ext cx="6858" cy="91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5CE10E7-95A6-D74E-A70C-165FB8D4F2EC}"/>
              </a:ext>
            </a:extLst>
          </p:cNvPr>
          <p:cNvSpPr txBox="1"/>
          <p:nvPr/>
        </p:nvSpPr>
        <p:spPr>
          <a:xfrm>
            <a:off x="1" y="4059936"/>
            <a:ext cx="2178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Complete </a:t>
            </a:r>
            <a:r>
              <a:rPr lang="en-US" sz="1200" i="1" dirty="0"/>
              <a:t>(Status == 'READY' and Hits == 'yes')</a:t>
            </a:r>
          </a:p>
        </p:txBody>
      </p:sp>
      <p:sp>
        <p:nvSpPr>
          <p:cNvPr id="26" name="Process 25">
            <a:extLst>
              <a:ext uri="{FF2B5EF4-FFF2-40B4-BE49-F238E27FC236}">
                <a16:creationId xmlns:a16="http://schemas.microsoft.com/office/drawing/2014/main" id="{747C9FD5-93C4-054A-9303-A9B825F8CC14}"/>
              </a:ext>
            </a:extLst>
          </p:cNvPr>
          <p:cNvSpPr/>
          <p:nvPr/>
        </p:nvSpPr>
        <p:spPr>
          <a:xfrm>
            <a:off x="897033" y="4643252"/>
            <a:ext cx="2549334" cy="8595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Download the JSON Results File</a:t>
            </a:r>
            <a:br>
              <a:rPr lang="en-US" sz="1400" dirty="0"/>
            </a:br>
            <a:r>
              <a:rPr lang="en-US" sz="1400" dirty="0"/>
              <a:t>(Step 3)</a:t>
            </a:r>
          </a:p>
        </p:txBody>
      </p:sp>
      <p:sp>
        <p:nvSpPr>
          <p:cNvPr id="29" name="Process 28">
            <a:extLst>
              <a:ext uri="{FF2B5EF4-FFF2-40B4-BE49-F238E27FC236}">
                <a16:creationId xmlns:a16="http://schemas.microsoft.com/office/drawing/2014/main" id="{AE448E34-4D65-D34E-A5EB-EE1CBF31F688}"/>
              </a:ext>
            </a:extLst>
          </p:cNvPr>
          <p:cNvSpPr/>
          <p:nvPr/>
        </p:nvSpPr>
        <p:spPr>
          <a:xfrm>
            <a:off x="897033" y="5708904"/>
            <a:ext cx="2549334" cy="8595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Read the JSON file and get the results (Step 4)</a:t>
            </a:r>
          </a:p>
        </p:txBody>
      </p:sp>
      <p:sp>
        <p:nvSpPr>
          <p:cNvPr id="31" name="Terminator 30">
            <a:extLst>
              <a:ext uri="{FF2B5EF4-FFF2-40B4-BE49-F238E27FC236}">
                <a16:creationId xmlns:a16="http://schemas.microsoft.com/office/drawing/2014/main" id="{374253CE-CD9C-3545-AB5A-ECF4D8DFF339}"/>
              </a:ext>
            </a:extLst>
          </p:cNvPr>
          <p:cNvSpPr/>
          <p:nvPr/>
        </p:nvSpPr>
        <p:spPr>
          <a:xfrm>
            <a:off x="4267160" y="6171400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FB8940-0F78-B14C-B764-4728D2471C41}"/>
              </a:ext>
            </a:extLst>
          </p:cNvPr>
          <p:cNvSpPr txBox="1"/>
          <p:nvPr/>
        </p:nvSpPr>
        <p:spPr>
          <a:xfrm>
            <a:off x="4267160" y="123238"/>
            <a:ext cx="567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Pipeline Workflow Flowchart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EF8A670C-111B-C547-AC21-3B3E053331CB}"/>
              </a:ext>
            </a:extLst>
          </p:cNvPr>
          <p:cNvSpPr/>
          <p:nvPr/>
        </p:nvSpPr>
        <p:spPr>
          <a:xfrm rot="10800000">
            <a:off x="5718681" y="5962026"/>
            <a:ext cx="1828840" cy="35329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84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9BFCE-EA57-7348-B23E-6B415CAD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234496"/>
            <a:ext cx="10515600" cy="1325563"/>
          </a:xfrm>
        </p:spPr>
        <p:txBody>
          <a:bodyPr/>
          <a:lstStyle/>
          <a:p>
            <a:r>
              <a:rPr lang="en-US" dirty="0"/>
              <a:t>STEP 4 : Parse the JSON file and write the top 10 results to an CSV file in the output folder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6C508-4993-0A44-88D4-D583D0F2C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2166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output_csv_file</a:t>
            </a:r>
            <a:r>
              <a:rPr lang="en-US" dirty="0"/>
              <a:t> = open(</a:t>
            </a:r>
            <a:r>
              <a:rPr lang="en-US" dirty="0" err="1"/>
              <a:t>save_csv_file_name</a:t>
            </a:r>
            <a:r>
              <a:rPr lang="en-US" dirty="0"/>
              <a:t>, "w")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  </a:t>
            </a: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# Add the CSV Header row fields</a:t>
            </a:r>
            <a:endParaRPr lang="en-US" sz="22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output_csv_file.write</a:t>
            </a:r>
            <a:r>
              <a:rPr lang="en-US" dirty="0"/>
              <a:t>(</a:t>
            </a:r>
            <a:r>
              <a:rPr lang="en-US" dirty="0" err="1"/>
              <a:t>output_csv_header_row</a:t>
            </a:r>
            <a:r>
              <a:rPr lang="en-US" dirty="0"/>
              <a:t>)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b="0" dirty="0">
                <a:effectLst/>
              </a:rPr>
            </a:br>
            <a:r>
              <a:rPr lang="en-US" dirty="0"/>
              <a:t>    with open(</a:t>
            </a:r>
            <a:r>
              <a:rPr lang="en-US" dirty="0" err="1"/>
              <a:t>save_json_file_name</a:t>
            </a:r>
            <a:r>
              <a:rPr lang="en-US" dirty="0"/>
              <a:t>, "r") as </a:t>
            </a:r>
            <a:r>
              <a:rPr lang="en-US" dirty="0" err="1"/>
              <a:t>read_file</a:t>
            </a:r>
            <a:r>
              <a:rPr lang="en-US" dirty="0"/>
              <a:t>: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    data = </a:t>
            </a:r>
            <a:r>
              <a:rPr lang="en-US" dirty="0" err="1"/>
              <a:t>json.load</a:t>
            </a:r>
            <a:r>
              <a:rPr lang="en-US" dirty="0"/>
              <a:t>(</a:t>
            </a:r>
            <a:r>
              <a:rPr lang="en-US" dirty="0" err="1"/>
              <a:t>read_file</a:t>
            </a:r>
            <a:r>
              <a:rPr lang="en-US" dirty="0"/>
              <a:t>)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b="0" dirty="0">
                <a:effectLst/>
              </a:rPr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 </a:t>
            </a: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 # Extract the query details</a:t>
            </a:r>
            <a:endParaRPr lang="en-US" sz="22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query_id</a:t>
            </a:r>
            <a:r>
              <a:rPr lang="en-US" dirty="0"/>
              <a:t> = data['BlastOutput2'][0]['report']['results']['search']['</a:t>
            </a:r>
            <a:r>
              <a:rPr lang="en-US" dirty="0" err="1"/>
              <a:t>query_id</a:t>
            </a:r>
            <a:r>
              <a:rPr lang="en-US" dirty="0"/>
              <a:t>']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query_len</a:t>
            </a:r>
            <a:r>
              <a:rPr lang="en-US" dirty="0"/>
              <a:t> = data['BlastOutput2'][0]['report']['results']['search']['</a:t>
            </a:r>
            <a:r>
              <a:rPr lang="en-US" dirty="0" err="1"/>
              <a:t>query_len</a:t>
            </a:r>
            <a:r>
              <a:rPr lang="en-US" dirty="0"/>
              <a:t>']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b="0" dirty="0">
                <a:effectLst/>
              </a:rPr>
            </a:br>
            <a:r>
              <a:rPr lang="en-US" dirty="0"/>
              <a:t>    print("###################################################")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print("Query Cover %\</a:t>
            </a:r>
            <a:r>
              <a:rPr lang="en-US" dirty="0" err="1"/>
              <a:t>tE_Value</a:t>
            </a:r>
            <a:r>
              <a:rPr lang="en-US" dirty="0"/>
              <a:t>\</a:t>
            </a:r>
            <a:r>
              <a:rPr lang="en-US" dirty="0" err="1"/>
              <a:t>tAccession</a:t>
            </a:r>
            <a:r>
              <a:rPr lang="en-US" dirty="0"/>
              <a:t> Id\</a:t>
            </a:r>
            <a:r>
              <a:rPr lang="en-US" dirty="0" err="1"/>
              <a:t>tSubject</a:t>
            </a:r>
            <a:r>
              <a:rPr lang="en-US" dirty="0"/>
              <a:t> Name")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print("###################################################")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3312A-C916-0D4B-865E-21F068894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68" y="89453"/>
            <a:ext cx="10515600" cy="1325563"/>
          </a:xfrm>
        </p:spPr>
        <p:txBody>
          <a:bodyPr/>
          <a:lstStyle/>
          <a:p>
            <a:r>
              <a:rPr lang="en-US" dirty="0"/>
              <a:t>STEP 4 (continued): Capturing the top 10 hits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05025-3F11-0940-BC53-F4E1D1BFF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89365" cy="49429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 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hit_count</a:t>
            </a:r>
            <a:r>
              <a:rPr lang="en-US" dirty="0"/>
              <a:t> = 0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for hit in data['BlastOutput2'][0]['report']['results']['search']['hits']: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  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# Extract the fields we need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/>
              <a:t>        </a:t>
            </a:r>
            <a:r>
              <a:rPr lang="en-US" dirty="0" err="1"/>
              <a:t>scientific_name</a:t>
            </a:r>
            <a:r>
              <a:rPr lang="en-US" dirty="0"/>
              <a:t> = hit['description'][0]['</a:t>
            </a:r>
            <a:r>
              <a:rPr lang="en-US" dirty="0" err="1"/>
              <a:t>sciname</a:t>
            </a:r>
            <a:r>
              <a:rPr lang="en-US" dirty="0"/>
              <a:t>']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    </a:t>
            </a:r>
            <a:r>
              <a:rPr lang="en-US" dirty="0" err="1"/>
              <a:t>accession_id</a:t>
            </a:r>
            <a:r>
              <a:rPr lang="en-US" dirty="0"/>
              <a:t> = hit['description'][0]['accession']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    </a:t>
            </a:r>
            <a:r>
              <a:rPr lang="en-US" dirty="0" err="1"/>
              <a:t>hsps_align_len</a:t>
            </a:r>
            <a:r>
              <a:rPr lang="en-US" dirty="0"/>
              <a:t> = hit['</a:t>
            </a:r>
            <a:r>
              <a:rPr lang="en-US" dirty="0" err="1"/>
              <a:t>hsps</a:t>
            </a:r>
            <a:r>
              <a:rPr lang="en-US" dirty="0"/>
              <a:t>'][0]['</a:t>
            </a:r>
            <a:r>
              <a:rPr lang="en-US" dirty="0" err="1"/>
              <a:t>align_len</a:t>
            </a:r>
            <a:r>
              <a:rPr lang="en-US" dirty="0"/>
              <a:t>']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    </a:t>
            </a:r>
            <a:r>
              <a:rPr lang="en-US" dirty="0" err="1"/>
              <a:t>hsps_identity</a:t>
            </a:r>
            <a:r>
              <a:rPr lang="en-US" dirty="0"/>
              <a:t> = hit['</a:t>
            </a:r>
            <a:r>
              <a:rPr lang="en-US" dirty="0" err="1"/>
              <a:t>hsps</a:t>
            </a:r>
            <a:r>
              <a:rPr lang="en-US" dirty="0"/>
              <a:t>'][0]['identity']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    </a:t>
            </a:r>
            <a:r>
              <a:rPr lang="en-US" dirty="0" err="1"/>
              <a:t>hsps_query_from</a:t>
            </a:r>
            <a:r>
              <a:rPr lang="en-US" dirty="0"/>
              <a:t> = hit['</a:t>
            </a:r>
            <a:r>
              <a:rPr lang="en-US" dirty="0" err="1"/>
              <a:t>hsps</a:t>
            </a:r>
            <a:r>
              <a:rPr lang="en-US" dirty="0"/>
              <a:t>'][0]['</a:t>
            </a:r>
            <a:r>
              <a:rPr lang="en-US" dirty="0" err="1"/>
              <a:t>query_from</a:t>
            </a:r>
            <a:r>
              <a:rPr lang="en-US" dirty="0"/>
              <a:t>']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    </a:t>
            </a:r>
            <a:r>
              <a:rPr lang="en-US" dirty="0" err="1"/>
              <a:t>hsps_query_to</a:t>
            </a:r>
            <a:r>
              <a:rPr lang="en-US" dirty="0"/>
              <a:t> = hit['</a:t>
            </a:r>
            <a:r>
              <a:rPr lang="en-US" dirty="0" err="1"/>
              <a:t>hsps</a:t>
            </a:r>
            <a:r>
              <a:rPr lang="en-US" dirty="0"/>
              <a:t>'][0]['</a:t>
            </a:r>
            <a:r>
              <a:rPr lang="en-US" dirty="0" err="1"/>
              <a:t>query_to</a:t>
            </a:r>
            <a:r>
              <a:rPr lang="en-US" dirty="0"/>
              <a:t>']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    </a:t>
            </a:r>
            <a:r>
              <a:rPr lang="en-US" dirty="0" err="1"/>
              <a:t>evalue</a:t>
            </a:r>
            <a:r>
              <a:rPr lang="en-US" dirty="0"/>
              <a:t> = hit['</a:t>
            </a:r>
            <a:r>
              <a:rPr lang="en-US" dirty="0" err="1"/>
              <a:t>hsps</a:t>
            </a:r>
            <a:r>
              <a:rPr lang="en-US" dirty="0"/>
              <a:t>'][0]['</a:t>
            </a:r>
            <a:r>
              <a:rPr lang="en-US" dirty="0" err="1"/>
              <a:t>evalue</a:t>
            </a:r>
            <a:r>
              <a:rPr lang="en-US" dirty="0"/>
              <a:t>']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   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       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# each of the 10 top hits are associated with their basic information that will be used to produce the final output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57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A352-2C87-1D43-A2A8-41425CDFE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82" y="-261255"/>
            <a:ext cx="11175670" cy="1325563"/>
          </a:xfrm>
        </p:spPr>
        <p:txBody>
          <a:bodyPr/>
          <a:lstStyle/>
          <a:p>
            <a:r>
              <a:rPr lang="en-US" dirty="0"/>
              <a:t>STEP 4 (continued): Calculating Query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A07EF-6645-C94F-84D6-1BB50DF97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760023"/>
            <a:ext cx="11627308" cy="6014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50" dirty="0"/>
              <a:t># </a:t>
            </a:r>
            <a:r>
              <a:rPr lang="en-US" sz="1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</a:t>
            </a:r>
            <a:r>
              <a:rPr lang="en-US" sz="11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codereview.stackexchange.com</a:t>
            </a:r>
            <a:r>
              <a:rPr lang="en-US" sz="1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/questions/39879/calculate-query-coverage-from-blast-output</a:t>
            </a:r>
            <a:endParaRPr lang="en-US" sz="115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</a:t>
            </a:r>
          </a:p>
          <a:p>
            <a:pPr marL="0" indent="0">
              <a:buNone/>
            </a:pPr>
            <a:r>
              <a:rPr lang="en-US" sz="1150" dirty="0" err="1"/>
              <a:t>query_cover_per</a:t>
            </a:r>
            <a:r>
              <a:rPr lang="en-US" sz="1150" dirty="0"/>
              <a:t> = ((</a:t>
            </a:r>
            <a:r>
              <a:rPr lang="en-US" sz="1150" dirty="0" err="1"/>
              <a:t>hsps_query_to</a:t>
            </a:r>
            <a:r>
              <a:rPr lang="en-US" sz="1150" dirty="0"/>
              <a:t> - </a:t>
            </a:r>
            <a:r>
              <a:rPr lang="en-US" sz="1150" dirty="0" err="1"/>
              <a:t>hsps_query_from</a:t>
            </a:r>
            <a:r>
              <a:rPr lang="en-US" sz="1150" dirty="0"/>
              <a:t>) / </a:t>
            </a:r>
            <a:r>
              <a:rPr lang="en-US" sz="1150" dirty="0" err="1"/>
              <a:t>query_len</a:t>
            </a:r>
            <a:r>
              <a:rPr lang="en-US" sz="1150" dirty="0"/>
              <a:t>) * 100</a:t>
            </a:r>
          </a:p>
          <a:p>
            <a:pPr marL="0" indent="0">
              <a:buNone/>
            </a:pPr>
            <a:br>
              <a:rPr lang="en-US" sz="1150" b="0" dirty="0">
                <a:effectLst/>
              </a:rPr>
            </a:br>
            <a:r>
              <a:rPr lang="en-US" sz="1150" dirty="0"/>
              <a:t>        </a:t>
            </a:r>
            <a:r>
              <a:rPr lang="en-US" sz="1150" dirty="0" err="1"/>
              <a:t>per_identity</a:t>
            </a:r>
            <a:r>
              <a:rPr lang="en-US" sz="1150" dirty="0"/>
              <a:t> = (</a:t>
            </a:r>
            <a:r>
              <a:rPr lang="en-US" sz="1150" dirty="0" err="1"/>
              <a:t>hsps_identity</a:t>
            </a:r>
            <a:r>
              <a:rPr lang="en-US" sz="1150" dirty="0"/>
              <a:t> / </a:t>
            </a:r>
            <a:r>
              <a:rPr lang="en-US" sz="1150" dirty="0" err="1"/>
              <a:t>hsps_align_len</a:t>
            </a:r>
            <a:r>
              <a:rPr lang="en-US" sz="1150" dirty="0"/>
              <a:t>) * 100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</a:t>
            </a:r>
            <a:r>
              <a:rPr lang="en-US" sz="1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# calculates percent similarity using previously extracted fields; this attribute will be displayed as part of final output</a:t>
            </a:r>
            <a:endParaRPr lang="en-US" sz="115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if (</a:t>
            </a:r>
            <a:r>
              <a:rPr lang="en-US" sz="1150" dirty="0" err="1"/>
              <a:t>query_cover_per</a:t>
            </a:r>
            <a:r>
              <a:rPr lang="en-US" sz="1150" dirty="0"/>
              <a:t> &gt; 70) and (</a:t>
            </a:r>
            <a:r>
              <a:rPr lang="en-US" sz="1150" dirty="0" err="1"/>
              <a:t>hit_count</a:t>
            </a:r>
            <a:r>
              <a:rPr lang="en-US" sz="1150" dirty="0"/>
              <a:t> &lt; 10):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if </a:t>
            </a:r>
            <a:r>
              <a:rPr lang="en-US" sz="1150" dirty="0" err="1"/>
              <a:t>hit_count</a:t>
            </a:r>
            <a:r>
              <a:rPr lang="en-US" sz="1150" dirty="0"/>
              <a:t> == 0: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    </a:t>
            </a:r>
            <a:r>
              <a:rPr lang="en-US" sz="1150" dirty="0" err="1"/>
              <a:t>topHit</a:t>
            </a:r>
            <a:r>
              <a:rPr lang="en-US" sz="1150" dirty="0"/>
              <a:t> = </a:t>
            </a:r>
            <a:r>
              <a:rPr lang="en-US" sz="1150" dirty="0" err="1"/>
              <a:t>accession_id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    </a:t>
            </a:r>
            <a:r>
              <a:rPr lang="en-US" sz="1150" dirty="0" err="1"/>
              <a:t>topHit_scientific_name</a:t>
            </a:r>
            <a:r>
              <a:rPr lang="en-US" sz="1150" dirty="0"/>
              <a:t> = </a:t>
            </a:r>
            <a:r>
              <a:rPr lang="en-US" sz="1150" dirty="0" err="1"/>
              <a:t>scientific_name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</a:t>
            </a:r>
            <a:r>
              <a:rPr lang="en-US" sz="1150" dirty="0" err="1"/>
              <a:t>hit_count</a:t>
            </a:r>
            <a:r>
              <a:rPr lang="en-US" sz="1150" dirty="0"/>
              <a:t> += 1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print(round(</a:t>
            </a:r>
            <a:r>
              <a:rPr lang="en-US" sz="1150" dirty="0" err="1"/>
              <a:t>query_cover_per</a:t>
            </a:r>
            <a:r>
              <a:rPr lang="en-US" sz="1150" dirty="0"/>
              <a:t>, 2), </a:t>
            </a:r>
            <a:r>
              <a:rPr lang="en-US" sz="1150" dirty="0" err="1"/>
              <a:t>evalue</a:t>
            </a:r>
            <a:r>
              <a:rPr lang="en-US" sz="1150" dirty="0"/>
              <a:t>, </a:t>
            </a:r>
            <a:r>
              <a:rPr lang="en-US" sz="1150" dirty="0" err="1"/>
              <a:t>accession_id</a:t>
            </a:r>
            <a:r>
              <a:rPr lang="en-US" sz="1150" dirty="0"/>
              <a:t>, </a:t>
            </a:r>
            <a:r>
              <a:rPr lang="en-US" sz="1150" dirty="0" err="1"/>
              <a:t>scientific_name</a:t>
            </a:r>
            <a:r>
              <a:rPr lang="en-US" sz="1150" dirty="0"/>
              <a:t>, </a:t>
            </a:r>
            <a:r>
              <a:rPr lang="en-US" sz="1150" dirty="0" err="1"/>
              <a:t>sep</a:t>
            </a:r>
            <a:r>
              <a:rPr lang="en-US" sz="1150" dirty="0"/>
              <a:t>='\t')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row = ','.join(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    (</a:t>
            </a:r>
            <a:r>
              <a:rPr lang="en-US" sz="1150" dirty="0" err="1"/>
              <a:t>query_id</a:t>
            </a:r>
            <a:r>
              <a:rPr lang="en-US" sz="1150" dirty="0"/>
              <a:t>, </a:t>
            </a:r>
            <a:r>
              <a:rPr lang="en-US" sz="1150" dirty="0" err="1"/>
              <a:t>scientific_name</a:t>
            </a:r>
            <a:r>
              <a:rPr lang="en-US" sz="1150" dirty="0"/>
              <a:t>, </a:t>
            </a:r>
            <a:r>
              <a:rPr lang="en-US" sz="1150" dirty="0" err="1"/>
              <a:t>str</a:t>
            </a:r>
            <a:r>
              <a:rPr lang="en-US" sz="1150" dirty="0"/>
              <a:t>(</a:t>
            </a:r>
            <a:r>
              <a:rPr lang="en-US" sz="1150" dirty="0" err="1"/>
              <a:t>query_cover_per</a:t>
            </a:r>
            <a:r>
              <a:rPr lang="en-US" sz="1150" dirty="0"/>
              <a:t>), </a:t>
            </a:r>
            <a:r>
              <a:rPr lang="en-US" sz="1150" dirty="0" err="1"/>
              <a:t>str</a:t>
            </a:r>
            <a:r>
              <a:rPr lang="en-US" sz="1150" dirty="0"/>
              <a:t>(</a:t>
            </a:r>
            <a:r>
              <a:rPr lang="en-US" sz="1150" dirty="0" err="1"/>
              <a:t>evalue</a:t>
            </a:r>
            <a:r>
              <a:rPr lang="en-US" sz="1150" dirty="0"/>
              <a:t>), </a:t>
            </a:r>
            <a:r>
              <a:rPr lang="en-US" sz="1150" dirty="0" err="1"/>
              <a:t>str</a:t>
            </a:r>
            <a:r>
              <a:rPr lang="en-US" sz="1150" dirty="0"/>
              <a:t>(</a:t>
            </a:r>
            <a:r>
              <a:rPr lang="en-US" sz="1150" dirty="0" err="1"/>
              <a:t>per_identity</a:t>
            </a:r>
            <a:r>
              <a:rPr lang="en-US" sz="1150" dirty="0"/>
              <a:t>), </a:t>
            </a:r>
            <a:r>
              <a:rPr lang="en-US" sz="1150" dirty="0" err="1"/>
              <a:t>accession_id</a:t>
            </a:r>
            <a:r>
              <a:rPr lang="en-US" sz="1150" dirty="0"/>
              <a:t>)) + '\n'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</a:t>
            </a:r>
            <a:r>
              <a:rPr lang="en-US" sz="1150" dirty="0" err="1"/>
              <a:t>output_csv_file.write</a:t>
            </a:r>
            <a:r>
              <a:rPr lang="en-US" sz="1150" dirty="0"/>
              <a:t>(row)</a:t>
            </a:r>
          </a:p>
          <a:p>
            <a:pPr marL="0" indent="0">
              <a:buNone/>
            </a:pP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# Top hits, along with their information, are physically written to csv (sheet) files</a:t>
            </a:r>
            <a:endParaRPr lang="en-US" sz="115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print("###################################################")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print("##### TOP HIT = " + </a:t>
            </a:r>
            <a:r>
              <a:rPr lang="en-US" sz="1150" dirty="0" err="1"/>
              <a:t>topHit</a:t>
            </a:r>
            <a:r>
              <a:rPr lang="en-US" sz="1150" dirty="0"/>
              <a:t>, </a:t>
            </a:r>
            <a:r>
              <a:rPr lang="en-US" sz="1150" dirty="0" err="1"/>
              <a:t>topHit_scientific_name</a:t>
            </a:r>
            <a:r>
              <a:rPr lang="en-US" sz="1150" dirty="0"/>
              <a:t>)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print("###################################################")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</a:t>
            </a:r>
            <a:r>
              <a:rPr lang="en-US" sz="1150" dirty="0" err="1"/>
              <a:t>output_csv_file.close</a:t>
            </a:r>
            <a:r>
              <a:rPr lang="en-US" sz="1150" dirty="0"/>
              <a:t>()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return </a:t>
            </a:r>
            <a:r>
              <a:rPr lang="en-US" sz="1150" dirty="0" err="1"/>
              <a:t>topHit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br>
              <a:rPr lang="en-US" sz="1150" dirty="0"/>
            </a:br>
            <a:endParaRPr lang="en-US" sz="1150" dirty="0"/>
          </a:p>
        </p:txBody>
      </p:sp>
    </p:spTree>
    <p:extLst>
      <p:ext uri="{BB962C8B-B14F-4D97-AF65-F5344CB8AC3E}">
        <p14:creationId xmlns:p14="http://schemas.microsoft.com/office/powerpoint/2010/main" val="3837712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A352-2C87-1D43-A2A8-41425CDFE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82" y="-261255"/>
            <a:ext cx="11175670" cy="1325563"/>
          </a:xfrm>
        </p:spPr>
        <p:txBody>
          <a:bodyPr/>
          <a:lstStyle/>
          <a:p>
            <a:r>
              <a:rPr lang="en-US" dirty="0"/>
              <a:t>STEP 4 (continued): Calculating Query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A07EF-6645-C94F-84D6-1BB50DF97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760023"/>
            <a:ext cx="11627308" cy="6014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50" dirty="0"/>
              <a:t># </a:t>
            </a:r>
            <a:r>
              <a:rPr lang="en-US" sz="1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</a:t>
            </a:r>
            <a:r>
              <a:rPr lang="en-US" sz="11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codereview.stackexchange.com</a:t>
            </a:r>
            <a:r>
              <a:rPr lang="en-US" sz="1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/questions/39879/calculate-query-coverage-from-blast-output</a:t>
            </a:r>
            <a:endParaRPr lang="en-US" sz="115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</a:t>
            </a:r>
          </a:p>
          <a:p>
            <a:pPr marL="0" indent="0">
              <a:buNone/>
            </a:pPr>
            <a:r>
              <a:rPr lang="en-US" sz="1150" dirty="0" err="1"/>
              <a:t>query_cover_per</a:t>
            </a:r>
            <a:r>
              <a:rPr lang="en-US" sz="1150" dirty="0"/>
              <a:t> = ((</a:t>
            </a:r>
            <a:r>
              <a:rPr lang="en-US" sz="1150" dirty="0" err="1"/>
              <a:t>hsps_query_to</a:t>
            </a:r>
            <a:r>
              <a:rPr lang="en-US" sz="1150" dirty="0"/>
              <a:t> - </a:t>
            </a:r>
            <a:r>
              <a:rPr lang="en-US" sz="1150" dirty="0" err="1"/>
              <a:t>hsps_query_from</a:t>
            </a:r>
            <a:r>
              <a:rPr lang="en-US" sz="1150" dirty="0"/>
              <a:t>) / </a:t>
            </a:r>
            <a:r>
              <a:rPr lang="en-US" sz="1150" dirty="0" err="1"/>
              <a:t>query_len</a:t>
            </a:r>
            <a:r>
              <a:rPr lang="en-US" sz="1150" dirty="0"/>
              <a:t>) * 100</a:t>
            </a:r>
          </a:p>
          <a:p>
            <a:pPr marL="0" indent="0">
              <a:buNone/>
            </a:pPr>
            <a:br>
              <a:rPr lang="en-US" sz="1150" b="0" dirty="0">
                <a:effectLst/>
              </a:rPr>
            </a:br>
            <a:r>
              <a:rPr lang="en-US" sz="1150" dirty="0"/>
              <a:t>        </a:t>
            </a:r>
            <a:r>
              <a:rPr lang="en-US" sz="1150" dirty="0" err="1"/>
              <a:t>per_identity</a:t>
            </a:r>
            <a:r>
              <a:rPr lang="en-US" sz="1150" dirty="0"/>
              <a:t> = (</a:t>
            </a:r>
            <a:r>
              <a:rPr lang="en-US" sz="1150" dirty="0" err="1"/>
              <a:t>hsps_identity</a:t>
            </a:r>
            <a:r>
              <a:rPr lang="en-US" sz="1150" dirty="0"/>
              <a:t> / </a:t>
            </a:r>
            <a:r>
              <a:rPr lang="en-US" sz="1150" dirty="0" err="1"/>
              <a:t>hsps_align_len</a:t>
            </a:r>
            <a:r>
              <a:rPr lang="en-US" sz="1150" dirty="0"/>
              <a:t>) * 100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</a:t>
            </a:r>
            <a:r>
              <a:rPr lang="en-US" sz="1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# calculates percent similarity using previously extracted fields; this attribute will be displayed as part of final output</a:t>
            </a:r>
            <a:endParaRPr lang="en-US" sz="115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1150" dirty="0">
                <a:highlight>
                  <a:srgbClr val="FFFF00"/>
                </a:highlight>
              </a:rPr>
              <a:t>        if (</a:t>
            </a:r>
            <a:r>
              <a:rPr lang="en-US" sz="1150" dirty="0" err="1">
                <a:highlight>
                  <a:srgbClr val="FFFF00"/>
                </a:highlight>
              </a:rPr>
              <a:t>query_cover_per</a:t>
            </a:r>
            <a:r>
              <a:rPr lang="en-US" sz="1150" dirty="0">
                <a:highlight>
                  <a:srgbClr val="FFFF00"/>
                </a:highlight>
              </a:rPr>
              <a:t> &gt; 70) and (</a:t>
            </a:r>
            <a:r>
              <a:rPr lang="en-US" sz="1150" dirty="0" err="1">
                <a:highlight>
                  <a:srgbClr val="FFFF00"/>
                </a:highlight>
              </a:rPr>
              <a:t>hit_count</a:t>
            </a:r>
            <a:r>
              <a:rPr lang="en-US" sz="1150" dirty="0">
                <a:highlight>
                  <a:srgbClr val="FFFF00"/>
                </a:highlight>
              </a:rPr>
              <a:t> &lt; 10):  #Change the cut-off parameters</a:t>
            </a:r>
            <a:endParaRPr lang="en-US" sz="1150" b="0" dirty="0">
              <a:effectLst/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1150" dirty="0"/>
              <a:t>            if </a:t>
            </a:r>
            <a:r>
              <a:rPr lang="en-US" sz="1150" dirty="0" err="1"/>
              <a:t>hit_count</a:t>
            </a:r>
            <a:r>
              <a:rPr lang="en-US" sz="1150" dirty="0"/>
              <a:t> == 0: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    </a:t>
            </a:r>
            <a:r>
              <a:rPr lang="en-US" sz="1150" dirty="0" err="1"/>
              <a:t>topHit</a:t>
            </a:r>
            <a:r>
              <a:rPr lang="en-US" sz="1150" dirty="0"/>
              <a:t> = </a:t>
            </a:r>
            <a:r>
              <a:rPr lang="en-US" sz="1150" dirty="0" err="1"/>
              <a:t>accession_id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    </a:t>
            </a:r>
            <a:r>
              <a:rPr lang="en-US" sz="1150" dirty="0" err="1"/>
              <a:t>topHit_scientific_name</a:t>
            </a:r>
            <a:r>
              <a:rPr lang="en-US" sz="1150" dirty="0"/>
              <a:t> = </a:t>
            </a:r>
            <a:r>
              <a:rPr lang="en-US" sz="1150" dirty="0" err="1"/>
              <a:t>scientific_name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</a:t>
            </a:r>
            <a:r>
              <a:rPr lang="en-US" sz="1150" dirty="0" err="1"/>
              <a:t>hit_count</a:t>
            </a:r>
            <a:r>
              <a:rPr lang="en-US" sz="1150" dirty="0"/>
              <a:t> += 1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print(round(</a:t>
            </a:r>
            <a:r>
              <a:rPr lang="en-US" sz="1150" dirty="0" err="1"/>
              <a:t>query_cover_per</a:t>
            </a:r>
            <a:r>
              <a:rPr lang="en-US" sz="1150" dirty="0"/>
              <a:t>, 2), </a:t>
            </a:r>
            <a:r>
              <a:rPr lang="en-US" sz="1150" dirty="0" err="1"/>
              <a:t>evalue</a:t>
            </a:r>
            <a:r>
              <a:rPr lang="en-US" sz="1150" dirty="0"/>
              <a:t>, </a:t>
            </a:r>
            <a:r>
              <a:rPr lang="en-US" sz="1150" dirty="0" err="1"/>
              <a:t>accession_id</a:t>
            </a:r>
            <a:r>
              <a:rPr lang="en-US" sz="1150" dirty="0"/>
              <a:t>, </a:t>
            </a:r>
            <a:r>
              <a:rPr lang="en-US" sz="1150" dirty="0" err="1"/>
              <a:t>scientific_name</a:t>
            </a:r>
            <a:r>
              <a:rPr lang="en-US" sz="1150" dirty="0"/>
              <a:t>, </a:t>
            </a:r>
            <a:r>
              <a:rPr lang="en-US" sz="1150" dirty="0" err="1"/>
              <a:t>sep</a:t>
            </a:r>
            <a:r>
              <a:rPr lang="en-US" sz="1150" dirty="0"/>
              <a:t>='\t')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row = ','.join(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    (</a:t>
            </a:r>
            <a:r>
              <a:rPr lang="en-US" sz="1150" dirty="0" err="1"/>
              <a:t>query_id</a:t>
            </a:r>
            <a:r>
              <a:rPr lang="en-US" sz="1150" dirty="0"/>
              <a:t>, </a:t>
            </a:r>
            <a:r>
              <a:rPr lang="en-US" sz="1150" dirty="0" err="1"/>
              <a:t>scientific_name</a:t>
            </a:r>
            <a:r>
              <a:rPr lang="en-US" sz="1150" dirty="0"/>
              <a:t>, </a:t>
            </a:r>
            <a:r>
              <a:rPr lang="en-US" sz="1150" dirty="0" err="1"/>
              <a:t>str</a:t>
            </a:r>
            <a:r>
              <a:rPr lang="en-US" sz="1150" dirty="0"/>
              <a:t>(</a:t>
            </a:r>
            <a:r>
              <a:rPr lang="en-US" sz="1150" dirty="0" err="1"/>
              <a:t>query_cover_per</a:t>
            </a:r>
            <a:r>
              <a:rPr lang="en-US" sz="1150" dirty="0"/>
              <a:t>), </a:t>
            </a:r>
            <a:r>
              <a:rPr lang="en-US" sz="1150" dirty="0" err="1"/>
              <a:t>str</a:t>
            </a:r>
            <a:r>
              <a:rPr lang="en-US" sz="1150" dirty="0"/>
              <a:t>(</a:t>
            </a:r>
            <a:r>
              <a:rPr lang="en-US" sz="1150" dirty="0" err="1"/>
              <a:t>evalue</a:t>
            </a:r>
            <a:r>
              <a:rPr lang="en-US" sz="1150" dirty="0"/>
              <a:t>), </a:t>
            </a:r>
            <a:r>
              <a:rPr lang="en-US" sz="1150" dirty="0" err="1"/>
              <a:t>str</a:t>
            </a:r>
            <a:r>
              <a:rPr lang="en-US" sz="1150" dirty="0"/>
              <a:t>(</a:t>
            </a:r>
            <a:r>
              <a:rPr lang="en-US" sz="1150" dirty="0" err="1"/>
              <a:t>per_identity</a:t>
            </a:r>
            <a:r>
              <a:rPr lang="en-US" sz="1150" dirty="0"/>
              <a:t>), </a:t>
            </a:r>
            <a:r>
              <a:rPr lang="en-US" sz="1150" dirty="0" err="1"/>
              <a:t>accession_id</a:t>
            </a:r>
            <a:r>
              <a:rPr lang="en-US" sz="1150" dirty="0"/>
              <a:t>)) + '\n'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        </a:t>
            </a:r>
            <a:r>
              <a:rPr lang="en-US" sz="1150" dirty="0" err="1"/>
              <a:t>output_csv_file.write</a:t>
            </a:r>
            <a:r>
              <a:rPr lang="en-US" sz="1150" dirty="0"/>
              <a:t>(row)</a:t>
            </a:r>
          </a:p>
          <a:p>
            <a:pPr marL="0" indent="0">
              <a:buNone/>
            </a:pP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# Top hits, along with their information, are physically written to csv (sheet) files</a:t>
            </a:r>
            <a:endParaRPr lang="en-US" sz="115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print("###################################################")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print("##### TOP HIT = " + </a:t>
            </a:r>
            <a:r>
              <a:rPr lang="en-US" sz="1150" dirty="0" err="1"/>
              <a:t>topHit</a:t>
            </a:r>
            <a:r>
              <a:rPr lang="en-US" sz="1150" dirty="0"/>
              <a:t>, </a:t>
            </a:r>
            <a:r>
              <a:rPr lang="en-US" sz="1150" dirty="0" err="1"/>
              <a:t>topHit_scientific_name</a:t>
            </a:r>
            <a:r>
              <a:rPr lang="en-US" sz="1150" dirty="0"/>
              <a:t>)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print("###################################################")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</a:t>
            </a:r>
            <a:r>
              <a:rPr lang="en-US" sz="1150" dirty="0" err="1"/>
              <a:t>output_csv_file.close</a:t>
            </a:r>
            <a:r>
              <a:rPr lang="en-US" sz="1150" dirty="0"/>
              <a:t>()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r>
              <a:rPr lang="en-US" sz="1150" dirty="0"/>
              <a:t>    return </a:t>
            </a:r>
            <a:r>
              <a:rPr lang="en-US" sz="1150" dirty="0" err="1"/>
              <a:t>topHit</a:t>
            </a:r>
            <a:endParaRPr lang="en-US" sz="1150" b="0" dirty="0">
              <a:effectLst/>
            </a:endParaRPr>
          </a:p>
          <a:p>
            <a:pPr marL="0" indent="0">
              <a:buNone/>
            </a:pPr>
            <a:br>
              <a:rPr lang="en-US" sz="1150" dirty="0"/>
            </a:br>
            <a:endParaRPr lang="en-US" sz="1150" dirty="0"/>
          </a:p>
        </p:txBody>
      </p:sp>
    </p:spTree>
    <p:extLst>
      <p:ext uri="{BB962C8B-B14F-4D97-AF65-F5344CB8AC3E}">
        <p14:creationId xmlns:p14="http://schemas.microsoft.com/office/powerpoint/2010/main" val="21337597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40BC-83C9-C84A-9460-80A5B149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PROGRAM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59FACC2-4874-E74E-8EA3-650E6DCF4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69720"/>
            <a:ext cx="11887200" cy="568828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1600" b="0" dirty="0">
                <a:effectLst/>
              </a:rPr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# Input file with a list of accession numbers</a:t>
            </a:r>
          </a:p>
          <a:p>
            <a:pPr marL="0" indent="0">
              <a:buNone/>
            </a:pPr>
            <a:endParaRPr lang="en-US" sz="20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2000" dirty="0" err="1"/>
              <a:t>input_file</a:t>
            </a:r>
            <a:r>
              <a:rPr lang="en-US" sz="2000" dirty="0"/>
              <a:t> = open("</a:t>
            </a:r>
            <a:r>
              <a:rPr lang="en-US" sz="2000" dirty="0" err="1"/>
              <a:t>input.txt</a:t>
            </a:r>
            <a:r>
              <a:rPr lang="en-US" sz="2000" dirty="0"/>
              <a:t>", "r")</a:t>
            </a:r>
            <a:endParaRPr lang="en-US" sz="2000" b="0" dirty="0">
              <a:effectLst/>
            </a:endParaRPr>
          </a:p>
          <a:p>
            <a:pPr marL="0" indent="0">
              <a:buNone/>
            </a:pPr>
            <a:r>
              <a:rPr lang="en-US" sz="2000" dirty="0"/>
              <a:t>for </a:t>
            </a:r>
            <a:r>
              <a:rPr lang="en-US" sz="2000" dirty="0" err="1"/>
              <a:t>accession_number</a:t>
            </a:r>
            <a:r>
              <a:rPr lang="en-US" sz="2000" dirty="0"/>
              <a:t> in </a:t>
            </a:r>
            <a:r>
              <a:rPr lang="en-US" sz="2000" dirty="0" err="1"/>
              <a:t>input_file</a:t>
            </a:r>
            <a:r>
              <a:rPr lang="en-US" sz="2000" dirty="0"/>
              <a:t>:</a:t>
            </a:r>
            <a:endParaRPr lang="en-US" sz="2000" b="0" dirty="0">
              <a:effectLst/>
            </a:endParaRPr>
          </a:p>
          <a:p>
            <a:pPr marL="0" indent="0">
              <a:buNone/>
            </a:pPr>
            <a:r>
              <a:rPr lang="en-US" sz="2000" dirty="0"/>
              <a:t>  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  # sifts through the accession numbers in the input text file; must be a file with only accession numbers for the program to run properly</a:t>
            </a:r>
          </a:p>
          <a:p>
            <a:pPr marL="0" indent="0">
              <a:buNone/>
            </a:pPr>
            <a:endParaRPr lang="en-US" sz="2000" b="0" dirty="0">
              <a:solidFill>
                <a:schemeClr val="bg2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2000" dirty="0"/>
              <a:t>    print("Working on the Accession Number:", </a:t>
            </a:r>
            <a:r>
              <a:rPr lang="en-US" sz="2000" dirty="0" err="1"/>
              <a:t>accession_number.rstrip</a:t>
            </a:r>
            <a:r>
              <a:rPr lang="en-US" sz="2000" dirty="0"/>
              <a:t>())</a:t>
            </a:r>
            <a:endParaRPr lang="en-US" sz="2000" b="0" dirty="0">
              <a:effectLst/>
            </a:endParaRPr>
          </a:p>
          <a:p>
            <a:pPr marL="0" indent="0">
              <a:buNone/>
            </a:pPr>
            <a:r>
              <a:rPr lang="en-US" sz="2000" dirty="0"/>
              <a:t>    # Forward blast the accession number</a:t>
            </a:r>
            <a:endParaRPr lang="en-US" sz="2000" b="0" dirty="0">
              <a:effectLst/>
            </a:endParaRPr>
          </a:p>
          <a:p>
            <a:pPr marL="0" indent="0">
              <a:buNone/>
            </a:pPr>
            <a:r>
              <a:rPr lang="en-US" sz="2000" dirty="0"/>
              <a:t>    </a:t>
            </a:r>
            <a:r>
              <a:rPr lang="en-US" sz="2000" dirty="0" err="1"/>
              <a:t>file_name_slug</a:t>
            </a:r>
            <a:r>
              <a:rPr lang="en-US" sz="2000" dirty="0"/>
              <a:t> = (</a:t>
            </a:r>
            <a:r>
              <a:rPr lang="en-US" sz="2000" dirty="0" err="1"/>
              <a:t>accession_number.replace</a:t>
            </a:r>
            <a:r>
              <a:rPr lang="en-US" sz="2000" dirty="0"/>
              <a:t>(".1", ""))</a:t>
            </a:r>
            <a:endParaRPr lang="en-US" sz="2000" b="0" dirty="0">
              <a:effectLst/>
            </a:endParaRPr>
          </a:p>
          <a:p>
            <a:pPr marL="0" indent="0">
              <a:buNone/>
            </a:pPr>
            <a:r>
              <a:rPr lang="en-US" sz="2000" dirty="0"/>
              <a:t>    </a:t>
            </a:r>
            <a:r>
              <a:rPr lang="en-US" sz="2000" dirty="0" err="1"/>
              <a:t>save_json_file_name</a:t>
            </a:r>
            <a:r>
              <a:rPr lang="en-US" sz="2000" dirty="0"/>
              <a:t> = "</a:t>
            </a:r>
            <a:r>
              <a:rPr lang="en-US" sz="2000" dirty="0" err="1"/>
              <a:t>tmp</a:t>
            </a:r>
            <a:r>
              <a:rPr lang="en-US" sz="2000" dirty="0"/>
              <a:t>/" + </a:t>
            </a:r>
            <a:r>
              <a:rPr lang="en-US" sz="2000" dirty="0" err="1"/>
              <a:t>file_name_slug.rstrip</a:t>
            </a:r>
            <a:r>
              <a:rPr lang="en-US" sz="2000" dirty="0"/>
              <a:t>() + "-</a:t>
            </a:r>
            <a:r>
              <a:rPr lang="en-US" sz="2000" dirty="0" err="1"/>
              <a:t>results.json</a:t>
            </a:r>
            <a:r>
              <a:rPr lang="en-US" sz="2000" dirty="0"/>
              <a:t>"</a:t>
            </a:r>
            <a:endParaRPr lang="en-US" sz="2000" b="0" dirty="0">
              <a:effectLst/>
            </a:endParaRPr>
          </a:p>
          <a:p>
            <a:pPr marL="0" indent="0">
              <a:buNone/>
            </a:pPr>
            <a:r>
              <a:rPr lang="en-US" sz="2000" dirty="0"/>
              <a:t>    </a:t>
            </a:r>
            <a:r>
              <a:rPr lang="en-US" sz="2000" dirty="0" err="1"/>
              <a:t>save_csv_file_name</a:t>
            </a:r>
            <a:r>
              <a:rPr lang="en-US" sz="2000" dirty="0"/>
              <a:t> = "output/" + </a:t>
            </a:r>
            <a:r>
              <a:rPr lang="en-US" sz="2000" dirty="0" err="1"/>
              <a:t>file_name_slug.rstrip</a:t>
            </a:r>
            <a:r>
              <a:rPr lang="en-US" sz="2000" dirty="0"/>
              <a:t>() + "-</a:t>
            </a:r>
            <a:r>
              <a:rPr lang="en-US" sz="2000" dirty="0" err="1"/>
              <a:t>results.csv</a:t>
            </a:r>
            <a:r>
              <a:rPr lang="en-US" sz="2000" dirty="0"/>
              <a:t>"</a:t>
            </a:r>
            <a:endParaRPr lang="en-US" sz="2000" b="0" dirty="0">
              <a:effectLst/>
            </a:endParaRPr>
          </a:p>
          <a:p>
            <a:pPr marL="0" indent="0">
              <a:buNone/>
            </a:pPr>
            <a:r>
              <a:rPr lang="en-US" sz="2000" dirty="0"/>
              <a:t>    </a:t>
            </a:r>
            <a:r>
              <a:rPr lang="en-US" sz="2000" dirty="0" err="1"/>
              <a:t>topHit</a:t>
            </a:r>
            <a:r>
              <a:rPr lang="en-US" sz="2000" dirty="0"/>
              <a:t> = blast(</a:t>
            </a:r>
            <a:r>
              <a:rPr lang="en-US" sz="2000" dirty="0" err="1"/>
              <a:t>accession_number</a:t>
            </a:r>
            <a:r>
              <a:rPr lang="en-US" sz="2000" dirty="0"/>
              <a:t>, </a:t>
            </a:r>
            <a:r>
              <a:rPr lang="en-US" sz="2000" dirty="0" err="1"/>
              <a:t>Forward_Filter</a:t>
            </a:r>
            <a:r>
              <a:rPr lang="en-US" sz="2000" dirty="0"/>
              <a:t>, </a:t>
            </a:r>
            <a:r>
              <a:rPr lang="en-US" sz="2000" dirty="0" err="1"/>
              <a:t>save_json_file_name</a:t>
            </a:r>
            <a:r>
              <a:rPr lang="en-US" sz="2000" dirty="0"/>
              <a:t>, </a:t>
            </a:r>
            <a:r>
              <a:rPr lang="en-US" sz="2000" dirty="0" err="1"/>
              <a:t>save_csv_file_name</a:t>
            </a:r>
            <a:r>
              <a:rPr lang="en-US" sz="2000" dirty="0"/>
              <a:t>)</a:t>
            </a:r>
            <a:endParaRPr lang="en-US" sz="2000" b="0" dirty="0">
              <a:effectLst/>
            </a:endParaRPr>
          </a:p>
          <a:p>
            <a:pPr marL="0" indent="0">
              <a:buNone/>
            </a:pPr>
            <a:r>
              <a:rPr lang="en-US" sz="1100" dirty="0"/>
              <a:t>    </a:t>
            </a:r>
          </a:p>
        </p:txBody>
      </p:sp>
    </p:spTree>
    <p:extLst>
      <p:ext uri="{BB962C8B-B14F-4D97-AF65-F5344CB8AC3E}">
        <p14:creationId xmlns:p14="http://schemas.microsoft.com/office/powerpoint/2010/main" val="256466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66557-1EEB-AA4E-A152-1105D2EB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Python in Google </a:t>
            </a:r>
            <a:r>
              <a:rPr lang="en-US" dirty="0" err="1"/>
              <a:t>Colab</a:t>
            </a:r>
            <a:r>
              <a:rPr lang="en-US" dirty="0"/>
              <a:t>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A61AC-9944-8444-8DD8-7B2A5FCED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Benefits of Google </a:t>
            </a:r>
            <a:r>
              <a:rPr lang="en-US" b="1" dirty="0" err="1"/>
              <a:t>Colab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sz="1900" dirty="0"/>
              <a:t>Easy to use: the </a:t>
            </a:r>
            <a:r>
              <a:rPr lang="en-US" sz="1900" dirty="0" err="1"/>
              <a:t>Colab</a:t>
            </a:r>
            <a:r>
              <a:rPr lang="en-US" sz="1900" dirty="0"/>
              <a:t> is fairly flexible in its configuration and does much of the heavy lifting for you.</a:t>
            </a:r>
          </a:p>
          <a:p>
            <a:r>
              <a:rPr lang="en-US" sz="1900" dirty="0"/>
              <a:t>Python 2.7 and Python 3.6 support</a:t>
            </a:r>
          </a:p>
          <a:p>
            <a:r>
              <a:rPr lang="en-US" sz="1900" dirty="0"/>
              <a:t>Free GPU acceleration</a:t>
            </a:r>
          </a:p>
          <a:p>
            <a:r>
              <a:rPr lang="en-US" sz="1900" dirty="0"/>
              <a:t>Pre-installed libraries: All major Python libraries like TensorFlow, </a:t>
            </a:r>
            <a:r>
              <a:rPr lang="en-US" sz="1900" dirty="0" err="1"/>
              <a:t>Scikit</a:t>
            </a:r>
            <a:r>
              <a:rPr lang="en-US" sz="1900" dirty="0"/>
              <a:t>-learn, Matplotlib among many others are pre-installed and ready to be imported.</a:t>
            </a:r>
          </a:p>
          <a:p>
            <a:r>
              <a:rPr lang="en-US" sz="1900" dirty="0"/>
              <a:t>Built on top of </a:t>
            </a:r>
            <a:r>
              <a:rPr lang="en-US" sz="1900" dirty="0" err="1"/>
              <a:t>Jupyter</a:t>
            </a:r>
            <a:r>
              <a:rPr lang="en-US" sz="1900" dirty="0"/>
              <a:t> Notebook</a:t>
            </a:r>
          </a:p>
          <a:p>
            <a:r>
              <a:rPr lang="en-US" sz="1900" dirty="0"/>
              <a:t>Collaboration feature (works with a team just like Google Docs): Google </a:t>
            </a:r>
            <a:r>
              <a:rPr lang="en-US" sz="1900" dirty="0" err="1"/>
              <a:t>Colab</a:t>
            </a:r>
            <a:r>
              <a:rPr lang="en-US" sz="1900" dirty="0"/>
              <a:t> allows developers to use and share </a:t>
            </a:r>
            <a:r>
              <a:rPr lang="en-US" sz="1900" dirty="0" err="1"/>
              <a:t>Jupyter</a:t>
            </a:r>
            <a:r>
              <a:rPr lang="en-US" sz="1900" dirty="0"/>
              <a:t> notebook among each other without having to download, install, or run anything other than a browser.</a:t>
            </a:r>
          </a:p>
          <a:p>
            <a:r>
              <a:rPr lang="en-US" sz="1900" dirty="0"/>
              <a:t>Supports bash commands</a:t>
            </a:r>
          </a:p>
          <a:p>
            <a:r>
              <a:rPr lang="en-US" sz="1900" dirty="0"/>
              <a:t>Google </a:t>
            </a:r>
            <a:r>
              <a:rPr lang="en-US" sz="1900" dirty="0" err="1"/>
              <a:t>Colab</a:t>
            </a:r>
            <a:r>
              <a:rPr lang="en-US" sz="1900" dirty="0"/>
              <a:t> notebooks are stored on the drive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645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F829-4E4C-C64D-9AE3-B771B2124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1" y="356260"/>
            <a:ext cx="11768446" cy="63414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# Reverse blast the top hit's accession number, applying the appropriate search filters</a:t>
            </a:r>
          </a:p>
          <a:p>
            <a:pPr marL="0" indent="0">
              <a:buNone/>
            </a:pPr>
            <a:r>
              <a:rPr lang="en-US" sz="2000" dirty="0"/>
              <a:t>    if </a:t>
            </a:r>
            <a:r>
              <a:rPr lang="en-US" sz="2000" dirty="0" err="1"/>
              <a:t>topHit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        print("We have a top hit, running a reverse blast on the Accession Number:", </a:t>
            </a:r>
            <a:r>
              <a:rPr lang="en-US" sz="2000" dirty="0" err="1"/>
              <a:t>topHit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reverse_file_name_slug</a:t>
            </a:r>
            <a:r>
              <a:rPr lang="en-US" sz="2000" dirty="0"/>
              <a:t> = </a:t>
            </a:r>
            <a:r>
              <a:rPr lang="en-US" sz="2000" dirty="0" err="1"/>
              <a:t>topHit.replace</a:t>
            </a:r>
            <a:r>
              <a:rPr lang="en-US" sz="2000" dirty="0"/>
              <a:t>(".1", "")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save_json_file_name</a:t>
            </a:r>
            <a:r>
              <a:rPr lang="en-US" sz="2000" dirty="0"/>
              <a:t> = "</a:t>
            </a:r>
            <a:r>
              <a:rPr lang="en-US" sz="2000" dirty="0" err="1"/>
              <a:t>tmp</a:t>
            </a:r>
            <a:r>
              <a:rPr lang="en-US" sz="2000" dirty="0"/>
              <a:t>/" + </a:t>
            </a:r>
            <a:r>
              <a:rPr lang="en-US" sz="2000" dirty="0" err="1"/>
              <a:t>file_name_slug.rstrip</a:t>
            </a:r>
            <a:r>
              <a:rPr lang="en-US" sz="2000" dirty="0"/>
              <a:t>() + "-rev-" + </a:t>
            </a:r>
            <a:r>
              <a:rPr lang="en-US" sz="2000" dirty="0" err="1"/>
              <a:t>reverse_file_name_slug.rstrip</a:t>
            </a:r>
            <a:r>
              <a:rPr lang="en-US" sz="2000" dirty="0"/>
              <a:t>() + "-</a:t>
            </a:r>
            <a:r>
              <a:rPr lang="en-US" sz="2000" dirty="0" err="1"/>
              <a:t>results.json</a:t>
            </a:r>
            <a:r>
              <a:rPr lang="en-US" sz="2000" dirty="0"/>
              <a:t>"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save_csv_file_name</a:t>
            </a:r>
            <a:r>
              <a:rPr lang="en-US" sz="2000" dirty="0"/>
              <a:t> = "output/" + </a:t>
            </a:r>
            <a:r>
              <a:rPr lang="en-US" sz="2000" dirty="0" err="1"/>
              <a:t>file_name_slug.rstrip</a:t>
            </a:r>
            <a:r>
              <a:rPr lang="en-US" sz="2000" dirty="0"/>
              <a:t>() + "-rev-" + </a:t>
            </a:r>
            <a:r>
              <a:rPr lang="en-US" sz="2000" dirty="0" err="1"/>
              <a:t>reverse_file_name_slug.rstrip</a:t>
            </a:r>
            <a:r>
              <a:rPr lang="en-US" sz="2000" dirty="0"/>
              <a:t>() + "-</a:t>
            </a:r>
            <a:r>
              <a:rPr lang="en-US" sz="2000" dirty="0" err="1"/>
              <a:t>results.csv</a:t>
            </a:r>
            <a:r>
              <a:rPr lang="en-US" sz="2000" dirty="0"/>
              <a:t>"</a:t>
            </a:r>
          </a:p>
          <a:p>
            <a:pPr marL="0" indent="0">
              <a:buNone/>
            </a:pPr>
            <a:r>
              <a:rPr lang="en-US" sz="2000" dirty="0"/>
              <a:t>        blast(</a:t>
            </a:r>
            <a:r>
              <a:rPr lang="en-US" sz="2000" dirty="0" err="1"/>
              <a:t>topHit</a:t>
            </a:r>
            <a:r>
              <a:rPr lang="en-US" sz="2000" dirty="0"/>
              <a:t>, </a:t>
            </a:r>
            <a:r>
              <a:rPr lang="en-US" sz="2000" dirty="0" err="1"/>
              <a:t>Reverse_Filter</a:t>
            </a:r>
            <a:r>
              <a:rPr lang="en-US" sz="2000" dirty="0"/>
              <a:t>, </a:t>
            </a:r>
            <a:r>
              <a:rPr lang="en-US" sz="2000" dirty="0" err="1"/>
              <a:t>save_json_file_name</a:t>
            </a:r>
            <a:r>
              <a:rPr lang="en-US" sz="2000" dirty="0"/>
              <a:t>, </a:t>
            </a:r>
            <a:r>
              <a:rPr lang="en-US" sz="2000" dirty="0" err="1"/>
              <a:t>save_csv_file_name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 err="1"/>
              <a:t>input_file.close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/>
              <a:t>        # the reverse BLAST is run on the top hits using the reverse filter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## Troubleshooting (Replace RID with the actual request ID)</a:t>
            </a:r>
          </a:p>
          <a:p>
            <a:pPr marL="0" indent="0">
              <a:buNone/>
            </a:pPr>
            <a:r>
              <a:rPr lang="en-US" sz="2000" dirty="0"/>
              <a:t>## Status:</a:t>
            </a:r>
          </a:p>
          <a:p>
            <a:pPr marL="0" indent="0">
              <a:buNone/>
            </a:pPr>
            <a:r>
              <a:rPr lang="en-US" sz="2000" dirty="0"/>
              <a:t>## https://</a:t>
            </a:r>
            <a:r>
              <a:rPr lang="en-US" sz="2000" dirty="0" err="1"/>
              <a:t>blast.ncbi.nlm.nih.gov</a:t>
            </a:r>
            <a:r>
              <a:rPr lang="en-US" sz="2000" dirty="0"/>
              <a:t>/</a:t>
            </a:r>
            <a:r>
              <a:rPr lang="en-US" sz="2000" dirty="0" err="1"/>
              <a:t>Blast.cgi?CMD</a:t>
            </a:r>
            <a:r>
              <a:rPr lang="en-US" sz="2000" dirty="0"/>
              <a:t>=</a:t>
            </a:r>
            <a:r>
              <a:rPr lang="en-US" sz="2000" dirty="0" err="1"/>
              <a:t>Get&amp;FORMAT_OBJECT</a:t>
            </a:r>
            <a:r>
              <a:rPr lang="en-US" sz="2000" dirty="0"/>
              <a:t>=</a:t>
            </a:r>
            <a:r>
              <a:rPr lang="en-US" sz="2000" dirty="0" err="1"/>
              <a:t>SearchInfo&amp;RID</a:t>
            </a:r>
            <a:r>
              <a:rPr lang="en-US" sz="2000" dirty="0"/>
              <a:t>=RID</a:t>
            </a:r>
          </a:p>
          <a:p>
            <a:pPr marL="0" indent="0">
              <a:buNone/>
            </a:pPr>
            <a:r>
              <a:rPr lang="en-US" sz="2000" dirty="0"/>
              <a:t>## Results:</a:t>
            </a:r>
          </a:p>
          <a:p>
            <a:pPr marL="0" indent="0">
              <a:buNone/>
            </a:pPr>
            <a:r>
              <a:rPr lang="en-US" sz="2000" dirty="0"/>
              <a:t>## https://</a:t>
            </a:r>
            <a:r>
              <a:rPr lang="en-US" sz="2000" dirty="0" err="1"/>
              <a:t>blast.ncbi.nlm.nih.gov</a:t>
            </a:r>
            <a:r>
              <a:rPr lang="en-US" sz="2000" dirty="0"/>
              <a:t>/blast/</a:t>
            </a:r>
            <a:r>
              <a:rPr lang="en-US" sz="2000" dirty="0" err="1"/>
              <a:t>Blast.cgi?CMD</a:t>
            </a:r>
            <a:r>
              <a:rPr lang="en-US" sz="2000" dirty="0"/>
              <a:t>=</a:t>
            </a:r>
            <a:r>
              <a:rPr lang="en-US" sz="2000" dirty="0" err="1"/>
              <a:t>Get&amp;FORMAT_TYPE</a:t>
            </a:r>
            <a:r>
              <a:rPr lang="en-US" sz="2000" dirty="0"/>
              <a:t>=</a:t>
            </a:r>
            <a:r>
              <a:rPr lang="en-US" sz="2000" dirty="0" err="1"/>
              <a:t>Text&amp;RID</a:t>
            </a:r>
            <a:r>
              <a:rPr lang="en-US" sz="2000" dirty="0"/>
              <a:t>=RID</a:t>
            </a:r>
            <a:br>
              <a:rPr lang="en-US" sz="2000" dirty="0"/>
            </a:b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819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rminator 1">
            <a:extLst>
              <a:ext uri="{FF2B5EF4-FFF2-40B4-BE49-F238E27FC236}">
                <a16:creationId xmlns:a16="http://schemas.microsoft.com/office/drawing/2014/main" id="{EE28A37F-98C2-DC49-AC44-B8A7E6F4201F}"/>
              </a:ext>
            </a:extLst>
          </p:cNvPr>
          <p:cNvSpPr/>
          <p:nvPr/>
        </p:nvSpPr>
        <p:spPr>
          <a:xfrm>
            <a:off x="1668780" y="289560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0791F83-1C2A-344C-8CFF-B047777F6BD1}"/>
              </a:ext>
            </a:extLst>
          </p:cNvPr>
          <p:cNvSpPr/>
          <p:nvPr/>
        </p:nvSpPr>
        <p:spPr>
          <a:xfrm>
            <a:off x="1012698" y="879348"/>
            <a:ext cx="2331720" cy="7208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Initialize query parameters (Blast URL and Limit filters – Bacteria, Virus)</a:t>
            </a:r>
          </a:p>
        </p:txBody>
      </p:sp>
      <p:sp>
        <p:nvSpPr>
          <p:cNvPr id="5" name="Process 4">
            <a:extLst>
              <a:ext uri="{FF2B5EF4-FFF2-40B4-BE49-F238E27FC236}">
                <a16:creationId xmlns:a16="http://schemas.microsoft.com/office/drawing/2014/main" id="{2E0A1F94-D9E4-AF4A-B258-2607436E7E3E}"/>
              </a:ext>
            </a:extLst>
          </p:cNvPr>
          <p:cNvSpPr/>
          <p:nvPr/>
        </p:nvSpPr>
        <p:spPr>
          <a:xfrm>
            <a:off x="1714500" y="1929384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Blast</a:t>
            </a:r>
          </a:p>
          <a:p>
            <a:pPr algn="ctr"/>
            <a:r>
              <a:rPr lang="en-US" sz="1400" dirty="0"/>
              <a:t>(Step 1)</a:t>
            </a:r>
            <a:endParaRPr lang="en-US" dirty="0"/>
          </a:p>
        </p:txBody>
      </p:sp>
      <p:sp>
        <p:nvSpPr>
          <p:cNvPr id="6" name="Decision 5">
            <a:extLst>
              <a:ext uri="{FF2B5EF4-FFF2-40B4-BE49-F238E27FC236}">
                <a16:creationId xmlns:a16="http://schemas.microsoft.com/office/drawing/2014/main" id="{23332761-0443-1A4F-946C-BC97785F3E57}"/>
              </a:ext>
            </a:extLst>
          </p:cNvPr>
          <p:cNvSpPr/>
          <p:nvPr/>
        </p:nvSpPr>
        <p:spPr>
          <a:xfrm>
            <a:off x="397764" y="2871216"/>
            <a:ext cx="3561588" cy="85953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check_request_status</a:t>
            </a:r>
            <a:br>
              <a:rPr lang="en-US" sz="1400" dirty="0"/>
            </a:br>
            <a:r>
              <a:rPr lang="en-US" sz="1400" dirty="0"/>
              <a:t>(Step 2)</a:t>
            </a:r>
            <a:endParaRPr lang="en-US" dirty="0"/>
          </a:p>
        </p:txBody>
      </p:sp>
      <p:sp>
        <p:nvSpPr>
          <p:cNvPr id="7" name="Process 6">
            <a:extLst>
              <a:ext uri="{FF2B5EF4-FFF2-40B4-BE49-F238E27FC236}">
                <a16:creationId xmlns:a16="http://schemas.microsoft.com/office/drawing/2014/main" id="{ED0F7662-5558-024A-8E7E-9E80F5BCA2E0}"/>
              </a:ext>
            </a:extLst>
          </p:cNvPr>
          <p:cNvSpPr/>
          <p:nvPr/>
        </p:nvSpPr>
        <p:spPr>
          <a:xfrm>
            <a:off x="5718681" y="2994660"/>
            <a:ext cx="1537141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Wait 60 seconds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AD90F27-1D54-7147-9C30-34D44D9D68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3959352" y="3300984"/>
            <a:ext cx="1759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5D945FD-BCD7-F646-807B-5595CB9179F2}"/>
              </a:ext>
            </a:extLst>
          </p:cNvPr>
          <p:cNvCxnSpPr>
            <a:cxnSpLocks/>
            <a:stCxn id="7" idx="2"/>
            <a:endCxn id="6" idx="3"/>
          </p:cNvCxnSpPr>
          <p:nvPr/>
        </p:nvCxnSpPr>
        <p:spPr>
          <a:xfrm rot="5400000" flipH="1">
            <a:off x="5070140" y="2190196"/>
            <a:ext cx="306324" cy="2527900"/>
          </a:xfrm>
          <a:prstGeom prst="bentConnector4">
            <a:avLst>
              <a:gd name="adj1" fmla="val -74627"/>
              <a:gd name="adj2" fmla="val 652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8E20DAB-E73B-084D-AB55-3D997A446D8B}"/>
              </a:ext>
            </a:extLst>
          </p:cNvPr>
          <p:cNvSpPr txBox="1"/>
          <p:nvPr/>
        </p:nvSpPr>
        <p:spPr>
          <a:xfrm>
            <a:off x="4322618" y="2992582"/>
            <a:ext cx="124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 Complete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6D797F0-2E4C-F845-9AB9-C413C2CCFD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171700" y="3730752"/>
            <a:ext cx="6858" cy="91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5CE10E7-95A6-D74E-A70C-165FB8D4F2EC}"/>
              </a:ext>
            </a:extLst>
          </p:cNvPr>
          <p:cNvSpPr txBox="1"/>
          <p:nvPr/>
        </p:nvSpPr>
        <p:spPr>
          <a:xfrm>
            <a:off x="1" y="4059936"/>
            <a:ext cx="2178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Complete </a:t>
            </a:r>
            <a:r>
              <a:rPr lang="en-US" sz="1200" i="1" dirty="0"/>
              <a:t>(Status == 'READY' and Hits == 'yes')</a:t>
            </a:r>
          </a:p>
        </p:txBody>
      </p:sp>
      <p:sp>
        <p:nvSpPr>
          <p:cNvPr id="26" name="Process 25">
            <a:extLst>
              <a:ext uri="{FF2B5EF4-FFF2-40B4-BE49-F238E27FC236}">
                <a16:creationId xmlns:a16="http://schemas.microsoft.com/office/drawing/2014/main" id="{747C9FD5-93C4-054A-9303-A9B825F8CC14}"/>
              </a:ext>
            </a:extLst>
          </p:cNvPr>
          <p:cNvSpPr/>
          <p:nvPr/>
        </p:nvSpPr>
        <p:spPr>
          <a:xfrm>
            <a:off x="897033" y="4643252"/>
            <a:ext cx="2549334" cy="8595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Download the JSON Results File</a:t>
            </a:r>
            <a:br>
              <a:rPr lang="en-US" sz="1400" dirty="0"/>
            </a:br>
            <a:r>
              <a:rPr lang="en-US" sz="1400" dirty="0"/>
              <a:t>(Step 3)</a:t>
            </a:r>
          </a:p>
        </p:txBody>
      </p:sp>
      <p:sp>
        <p:nvSpPr>
          <p:cNvPr id="29" name="Process 28">
            <a:extLst>
              <a:ext uri="{FF2B5EF4-FFF2-40B4-BE49-F238E27FC236}">
                <a16:creationId xmlns:a16="http://schemas.microsoft.com/office/drawing/2014/main" id="{AE448E34-4D65-D34E-A5EB-EE1CBF31F688}"/>
              </a:ext>
            </a:extLst>
          </p:cNvPr>
          <p:cNvSpPr/>
          <p:nvPr/>
        </p:nvSpPr>
        <p:spPr>
          <a:xfrm>
            <a:off x="897033" y="5708904"/>
            <a:ext cx="2549334" cy="8595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Read the JSON file and get the results (Step 4)</a:t>
            </a:r>
          </a:p>
        </p:txBody>
      </p:sp>
      <p:sp>
        <p:nvSpPr>
          <p:cNvPr id="31" name="Terminator 30">
            <a:extLst>
              <a:ext uri="{FF2B5EF4-FFF2-40B4-BE49-F238E27FC236}">
                <a16:creationId xmlns:a16="http://schemas.microsoft.com/office/drawing/2014/main" id="{374253CE-CD9C-3545-AB5A-ECF4D8DFF339}"/>
              </a:ext>
            </a:extLst>
          </p:cNvPr>
          <p:cNvSpPr/>
          <p:nvPr/>
        </p:nvSpPr>
        <p:spPr>
          <a:xfrm>
            <a:off x="4267160" y="6171400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FB8940-0F78-B14C-B764-4728D2471C41}"/>
              </a:ext>
            </a:extLst>
          </p:cNvPr>
          <p:cNvSpPr txBox="1"/>
          <p:nvPr/>
        </p:nvSpPr>
        <p:spPr>
          <a:xfrm>
            <a:off x="4267160" y="123238"/>
            <a:ext cx="567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Pipeline Workflow Flowchart</a:t>
            </a:r>
          </a:p>
        </p:txBody>
      </p:sp>
    </p:spTree>
    <p:extLst>
      <p:ext uri="{BB962C8B-B14F-4D97-AF65-F5344CB8AC3E}">
        <p14:creationId xmlns:p14="http://schemas.microsoft.com/office/powerpoint/2010/main" val="300695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19579-E453-5F42-B058-F6EB33406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the pipeline for research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68EE7-8DF6-134C-A094-758774E28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Changing the databases to expand the search beyond HGT between Bacteria and Viruses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2. Changing the cut-off parameters for the top hits</a:t>
            </a:r>
          </a:p>
        </p:txBody>
      </p:sp>
    </p:spTree>
    <p:extLst>
      <p:ext uri="{BB962C8B-B14F-4D97-AF65-F5344CB8AC3E}">
        <p14:creationId xmlns:p14="http://schemas.microsoft.com/office/powerpoint/2010/main" val="15030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FF8A2-0F57-2749-B08A-ACCCDF1CE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the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2CE26-0812-5742-85D8-CED22D855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# Check the parameter list at 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hlinkClick r:id="rId2"/>
              </a:rPr>
              <a:t>https://ncbi.github.io/blast-cloud/dev/api.html</a:t>
            </a:r>
            <a:endParaRPr lang="en-US" sz="23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b="0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 err="1"/>
              <a:t>Forward_Filter</a:t>
            </a:r>
            <a:r>
              <a:rPr lang="en-US" dirty="0"/>
              <a:t> = 'ENTREZ_QUERY=txid2[ORGN]’          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# Limits forward BLAST searches to Bacteria</a:t>
            </a:r>
            <a:endParaRPr lang="en-US" sz="2300" b="0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 err="1"/>
              <a:t>Reverse_Filter</a:t>
            </a:r>
            <a:r>
              <a:rPr lang="en-US" dirty="0"/>
              <a:t> = 'ENTREZ_QUERY=txid10239[ORGN]'  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# Limits reverse BLAST searches to Viruses</a:t>
            </a:r>
          </a:p>
          <a:p>
            <a:pPr marL="0" indent="0">
              <a:buNone/>
            </a:pPr>
            <a:endParaRPr lang="en-US" sz="2300" b="0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2300" b="0" dirty="0">
                <a:solidFill>
                  <a:schemeClr val="bg2">
                    <a:lumMod val="50000"/>
                  </a:schemeClr>
                </a:solidFill>
                <a:effectLst/>
              </a:rPr>
              <a:t>#You can change the ENTREZ_QUERY Taxa ID to limit the organism database you want to search</a:t>
            </a:r>
          </a:p>
          <a:p>
            <a:pPr marL="0" indent="0">
              <a:buNone/>
            </a:pPr>
            <a:endParaRPr lang="en-US" sz="2300" b="0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dirty="0" err="1"/>
              <a:t>url_endpoint</a:t>
            </a:r>
            <a:r>
              <a:rPr lang="en-US" dirty="0"/>
              <a:t> = 'https://</a:t>
            </a:r>
            <a:r>
              <a:rPr lang="en-US" dirty="0" err="1"/>
              <a:t>blast.ncbi.nlm.nih.gov</a:t>
            </a:r>
            <a:r>
              <a:rPr lang="en-US" dirty="0"/>
              <a:t>/</a:t>
            </a:r>
            <a:r>
              <a:rPr lang="en-US" dirty="0" err="1"/>
              <a:t>Blast.cgi</a:t>
            </a:r>
            <a:r>
              <a:rPr lang="en-US" dirty="0"/>
              <a:t>?'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 err="1"/>
              <a:t>output_csv_header_row</a:t>
            </a:r>
            <a:r>
              <a:rPr lang="en-US" dirty="0"/>
              <a:t> = 'query_id,scientific_name,query_cover_per,evalue,per_identity,accession_id\n’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27BAE5-A232-BB4E-B2C9-D64A9D5AB8EF}"/>
              </a:ext>
            </a:extLst>
          </p:cNvPr>
          <p:cNvSpPr/>
          <p:nvPr/>
        </p:nvSpPr>
        <p:spPr>
          <a:xfrm>
            <a:off x="2778369" y="2414954"/>
            <a:ext cx="4161693" cy="82296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9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04C13-B190-0A4F-9216-8B8738222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TAXID : Change the search database</a:t>
            </a:r>
          </a:p>
        </p:txBody>
      </p:sp>
      <p:pic>
        <p:nvPicPr>
          <p:cNvPr id="5" name="Content Placeholder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D30C9D7F-295E-D041-8775-EA062291C1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49852"/>
            <a:ext cx="10515600" cy="5173835"/>
          </a:xfrm>
        </p:spPr>
      </p:pic>
    </p:spTree>
    <p:extLst>
      <p:ext uri="{BB962C8B-B14F-4D97-AF65-F5344CB8AC3E}">
        <p14:creationId xmlns:p14="http://schemas.microsoft.com/office/powerpoint/2010/main" val="1949215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A352-2C87-1D43-A2A8-41425CDFE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82" y="-261255"/>
            <a:ext cx="11175670" cy="1325563"/>
          </a:xfrm>
        </p:spPr>
        <p:txBody>
          <a:bodyPr/>
          <a:lstStyle/>
          <a:p>
            <a:r>
              <a:rPr lang="en-US" dirty="0"/>
              <a:t>Changing cut-off parameters : Query coverage</a:t>
            </a:r>
          </a:p>
        </p:txBody>
      </p:sp>
    </p:spTree>
    <p:extLst>
      <p:ext uri="{BB962C8B-B14F-4D97-AF65-F5344CB8AC3E}">
        <p14:creationId xmlns:p14="http://schemas.microsoft.com/office/powerpoint/2010/main" val="2249915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A352-2C87-1D43-A2A8-41425CDFE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82" y="-261255"/>
            <a:ext cx="11175670" cy="1325563"/>
          </a:xfrm>
        </p:spPr>
        <p:txBody>
          <a:bodyPr/>
          <a:lstStyle/>
          <a:p>
            <a:r>
              <a:rPr lang="en-US" dirty="0"/>
              <a:t>Changing cut-off parameters : Query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A07EF-6645-C94F-84D6-1BB50DF97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760023"/>
            <a:ext cx="11627308" cy="6014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#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</a:t>
            </a:r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codereview.stackexchange.com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/questions/39879/calculate-query-coverage-from-blast-output</a:t>
            </a:r>
            <a:endParaRPr lang="en-US" sz="18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1800" dirty="0"/>
              <a:t>        </a:t>
            </a:r>
          </a:p>
          <a:p>
            <a:pPr marL="0" indent="0">
              <a:buNone/>
            </a:pPr>
            <a:r>
              <a:rPr lang="en-US" sz="1800" dirty="0" err="1"/>
              <a:t>query_cover_per</a:t>
            </a:r>
            <a:r>
              <a:rPr lang="en-US" sz="1800" dirty="0"/>
              <a:t> = ((</a:t>
            </a:r>
            <a:r>
              <a:rPr lang="en-US" sz="1800" dirty="0" err="1"/>
              <a:t>hsps_query_to</a:t>
            </a:r>
            <a:r>
              <a:rPr lang="en-US" sz="1800" dirty="0"/>
              <a:t> - </a:t>
            </a:r>
            <a:r>
              <a:rPr lang="en-US" sz="1800" dirty="0" err="1"/>
              <a:t>hsps_query_from</a:t>
            </a:r>
            <a:r>
              <a:rPr lang="en-US" sz="1800" dirty="0"/>
              <a:t>) / </a:t>
            </a:r>
            <a:r>
              <a:rPr lang="en-US" sz="1800" dirty="0" err="1"/>
              <a:t>query_len</a:t>
            </a:r>
            <a:r>
              <a:rPr lang="en-US" sz="1800" dirty="0"/>
              <a:t>) * 100</a:t>
            </a:r>
          </a:p>
          <a:p>
            <a:pPr marL="0" indent="0">
              <a:buNone/>
            </a:pPr>
            <a:br>
              <a:rPr lang="en-US" sz="1800" b="0" dirty="0">
                <a:effectLst/>
              </a:rPr>
            </a:br>
            <a:r>
              <a:rPr lang="en-US" sz="1800" dirty="0"/>
              <a:t>        </a:t>
            </a:r>
            <a:r>
              <a:rPr lang="en-US" sz="1800" dirty="0" err="1"/>
              <a:t>per_identity</a:t>
            </a:r>
            <a:r>
              <a:rPr lang="en-US" sz="1800" dirty="0"/>
              <a:t> = (</a:t>
            </a:r>
            <a:r>
              <a:rPr lang="en-US" sz="1800" dirty="0" err="1"/>
              <a:t>hsps_identity</a:t>
            </a:r>
            <a:r>
              <a:rPr lang="en-US" sz="1800" dirty="0"/>
              <a:t> / </a:t>
            </a:r>
            <a:r>
              <a:rPr lang="en-US" sz="1800" dirty="0" err="1"/>
              <a:t>hsps_align_len</a:t>
            </a:r>
            <a:r>
              <a:rPr lang="en-US" sz="1800" dirty="0"/>
              <a:t>) * 100</a:t>
            </a:r>
            <a:endParaRPr lang="en-US" sz="1800" b="0" dirty="0">
              <a:effectLst/>
            </a:endParaRPr>
          </a:p>
          <a:p>
            <a:pPr marL="0" indent="0">
              <a:buNone/>
            </a:pPr>
            <a:r>
              <a:rPr lang="en-US" sz="1800" dirty="0"/>
              <a:t>      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# calculates percent similarity using previously extracted fields; this attribute will be displayed as part of final output</a:t>
            </a:r>
            <a:endParaRPr lang="en-US" sz="1800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1800" dirty="0">
                <a:highlight>
                  <a:srgbClr val="FFFF00"/>
                </a:highlight>
              </a:rPr>
              <a:t>        if (</a:t>
            </a:r>
            <a:r>
              <a:rPr lang="en-US" sz="1800" dirty="0" err="1">
                <a:highlight>
                  <a:srgbClr val="FFFF00"/>
                </a:highlight>
              </a:rPr>
              <a:t>query_cover_per</a:t>
            </a:r>
            <a:r>
              <a:rPr lang="en-US" sz="1800" dirty="0">
                <a:highlight>
                  <a:srgbClr val="FFFF00"/>
                </a:highlight>
              </a:rPr>
              <a:t> &gt; 70) and (</a:t>
            </a:r>
            <a:r>
              <a:rPr lang="en-US" sz="1800" dirty="0" err="1">
                <a:highlight>
                  <a:srgbClr val="FFFF00"/>
                </a:highlight>
              </a:rPr>
              <a:t>hit_count</a:t>
            </a:r>
            <a:r>
              <a:rPr lang="en-US" sz="1800" dirty="0">
                <a:highlight>
                  <a:srgbClr val="FFFF00"/>
                </a:highlight>
              </a:rPr>
              <a:t> &lt; 10):  #Change the cut-off parameters</a:t>
            </a:r>
            <a:endParaRPr lang="en-US" sz="1800" b="0" dirty="0">
              <a:effectLst/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1800" dirty="0"/>
              <a:t>            if </a:t>
            </a:r>
            <a:r>
              <a:rPr lang="en-US" sz="1800" dirty="0" err="1"/>
              <a:t>hit_count</a:t>
            </a:r>
            <a:r>
              <a:rPr lang="en-US" sz="1800" dirty="0"/>
              <a:t> == 0:</a:t>
            </a:r>
            <a:endParaRPr lang="en-US" sz="1800" b="0" dirty="0">
              <a:effectLst/>
            </a:endParaRPr>
          </a:p>
          <a:p>
            <a:pPr marL="0" indent="0">
              <a:buNone/>
            </a:pPr>
            <a:r>
              <a:rPr lang="en-US" sz="1800" dirty="0"/>
              <a:t>                </a:t>
            </a:r>
            <a:r>
              <a:rPr lang="en-US" sz="1800" dirty="0" err="1"/>
              <a:t>topHit</a:t>
            </a:r>
            <a:r>
              <a:rPr lang="en-US" sz="1800" dirty="0"/>
              <a:t> = </a:t>
            </a:r>
            <a:r>
              <a:rPr lang="en-US" sz="1800" dirty="0" err="1"/>
              <a:t>accession_id</a:t>
            </a:r>
            <a:endParaRPr lang="en-US" sz="1800" b="0" dirty="0">
              <a:effectLst/>
            </a:endParaRPr>
          </a:p>
          <a:p>
            <a:pPr marL="0" indent="0">
              <a:buNone/>
            </a:pPr>
            <a:r>
              <a:rPr lang="en-US" sz="1800" dirty="0"/>
              <a:t>                </a:t>
            </a:r>
            <a:r>
              <a:rPr lang="en-US" sz="1800" dirty="0" err="1"/>
              <a:t>topHit_scientific_name</a:t>
            </a:r>
            <a:r>
              <a:rPr lang="en-US" sz="1800" dirty="0"/>
              <a:t> = </a:t>
            </a:r>
            <a:r>
              <a:rPr lang="en-US" sz="1800" dirty="0" err="1"/>
              <a:t>scientific_name</a:t>
            </a:r>
            <a:endParaRPr lang="en-US" sz="1800" b="0" dirty="0">
              <a:effectLst/>
            </a:endParaRPr>
          </a:p>
          <a:p>
            <a:pPr marL="0" indent="0">
              <a:buNone/>
            </a:pPr>
            <a:r>
              <a:rPr lang="en-US" sz="1800" dirty="0"/>
              <a:t>            </a:t>
            </a:r>
            <a:r>
              <a:rPr lang="en-US" sz="1800" dirty="0" err="1"/>
              <a:t>hit_count</a:t>
            </a:r>
            <a:r>
              <a:rPr lang="en-US" sz="1800" dirty="0"/>
              <a:t> += 1</a:t>
            </a:r>
            <a:endParaRPr lang="en-US" sz="1800" b="0" dirty="0">
              <a:effectLst/>
            </a:endParaRPr>
          </a:p>
          <a:p>
            <a:pPr marL="0" indent="0">
              <a:buNone/>
            </a:pPr>
            <a:r>
              <a:rPr lang="en-US" sz="1800" dirty="0"/>
              <a:t>            print(round(</a:t>
            </a:r>
            <a:r>
              <a:rPr lang="en-US" sz="1800" dirty="0" err="1"/>
              <a:t>query_cover_per</a:t>
            </a:r>
            <a:r>
              <a:rPr lang="en-US" sz="1800" dirty="0"/>
              <a:t>, 2), </a:t>
            </a:r>
            <a:r>
              <a:rPr lang="en-US" sz="1800" dirty="0" err="1"/>
              <a:t>evalue</a:t>
            </a:r>
            <a:r>
              <a:rPr lang="en-US" sz="1800" dirty="0"/>
              <a:t>, </a:t>
            </a:r>
            <a:r>
              <a:rPr lang="en-US" sz="1800" dirty="0" err="1"/>
              <a:t>accession_id</a:t>
            </a:r>
            <a:r>
              <a:rPr lang="en-US" sz="1800" dirty="0"/>
              <a:t>, </a:t>
            </a:r>
            <a:r>
              <a:rPr lang="en-US" sz="1800" dirty="0" err="1"/>
              <a:t>scientific_name</a:t>
            </a:r>
            <a:r>
              <a:rPr lang="en-US" sz="1800" dirty="0"/>
              <a:t>, </a:t>
            </a:r>
            <a:r>
              <a:rPr lang="en-US" sz="1800" dirty="0" err="1"/>
              <a:t>sep</a:t>
            </a:r>
            <a:r>
              <a:rPr lang="en-US" sz="1800" dirty="0"/>
              <a:t>='\t')</a:t>
            </a:r>
            <a:endParaRPr lang="en-US" sz="1800" b="0" dirty="0">
              <a:effectLst/>
            </a:endParaRPr>
          </a:p>
          <a:p>
            <a:pPr marL="0" indent="0">
              <a:buNone/>
            </a:pPr>
            <a:r>
              <a:rPr lang="en-US" sz="1800" dirty="0"/>
              <a:t>            row = ','.join(</a:t>
            </a:r>
            <a:endParaRPr lang="en-US" sz="1800" b="0" dirty="0">
              <a:effectLst/>
            </a:endParaRPr>
          </a:p>
          <a:p>
            <a:pPr marL="0" indent="0">
              <a:buNone/>
            </a:pPr>
            <a:r>
              <a:rPr lang="en-US" sz="1800" dirty="0"/>
              <a:t>                (</a:t>
            </a:r>
            <a:r>
              <a:rPr lang="en-US" sz="1800" dirty="0" err="1"/>
              <a:t>query_id</a:t>
            </a:r>
            <a:r>
              <a:rPr lang="en-US" sz="1800" dirty="0"/>
              <a:t>, </a:t>
            </a:r>
            <a:r>
              <a:rPr lang="en-US" sz="1800" dirty="0" err="1"/>
              <a:t>scientific_name</a:t>
            </a:r>
            <a:r>
              <a:rPr lang="en-US" sz="1800" dirty="0"/>
              <a:t>, </a:t>
            </a:r>
            <a:r>
              <a:rPr lang="en-US" sz="1800" dirty="0" err="1"/>
              <a:t>str</a:t>
            </a:r>
            <a:r>
              <a:rPr lang="en-US" sz="1800" dirty="0"/>
              <a:t>(</a:t>
            </a:r>
            <a:r>
              <a:rPr lang="en-US" sz="1800" dirty="0" err="1"/>
              <a:t>query_cover_per</a:t>
            </a:r>
            <a:r>
              <a:rPr lang="en-US" sz="1800" dirty="0"/>
              <a:t>), </a:t>
            </a:r>
            <a:r>
              <a:rPr lang="en-US" sz="1800" dirty="0" err="1"/>
              <a:t>str</a:t>
            </a:r>
            <a:r>
              <a:rPr lang="en-US" sz="1800" dirty="0"/>
              <a:t>(</a:t>
            </a:r>
            <a:r>
              <a:rPr lang="en-US" sz="1800" dirty="0" err="1"/>
              <a:t>evalue</a:t>
            </a:r>
            <a:r>
              <a:rPr lang="en-US" sz="1800" dirty="0"/>
              <a:t>), </a:t>
            </a:r>
            <a:r>
              <a:rPr lang="en-US" sz="1800" dirty="0" err="1"/>
              <a:t>str</a:t>
            </a:r>
            <a:r>
              <a:rPr lang="en-US" sz="1800" dirty="0"/>
              <a:t>(</a:t>
            </a:r>
            <a:r>
              <a:rPr lang="en-US" sz="1800" dirty="0" err="1"/>
              <a:t>per_identity</a:t>
            </a:r>
            <a:r>
              <a:rPr lang="en-US" sz="1800" dirty="0"/>
              <a:t>), </a:t>
            </a:r>
            <a:r>
              <a:rPr lang="en-US" sz="1800" dirty="0" err="1"/>
              <a:t>accession_id</a:t>
            </a:r>
            <a:r>
              <a:rPr lang="en-US" sz="1800" dirty="0"/>
              <a:t>)) + '\n'</a:t>
            </a:r>
            <a:endParaRPr lang="en-US" sz="1800" b="0" dirty="0">
              <a:effectLst/>
            </a:endParaRPr>
          </a:p>
          <a:p>
            <a:pPr marL="0" indent="0">
              <a:buNone/>
            </a:pPr>
            <a:r>
              <a:rPr lang="en-US" sz="1800" dirty="0"/>
              <a:t>            </a:t>
            </a:r>
            <a:r>
              <a:rPr lang="en-US" sz="1800" dirty="0" err="1"/>
              <a:t>output_csv_file.write</a:t>
            </a:r>
            <a:r>
              <a:rPr lang="en-US" sz="1800" dirty="0"/>
              <a:t>(row)</a:t>
            </a:r>
          </a:p>
          <a:p>
            <a:pPr marL="0" indent="0">
              <a:buNone/>
            </a:pPr>
            <a:endParaRPr lang="en-US" sz="1150" b="0" dirty="0">
              <a:effectLst/>
            </a:endParaRPr>
          </a:p>
          <a:p>
            <a:pPr marL="0" indent="0">
              <a:buNone/>
            </a:pPr>
            <a:br>
              <a:rPr lang="en-US" sz="1150" dirty="0"/>
            </a:br>
            <a:endParaRPr lang="en-US" sz="115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03AFBF-F5F5-4849-9833-AD1F544E12E6}"/>
              </a:ext>
            </a:extLst>
          </p:cNvPr>
          <p:cNvSpPr/>
          <p:nvPr/>
        </p:nvSpPr>
        <p:spPr>
          <a:xfrm>
            <a:off x="478971" y="2786742"/>
            <a:ext cx="7881258" cy="45117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4355</Words>
  <Application>Microsoft Macintosh PowerPoint</Application>
  <PresentationFormat>Widescreen</PresentationFormat>
  <Paragraphs>317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Python Pipeline Tutorial</vt:lpstr>
      <vt:lpstr>Link to code:</vt:lpstr>
      <vt:lpstr>Running Python in Google Colab environment</vt:lpstr>
      <vt:lpstr>PowerPoint Presentation</vt:lpstr>
      <vt:lpstr>Customizing the pipeline for research needs</vt:lpstr>
      <vt:lpstr>Changing the databases</vt:lpstr>
      <vt:lpstr>TAXID : Change the search database</vt:lpstr>
      <vt:lpstr>Changing cut-off parameters : Query coverage</vt:lpstr>
      <vt:lpstr>Changing cut-off parameters : Query coverage</vt:lpstr>
      <vt:lpstr>PowerPoint Presentation</vt:lpstr>
      <vt:lpstr>1. Importing parameters</vt:lpstr>
      <vt:lpstr>PowerPoint Presentation</vt:lpstr>
      <vt:lpstr>2. Initialize query parameters</vt:lpstr>
      <vt:lpstr>3. Auxiliary Routines and Classes</vt:lpstr>
      <vt:lpstr>3. Auxiliary Routines and Classes</vt:lpstr>
      <vt:lpstr>4. Auxiliary Routines and Classes - Part 2</vt:lpstr>
      <vt:lpstr>PowerPoint Presentation</vt:lpstr>
      <vt:lpstr>4. Auxiliary Routines and Classes - Part 2</vt:lpstr>
      <vt:lpstr>5. Auxiliary Routines and Classes - Part 3</vt:lpstr>
      <vt:lpstr>STEP 1 - Submit the query </vt:lpstr>
      <vt:lpstr>STEP 2 – Update status of the code</vt:lpstr>
      <vt:lpstr>PowerPoint Presentation</vt:lpstr>
      <vt:lpstr>STEP 3 – Downloading the positive hits</vt:lpstr>
      <vt:lpstr>PowerPoint Presentation</vt:lpstr>
      <vt:lpstr>STEP 4 : Parse the JSON file and write the top 10 results to an CSV file in the output folder</vt:lpstr>
      <vt:lpstr>STEP 4 (continued): Capturing the top 10 hits</vt:lpstr>
      <vt:lpstr>STEP 4 (continued): Calculating Query coverage</vt:lpstr>
      <vt:lpstr>STEP 4 (continued): Calculating Query coverage</vt:lpstr>
      <vt:lpstr>MAIN PROGRAM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Pipeline Tutorial</dc:title>
  <dc:creator>Vinayak Mathur</dc:creator>
  <cp:lastModifiedBy>Vinayak Mathur</cp:lastModifiedBy>
  <cp:revision>11</cp:revision>
  <dcterms:created xsi:type="dcterms:W3CDTF">2020-09-15T20:43:09Z</dcterms:created>
  <dcterms:modified xsi:type="dcterms:W3CDTF">2020-10-01T22:00:11Z</dcterms:modified>
</cp:coreProperties>
</file>