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BC64"/>
    <a:srgbClr val="8DC65A"/>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073" autoAdjust="0"/>
  </p:normalViewPr>
  <p:slideViewPr>
    <p:cSldViewPr>
      <p:cViewPr>
        <p:scale>
          <a:sx n="106" d="100"/>
          <a:sy n="106" d="100"/>
        </p:scale>
        <p:origin x="-73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l'\Downloads\classifcation%20diversity%20qube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l'\Downloads\classifcation%20diversity%20qubes.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l'\Downloads\classifcation%20diversity%20qubes.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l'\Downloads\classifcation%20diversity%20qubes.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Users\l'\Downloads\classifcation%20diversity%20qubes.xlsx"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lvl="0">
              <a:defRPr sz="600" b="1">
                <a:solidFill>
                  <a:srgbClr val="000000"/>
                </a:solidFill>
                <a:latin typeface="Times New Roman" panose="02020603050405020304" pitchFamily="18" charset="0"/>
                <a:cs typeface="Times New Roman" panose="02020603050405020304" pitchFamily="18" charset="0"/>
              </a:defRPr>
            </a:pPr>
            <a:r>
              <a:rPr lang="en-ZW" sz="600" dirty="0">
                <a:latin typeface="Times New Roman" panose="02020603050405020304" pitchFamily="18" charset="0"/>
                <a:cs typeface="Times New Roman" panose="02020603050405020304" pitchFamily="18" charset="0"/>
              </a:rPr>
              <a:t>Productivity vs. Employment Diversity of FMNs</a:t>
            </a:r>
          </a:p>
        </c:rich>
      </c:tx>
      <c:layout>
        <c:manualLayout>
          <c:xMode val="edge"/>
          <c:yMode val="edge"/>
          <c:x val="0.25632876891188328"/>
          <c:y val="1.7381628713355728E-2"/>
        </c:manualLayout>
      </c:layout>
      <c:overlay val="0"/>
    </c:title>
    <c:autoTitleDeleted val="0"/>
    <c:plotArea>
      <c:layout>
        <c:manualLayout>
          <c:layoutTarget val="inner"/>
          <c:xMode val="edge"/>
          <c:yMode val="edge"/>
          <c:x val="0.27434251113903807"/>
          <c:y val="0.22001153647464175"/>
          <c:w val="0.70611741280540552"/>
          <c:h val="0.58454652764115667"/>
        </c:manualLayout>
      </c:layout>
      <c:barChart>
        <c:barDir val="col"/>
        <c:grouping val="clustered"/>
        <c:varyColors val="1"/>
        <c:ser>
          <c:idx val="0"/>
          <c:order val="0"/>
          <c:tx>
            <c:strRef>
              <c:f>'[classifcation diversity qubes.xlsx]Productivity'!$B$3</c:f>
              <c:strCache>
                <c:ptCount val="1"/>
                <c:pt idx="0">
                  <c:v>Productivity (# total interactions/# videos analyzed)</c:v>
                </c:pt>
              </c:strCache>
            </c:strRef>
          </c:tx>
          <c:spPr>
            <a:solidFill>
              <a:srgbClr val="FF0000"/>
            </a:solidFill>
          </c:spPr>
          <c:invertIfNegative val="1"/>
          <c:cat>
            <c:strRef>
              <c:f>'[classifcation diversity qubes.xlsx]Productivity'!$A$4:$A$6</c:f>
              <c:strCache>
                <c:ptCount val="3"/>
                <c:pt idx="0">
                  <c:v>Low</c:v>
                </c:pt>
                <c:pt idx="1">
                  <c:v>Medium</c:v>
                </c:pt>
                <c:pt idx="2">
                  <c:v>High</c:v>
                </c:pt>
              </c:strCache>
            </c:strRef>
          </c:cat>
          <c:val>
            <c:numRef>
              <c:f>'[classifcation diversity qubes.xlsx]Productivity'!$B$4:$B$6</c:f>
              <c:numCache>
                <c:formatCode>General</c:formatCode>
                <c:ptCount val="3"/>
                <c:pt idx="0">
                  <c:v>13.3</c:v>
                </c:pt>
                <c:pt idx="1">
                  <c:v>15</c:v>
                </c:pt>
                <c:pt idx="2">
                  <c:v>12.2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150"/>
        <c:axId val="100840576"/>
        <c:axId val="100842496"/>
      </c:barChart>
      <c:catAx>
        <c:axId val="100840576"/>
        <c:scaling>
          <c:orientation val="minMax"/>
        </c:scaling>
        <c:delete val="0"/>
        <c:axPos val="b"/>
        <c:title>
          <c:tx>
            <c:rich>
              <a:bodyPr/>
              <a:lstStyle/>
              <a:p>
                <a:pPr lvl="0">
                  <a:defRPr>
                    <a:latin typeface="Times New Roman" panose="02020603050405020304" pitchFamily="18" charset="0"/>
                    <a:cs typeface="Times New Roman" panose="02020603050405020304" pitchFamily="18" charset="0"/>
                  </a:defRPr>
                </a:pPr>
                <a:r>
                  <a:rPr lang="en-ZW" sz="600" dirty="0">
                    <a:latin typeface="Times New Roman" panose="02020603050405020304" pitchFamily="18" charset="0"/>
                    <a:cs typeface="Times New Roman" panose="02020603050405020304" pitchFamily="18" charset="0"/>
                  </a:rPr>
                  <a:t>Employment Diversity</a:t>
                </a:r>
              </a:p>
            </c:rich>
          </c:tx>
          <c:layout>
            <c:manualLayout>
              <c:xMode val="edge"/>
              <c:yMode val="edge"/>
              <c:x val="0.3235612279871391"/>
              <c:y val="0.8942252618022285"/>
            </c:manualLayout>
          </c:layout>
          <c:overlay val="0"/>
        </c:title>
        <c:majorTickMark val="cross"/>
        <c:minorTickMark val="cross"/>
        <c:tickLblPos val="nextTo"/>
        <c:txPr>
          <a:bodyPr/>
          <a:lstStyle/>
          <a:p>
            <a:pPr lvl="0">
              <a:defRPr sz="600">
                <a:latin typeface="Times New Roman" panose="02020603050405020304" pitchFamily="18" charset="0"/>
                <a:cs typeface="Times New Roman" panose="02020603050405020304" pitchFamily="18" charset="0"/>
              </a:defRPr>
            </a:pPr>
            <a:endParaRPr lang="en-US"/>
          </a:p>
        </c:txPr>
        <c:crossAx val="100842496"/>
        <c:crosses val="autoZero"/>
        <c:auto val="1"/>
        <c:lblAlgn val="ctr"/>
        <c:lblOffset val="100"/>
        <c:noMultiLvlLbl val="1"/>
      </c:catAx>
      <c:valAx>
        <c:axId val="100842496"/>
        <c:scaling>
          <c:orientation val="minMax"/>
        </c:scaling>
        <c:delete val="0"/>
        <c:axPos val="l"/>
        <c:majorGridlines>
          <c:spPr>
            <a:ln>
              <a:solidFill>
                <a:srgbClr val="B7B7B7"/>
              </a:solidFill>
            </a:ln>
          </c:spPr>
        </c:majorGridlines>
        <c:title>
          <c:tx>
            <c:rich>
              <a:bodyPr/>
              <a:lstStyle/>
              <a:p>
                <a:pPr lvl="0">
                  <a:defRPr>
                    <a:latin typeface="Times New Roman" panose="02020603050405020304" pitchFamily="18" charset="0"/>
                    <a:cs typeface="Times New Roman" panose="02020603050405020304" pitchFamily="18" charset="0"/>
                  </a:defRPr>
                </a:pPr>
                <a:r>
                  <a:rPr lang="en-ZW" sz="600" dirty="0">
                    <a:latin typeface="Times New Roman" panose="02020603050405020304" pitchFamily="18" charset="0"/>
                    <a:cs typeface="Times New Roman" panose="02020603050405020304" pitchFamily="18" charset="0"/>
                  </a:rPr>
                  <a:t>Productivity </a:t>
                </a:r>
                <a:r>
                  <a:rPr lang="en-ZW" sz="600" dirty="0" smtClean="0">
                    <a:latin typeface="Times New Roman" panose="02020603050405020304" pitchFamily="18" charset="0"/>
                    <a:cs typeface="Times New Roman" panose="02020603050405020304" pitchFamily="18" charset="0"/>
                  </a:rPr>
                  <a:t>(# </a:t>
                </a:r>
                <a:r>
                  <a:rPr lang="en-ZW" sz="600" dirty="0">
                    <a:latin typeface="Times New Roman" panose="02020603050405020304" pitchFamily="18" charset="0"/>
                    <a:cs typeface="Times New Roman" panose="02020603050405020304" pitchFamily="18" charset="0"/>
                  </a:rPr>
                  <a:t>total interactions/# videos </a:t>
                </a:r>
                <a:r>
                  <a:rPr lang="en-ZW" sz="600" dirty="0" err="1">
                    <a:latin typeface="Times New Roman" panose="02020603050405020304" pitchFamily="18" charset="0"/>
                    <a:cs typeface="Times New Roman" panose="02020603050405020304" pitchFamily="18" charset="0"/>
                  </a:rPr>
                  <a:t>analyzed</a:t>
                </a:r>
                <a:r>
                  <a:rPr lang="en-ZW" sz="600" dirty="0">
                    <a:latin typeface="Times New Roman" panose="02020603050405020304" pitchFamily="18" charset="0"/>
                    <a:cs typeface="Times New Roman" panose="02020603050405020304" pitchFamily="18" charset="0"/>
                  </a:rPr>
                  <a:t>)</a:t>
                </a:r>
              </a:p>
            </c:rich>
          </c:tx>
          <c:layout>
            <c:manualLayout>
              <c:xMode val="edge"/>
              <c:yMode val="edge"/>
              <c:x val="1.8999526692888968E-2"/>
              <c:y val="0.14652576060918171"/>
            </c:manualLayout>
          </c:layout>
          <c:overlay val="0"/>
        </c:title>
        <c:numFmt formatCode="General" sourceLinked="1"/>
        <c:majorTickMark val="cross"/>
        <c:minorTickMark val="cross"/>
        <c:tickLblPos val="nextTo"/>
        <c:spPr>
          <a:ln w="47625">
            <a:noFill/>
          </a:ln>
        </c:spPr>
        <c:txPr>
          <a:bodyPr/>
          <a:lstStyle/>
          <a:p>
            <a:pPr lvl="0">
              <a:defRPr sz="600">
                <a:latin typeface="Times New Roman" panose="02020603050405020304" pitchFamily="18" charset="0"/>
                <a:cs typeface="Times New Roman" panose="02020603050405020304" pitchFamily="18" charset="0"/>
              </a:defRPr>
            </a:pPr>
            <a:endParaRPr lang="en-US"/>
          </a:p>
        </c:txPr>
        <c:crossAx val="100840576"/>
        <c:crosses val="autoZero"/>
        <c:crossBetween val="between"/>
      </c:valAx>
      <c:spPr>
        <a:noFill/>
        <a:ln>
          <a:noFill/>
        </a:ln>
      </c:spPr>
    </c:plotArea>
    <c:plotVisOnly val="1"/>
    <c:dispBlanksAs val="zero"/>
    <c:showDLblsOverMax val="1"/>
  </c:chart>
  <c:spPr>
    <a:ln>
      <a:solidFill>
        <a:sysClr val="windowText" lastClr="000000"/>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lvl="0">
              <a:defRPr sz="1600" b="1">
                <a:solidFill>
                  <a:srgbClr val="000000"/>
                </a:solidFill>
                <a:latin typeface="Times New Roman" panose="02020603050405020304" pitchFamily="18" charset="0"/>
                <a:cs typeface="Times New Roman" panose="02020603050405020304" pitchFamily="18" charset="0"/>
              </a:defRPr>
            </a:pPr>
            <a:r>
              <a:rPr lang="en-ZW" sz="600" dirty="0">
                <a:latin typeface="Times New Roman" panose="02020603050405020304" pitchFamily="18" charset="0"/>
                <a:cs typeface="Times New Roman" panose="02020603050405020304" pitchFamily="18" charset="0"/>
              </a:rPr>
              <a:t>Productivity vs. Organization Diversity of FMNs</a:t>
            </a:r>
          </a:p>
        </c:rich>
      </c:tx>
      <c:layout>
        <c:manualLayout>
          <c:xMode val="edge"/>
          <c:yMode val="edge"/>
          <c:x val="0.25955423350575685"/>
          <c:y val="6.4382166003902402E-3"/>
        </c:manualLayout>
      </c:layout>
      <c:overlay val="0"/>
    </c:title>
    <c:autoTitleDeleted val="0"/>
    <c:plotArea>
      <c:layout>
        <c:manualLayout>
          <c:layoutTarget val="inner"/>
          <c:xMode val="edge"/>
          <c:yMode val="edge"/>
          <c:x val="0.25317454129046346"/>
          <c:y val="0.17805685959912065"/>
          <c:w val="0.74494699377947793"/>
          <c:h val="0.64265996958400695"/>
        </c:manualLayout>
      </c:layout>
      <c:barChart>
        <c:barDir val="col"/>
        <c:grouping val="clustered"/>
        <c:varyColors val="1"/>
        <c:ser>
          <c:idx val="0"/>
          <c:order val="0"/>
          <c:tx>
            <c:strRef>
              <c:f>'[classifcation diversity qubes.xlsx]Productivity'!$B$10</c:f>
              <c:strCache>
                <c:ptCount val="1"/>
                <c:pt idx="0">
                  <c:v>Productivity (# total interactions/ # videos analyzed)</c:v>
                </c:pt>
              </c:strCache>
            </c:strRef>
          </c:tx>
          <c:spPr>
            <a:solidFill>
              <a:srgbClr val="00FF00"/>
            </a:solidFill>
          </c:spPr>
          <c:invertIfNegative val="1"/>
          <c:cat>
            <c:strRef>
              <c:f>'[classifcation diversity qubes.xlsx]Productivity'!$A$11:$A$13</c:f>
              <c:strCache>
                <c:ptCount val="3"/>
                <c:pt idx="0">
                  <c:v>Low</c:v>
                </c:pt>
                <c:pt idx="1">
                  <c:v>Medium</c:v>
                </c:pt>
                <c:pt idx="2">
                  <c:v>High</c:v>
                </c:pt>
              </c:strCache>
            </c:strRef>
          </c:cat>
          <c:val>
            <c:numRef>
              <c:f>'[classifcation diversity qubes.xlsx]Productivity'!$B$11:$B$13</c:f>
              <c:numCache>
                <c:formatCode>General</c:formatCode>
                <c:ptCount val="3"/>
                <c:pt idx="0">
                  <c:v>12.2</c:v>
                </c:pt>
                <c:pt idx="1">
                  <c:v>13.3</c:v>
                </c:pt>
                <c:pt idx="2">
                  <c:v>15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150"/>
        <c:axId val="100494336"/>
        <c:axId val="100525184"/>
      </c:barChart>
      <c:catAx>
        <c:axId val="100494336"/>
        <c:scaling>
          <c:orientation val="minMax"/>
        </c:scaling>
        <c:delete val="0"/>
        <c:axPos val="b"/>
        <c:title>
          <c:tx>
            <c:rich>
              <a:bodyPr/>
              <a:lstStyle/>
              <a:p>
                <a:pPr lvl="0">
                  <a:defRPr>
                    <a:latin typeface="Times New Roman" panose="02020603050405020304" pitchFamily="18" charset="0"/>
                    <a:cs typeface="Times New Roman" panose="02020603050405020304" pitchFamily="18" charset="0"/>
                  </a:defRPr>
                </a:pPr>
                <a:r>
                  <a:rPr lang="en-ZW" sz="600" dirty="0">
                    <a:latin typeface="Times New Roman" panose="02020603050405020304" pitchFamily="18" charset="0"/>
                    <a:cs typeface="Times New Roman" panose="02020603050405020304" pitchFamily="18" charset="0"/>
                  </a:rPr>
                  <a:t>Organization Diversity</a:t>
                </a:r>
              </a:p>
            </c:rich>
          </c:tx>
          <c:layout>
            <c:manualLayout>
              <c:xMode val="edge"/>
              <c:yMode val="edge"/>
              <c:x val="0.33583022027981718"/>
              <c:y val="0.91443160960179015"/>
            </c:manualLayout>
          </c:layout>
          <c:overlay val="0"/>
        </c:title>
        <c:majorTickMark val="cross"/>
        <c:minorTickMark val="cross"/>
        <c:tickLblPos val="nextTo"/>
        <c:txPr>
          <a:bodyPr/>
          <a:lstStyle/>
          <a:p>
            <a:pPr lvl="0">
              <a:defRPr sz="600">
                <a:latin typeface="Times New Roman" panose="02020603050405020304" pitchFamily="18" charset="0"/>
                <a:cs typeface="Times New Roman" panose="02020603050405020304" pitchFamily="18" charset="0"/>
              </a:defRPr>
            </a:pPr>
            <a:endParaRPr lang="en-US"/>
          </a:p>
        </c:txPr>
        <c:crossAx val="100525184"/>
        <c:crosses val="autoZero"/>
        <c:auto val="1"/>
        <c:lblAlgn val="ctr"/>
        <c:lblOffset val="100"/>
        <c:noMultiLvlLbl val="1"/>
      </c:catAx>
      <c:valAx>
        <c:axId val="100525184"/>
        <c:scaling>
          <c:orientation val="minMax"/>
        </c:scaling>
        <c:delete val="0"/>
        <c:axPos val="l"/>
        <c:majorGridlines>
          <c:spPr>
            <a:ln>
              <a:solidFill>
                <a:srgbClr val="B7B7B7"/>
              </a:solidFill>
            </a:ln>
          </c:spPr>
        </c:majorGridlines>
        <c:title>
          <c:tx>
            <c:rich>
              <a:bodyPr/>
              <a:lstStyle/>
              <a:p>
                <a:pPr lvl="0">
                  <a:defRPr>
                    <a:latin typeface="Times New Roman" panose="02020603050405020304" pitchFamily="18" charset="0"/>
                    <a:cs typeface="Times New Roman" panose="02020603050405020304" pitchFamily="18" charset="0"/>
                  </a:defRPr>
                </a:pPr>
                <a:r>
                  <a:rPr lang="en-ZW" sz="600" dirty="0">
                    <a:latin typeface="Times New Roman" panose="02020603050405020304" pitchFamily="18" charset="0"/>
                    <a:cs typeface="Times New Roman" panose="02020603050405020304" pitchFamily="18" charset="0"/>
                  </a:rPr>
                  <a:t>Productivity </a:t>
                </a:r>
                <a:r>
                  <a:rPr lang="en-ZW" sz="600" dirty="0" smtClean="0">
                    <a:latin typeface="Times New Roman" panose="02020603050405020304" pitchFamily="18" charset="0"/>
                    <a:cs typeface="Times New Roman" panose="02020603050405020304" pitchFamily="18" charset="0"/>
                  </a:rPr>
                  <a:t>Number(# </a:t>
                </a:r>
                <a:r>
                  <a:rPr lang="en-ZW" sz="600" dirty="0">
                    <a:latin typeface="Times New Roman" panose="02020603050405020304" pitchFamily="18" charset="0"/>
                    <a:cs typeface="Times New Roman" panose="02020603050405020304" pitchFamily="18" charset="0"/>
                  </a:rPr>
                  <a:t>total interactions/ # videos </a:t>
                </a:r>
                <a:r>
                  <a:rPr lang="en-ZW" sz="600" dirty="0" err="1">
                    <a:latin typeface="Times New Roman" panose="02020603050405020304" pitchFamily="18" charset="0"/>
                    <a:cs typeface="Times New Roman" panose="02020603050405020304" pitchFamily="18" charset="0"/>
                  </a:rPr>
                  <a:t>analyzed</a:t>
                </a:r>
                <a:r>
                  <a:rPr lang="en-ZW" sz="600" dirty="0">
                    <a:latin typeface="Times New Roman" panose="02020603050405020304" pitchFamily="18" charset="0"/>
                    <a:cs typeface="Times New Roman" panose="02020603050405020304" pitchFamily="18" charset="0"/>
                  </a:rPr>
                  <a:t>)</a:t>
                </a:r>
              </a:p>
            </c:rich>
          </c:tx>
          <c:layout>
            <c:manualLayout>
              <c:xMode val="edge"/>
              <c:yMode val="edge"/>
              <c:x val="3.8664801304796458E-6"/>
              <c:y val="0.1148159969945915"/>
            </c:manualLayout>
          </c:layout>
          <c:overlay val="0"/>
        </c:title>
        <c:numFmt formatCode="General" sourceLinked="1"/>
        <c:majorTickMark val="cross"/>
        <c:minorTickMark val="cross"/>
        <c:tickLblPos val="nextTo"/>
        <c:spPr>
          <a:ln w="47625">
            <a:noFill/>
          </a:ln>
        </c:spPr>
        <c:txPr>
          <a:bodyPr/>
          <a:lstStyle/>
          <a:p>
            <a:pPr lvl="0">
              <a:defRPr sz="600">
                <a:latin typeface="Times New Roman" panose="02020603050405020304" pitchFamily="18" charset="0"/>
                <a:cs typeface="Times New Roman" panose="02020603050405020304" pitchFamily="18" charset="0"/>
              </a:defRPr>
            </a:pPr>
            <a:endParaRPr lang="en-US"/>
          </a:p>
        </c:txPr>
        <c:crossAx val="100494336"/>
        <c:crosses val="autoZero"/>
        <c:crossBetween val="between"/>
      </c:valAx>
    </c:plotArea>
    <c:plotVisOnly val="1"/>
    <c:dispBlanksAs val="zero"/>
    <c:showDLblsOverMax val="1"/>
  </c:chart>
  <c:spPr>
    <a:ln>
      <a:solidFill>
        <a:sysClr val="windowText" lastClr="000000"/>
      </a:solid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6187641521768"/>
          <c:y val="0.19463783819310249"/>
          <c:w val="0.58465711327746206"/>
          <c:h val="0.63193125274420325"/>
        </c:manualLayout>
      </c:layout>
      <c:barChart>
        <c:barDir val="col"/>
        <c:grouping val="stacked"/>
        <c:varyColors val="1"/>
        <c:ser>
          <c:idx val="0"/>
          <c:order val="0"/>
          <c:tx>
            <c:strRef>
              <c:f>'[classifcation diversity qubes.xlsx]Organization Type'!$A$13</c:f>
              <c:strCache>
                <c:ptCount val="1"/>
                <c:pt idx="0">
                  <c:v>Baccalaureate University</c:v>
                </c:pt>
              </c:strCache>
            </c:strRef>
          </c:tx>
          <c:spPr>
            <a:solidFill>
              <a:srgbClr val="3366CC"/>
            </a:solidFill>
          </c:spPr>
          <c:invertIfNegative val="1"/>
          <c:cat>
            <c:strRef>
              <c:f>'[classifcation diversity qubes.xlsx]Organization Type'!$B$12:$D$12</c:f>
              <c:strCache>
                <c:ptCount val="3"/>
                <c:pt idx="0">
                  <c:v>Integrate</c:v>
                </c:pt>
                <c:pt idx="1">
                  <c:v>DryadLab</c:v>
                </c:pt>
                <c:pt idx="2">
                  <c:v>Data Discovery</c:v>
                </c:pt>
              </c:strCache>
            </c:strRef>
          </c:cat>
          <c:val>
            <c:numRef>
              <c:f>'[classifcation diversity qubes.xlsx]Organization Type'!$B$13:$D$13</c:f>
              <c:numCache>
                <c:formatCode>0%</c:formatCode>
                <c:ptCount val="3"/>
                <c:pt idx="0">
                  <c:v>0.6</c:v>
                </c:pt>
                <c:pt idx="1">
                  <c:v>0.5</c:v>
                </c:pt>
                <c:pt idx="2">
                  <c:v>0.75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1"/>
          <c:order val="1"/>
          <c:tx>
            <c:strRef>
              <c:f>'[classifcation diversity qubes.xlsx]Organization Type'!$A$14</c:f>
              <c:strCache>
                <c:ptCount val="1"/>
                <c:pt idx="0">
                  <c:v>Masters College</c:v>
                </c:pt>
              </c:strCache>
            </c:strRef>
          </c:tx>
          <c:spPr>
            <a:solidFill>
              <a:srgbClr val="DC3912"/>
            </a:solidFill>
          </c:spPr>
          <c:invertIfNegative val="1"/>
          <c:cat>
            <c:strRef>
              <c:f>'[classifcation diversity qubes.xlsx]Organization Type'!$B$12:$D$12</c:f>
              <c:strCache>
                <c:ptCount val="3"/>
                <c:pt idx="0">
                  <c:v>Integrate</c:v>
                </c:pt>
                <c:pt idx="1">
                  <c:v>DryadLab</c:v>
                </c:pt>
                <c:pt idx="2">
                  <c:v>Data Discovery</c:v>
                </c:pt>
              </c:strCache>
            </c:strRef>
          </c:cat>
          <c:val>
            <c:numRef>
              <c:f>'[classifcation diversity qubes.xlsx]Organization Type'!$B$14:$D$14</c:f>
              <c:numCache>
                <c:formatCode>0.00%</c:formatCode>
                <c:ptCount val="3"/>
                <c:pt idx="0" formatCode="0%">
                  <c:v>0</c:v>
                </c:pt>
                <c:pt idx="1">
                  <c:v>0.33333333333333298</c:v>
                </c:pt>
                <c:pt idx="2" formatCode="0%">
                  <c:v>0.25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2"/>
          <c:order val="2"/>
          <c:tx>
            <c:strRef>
              <c:f>'[classifcation diversity qubes.xlsx]Organization Type'!$A$15</c:f>
              <c:strCache>
                <c:ptCount val="1"/>
                <c:pt idx="0">
                  <c:v>Associates College</c:v>
                </c:pt>
              </c:strCache>
            </c:strRef>
          </c:tx>
          <c:spPr>
            <a:solidFill>
              <a:srgbClr val="FF9900"/>
            </a:solidFill>
          </c:spPr>
          <c:invertIfNegative val="1"/>
          <c:cat>
            <c:strRef>
              <c:f>'[classifcation diversity qubes.xlsx]Organization Type'!$B$12:$D$12</c:f>
              <c:strCache>
                <c:ptCount val="3"/>
                <c:pt idx="0">
                  <c:v>Integrate</c:v>
                </c:pt>
                <c:pt idx="1">
                  <c:v>DryadLab</c:v>
                </c:pt>
                <c:pt idx="2">
                  <c:v>Data Discovery</c:v>
                </c:pt>
              </c:strCache>
            </c:strRef>
          </c:cat>
          <c:val>
            <c:numRef>
              <c:f>'[classifcation diversity qubes.xlsx]Organization Type'!$B$15:$D$15</c:f>
              <c:numCache>
                <c:formatCode>0%</c:formatCode>
                <c:ptCount val="3"/>
                <c:pt idx="0">
                  <c:v>0.2</c:v>
                </c:pt>
                <c:pt idx="1">
                  <c:v>0</c:v>
                </c:pt>
                <c:pt idx="2">
                  <c:v>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3"/>
          <c:order val="3"/>
          <c:tx>
            <c:strRef>
              <c:f>'[classifcation diversity qubes.xlsx]Organization Type'!$A$16</c:f>
              <c:strCache>
                <c:ptCount val="1"/>
                <c:pt idx="0">
                  <c:v>Doctoral Research University</c:v>
                </c:pt>
              </c:strCache>
            </c:strRef>
          </c:tx>
          <c:spPr>
            <a:solidFill>
              <a:srgbClr val="109618"/>
            </a:solidFill>
          </c:spPr>
          <c:invertIfNegative val="1"/>
          <c:cat>
            <c:strRef>
              <c:f>'[classifcation diversity qubes.xlsx]Organization Type'!$B$12:$D$12</c:f>
              <c:strCache>
                <c:ptCount val="3"/>
                <c:pt idx="0">
                  <c:v>Integrate</c:v>
                </c:pt>
                <c:pt idx="1">
                  <c:v>DryadLab</c:v>
                </c:pt>
                <c:pt idx="2">
                  <c:v>Data Discovery</c:v>
                </c:pt>
              </c:strCache>
            </c:strRef>
          </c:cat>
          <c:val>
            <c:numRef>
              <c:f>'[classifcation diversity qubes.xlsx]Organization Type'!$B$16:$D$16</c:f>
              <c:numCache>
                <c:formatCode>0%</c:formatCode>
                <c:ptCount val="3"/>
                <c:pt idx="0">
                  <c:v>0.2</c:v>
                </c:pt>
                <c:pt idx="1">
                  <c:v>0</c:v>
                </c:pt>
                <c:pt idx="2">
                  <c:v>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4"/>
          <c:order val="4"/>
          <c:tx>
            <c:strRef>
              <c:f>'[classifcation diversity qubes.xlsx]Organization Type'!$A$17</c:f>
              <c:strCache>
                <c:ptCount val="1"/>
                <c:pt idx="0">
                  <c:v>K-12 Precollege</c:v>
                </c:pt>
              </c:strCache>
            </c:strRef>
          </c:tx>
          <c:spPr>
            <a:solidFill>
              <a:srgbClr val="990099"/>
            </a:solidFill>
          </c:spPr>
          <c:invertIfNegative val="1"/>
          <c:cat>
            <c:strRef>
              <c:f>'[classifcation diversity qubes.xlsx]Organization Type'!$B$12:$D$12</c:f>
              <c:strCache>
                <c:ptCount val="3"/>
                <c:pt idx="0">
                  <c:v>Integrate</c:v>
                </c:pt>
                <c:pt idx="1">
                  <c:v>DryadLab</c:v>
                </c:pt>
                <c:pt idx="2">
                  <c:v>Data Discovery</c:v>
                </c:pt>
              </c:strCache>
            </c:strRef>
          </c:cat>
          <c:val>
            <c:numRef>
              <c:f>'[classifcation diversity qubes.xlsx]Organization Type'!$B$17:$D$17</c:f>
              <c:numCache>
                <c:formatCode>0.00%</c:formatCode>
                <c:ptCount val="3"/>
                <c:pt idx="0" formatCode="0%">
                  <c:v>0</c:v>
                </c:pt>
                <c:pt idx="1">
                  <c:v>0.16666666666666599</c:v>
                </c:pt>
                <c:pt idx="2" formatCode="0%">
                  <c:v>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150"/>
        <c:overlap val="100"/>
        <c:axId val="102084992"/>
        <c:axId val="102086528"/>
      </c:barChart>
      <c:catAx>
        <c:axId val="102084992"/>
        <c:scaling>
          <c:orientation val="minMax"/>
        </c:scaling>
        <c:delete val="0"/>
        <c:axPos val="b"/>
        <c:majorTickMark val="cross"/>
        <c:minorTickMark val="cross"/>
        <c:tickLblPos val="nextTo"/>
        <c:txPr>
          <a:bodyPr/>
          <a:lstStyle/>
          <a:p>
            <a:pPr lvl="0">
              <a:defRPr sz="600">
                <a:latin typeface="Times New Roman" panose="02020603050405020304" pitchFamily="18" charset="0"/>
                <a:cs typeface="Times New Roman" panose="02020603050405020304" pitchFamily="18" charset="0"/>
              </a:defRPr>
            </a:pPr>
            <a:endParaRPr lang="en-US"/>
          </a:p>
        </c:txPr>
        <c:crossAx val="102086528"/>
        <c:crosses val="autoZero"/>
        <c:auto val="1"/>
        <c:lblAlgn val="ctr"/>
        <c:lblOffset val="100"/>
        <c:noMultiLvlLbl val="1"/>
      </c:catAx>
      <c:valAx>
        <c:axId val="102086528"/>
        <c:scaling>
          <c:orientation val="minMax"/>
          <c:max val="1"/>
        </c:scaling>
        <c:delete val="0"/>
        <c:axPos val="l"/>
        <c:majorGridlines>
          <c:spPr>
            <a:ln>
              <a:solidFill>
                <a:srgbClr val="B7B7B7"/>
              </a:solidFill>
            </a:ln>
          </c:spPr>
        </c:majorGridlines>
        <c:numFmt formatCode="0%" sourceLinked="1"/>
        <c:majorTickMark val="cross"/>
        <c:minorTickMark val="cross"/>
        <c:tickLblPos val="nextTo"/>
        <c:spPr>
          <a:ln w="47625">
            <a:noFill/>
          </a:ln>
        </c:spPr>
        <c:txPr>
          <a:bodyPr/>
          <a:lstStyle/>
          <a:p>
            <a:pPr lvl="0">
              <a:defRPr sz="600">
                <a:latin typeface="Times New Roman" panose="02020603050405020304" pitchFamily="18" charset="0"/>
                <a:cs typeface="Times New Roman" panose="02020603050405020304" pitchFamily="18" charset="0"/>
              </a:defRPr>
            </a:pPr>
            <a:endParaRPr lang="en-US"/>
          </a:p>
        </c:txPr>
        <c:crossAx val="102084992"/>
        <c:crossesAt val="1"/>
        <c:crossBetween val="between"/>
      </c:valAx>
    </c:plotArea>
    <c:legend>
      <c:legendPos val="r"/>
      <c:layout>
        <c:manualLayout>
          <c:xMode val="edge"/>
          <c:yMode val="edge"/>
          <c:x val="0.6744095425437272"/>
          <c:y val="0.14748546542144117"/>
          <c:w val="0.31189380173632142"/>
          <c:h val="0.71339909809372304"/>
        </c:manualLayout>
      </c:layout>
      <c:overlay val="0"/>
      <c:txPr>
        <a:bodyPr/>
        <a:lstStyle/>
        <a:p>
          <a:pPr>
            <a:defRPr sz="600">
              <a:latin typeface="Times New Roman" panose="02020603050405020304" pitchFamily="18" charset="0"/>
              <a:cs typeface="Times New Roman" panose="02020603050405020304" pitchFamily="18" charset="0"/>
            </a:defRPr>
          </a:pPr>
          <a:endParaRPr lang="en-US"/>
        </a:p>
      </c:txPr>
    </c:legend>
    <c:plotVisOnly val="1"/>
    <c:dispBlanksAs val="zero"/>
    <c:showDLblsOverMax val="1"/>
  </c:chart>
  <c:spPr>
    <a:ln>
      <a:solidFill>
        <a:sysClr val="windowText" lastClr="000000"/>
      </a:solid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8447333648717"/>
          <c:y val="0.1319941194737683"/>
          <c:w val="0.63090279477043154"/>
          <c:h val="0.73168034780548308"/>
        </c:manualLayout>
      </c:layout>
      <c:barChart>
        <c:barDir val="col"/>
        <c:grouping val="stacked"/>
        <c:varyColors val="1"/>
        <c:ser>
          <c:idx val="0"/>
          <c:order val="0"/>
          <c:tx>
            <c:strRef>
              <c:f>'[classifcation diversity qubes.xlsx]Employment'!$A$8</c:f>
              <c:strCache>
                <c:ptCount val="1"/>
                <c:pt idx="0">
                  <c:v>%Tenured</c:v>
                </c:pt>
              </c:strCache>
            </c:strRef>
          </c:tx>
          <c:spPr>
            <a:solidFill>
              <a:srgbClr val="3366CC"/>
            </a:solidFill>
          </c:spPr>
          <c:invertIfNegative val="1"/>
          <c:cat>
            <c:strRef>
              <c:f>'[classifcation diversity qubes.xlsx]Employment'!$B$7:$D$7</c:f>
              <c:strCache>
                <c:ptCount val="3"/>
                <c:pt idx="0">
                  <c:v>Integrate</c:v>
                </c:pt>
                <c:pt idx="1">
                  <c:v>DryadLab</c:v>
                </c:pt>
                <c:pt idx="2">
                  <c:v>Data Discovery</c:v>
                </c:pt>
              </c:strCache>
            </c:strRef>
          </c:cat>
          <c:val>
            <c:numRef>
              <c:f>'[classifcation diversity qubes.xlsx]Employment'!$B$8:$D$8</c:f>
              <c:numCache>
                <c:formatCode>0%</c:formatCode>
                <c:ptCount val="3"/>
                <c:pt idx="0">
                  <c:v>0.56999999999999995</c:v>
                </c:pt>
                <c:pt idx="1">
                  <c:v>0.83</c:v>
                </c:pt>
                <c:pt idx="2">
                  <c:v>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ser>
          <c:idx val="1"/>
          <c:order val="1"/>
          <c:tx>
            <c:strRef>
              <c:f>'[classifcation diversity qubes.xlsx]Employment'!$A$9</c:f>
              <c:strCache>
                <c:ptCount val="1"/>
                <c:pt idx="0">
                  <c:v>%Non-tenured</c:v>
                </c:pt>
              </c:strCache>
            </c:strRef>
          </c:tx>
          <c:spPr>
            <a:solidFill>
              <a:srgbClr val="DC3912"/>
            </a:solidFill>
          </c:spPr>
          <c:invertIfNegative val="1"/>
          <c:cat>
            <c:strRef>
              <c:f>'[classifcation diversity qubes.xlsx]Employment'!$B$7:$D$7</c:f>
              <c:strCache>
                <c:ptCount val="3"/>
                <c:pt idx="0">
                  <c:v>Integrate</c:v>
                </c:pt>
                <c:pt idx="1">
                  <c:v>DryadLab</c:v>
                </c:pt>
                <c:pt idx="2">
                  <c:v>Data Discovery</c:v>
                </c:pt>
              </c:strCache>
            </c:strRef>
          </c:cat>
          <c:val>
            <c:numRef>
              <c:f>'[classifcation diversity qubes.xlsx]Employment'!$B$9:$D$9</c:f>
              <c:numCache>
                <c:formatCode>0%</c:formatCode>
                <c:ptCount val="3"/>
                <c:pt idx="0">
                  <c:v>0.43</c:v>
                </c:pt>
                <c:pt idx="1">
                  <c:v>0.17</c:v>
                </c:pt>
                <c:pt idx="2">
                  <c:v>0</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150"/>
        <c:overlap val="100"/>
        <c:axId val="121973376"/>
        <c:axId val="122007936"/>
      </c:barChart>
      <c:catAx>
        <c:axId val="121973376"/>
        <c:scaling>
          <c:orientation val="minMax"/>
        </c:scaling>
        <c:delete val="0"/>
        <c:axPos val="b"/>
        <c:majorTickMark val="cross"/>
        <c:minorTickMark val="cross"/>
        <c:tickLblPos val="nextTo"/>
        <c:crossAx val="122007936"/>
        <c:crosses val="autoZero"/>
        <c:auto val="1"/>
        <c:lblAlgn val="ctr"/>
        <c:lblOffset val="100"/>
        <c:noMultiLvlLbl val="1"/>
      </c:catAx>
      <c:valAx>
        <c:axId val="122007936"/>
        <c:scaling>
          <c:orientation val="minMax"/>
          <c:max val="1"/>
        </c:scaling>
        <c:delete val="0"/>
        <c:axPos val="l"/>
        <c:majorGridlines>
          <c:spPr>
            <a:ln>
              <a:solidFill>
                <a:srgbClr val="B7B7B7"/>
              </a:solidFill>
            </a:ln>
          </c:spPr>
        </c:majorGridlines>
        <c:numFmt formatCode="0%" sourceLinked="1"/>
        <c:majorTickMark val="cross"/>
        <c:minorTickMark val="cross"/>
        <c:tickLblPos val="nextTo"/>
        <c:spPr>
          <a:ln w="47625">
            <a:noFill/>
          </a:ln>
        </c:spPr>
        <c:crossAx val="121973376"/>
        <c:crosses val="autoZero"/>
        <c:crossBetween val="between"/>
      </c:valAx>
    </c:plotArea>
    <c:legend>
      <c:legendPos val="r"/>
      <c:layout>
        <c:manualLayout>
          <c:xMode val="edge"/>
          <c:yMode val="edge"/>
          <c:x val="0.71131928244781217"/>
          <c:y val="0.39785008966186974"/>
          <c:w val="0.26566143880796356"/>
          <c:h val="0.26790320467139239"/>
        </c:manualLayout>
      </c:layout>
      <c:overlay val="0"/>
    </c:legend>
    <c:plotVisOnly val="1"/>
    <c:dispBlanksAs val="zero"/>
    <c:showDLblsOverMax val="1"/>
  </c:chart>
  <c:spPr>
    <a:ln>
      <a:solidFill>
        <a:sysClr val="windowText" lastClr="000000"/>
      </a:solidFill>
    </a:ln>
  </c:spPr>
  <c:txPr>
    <a:bodyPr/>
    <a:lstStyle/>
    <a:p>
      <a:pPr>
        <a:defRPr sz="600">
          <a:latin typeface="Times New Roman" panose="02020603050405020304" pitchFamily="18" charset="0"/>
          <a:cs typeface="Times New Roman" panose="02020603050405020304" pitchFamily="18"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lvl="0">
              <a:defRPr sz="1600" b="1">
                <a:solidFill>
                  <a:srgbClr val="000000"/>
                </a:solidFill>
                <a:latin typeface="Times New Roman" panose="02020603050405020304" pitchFamily="18" charset="0"/>
                <a:cs typeface="Times New Roman" panose="02020603050405020304" pitchFamily="18" charset="0"/>
              </a:defRPr>
            </a:pPr>
            <a:r>
              <a:rPr lang="en-ZW" sz="600" dirty="0">
                <a:latin typeface="Times New Roman" panose="02020603050405020304" pitchFamily="18" charset="0"/>
                <a:cs typeface="Times New Roman" panose="02020603050405020304" pitchFamily="18" charset="0"/>
              </a:rPr>
              <a:t>Productivity vs. Regional </a:t>
            </a:r>
            <a:endParaRPr lang="en-ZW" sz="600" dirty="0" smtClean="0">
              <a:latin typeface="Times New Roman" panose="02020603050405020304" pitchFamily="18" charset="0"/>
              <a:cs typeface="Times New Roman" panose="02020603050405020304" pitchFamily="18" charset="0"/>
            </a:endParaRPr>
          </a:p>
          <a:p>
            <a:pPr lvl="0">
              <a:defRPr sz="1600" b="1">
                <a:solidFill>
                  <a:srgbClr val="000000"/>
                </a:solidFill>
                <a:latin typeface="Times New Roman" panose="02020603050405020304" pitchFamily="18" charset="0"/>
                <a:cs typeface="Times New Roman" panose="02020603050405020304" pitchFamily="18" charset="0"/>
              </a:defRPr>
            </a:pPr>
            <a:r>
              <a:rPr lang="en-ZW" sz="600" dirty="0" smtClean="0">
                <a:latin typeface="Times New Roman" panose="02020603050405020304" pitchFamily="18" charset="0"/>
                <a:cs typeface="Times New Roman" panose="02020603050405020304" pitchFamily="18" charset="0"/>
              </a:rPr>
              <a:t>Diversity </a:t>
            </a:r>
            <a:r>
              <a:rPr lang="en-ZW" sz="600" dirty="0">
                <a:latin typeface="Times New Roman" panose="02020603050405020304" pitchFamily="18" charset="0"/>
                <a:cs typeface="Times New Roman" panose="02020603050405020304" pitchFamily="18" charset="0"/>
              </a:rPr>
              <a:t>of FMNs</a:t>
            </a:r>
          </a:p>
        </c:rich>
      </c:tx>
      <c:layout>
        <c:manualLayout>
          <c:xMode val="edge"/>
          <c:yMode val="edge"/>
          <c:x val="0.31152016320657872"/>
          <c:y val="3.039896888155268E-2"/>
        </c:manualLayout>
      </c:layout>
      <c:overlay val="0"/>
    </c:title>
    <c:autoTitleDeleted val="0"/>
    <c:plotArea>
      <c:layout>
        <c:manualLayout>
          <c:layoutTarget val="inner"/>
          <c:xMode val="edge"/>
          <c:yMode val="edge"/>
          <c:x val="0.22805204966563131"/>
          <c:y val="0.19331362684371395"/>
          <c:w val="0.74295685895601349"/>
          <c:h val="0.63359198200204037"/>
        </c:manualLayout>
      </c:layout>
      <c:barChart>
        <c:barDir val="col"/>
        <c:grouping val="clustered"/>
        <c:varyColors val="1"/>
        <c:ser>
          <c:idx val="0"/>
          <c:order val="0"/>
          <c:tx>
            <c:strRef>
              <c:f>'[classifcation diversity qubes.xlsx]Productivity'!$B$29</c:f>
              <c:strCache>
                <c:ptCount val="1"/>
                <c:pt idx="0">
                  <c:v>Productivity (# total interactions/ # videos analyzed)</c:v>
                </c:pt>
              </c:strCache>
            </c:strRef>
          </c:tx>
          <c:spPr>
            <a:solidFill>
              <a:srgbClr val="3366CC"/>
            </a:solidFill>
          </c:spPr>
          <c:invertIfNegative val="1"/>
          <c:cat>
            <c:strRef>
              <c:f>'[classifcation diversity qubes.xlsx]Productivity'!$A$30:$A$32</c:f>
              <c:strCache>
                <c:ptCount val="3"/>
                <c:pt idx="0">
                  <c:v>Low</c:v>
                </c:pt>
                <c:pt idx="1">
                  <c:v>Medium</c:v>
                </c:pt>
                <c:pt idx="2">
                  <c:v>High</c:v>
                </c:pt>
              </c:strCache>
            </c:strRef>
          </c:cat>
          <c:val>
            <c:numRef>
              <c:f>'[classifcation diversity qubes.xlsx]Productivity'!$B$30:$B$32</c:f>
              <c:numCache>
                <c:formatCode>General</c:formatCode>
                <c:ptCount val="3"/>
                <c:pt idx="0">
                  <c:v>12.2</c:v>
                </c:pt>
                <c:pt idx="1">
                  <c:v>13.3</c:v>
                </c:pt>
                <c:pt idx="2">
                  <c:v>15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150"/>
        <c:axId val="122097664"/>
        <c:axId val="122099584"/>
      </c:barChart>
      <c:catAx>
        <c:axId val="122097664"/>
        <c:scaling>
          <c:orientation val="minMax"/>
        </c:scaling>
        <c:delete val="0"/>
        <c:axPos val="b"/>
        <c:title>
          <c:tx>
            <c:rich>
              <a:bodyPr/>
              <a:lstStyle/>
              <a:p>
                <a:pPr lvl="0">
                  <a:defRPr>
                    <a:latin typeface="Times New Roman" panose="02020603050405020304" pitchFamily="18" charset="0"/>
                    <a:cs typeface="Times New Roman" panose="02020603050405020304" pitchFamily="18" charset="0"/>
                  </a:defRPr>
                </a:pPr>
                <a:r>
                  <a:rPr lang="en-ZW" sz="600" dirty="0">
                    <a:latin typeface="Times New Roman" panose="02020603050405020304" pitchFamily="18" charset="0"/>
                    <a:cs typeface="Times New Roman" panose="02020603050405020304" pitchFamily="18" charset="0"/>
                  </a:rPr>
                  <a:t>Regional Diversity </a:t>
                </a:r>
              </a:p>
            </c:rich>
          </c:tx>
          <c:layout/>
          <c:overlay val="0"/>
        </c:title>
        <c:majorTickMark val="cross"/>
        <c:minorTickMark val="cross"/>
        <c:tickLblPos val="nextTo"/>
        <c:txPr>
          <a:bodyPr/>
          <a:lstStyle/>
          <a:p>
            <a:pPr lvl="0">
              <a:defRPr sz="600">
                <a:latin typeface="Times New Roman" panose="02020603050405020304" pitchFamily="18" charset="0"/>
                <a:cs typeface="Times New Roman" panose="02020603050405020304" pitchFamily="18" charset="0"/>
              </a:defRPr>
            </a:pPr>
            <a:endParaRPr lang="en-US"/>
          </a:p>
        </c:txPr>
        <c:crossAx val="122099584"/>
        <c:crosses val="autoZero"/>
        <c:auto val="1"/>
        <c:lblAlgn val="ctr"/>
        <c:lblOffset val="100"/>
        <c:noMultiLvlLbl val="1"/>
      </c:catAx>
      <c:valAx>
        <c:axId val="122099584"/>
        <c:scaling>
          <c:orientation val="minMax"/>
        </c:scaling>
        <c:delete val="0"/>
        <c:axPos val="l"/>
        <c:majorGridlines>
          <c:spPr>
            <a:ln>
              <a:solidFill>
                <a:srgbClr val="B7B7B7"/>
              </a:solidFill>
            </a:ln>
          </c:spPr>
        </c:majorGridlines>
        <c:title>
          <c:tx>
            <c:rich>
              <a:bodyPr/>
              <a:lstStyle/>
              <a:p>
                <a:pPr lvl="0">
                  <a:defRPr sz="600">
                    <a:latin typeface="Times New Roman" panose="02020603050405020304" pitchFamily="18" charset="0"/>
                    <a:cs typeface="Times New Roman" panose="02020603050405020304" pitchFamily="18" charset="0"/>
                  </a:defRPr>
                </a:pPr>
                <a:r>
                  <a:rPr lang="en-ZW" sz="600" dirty="0">
                    <a:latin typeface="Times New Roman" panose="02020603050405020304" pitchFamily="18" charset="0"/>
                    <a:cs typeface="Times New Roman" panose="02020603050405020304" pitchFamily="18" charset="0"/>
                  </a:rPr>
                  <a:t>Productivity (# total interactions/ # videos </a:t>
                </a:r>
                <a:r>
                  <a:rPr lang="en-ZW" sz="600" dirty="0" err="1">
                    <a:latin typeface="Times New Roman" panose="02020603050405020304" pitchFamily="18" charset="0"/>
                    <a:cs typeface="Times New Roman" panose="02020603050405020304" pitchFamily="18" charset="0"/>
                  </a:rPr>
                  <a:t>analyzed</a:t>
                </a:r>
                <a:r>
                  <a:rPr lang="en-ZW" sz="600" dirty="0">
                    <a:latin typeface="Times New Roman" panose="02020603050405020304" pitchFamily="18" charset="0"/>
                    <a:cs typeface="Times New Roman" panose="02020603050405020304" pitchFamily="18" charset="0"/>
                  </a:rPr>
                  <a:t>)</a:t>
                </a:r>
              </a:p>
            </c:rich>
          </c:tx>
          <c:layout>
            <c:manualLayout>
              <c:xMode val="edge"/>
              <c:yMode val="edge"/>
              <c:x val="1.7749634386806944E-2"/>
              <c:y val="0.11264720170307582"/>
            </c:manualLayout>
          </c:layout>
          <c:overlay val="0"/>
        </c:title>
        <c:numFmt formatCode="General" sourceLinked="1"/>
        <c:majorTickMark val="cross"/>
        <c:minorTickMark val="cross"/>
        <c:tickLblPos val="nextTo"/>
        <c:spPr>
          <a:ln w="47625">
            <a:noFill/>
          </a:ln>
        </c:spPr>
        <c:txPr>
          <a:bodyPr/>
          <a:lstStyle/>
          <a:p>
            <a:pPr lvl="0">
              <a:defRPr sz="600">
                <a:latin typeface="Times New Roman" panose="02020603050405020304" pitchFamily="18" charset="0"/>
                <a:cs typeface="Times New Roman" panose="02020603050405020304" pitchFamily="18" charset="0"/>
              </a:defRPr>
            </a:pPr>
            <a:endParaRPr lang="en-US"/>
          </a:p>
        </c:txPr>
        <c:crossAx val="122097664"/>
        <c:crosses val="autoZero"/>
        <c:crossBetween val="between"/>
      </c:valAx>
    </c:plotArea>
    <c:plotVisOnly val="1"/>
    <c:dispBlanksAs val="zero"/>
    <c:showDLblsOverMax val="1"/>
  </c:chart>
  <c:spPr>
    <a:ln>
      <a:solidFill>
        <a:sysClr val="windowText" lastClr="000000"/>
      </a:solidFill>
    </a:ln>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W"/>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6F5605-CAD4-4C4C-86F3-5CFE7043A2A7}" type="datetimeFigureOut">
              <a:rPr lang="en-ZW" smtClean="0"/>
              <a:t>4/20/2016</a:t>
            </a:fld>
            <a:endParaRPr lang="en-ZW"/>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W"/>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W"/>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A276A1-57D3-464C-A2F8-6E987F996EF2}" type="slidenum">
              <a:rPr lang="en-ZW" smtClean="0"/>
              <a:t>‹#›</a:t>
            </a:fld>
            <a:endParaRPr lang="en-ZW"/>
          </a:p>
        </p:txBody>
      </p:sp>
    </p:spTree>
    <p:extLst>
      <p:ext uri="{BB962C8B-B14F-4D97-AF65-F5344CB8AC3E}">
        <p14:creationId xmlns:p14="http://schemas.microsoft.com/office/powerpoint/2010/main" val="333043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10"/>
          </p:nvPr>
        </p:nvSpPr>
        <p:spPr/>
        <p:txBody>
          <a:bodyPr/>
          <a:lstStyle/>
          <a:p>
            <a:fld id="{74A276A1-57D3-464C-A2F8-6E987F996EF2}" type="slidenum">
              <a:rPr lang="en-ZW" smtClean="0"/>
              <a:t>1</a:t>
            </a:fld>
            <a:endParaRPr lang="en-ZW"/>
          </a:p>
        </p:txBody>
      </p:sp>
    </p:spTree>
    <p:extLst>
      <p:ext uri="{BB962C8B-B14F-4D97-AF65-F5344CB8AC3E}">
        <p14:creationId xmlns:p14="http://schemas.microsoft.com/office/powerpoint/2010/main" val="3225855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W"/>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W"/>
          </a:p>
        </p:txBody>
      </p:sp>
      <p:sp>
        <p:nvSpPr>
          <p:cNvPr id="4" name="Date Placeholder 3"/>
          <p:cNvSpPr>
            <a:spLocks noGrp="1"/>
          </p:cNvSpPr>
          <p:nvPr>
            <p:ph type="dt" sz="half" idx="10"/>
          </p:nvPr>
        </p:nvSpPr>
        <p:spPr/>
        <p:txBody>
          <a:bodyPr/>
          <a:lstStyle/>
          <a:p>
            <a:fld id="{0DEA5663-9E5B-482E-A848-9CE4A462C059}" type="datetimeFigureOut">
              <a:rPr lang="en-ZW" smtClean="0"/>
              <a:t>4/20/2016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1777168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0DEA5663-9E5B-482E-A848-9CE4A462C059}" type="datetimeFigureOut">
              <a:rPr lang="en-ZW" smtClean="0"/>
              <a:t>4/20/2016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28039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W"/>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0DEA5663-9E5B-482E-A848-9CE4A462C059}" type="datetimeFigureOut">
              <a:rPr lang="en-ZW" smtClean="0"/>
              <a:t>4/20/2016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1902714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0DEA5663-9E5B-482E-A848-9CE4A462C059}" type="datetimeFigureOut">
              <a:rPr lang="en-ZW" smtClean="0"/>
              <a:t>4/20/2016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2072043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W"/>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EA5663-9E5B-482E-A848-9CE4A462C059}" type="datetimeFigureOut">
              <a:rPr lang="en-ZW" smtClean="0"/>
              <a:t>4/20/2016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3608340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Date Placeholder 4"/>
          <p:cNvSpPr>
            <a:spLocks noGrp="1"/>
          </p:cNvSpPr>
          <p:nvPr>
            <p:ph type="dt" sz="half" idx="10"/>
          </p:nvPr>
        </p:nvSpPr>
        <p:spPr/>
        <p:txBody>
          <a:bodyPr/>
          <a:lstStyle/>
          <a:p>
            <a:fld id="{0DEA5663-9E5B-482E-A848-9CE4A462C059}" type="datetimeFigureOut">
              <a:rPr lang="en-ZW" smtClean="0"/>
              <a:t>4/20/2016</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302811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W"/>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7" name="Date Placeholder 6"/>
          <p:cNvSpPr>
            <a:spLocks noGrp="1"/>
          </p:cNvSpPr>
          <p:nvPr>
            <p:ph type="dt" sz="half" idx="10"/>
          </p:nvPr>
        </p:nvSpPr>
        <p:spPr/>
        <p:txBody>
          <a:bodyPr/>
          <a:lstStyle/>
          <a:p>
            <a:fld id="{0DEA5663-9E5B-482E-A848-9CE4A462C059}" type="datetimeFigureOut">
              <a:rPr lang="en-ZW" smtClean="0"/>
              <a:t>4/20/2016</a:t>
            </a:fld>
            <a:endParaRPr lang="en-ZW"/>
          </a:p>
        </p:txBody>
      </p:sp>
      <p:sp>
        <p:nvSpPr>
          <p:cNvPr id="8" name="Footer Placeholder 7"/>
          <p:cNvSpPr>
            <a:spLocks noGrp="1"/>
          </p:cNvSpPr>
          <p:nvPr>
            <p:ph type="ftr" sz="quarter" idx="11"/>
          </p:nvPr>
        </p:nvSpPr>
        <p:spPr/>
        <p:txBody>
          <a:bodyPr/>
          <a:lstStyle/>
          <a:p>
            <a:endParaRPr lang="en-ZW"/>
          </a:p>
        </p:txBody>
      </p:sp>
      <p:sp>
        <p:nvSpPr>
          <p:cNvPr id="9" name="Slide Number Placeholder 8"/>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3307752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Date Placeholder 2"/>
          <p:cNvSpPr>
            <a:spLocks noGrp="1"/>
          </p:cNvSpPr>
          <p:nvPr>
            <p:ph type="dt" sz="half" idx="10"/>
          </p:nvPr>
        </p:nvSpPr>
        <p:spPr/>
        <p:txBody>
          <a:bodyPr/>
          <a:lstStyle/>
          <a:p>
            <a:fld id="{0DEA5663-9E5B-482E-A848-9CE4A462C059}" type="datetimeFigureOut">
              <a:rPr lang="en-ZW" smtClean="0"/>
              <a:t>4/20/2016</a:t>
            </a:fld>
            <a:endParaRPr lang="en-ZW"/>
          </a:p>
        </p:txBody>
      </p:sp>
      <p:sp>
        <p:nvSpPr>
          <p:cNvPr id="4" name="Footer Placeholder 3"/>
          <p:cNvSpPr>
            <a:spLocks noGrp="1"/>
          </p:cNvSpPr>
          <p:nvPr>
            <p:ph type="ftr" sz="quarter" idx="11"/>
          </p:nvPr>
        </p:nvSpPr>
        <p:spPr/>
        <p:txBody>
          <a:bodyPr/>
          <a:lstStyle/>
          <a:p>
            <a:endParaRPr lang="en-ZW"/>
          </a:p>
        </p:txBody>
      </p:sp>
      <p:sp>
        <p:nvSpPr>
          <p:cNvPr id="5" name="Slide Number Placeholder 4"/>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4177731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A5663-9E5B-482E-A848-9CE4A462C059}" type="datetimeFigureOut">
              <a:rPr lang="en-ZW" smtClean="0"/>
              <a:t>4/20/2016</a:t>
            </a:fld>
            <a:endParaRPr lang="en-ZW"/>
          </a:p>
        </p:txBody>
      </p:sp>
      <p:sp>
        <p:nvSpPr>
          <p:cNvPr id="3" name="Footer Placeholder 2"/>
          <p:cNvSpPr>
            <a:spLocks noGrp="1"/>
          </p:cNvSpPr>
          <p:nvPr>
            <p:ph type="ftr" sz="quarter" idx="11"/>
          </p:nvPr>
        </p:nvSpPr>
        <p:spPr/>
        <p:txBody>
          <a:bodyPr/>
          <a:lstStyle/>
          <a:p>
            <a:endParaRPr lang="en-ZW"/>
          </a:p>
        </p:txBody>
      </p:sp>
      <p:sp>
        <p:nvSpPr>
          <p:cNvPr id="4" name="Slide Number Placeholder 3"/>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155040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W"/>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A5663-9E5B-482E-A848-9CE4A462C059}" type="datetimeFigureOut">
              <a:rPr lang="en-ZW" smtClean="0"/>
              <a:t>4/20/2016</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318878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W"/>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EA5663-9E5B-482E-A848-9CE4A462C059}" type="datetimeFigureOut">
              <a:rPr lang="en-ZW" smtClean="0"/>
              <a:t>4/20/2016</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E5CACF61-4118-4BD5-AF18-BB00AB7C4FB7}" type="slidenum">
              <a:rPr lang="en-ZW" smtClean="0"/>
              <a:t>‹#›</a:t>
            </a:fld>
            <a:endParaRPr lang="en-ZW"/>
          </a:p>
        </p:txBody>
      </p:sp>
    </p:spTree>
    <p:extLst>
      <p:ext uri="{BB962C8B-B14F-4D97-AF65-F5344CB8AC3E}">
        <p14:creationId xmlns:p14="http://schemas.microsoft.com/office/powerpoint/2010/main" val="390686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EBC6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W"/>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A5663-9E5B-482E-A848-9CE4A462C059}" type="datetimeFigureOut">
              <a:rPr lang="en-ZW" smtClean="0"/>
              <a:t>4/20/2016</a:t>
            </a:fld>
            <a:endParaRPr lang="en-ZW"/>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W"/>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ACF61-4118-4BD5-AF18-BB00AB7C4FB7}" type="slidenum">
              <a:rPr lang="en-ZW" smtClean="0"/>
              <a:t>‹#›</a:t>
            </a:fld>
            <a:endParaRPr lang="en-ZW"/>
          </a:p>
        </p:txBody>
      </p:sp>
    </p:spTree>
    <p:extLst>
      <p:ext uri="{BB962C8B-B14F-4D97-AF65-F5344CB8AC3E}">
        <p14:creationId xmlns:p14="http://schemas.microsoft.com/office/powerpoint/2010/main" val="3399275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13" Type="http://schemas.openxmlformats.org/officeDocument/2006/relationships/image" Target="../media/image8.jpg"/><Relationship Id="rId18"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chart" Target="../charts/chart3.xml"/><Relationship Id="rId12" Type="http://schemas.openxmlformats.org/officeDocument/2006/relationships/image" Target="../media/image7.jpg"/><Relationship Id="rId17"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9.jpeg"/><Relationship Id="rId20"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chart" Target="../charts/chart2.xml"/><Relationship Id="rId11" Type="http://schemas.openxmlformats.org/officeDocument/2006/relationships/image" Target="../media/image6.jpeg"/><Relationship Id="rId5" Type="http://schemas.openxmlformats.org/officeDocument/2006/relationships/chart" Target="../charts/chart1.xml"/><Relationship Id="rId15" Type="http://schemas.openxmlformats.org/officeDocument/2006/relationships/chart" Target="../charts/chart5.xml"/><Relationship Id="rId10" Type="http://schemas.openxmlformats.org/officeDocument/2006/relationships/image" Target="../media/image5.png"/><Relationship Id="rId19" Type="http://schemas.openxmlformats.org/officeDocument/2006/relationships/image" Target="../media/image12.png"/><Relationship Id="rId4" Type="http://schemas.openxmlformats.org/officeDocument/2006/relationships/image" Target="../media/image2.jpeg"/><Relationship Id="rId9" Type="http://schemas.openxmlformats.org/officeDocument/2006/relationships/image" Target="../media/image4.png"/><Relationship Id="rId1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EBC64"/>
        </a:solidFill>
        <a:effectLst/>
      </p:bgPr>
    </p:bg>
    <p:spTree>
      <p:nvGrpSpPr>
        <p:cNvPr id="1" name=""/>
        <p:cNvGrpSpPr/>
        <p:nvPr/>
      </p:nvGrpSpPr>
      <p:grpSpPr>
        <a:xfrm>
          <a:off x="0" y="0"/>
          <a:ext cx="0" cy="0"/>
          <a:chOff x="0" y="0"/>
          <a:chExt cx="0" cy="0"/>
        </a:xfrm>
      </p:grpSpPr>
      <p:sp>
        <p:nvSpPr>
          <p:cNvPr id="16" name="Rectangle 15"/>
          <p:cNvSpPr/>
          <p:nvPr/>
        </p:nvSpPr>
        <p:spPr>
          <a:xfrm>
            <a:off x="2097250" y="4504990"/>
            <a:ext cx="4800600" cy="227765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W"/>
          </a:p>
        </p:txBody>
      </p:sp>
      <p:sp>
        <p:nvSpPr>
          <p:cNvPr id="32" name="Rectangle 31"/>
          <p:cNvSpPr/>
          <p:nvPr/>
        </p:nvSpPr>
        <p:spPr>
          <a:xfrm>
            <a:off x="6953683" y="4516558"/>
            <a:ext cx="2123771" cy="226232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W"/>
          </a:p>
        </p:txBody>
      </p:sp>
      <p:sp>
        <p:nvSpPr>
          <p:cNvPr id="21" name="Rectangle 20"/>
          <p:cNvSpPr/>
          <p:nvPr/>
        </p:nvSpPr>
        <p:spPr>
          <a:xfrm>
            <a:off x="75284" y="4516558"/>
            <a:ext cx="1950661" cy="2254519"/>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W"/>
          </a:p>
        </p:txBody>
      </p:sp>
      <p:sp>
        <p:nvSpPr>
          <p:cNvPr id="15" name="Rectangle 14"/>
          <p:cNvSpPr/>
          <p:nvPr/>
        </p:nvSpPr>
        <p:spPr>
          <a:xfrm>
            <a:off x="75284" y="1015622"/>
            <a:ext cx="1950661" cy="343407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W"/>
          </a:p>
        </p:txBody>
      </p:sp>
      <p:sp>
        <p:nvSpPr>
          <p:cNvPr id="14" name="Rectangle 13"/>
          <p:cNvSpPr/>
          <p:nvPr/>
        </p:nvSpPr>
        <p:spPr>
          <a:xfrm>
            <a:off x="2097250" y="1015622"/>
            <a:ext cx="4800600" cy="344502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W"/>
          </a:p>
        </p:txBody>
      </p:sp>
      <p:sp>
        <p:nvSpPr>
          <p:cNvPr id="6" name="TextBox 5"/>
          <p:cNvSpPr txBox="1"/>
          <p:nvPr/>
        </p:nvSpPr>
        <p:spPr>
          <a:xfrm>
            <a:off x="1043615" y="83915"/>
            <a:ext cx="6983953" cy="892552"/>
          </a:xfrm>
          <a:prstGeom prst="rect">
            <a:avLst/>
          </a:prstGeom>
          <a:solidFill>
            <a:schemeClr val="bg1"/>
          </a:solidFill>
          <a:ln w="38100">
            <a:solidFill>
              <a:schemeClr val="tx1"/>
            </a:solidFill>
          </a:ln>
        </p:spPr>
        <p:txBody>
          <a:bodyPr wrap="square" rtlCol="0">
            <a:spAutoFit/>
          </a:bodyPr>
          <a:lstStyle/>
          <a:p>
            <a:pPr algn="ctr"/>
            <a:r>
              <a:rPr lang="en-ZW" b="1" dirty="0" smtClean="0">
                <a:latin typeface="Times New Roman" panose="02020603050405020304" pitchFamily="18" charset="0"/>
                <a:ea typeface="Verdana" panose="020B0604030504040204" pitchFamily="34" charset="0"/>
                <a:cs typeface="Times New Roman" panose="02020603050405020304" pitchFamily="18" charset="0"/>
              </a:rPr>
              <a:t>The Impact of Diversity on Group </a:t>
            </a:r>
            <a:r>
              <a:rPr lang="en-ZW" b="1" dirty="0">
                <a:latin typeface="Times New Roman" panose="02020603050405020304" pitchFamily="18" charset="0"/>
                <a:ea typeface="Verdana" panose="020B0604030504040204" pitchFamily="34" charset="0"/>
                <a:cs typeface="Times New Roman" panose="02020603050405020304" pitchFamily="18" charset="0"/>
              </a:rPr>
              <a:t>P</a:t>
            </a:r>
            <a:r>
              <a:rPr lang="en-ZW" b="1" dirty="0" smtClean="0">
                <a:latin typeface="Times New Roman" panose="02020603050405020304" pitchFamily="18" charset="0"/>
                <a:ea typeface="Verdana" panose="020B0604030504040204" pitchFamily="34" charset="0"/>
                <a:cs typeface="Times New Roman" panose="02020603050405020304" pitchFamily="18" charset="0"/>
              </a:rPr>
              <a:t>roductivity Within Online</a:t>
            </a:r>
          </a:p>
          <a:p>
            <a:pPr algn="ctr"/>
            <a:r>
              <a:rPr lang="en-ZW" b="1" dirty="0" smtClean="0">
                <a:latin typeface="Times New Roman" panose="02020603050405020304" pitchFamily="18" charset="0"/>
                <a:ea typeface="Verdana" panose="020B0604030504040204" pitchFamily="34" charset="0"/>
                <a:cs typeface="Times New Roman" panose="02020603050405020304" pitchFamily="18" charset="0"/>
              </a:rPr>
              <a:t> Faculty Mentoring Networks (FMNs) of Educators</a:t>
            </a:r>
          </a:p>
          <a:p>
            <a:pPr algn="ctr"/>
            <a:endParaRPr lang="en-ZW" sz="1600" b="1" dirty="0">
              <a:ln w="12700">
                <a:solidFill>
                  <a:schemeClr val="tx1"/>
                </a:solidFill>
              </a:ln>
              <a:latin typeface="Verdana" panose="020B0604030504040204" pitchFamily="34" charset="0"/>
              <a:ea typeface="Verdana" panose="020B0604030504040204" pitchFamily="34" charset="0"/>
              <a:cs typeface="Verdana" panose="020B0604030504040204" pitchFamily="34" charset="0"/>
            </a:endParaRPr>
          </a:p>
        </p:txBody>
      </p:sp>
      <p:sp>
        <p:nvSpPr>
          <p:cNvPr id="10" name="TextBox 9"/>
          <p:cNvSpPr txBox="1"/>
          <p:nvPr/>
        </p:nvSpPr>
        <p:spPr>
          <a:xfrm>
            <a:off x="662863" y="1007669"/>
            <a:ext cx="1622612" cy="246221"/>
          </a:xfrm>
          <a:prstGeom prst="rect">
            <a:avLst/>
          </a:prstGeom>
          <a:noFill/>
        </p:spPr>
        <p:txBody>
          <a:bodyPr wrap="square" rtlCol="0">
            <a:spAutoFit/>
          </a:bodyPr>
          <a:lstStyle/>
          <a:p>
            <a:r>
              <a:rPr lang="en-US" sz="1000" b="1" dirty="0" smtClean="0">
                <a:latin typeface="Times New Roman" panose="02020603050405020304" pitchFamily="18" charset="0"/>
                <a:cs typeface="Times New Roman" panose="02020603050405020304" pitchFamily="18" charset="0"/>
              </a:rPr>
              <a:t>Introduction</a:t>
            </a:r>
            <a:endParaRPr lang="en-ZW" sz="1000"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1328487" y="4516558"/>
            <a:ext cx="4800599" cy="246221"/>
          </a:xfrm>
          <a:prstGeom prst="rect">
            <a:avLst/>
          </a:prstGeom>
          <a:noFill/>
        </p:spPr>
        <p:txBody>
          <a:bodyPr wrap="square" rtlCol="0">
            <a:spAutoFit/>
          </a:bodyPr>
          <a:lstStyle/>
          <a:p>
            <a:pPr algn="ctr"/>
            <a:r>
              <a:rPr lang="en-US" sz="1000" b="1" dirty="0" smtClean="0">
                <a:latin typeface="Times New Roman" panose="02020603050405020304" pitchFamily="18" charset="0"/>
                <a:cs typeface="Times New Roman" panose="02020603050405020304" pitchFamily="18" charset="0"/>
              </a:rPr>
              <a:t>Hypothesis</a:t>
            </a:r>
          </a:p>
        </p:txBody>
      </p:sp>
      <p:sp>
        <p:nvSpPr>
          <p:cNvPr id="12" name="TextBox 11"/>
          <p:cNvSpPr txBox="1"/>
          <p:nvPr/>
        </p:nvSpPr>
        <p:spPr>
          <a:xfrm>
            <a:off x="3831254" y="1038956"/>
            <a:ext cx="1309023" cy="246221"/>
          </a:xfrm>
          <a:prstGeom prst="rect">
            <a:avLst/>
          </a:prstGeom>
          <a:noFill/>
        </p:spPr>
        <p:txBody>
          <a:bodyPr wrap="square" rtlCol="0">
            <a:spAutoFit/>
          </a:bodyPr>
          <a:lstStyle/>
          <a:p>
            <a:pPr algn="ctr"/>
            <a:r>
              <a:rPr lang="en-US" sz="1000" b="1" dirty="0" smtClean="0">
                <a:latin typeface="Times New Roman" panose="02020603050405020304" pitchFamily="18" charset="0"/>
                <a:cs typeface="Times New Roman" panose="02020603050405020304" pitchFamily="18" charset="0"/>
              </a:rPr>
              <a:t>Methods</a:t>
            </a:r>
            <a:endParaRPr lang="en-ZW" sz="1000" b="1"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1662412" y="693699"/>
            <a:ext cx="5791200" cy="246221"/>
          </a:xfrm>
          <a:prstGeom prst="rect">
            <a:avLst/>
          </a:prstGeom>
          <a:noFill/>
        </p:spPr>
        <p:txBody>
          <a:bodyPr wrap="square" rtlCol="0">
            <a:spAutoFit/>
          </a:bodyPr>
          <a:lstStyle/>
          <a:p>
            <a:pPr algn="ctr"/>
            <a:r>
              <a:rPr lang="en-US" sz="800" i="1" dirty="0" smtClean="0">
                <a:latin typeface="Times New Roman" panose="02020603050405020304" pitchFamily="18" charset="0"/>
                <a:cs typeface="Times New Roman" panose="02020603050405020304" pitchFamily="18" charset="0"/>
              </a:rPr>
              <a:t>Loretta Liu &amp; Katie </a:t>
            </a:r>
            <a:r>
              <a:rPr lang="en-US" sz="800" i="1" dirty="0" err="1" smtClean="0">
                <a:latin typeface="Times New Roman" panose="02020603050405020304" pitchFamily="18" charset="0"/>
                <a:cs typeface="Times New Roman" panose="02020603050405020304" pitchFamily="18" charset="0"/>
              </a:rPr>
              <a:t>Grobengeiser</a:t>
            </a:r>
            <a:r>
              <a:rPr lang="en-US" sz="800" i="1" dirty="0" smtClean="0">
                <a:latin typeface="Times New Roman" panose="02020603050405020304" pitchFamily="18" charset="0"/>
                <a:cs typeface="Times New Roman" panose="02020603050405020304" pitchFamily="18" charset="0"/>
              </a:rPr>
              <a:t>        Mentors: Dr</a:t>
            </a:r>
            <a:r>
              <a:rPr lang="en-US" sz="800" i="1" dirty="0">
                <a:latin typeface="Times New Roman" panose="02020603050405020304" pitchFamily="18" charset="0"/>
                <a:cs typeface="Times New Roman" panose="02020603050405020304" pitchFamily="18" charset="0"/>
              </a:rPr>
              <a:t>.</a:t>
            </a:r>
            <a:r>
              <a:rPr lang="en-US" sz="800" i="1" dirty="0" smtClean="0">
                <a:latin typeface="Times New Roman" panose="02020603050405020304" pitchFamily="18" charset="0"/>
                <a:cs typeface="Times New Roman" panose="02020603050405020304" pitchFamily="18" charset="0"/>
              </a:rPr>
              <a:t> Samuel S. Donovan, PhD. &amp; Dr. Alison  N. Hale, PhD</a:t>
            </a:r>
            <a:r>
              <a:rPr lang="en-US" sz="1000" i="1" dirty="0" smtClean="0">
                <a:latin typeface="Times New Roman" panose="02020603050405020304" pitchFamily="18" charset="0"/>
                <a:cs typeface="Times New Roman" panose="02020603050405020304" pitchFamily="18" charset="0"/>
              </a:rPr>
              <a:t>. </a:t>
            </a:r>
            <a:endParaRPr lang="en-ZW" sz="1000" i="1" dirty="0">
              <a:latin typeface="Times New Roman" panose="02020603050405020304" pitchFamily="18" charset="0"/>
              <a:cs typeface="Times New Roman" panose="02020603050405020304" pitchFamily="18" charset="0"/>
            </a:endParaRPr>
          </a:p>
        </p:txBody>
      </p:sp>
      <p:sp>
        <p:nvSpPr>
          <p:cNvPr id="22" name="TextBox 21"/>
          <p:cNvSpPr txBox="1"/>
          <p:nvPr/>
        </p:nvSpPr>
        <p:spPr>
          <a:xfrm>
            <a:off x="2784450" y="4538373"/>
            <a:ext cx="3628715" cy="246221"/>
          </a:xfrm>
          <a:prstGeom prst="rect">
            <a:avLst/>
          </a:prstGeom>
          <a:noFill/>
        </p:spPr>
        <p:txBody>
          <a:bodyPr wrap="square" rtlCol="0">
            <a:spAutoFit/>
          </a:bodyPr>
          <a:lstStyle/>
          <a:p>
            <a:pPr algn="ctr"/>
            <a:r>
              <a:rPr lang="en-ZW" sz="1000" b="1" dirty="0" smtClean="0">
                <a:latin typeface="Times New Roman" panose="02020603050405020304" pitchFamily="18" charset="0"/>
                <a:cs typeface="Times New Roman" panose="02020603050405020304" pitchFamily="18" charset="0"/>
              </a:rPr>
              <a:t>Diversity vs. Productivity Results</a:t>
            </a:r>
            <a:endParaRPr lang="en-ZW" sz="1000" b="1" dirty="0">
              <a:latin typeface="Times New Roman" panose="02020603050405020304" pitchFamily="18" charset="0"/>
              <a:cs typeface="Times New Roman" panose="02020603050405020304" pitchFamily="18" charset="0"/>
            </a:endParaRPr>
          </a:p>
        </p:txBody>
      </p:sp>
      <p:sp>
        <p:nvSpPr>
          <p:cNvPr id="23" name="Rectangle 22"/>
          <p:cNvSpPr/>
          <p:nvPr/>
        </p:nvSpPr>
        <p:spPr>
          <a:xfrm>
            <a:off x="6953683" y="1015622"/>
            <a:ext cx="2116297" cy="343407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ZW" sz="800" dirty="0" smtClean="0">
              <a:solidFill>
                <a:srgbClr val="000000"/>
              </a:solidFill>
              <a:latin typeface="Arial"/>
            </a:endParaRPr>
          </a:p>
          <a:p>
            <a:r>
              <a:rPr lang="en-ZW" sz="800" dirty="0" smtClean="0">
                <a:solidFill>
                  <a:srgbClr val="000000"/>
                </a:solidFill>
                <a:latin typeface="Times New Roman" panose="02020603050405020304" pitchFamily="18" charset="0"/>
                <a:cs typeface="Times New Roman" panose="02020603050405020304" pitchFamily="18" charset="0"/>
              </a:rPr>
              <a:t>While </a:t>
            </a:r>
            <a:r>
              <a:rPr lang="en-ZW" sz="800" dirty="0">
                <a:solidFill>
                  <a:srgbClr val="000000"/>
                </a:solidFill>
                <a:latin typeface="Times New Roman" panose="02020603050405020304" pitchFamily="18" charset="0"/>
                <a:cs typeface="Times New Roman" panose="02020603050405020304" pitchFamily="18" charset="0"/>
              </a:rPr>
              <a:t>this was only a pilot study we identified two diversity indices (participant organizations and regional diversity) that correlated with group productivity. Additionally, diversity in employment weakly supported our hypothesis </a:t>
            </a:r>
            <a:r>
              <a:rPr lang="en-ZW" sz="800" dirty="0" smtClean="0">
                <a:solidFill>
                  <a:srgbClr val="000000"/>
                </a:solidFill>
                <a:latin typeface="Times New Roman" panose="02020603050405020304" pitchFamily="18" charset="0"/>
                <a:cs typeface="Times New Roman" panose="02020603050405020304" pitchFamily="18" charset="0"/>
              </a:rPr>
              <a:t>although </a:t>
            </a:r>
            <a:r>
              <a:rPr lang="en-ZW" sz="800" dirty="0">
                <a:solidFill>
                  <a:srgbClr val="000000"/>
                </a:solidFill>
                <a:latin typeface="Times New Roman" panose="02020603050405020304" pitchFamily="18" charset="0"/>
                <a:cs typeface="Times New Roman" panose="02020603050405020304" pitchFamily="18" charset="0"/>
              </a:rPr>
              <a:t>it did not show a linear trend in productivity and  cannot fully support hypothesis based solely with this data</a:t>
            </a:r>
            <a:r>
              <a:rPr lang="en-ZW" sz="800" dirty="0" smtClean="0">
                <a:solidFill>
                  <a:srgbClr val="000000"/>
                </a:solidFill>
                <a:latin typeface="Times New Roman" panose="02020603050405020304" pitchFamily="18" charset="0"/>
                <a:cs typeface="Times New Roman" panose="02020603050405020304" pitchFamily="18" charset="0"/>
              </a:rPr>
              <a:t>.</a:t>
            </a:r>
          </a:p>
          <a:p>
            <a:endParaRPr lang="en-ZW" sz="800" dirty="0"/>
          </a:p>
          <a:p>
            <a:r>
              <a:rPr lang="en-ZW" sz="800" dirty="0">
                <a:solidFill>
                  <a:srgbClr val="000000"/>
                </a:solidFill>
                <a:latin typeface="Times New Roman" panose="02020603050405020304" pitchFamily="18" charset="0"/>
                <a:cs typeface="Times New Roman" panose="02020603050405020304" pitchFamily="18" charset="0"/>
              </a:rPr>
              <a:t>Our hypothesis about the relationships between group diversity and collaboration probably needs to be refined in order to think more specifically about the different types of diversity and why they might impact the group interactions. One important factor that we could incorporate would be the participants perception of the differences with the group. This could be accomplished with a </a:t>
            </a:r>
            <a:r>
              <a:rPr lang="en-ZW" sz="800" dirty="0" smtClean="0">
                <a:solidFill>
                  <a:srgbClr val="000000"/>
                </a:solidFill>
                <a:latin typeface="Times New Roman" panose="02020603050405020304" pitchFamily="18" charset="0"/>
                <a:cs typeface="Times New Roman" panose="02020603050405020304" pitchFamily="18" charset="0"/>
              </a:rPr>
              <a:t>survey for participants in group meetings  </a:t>
            </a:r>
            <a:r>
              <a:rPr lang="en-ZW" sz="800" dirty="0">
                <a:solidFill>
                  <a:srgbClr val="000000"/>
                </a:solidFill>
                <a:latin typeface="Times New Roman" panose="02020603050405020304" pitchFamily="18" charset="0"/>
                <a:cs typeface="Times New Roman" panose="02020603050405020304" pitchFamily="18" charset="0"/>
              </a:rPr>
              <a:t>and it would complement the data we collected to characterize the groups’ structures</a:t>
            </a:r>
            <a:r>
              <a:rPr lang="en-ZW" sz="600" dirty="0">
                <a:solidFill>
                  <a:srgbClr val="000000"/>
                </a:solidFill>
                <a:latin typeface="Times New Roman" panose="02020603050405020304" pitchFamily="18" charset="0"/>
                <a:cs typeface="Times New Roman" panose="02020603050405020304" pitchFamily="18" charset="0"/>
              </a:rPr>
              <a:t>. </a:t>
            </a:r>
            <a:endParaRPr lang="en-ZW" sz="6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7212561" y="1043628"/>
            <a:ext cx="1486152" cy="400110"/>
          </a:xfrm>
          <a:prstGeom prst="rect">
            <a:avLst/>
          </a:prstGeom>
          <a:noFill/>
        </p:spPr>
        <p:txBody>
          <a:bodyPr wrap="square" rtlCol="0">
            <a:spAutoFit/>
          </a:bodyPr>
          <a:lstStyle/>
          <a:p>
            <a:pPr algn="ctr"/>
            <a:r>
              <a:rPr lang="en-ZW" sz="1000" b="1" dirty="0" smtClean="0">
                <a:latin typeface="Times New Roman" panose="02020603050405020304" pitchFamily="18" charset="0"/>
                <a:cs typeface="Times New Roman" panose="02020603050405020304" pitchFamily="18" charset="0"/>
              </a:rPr>
              <a:t>Conclusions and Future Directions </a:t>
            </a:r>
            <a:endParaRPr lang="en-ZW" sz="1000" b="1" dirty="0">
              <a:latin typeface="Times New Roman" panose="02020603050405020304" pitchFamily="18" charset="0"/>
              <a:cs typeface="Times New Roman" panose="02020603050405020304" pitchFamily="18" charset="0"/>
            </a:endParaRPr>
          </a:p>
        </p:txBody>
      </p:sp>
      <p:sp>
        <p:nvSpPr>
          <p:cNvPr id="33" name="TextBox 32"/>
          <p:cNvSpPr txBox="1"/>
          <p:nvPr/>
        </p:nvSpPr>
        <p:spPr>
          <a:xfrm>
            <a:off x="111006" y="1427880"/>
            <a:ext cx="1872541" cy="584775"/>
          </a:xfrm>
          <a:prstGeom prst="rect">
            <a:avLst/>
          </a:prstGeom>
          <a:noFill/>
        </p:spPr>
        <p:txBody>
          <a:bodyPr wrap="square" rtlCol="0">
            <a:spAutoFit/>
          </a:bodyPr>
          <a:lstStyle/>
          <a:p>
            <a:r>
              <a:rPr lang="en-US" sz="800" b="1" dirty="0" smtClean="0">
                <a:latin typeface="Times New Roman" panose="02020603050405020304" pitchFamily="18" charset="0"/>
                <a:cs typeface="Times New Roman" panose="02020603050405020304" pitchFamily="18" charset="0"/>
              </a:rPr>
              <a:t>What is QUBES?</a:t>
            </a:r>
          </a:p>
          <a:p>
            <a:r>
              <a:rPr lang="en-US" sz="600" dirty="0" smtClean="0">
                <a:latin typeface="Times New Roman" panose="02020603050405020304" pitchFamily="18" charset="0"/>
                <a:cs typeface="Times New Roman" panose="02020603050405020304" pitchFamily="18" charset="0"/>
              </a:rPr>
              <a:t>- Stands for Quantitative  Undergraduate Biology Education Synthesis, an online resource specializing in aiding professors who want to implement new  teaching methods into their curriculums </a:t>
            </a:r>
            <a:endParaRPr lang="en-ZW" sz="600" dirty="0">
              <a:latin typeface="Times New Roman" panose="02020603050405020304" pitchFamily="18" charset="0"/>
              <a:cs typeface="Times New Roman" panose="02020603050405020304" pitchFamily="18" charset="0"/>
            </a:endParaRPr>
          </a:p>
        </p:txBody>
      </p:sp>
      <p:sp>
        <p:nvSpPr>
          <p:cNvPr id="34" name="TextBox 33"/>
          <p:cNvSpPr txBox="1"/>
          <p:nvPr/>
        </p:nvSpPr>
        <p:spPr>
          <a:xfrm>
            <a:off x="119665" y="2122583"/>
            <a:ext cx="964133" cy="1231106"/>
          </a:xfrm>
          <a:prstGeom prst="rect">
            <a:avLst/>
          </a:prstGeom>
          <a:noFill/>
        </p:spPr>
        <p:txBody>
          <a:bodyPr wrap="square" rtlCol="0">
            <a:spAutoFit/>
          </a:bodyPr>
          <a:lstStyle/>
          <a:p>
            <a:r>
              <a:rPr lang="en-US" sz="800" b="1" dirty="0" smtClean="0">
                <a:latin typeface="Times New Roman" panose="02020603050405020304" pitchFamily="18" charset="0"/>
                <a:cs typeface="Times New Roman" panose="02020603050405020304" pitchFamily="18" charset="0"/>
              </a:rPr>
              <a:t>What are FMNs? </a:t>
            </a:r>
          </a:p>
          <a:p>
            <a:r>
              <a:rPr lang="en-US" sz="600" dirty="0" smtClean="0">
                <a:latin typeface="Times New Roman" panose="02020603050405020304" pitchFamily="18" charset="0"/>
                <a:cs typeface="Times New Roman" panose="02020603050405020304" pitchFamily="18" charset="0"/>
              </a:rPr>
              <a:t>- Stands for Faculty Mentoring Networks, modules offered by QUBES where professors can meet through Google Hangouts to discuss  their progress on implementing new teaching methods, strategies, and tools. </a:t>
            </a:r>
            <a:endParaRPr lang="en-ZW" sz="600" dirty="0">
              <a:latin typeface="Times New Roman" panose="02020603050405020304" pitchFamily="18" charset="0"/>
              <a:cs typeface="Times New Roman" panose="02020603050405020304" pitchFamily="18" charset="0"/>
            </a:endParaRPr>
          </a:p>
        </p:txBody>
      </p:sp>
      <p:sp>
        <p:nvSpPr>
          <p:cNvPr id="35" name="TextBox 34"/>
          <p:cNvSpPr txBox="1"/>
          <p:nvPr/>
        </p:nvSpPr>
        <p:spPr>
          <a:xfrm>
            <a:off x="100054" y="3593170"/>
            <a:ext cx="1943515" cy="800219"/>
          </a:xfrm>
          <a:prstGeom prst="rect">
            <a:avLst/>
          </a:prstGeom>
          <a:noFill/>
        </p:spPr>
        <p:txBody>
          <a:bodyPr wrap="square" rtlCol="0">
            <a:spAutoFit/>
          </a:bodyPr>
          <a:lstStyle/>
          <a:p>
            <a:pPr algn="ctr"/>
            <a:r>
              <a:rPr lang="en-US" sz="900" b="1" dirty="0" smtClean="0">
                <a:latin typeface="Times New Roman" panose="02020603050405020304" pitchFamily="18" charset="0"/>
                <a:cs typeface="Times New Roman" panose="02020603050405020304" pitchFamily="18" charset="0"/>
              </a:rPr>
              <a:t>Our Research Purpose</a:t>
            </a:r>
          </a:p>
          <a:p>
            <a:r>
              <a:rPr lang="en-US" sz="600" dirty="0" smtClean="0">
                <a:latin typeface="Times New Roman" panose="02020603050405020304" pitchFamily="18" charset="0"/>
                <a:cs typeface="Times New Roman" panose="02020603050405020304" pitchFamily="18" charset="0"/>
              </a:rPr>
              <a:t>-</a:t>
            </a:r>
            <a:r>
              <a:rPr lang="en-US" sz="900" dirty="0" smtClean="0">
                <a:latin typeface="Times New Roman" panose="02020603050405020304" pitchFamily="18" charset="0"/>
                <a:cs typeface="Times New Roman" panose="02020603050405020304" pitchFamily="18" charset="0"/>
              </a:rPr>
              <a:t>Comparing productivity of FMN meetings to diversity of the FMN</a:t>
            </a:r>
            <a:r>
              <a:rPr lang="en-US" sz="600" dirty="0" smtClean="0">
                <a:latin typeface="Times New Roman" panose="02020603050405020304" pitchFamily="18" charset="0"/>
                <a:cs typeface="Times New Roman" panose="02020603050405020304" pitchFamily="18" charset="0"/>
              </a:rPr>
              <a:t>…In what ways are FMNs diverse? Do their diversity impact how productive their group meetings are? Does more diversity always equal more productivity? </a:t>
            </a:r>
          </a:p>
        </p:txBody>
      </p:sp>
      <p:sp>
        <p:nvSpPr>
          <p:cNvPr id="38" name="TextBox 37"/>
          <p:cNvSpPr txBox="1"/>
          <p:nvPr/>
        </p:nvSpPr>
        <p:spPr>
          <a:xfrm>
            <a:off x="943698" y="3086163"/>
            <a:ext cx="1086041" cy="461665"/>
          </a:xfrm>
          <a:prstGeom prst="rect">
            <a:avLst/>
          </a:prstGeom>
          <a:noFill/>
        </p:spPr>
        <p:txBody>
          <a:bodyPr wrap="square" rtlCol="0">
            <a:spAutoFit/>
          </a:bodyPr>
          <a:lstStyle/>
          <a:p>
            <a:r>
              <a:rPr lang="en-US" sz="600" b="1" dirty="0" smtClean="0">
                <a:latin typeface="Times New Roman" panose="02020603050405020304" pitchFamily="18" charset="0"/>
                <a:cs typeface="Times New Roman" panose="02020603050405020304" pitchFamily="18" charset="0"/>
              </a:rPr>
              <a:t>Figure 1</a:t>
            </a:r>
            <a:r>
              <a:rPr lang="en-US" sz="600" dirty="0" smtClean="0">
                <a:latin typeface="Times New Roman" panose="02020603050405020304" pitchFamily="18" charset="0"/>
                <a:cs typeface="Times New Roman" panose="02020603050405020304" pitchFamily="18" charset="0"/>
              </a:rPr>
              <a:t>. FMN meeting in session  with mentor Dr. Sam Donovan via Google Hangouts</a:t>
            </a:r>
            <a:endParaRPr lang="en-ZW" sz="600" dirty="0">
              <a:latin typeface="Times New Roman" panose="02020603050405020304" pitchFamily="18" charset="0"/>
              <a:cs typeface="Times New Roman" panose="02020603050405020304" pitchFamily="18" charset="0"/>
            </a:endParaRPr>
          </a:p>
        </p:txBody>
      </p:sp>
      <p:sp>
        <p:nvSpPr>
          <p:cNvPr id="39" name="TextBox 38"/>
          <p:cNvSpPr txBox="1"/>
          <p:nvPr/>
        </p:nvSpPr>
        <p:spPr>
          <a:xfrm>
            <a:off x="117778" y="5234117"/>
            <a:ext cx="1008346" cy="1600438"/>
          </a:xfrm>
          <a:prstGeom prst="rect">
            <a:avLst/>
          </a:prstGeom>
          <a:noFill/>
        </p:spPr>
        <p:txBody>
          <a:bodyPr wrap="square" rtlCol="0">
            <a:spAutoFit/>
          </a:bodyPr>
          <a:lstStyle/>
          <a:p>
            <a:r>
              <a:rPr lang="en-ZW" sz="600" dirty="0" smtClean="0">
                <a:latin typeface="Times New Roman" panose="02020603050405020304" pitchFamily="18" charset="0"/>
                <a:cs typeface="Times New Roman" panose="02020603050405020304" pitchFamily="18" charset="0"/>
              </a:rPr>
              <a:t> - Heterogeneity will require more attention to interpersonal communication as members recognize that they are collaborating with others who have different experiences. </a:t>
            </a:r>
          </a:p>
          <a:p>
            <a:r>
              <a:rPr lang="en-ZW" sz="600" dirty="0" smtClean="0">
                <a:latin typeface="Times New Roman" panose="02020603050405020304" pitchFamily="18" charset="0"/>
                <a:cs typeface="Times New Roman" panose="02020603050405020304" pitchFamily="18" charset="0"/>
              </a:rPr>
              <a:t>-We predict that in the online faculty communities with greater diversity (measured by organization type, region, and  employment ) there will be more productive communication</a:t>
            </a:r>
            <a:r>
              <a:rPr lang="en-ZW" sz="800" dirty="0" smtClean="0">
                <a:latin typeface="Times New Roman" panose="02020603050405020304" pitchFamily="18" charset="0"/>
                <a:cs typeface="Times New Roman" panose="02020603050405020304" pitchFamily="18" charset="0"/>
              </a:rPr>
              <a:t>. </a:t>
            </a:r>
            <a:endParaRPr lang="en-ZW" sz="800" dirty="0">
              <a:latin typeface="Times New Roman" panose="02020603050405020304" pitchFamily="18" charset="0"/>
              <a:cs typeface="Times New Roman" panose="02020603050405020304" pitchFamily="18" charset="0"/>
            </a:endParaRPr>
          </a:p>
        </p:txBody>
      </p:sp>
      <p:sp>
        <p:nvSpPr>
          <p:cNvPr id="40" name="TextBox 39"/>
          <p:cNvSpPr txBox="1"/>
          <p:nvPr/>
        </p:nvSpPr>
        <p:spPr>
          <a:xfrm>
            <a:off x="2333876" y="1305257"/>
            <a:ext cx="4403432" cy="553998"/>
          </a:xfrm>
          <a:prstGeom prst="rect">
            <a:avLst/>
          </a:prstGeom>
          <a:noFill/>
        </p:spPr>
        <p:txBody>
          <a:bodyPr wrap="square" rtlCol="0">
            <a:spAutoFit/>
          </a:bodyPr>
          <a:lstStyle/>
          <a:p>
            <a:r>
              <a:rPr lang="en-ZW" sz="600" i="1" dirty="0">
                <a:latin typeface="Times New Roman" panose="02020603050405020304" pitchFamily="18" charset="0"/>
                <a:cs typeface="Times New Roman" panose="02020603050405020304" pitchFamily="18" charset="0"/>
              </a:rPr>
              <a:t>(</a:t>
            </a:r>
            <a:r>
              <a:rPr lang="en-ZW" sz="600" i="1" dirty="0" smtClean="0">
                <a:latin typeface="Times New Roman" panose="02020603050405020304" pitchFamily="18" charset="0"/>
                <a:cs typeface="Times New Roman" panose="02020603050405020304" pitchFamily="18" charset="0"/>
              </a:rPr>
              <a:t>Data were collected from information provided by faculty participating in three FMNs: </a:t>
            </a:r>
            <a:r>
              <a:rPr lang="en-ZW" sz="600" i="1" dirty="0" err="1" smtClean="0">
                <a:latin typeface="Times New Roman" panose="02020603050405020304" pitchFamily="18" charset="0"/>
                <a:cs typeface="Times New Roman" panose="02020603050405020304" pitchFamily="18" charset="0"/>
              </a:rPr>
              <a:t>InTeGrate</a:t>
            </a:r>
            <a:r>
              <a:rPr lang="en-ZW" sz="600" i="1" dirty="0" smtClean="0">
                <a:latin typeface="Times New Roman" panose="02020603050405020304" pitchFamily="18" charset="0"/>
                <a:cs typeface="Times New Roman" panose="02020603050405020304" pitchFamily="18" charset="0"/>
              </a:rPr>
              <a:t>, </a:t>
            </a:r>
            <a:r>
              <a:rPr lang="en-ZW" sz="600" i="1" dirty="0" err="1" smtClean="0">
                <a:latin typeface="Times New Roman" panose="02020603050405020304" pitchFamily="18" charset="0"/>
                <a:cs typeface="Times New Roman" panose="02020603050405020304" pitchFamily="18" charset="0"/>
              </a:rPr>
              <a:t>DryadLab</a:t>
            </a:r>
            <a:r>
              <a:rPr lang="en-ZW" sz="600" i="1" dirty="0" smtClean="0">
                <a:latin typeface="Times New Roman" panose="02020603050405020304" pitchFamily="18" charset="0"/>
                <a:cs typeface="Times New Roman" panose="02020603050405020304" pitchFamily="18" charset="0"/>
              </a:rPr>
              <a:t>, and Data Discovery)</a:t>
            </a:r>
          </a:p>
          <a:p>
            <a:endParaRPr lang="en-ZW" sz="600" dirty="0" smtClean="0"/>
          </a:p>
          <a:p>
            <a:endParaRPr lang="en-ZW" sz="600" dirty="0" smtClean="0"/>
          </a:p>
          <a:p>
            <a:endParaRPr lang="en-ZW" sz="600" dirty="0" smtClean="0"/>
          </a:p>
          <a:p>
            <a:endParaRPr lang="en-ZW" sz="600" dirty="0" smtClean="0"/>
          </a:p>
        </p:txBody>
      </p:sp>
      <p:sp>
        <p:nvSpPr>
          <p:cNvPr id="41" name="TextBox 40"/>
          <p:cNvSpPr txBox="1"/>
          <p:nvPr/>
        </p:nvSpPr>
        <p:spPr>
          <a:xfrm>
            <a:off x="6815223" y="4542512"/>
            <a:ext cx="2438399" cy="246221"/>
          </a:xfrm>
          <a:prstGeom prst="rect">
            <a:avLst/>
          </a:prstGeom>
          <a:noFill/>
        </p:spPr>
        <p:txBody>
          <a:bodyPr wrap="square" rtlCol="0">
            <a:spAutoFit/>
          </a:bodyPr>
          <a:lstStyle/>
          <a:p>
            <a:pPr algn="ctr"/>
            <a:r>
              <a:rPr lang="en-US" sz="1000" b="1" dirty="0" smtClean="0">
                <a:latin typeface="Times New Roman" panose="02020603050405020304" pitchFamily="18" charset="0"/>
                <a:cs typeface="Times New Roman" panose="02020603050405020304" pitchFamily="18" charset="0"/>
              </a:rPr>
              <a:t>Acknowledgements</a:t>
            </a:r>
            <a:endParaRPr lang="en-ZW" sz="1000" b="1" dirty="0">
              <a:latin typeface="Times New Roman" panose="02020603050405020304" pitchFamily="18" charset="0"/>
              <a:cs typeface="Times New Roman" panose="02020603050405020304" pitchFamily="18" charset="0"/>
            </a:endParaRPr>
          </a:p>
        </p:txBody>
      </p:sp>
      <p:sp>
        <p:nvSpPr>
          <p:cNvPr id="42" name="TextBox 41"/>
          <p:cNvSpPr txBox="1"/>
          <p:nvPr/>
        </p:nvSpPr>
        <p:spPr>
          <a:xfrm>
            <a:off x="4625928" y="2957646"/>
            <a:ext cx="2257211" cy="276999"/>
          </a:xfrm>
          <a:prstGeom prst="rect">
            <a:avLst/>
          </a:prstGeom>
          <a:noFill/>
        </p:spPr>
        <p:txBody>
          <a:bodyPr wrap="square" rtlCol="0">
            <a:spAutoFit/>
          </a:bodyPr>
          <a:lstStyle/>
          <a:p>
            <a:r>
              <a:rPr lang="en-US" sz="600" b="1" dirty="0" smtClean="0">
                <a:latin typeface="Times New Roman" panose="02020603050405020304" pitchFamily="18" charset="0"/>
                <a:cs typeface="Times New Roman" panose="02020603050405020304" pitchFamily="18" charset="0"/>
              </a:rPr>
              <a:t>Figure 4. </a:t>
            </a:r>
            <a:r>
              <a:rPr lang="en-US" sz="600" dirty="0" smtClean="0">
                <a:latin typeface="Times New Roman" panose="02020603050405020304" pitchFamily="18" charset="0"/>
                <a:cs typeface="Times New Roman" panose="02020603050405020304" pitchFamily="18" charset="0"/>
              </a:rPr>
              <a:t>Diversity of employment measured by % tenured and % non-tenured participants in each FMN</a:t>
            </a:r>
            <a:endParaRPr lang="en-ZW" sz="600" dirty="0">
              <a:latin typeface="Times New Roman" panose="02020603050405020304" pitchFamily="18" charset="0"/>
              <a:cs typeface="Times New Roman" panose="02020603050405020304" pitchFamily="18" charset="0"/>
            </a:endParaRPr>
          </a:p>
        </p:txBody>
      </p:sp>
      <p:sp>
        <p:nvSpPr>
          <p:cNvPr id="43" name="TextBox 42"/>
          <p:cNvSpPr txBox="1"/>
          <p:nvPr/>
        </p:nvSpPr>
        <p:spPr>
          <a:xfrm>
            <a:off x="2178784" y="4116390"/>
            <a:ext cx="2224891" cy="276999"/>
          </a:xfrm>
          <a:prstGeom prst="rect">
            <a:avLst/>
          </a:prstGeom>
          <a:noFill/>
          <a:ln>
            <a:noFill/>
          </a:ln>
        </p:spPr>
        <p:txBody>
          <a:bodyPr wrap="square" rtlCol="0">
            <a:spAutoFit/>
          </a:bodyPr>
          <a:lstStyle/>
          <a:p>
            <a:r>
              <a:rPr lang="en-US" sz="600" b="1" dirty="0" smtClean="0">
                <a:latin typeface="Times New Roman" panose="02020603050405020304" pitchFamily="18" charset="0"/>
                <a:cs typeface="Times New Roman" panose="02020603050405020304" pitchFamily="18" charset="0"/>
              </a:rPr>
              <a:t>Figure 3. </a:t>
            </a:r>
            <a:r>
              <a:rPr lang="en-US" sz="600" dirty="0" smtClean="0">
                <a:latin typeface="Times New Roman" panose="02020603050405020304" pitchFamily="18" charset="0"/>
                <a:cs typeface="Times New Roman" panose="02020603050405020304" pitchFamily="18" charset="0"/>
              </a:rPr>
              <a:t>Diversity of organization type measured by different types of institutions participants </a:t>
            </a:r>
            <a:r>
              <a:rPr lang="en-US" sz="600" dirty="0">
                <a:latin typeface="Times New Roman" panose="02020603050405020304" pitchFamily="18" charset="0"/>
                <a:cs typeface="Times New Roman" panose="02020603050405020304" pitchFamily="18" charset="0"/>
              </a:rPr>
              <a:t> </a:t>
            </a:r>
            <a:r>
              <a:rPr lang="en-US" sz="600" dirty="0" smtClean="0">
                <a:latin typeface="Times New Roman" panose="02020603050405020304" pitchFamily="18" charset="0"/>
                <a:cs typeface="Times New Roman" panose="02020603050405020304" pitchFamily="18" charset="0"/>
              </a:rPr>
              <a:t>in each FMN</a:t>
            </a:r>
            <a:endParaRPr lang="en-ZW" sz="600" dirty="0">
              <a:latin typeface="Times New Roman" panose="02020603050405020304" pitchFamily="18" charset="0"/>
              <a:cs typeface="Times New Roman" panose="02020603050405020304" pitchFamily="18" charset="0"/>
            </a:endParaRPr>
          </a:p>
        </p:txBody>
      </p:sp>
      <p:sp>
        <p:nvSpPr>
          <p:cNvPr id="44" name="TextBox 43"/>
          <p:cNvSpPr txBox="1"/>
          <p:nvPr/>
        </p:nvSpPr>
        <p:spPr>
          <a:xfrm>
            <a:off x="2156086" y="2357853"/>
            <a:ext cx="2312977" cy="369332"/>
          </a:xfrm>
          <a:prstGeom prst="rect">
            <a:avLst/>
          </a:prstGeom>
          <a:noFill/>
          <a:ln>
            <a:noFill/>
          </a:ln>
        </p:spPr>
        <p:txBody>
          <a:bodyPr wrap="square" rtlCol="0">
            <a:spAutoFit/>
          </a:bodyPr>
          <a:lstStyle/>
          <a:p>
            <a:r>
              <a:rPr lang="en-US" sz="600" b="1" dirty="0" smtClean="0">
                <a:latin typeface="Times New Roman" panose="02020603050405020304" pitchFamily="18" charset="0"/>
                <a:cs typeface="Times New Roman" panose="02020603050405020304" pitchFamily="18" charset="0"/>
              </a:rPr>
              <a:t>Figure 2. </a:t>
            </a:r>
            <a:r>
              <a:rPr lang="en-US" sz="600" dirty="0" smtClean="0">
                <a:latin typeface="Times New Roman" panose="02020603050405020304" pitchFamily="18" charset="0"/>
                <a:cs typeface="Times New Roman" panose="02020603050405020304" pitchFamily="18" charset="0"/>
              </a:rPr>
              <a:t>Regional diversity of</a:t>
            </a:r>
          </a:p>
          <a:p>
            <a:r>
              <a:rPr lang="en-US" sz="600" dirty="0" smtClean="0">
                <a:latin typeface="Times New Roman" panose="02020603050405020304" pitchFamily="18" charset="0"/>
                <a:cs typeface="Times New Roman" panose="02020603050405020304" pitchFamily="18" charset="0"/>
              </a:rPr>
              <a:t> FMN groups measured by distance between participant institutions, greater distance= greater diversity. </a:t>
            </a:r>
            <a:endParaRPr lang="en-ZW" sz="600" dirty="0">
              <a:latin typeface="Times New Roman" panose="02020603050405020304" pitchFamily="18" charset="0"/>
              <a:cs typeface="Times New Roman" panose="02020603050405020304" pitchFamily="18" charset="0"/>
            </a:endParaRPr>
          </a:p>
        </p:txBody>
      </p:sp>
      <p:sp>
        <p:nvSpPr>
          <p:cNvPr id="45" name="TextBox 44"/>
          <p:cNvSpPr txBox="1"/>
          <p:nvPr/>
        </p:nvSpPr>
        <p:spPr>
          <a:xfrm rot="16200000">
            <a:off x="2570319" y="1499213"/>
            <a:ext cx="276999" cy="749884"/>
          </a:xfrm>
          <a:prstGeom prst="rect">
            <a:avLst/>
          </a:prstGeom>
          <a:noFill/>
        </p:spPr>
        <p:txBody>
          <a:bodyPr vert="eaVert" wrap="square" rtlCol="0">
            <a:spAutoFit/>
          </a:bodyPr>
          <a:lstStyle/>
          <a:p>
            <a:r>
              <a:rPr lang="en-US" sz="600" dirty="0" err="1" smtClean="0">
                <a:solidFill>
                  <a:srgbClr val="FF0000"/>
                </a:solidFill>
                <a:latin typeface="Times New Roman" panose="02020603050405020304" pitchFamily="18" charset="0"/>
                <a:cs typeface="Times New Roman" panose="02020603050405020304" pitchFamily="18" charset="0"/>
              </a:rPr>
              <a:t>InTeGrate</a:t>
            </a:r>
            <a:endParaRPr lang="en-ZW" sz="600" dirty="0">
              <a:solidFill>
                <a:srgbClr val="FF0000"/>
              </a:solidFill>
              <a:latin typeface="Times New Roman" panose="02020603050405020304" pitchFamily="18" charset="0"/>
              <a:cs typeface="Times New Roman" panose="02020603050405020304" pitchFamily="18" charset="0"/>
            </a:endParaRPr>
          </a:p>
        </p:txBody>
      </p:sp>
      <p:sp>
        <p:nvSpPr>
          <p:cNvPr id="46" name="TextBox 45"/>
          <p:cNvSpPr txBox="1"/>
          <p:nvPr/>
        </p:nvSpPr>
        <p:spPr>
          <a:xfrm rot="16200000">
            <a:off x="3190817" y="1573320"/>
            <a:ext cx="276999" cy="601671"/>
          </a:xfrm>
          <a:prstGeom prst="rect">
            <a:avLst/>
          </a:prstGeom>
          <a:noFill/>
        </p:spPr>
        <p:txBody>
          <a:bodyPr vert="eaVert" wrap="square" rtlCol="0">
            <a:spAutoFit/>
          </a:bodyPr>
          <a:lstStyle/>
          <a:p>
            <a:r>
              <a:rPr lang="en-US" sz="600" dirty="0" smtClean="0">
                <a:solidFill>
                  <a:srgbClr val="00B050"/>
                </a:solidFill>
                <a:latin typeface="Times New Roman" panose="02020603050405020304" pitchFamily="18" charset="0"/>
                <a:cs typeface="Times New Roman" panose="02020603050405020304" pitchFamily="18" charset="0"/>
              </a:rPr>
              <a:t>Data Discovery</a:t>
            </a:r>
            <a:endParaRPr lang="en-ZW" sz="600" dirty="0">
              <a:solidFill>
                <a:srgbClr val="00B050"/>
              </a:solidFill>
              <a:latin typeface="Times New Roman" panose="02020603050405020304" pitchFamily="18" charset="0"/>
              <a:cs typeface="Times New Roman" panose="02020603050405020304" pitchFamily="18" charset="0"/>
            </a:endParaRPr>
          </a:p>
        </p:txBody>
      </p:sp>
      <p:sp>
        <p:nvSpPr>
          <p:cNvPr id="47" name="TextBox 46"/>
          <p:cNvSpPr txBox="1"/>
          <p:nvPr/>
        </p:nvSpPr>
        <p:spPr>
          <a:xfrm rot="16200000">
            <a:off x="3988799" y="1652238"/>
            <a:ext cx="276999" cy="435371"/>
          </a:xfrm>
          <a:prstGeom prst="rect">
            <a:avLst/>
          </a:prstGeom>
          <a:noFill/>
        </p:spPr>
        <p:txBody>
          <a:bodyPr vert="eaVert" wrap="square" rtlCol="0">
            <a:spAutoFit/>
          </a:bodyPr>
          <a:lstStyle/>
          <a:p>
            <a:r>
              <a:rPr lang="en-US" sz="600" dirty="0" err="1" smtClean="0">
                <a:solidFill>
                  <a:srgbClr val="7030A0"/>
                </a:solidFill>
                <a:latin typeface="Times New Roman" panose="02020603050405020304" pitchFamily="18" charset="0"/>
                <a:cs typeface="Times New Roman" panose="02020603050405020304" pitchFamily="18" charset="0"/>
              </a:rPr>
              <a:t>DryadLab</a:t>
            </a:r>
            <a:endParaRPr lang="en-ZW" sz="600" dirty="0">
              <a:solidFill>
                <a:srgbClr val="7030A0"/>
              </a:solidFill>
              <a:latin typeface="Times New Roman" panose="02020603050405020304" pitchFamily="18" charset="0"/>
              <a:cs typeface="Times New Roman" panose="02020603050405020304" pitchFamily="18" charset="0"/>
            </a:endParaRPr>
          </a:p>
        </p:txBody>
      </p:sp>
      <p:sp>
        <p:nvSpPr>
          <p:cNvPr id="48" name="TextBox 47"/>
          <p:cNvSpPr txBox="1"/>
          <p:nvPr/>
        </p:nvSpPr>
        <p:spPr>
          <a:xfrm>
            <a:off x="2131239" y="6267960"/>
            <a:ext cx="1663246" cy="461665"/>
          </a:xfrm>
          <a:prstGeom prst="rect">
            <a:avLst/>
          </a:prstGeom>
          <a:noFill/>
        </p:spPr>
        <p:txBody>
          <a:bodyPr wrap="square" rtlCol="0">
            <a:spAutoFit/>
          </a:bodyPr>
          <a:lstStyle/>
          <a:p>
            <a:r>
              <a:rPr lang="en-US" sz="800" b="1" dirty="0" smtClean="0">
                <a:latin typeface="Times New Roman" panose="02020603050405020304" pitchFamily="18" charset="0"/>
                <a:cs typeface="Times New Roman" panose="02020603050405020304" pitchFamily="18" charset="0"/>
              </a:rPr>
              <a:t>Figure 5</a:t>
            </a:r>
            <a:r>
              <a:rPr lang="en-US" sz="800" dirty="0" smtClean="0">
                <a:latin typeface="Times New Roman" panose="02020603050405020304" pitchFamily="18" charset="0"/>
                <a:cs typeface="Times New Roman" panose="02020603050405020304" pitchFamily="18" charset="0"/>
              </a:rPr>
              <a:t>. Peak productivity found at moderately diverse tenure vs. non-tenure groups.</a:t>
            </a:r>
            <a:endParaRPr lang="en-ZW" sz="800" dirty="0">
              <a:latin typeface="Times New Roman" panose="02020603050405020304" pitchFamily="18" charset="0"/>
              <a:cs typeface="Times New Roman" panose="02020603050405020304" pitchFamily="18" charset="0"/>
            </a:endParaRPr>
          </a:p>
        </p:txBody>
      </p:sp>
      <p:sp>
        <p:nvSpPr>
          <p:cNvPr id="50" name="TextBox 49"/>
          <p:cNvSpPr txBox="1"/>
          <p:nvPr/>
        </p:nvSpPr>
        <p:spPr>
          <a:xfrm>
            <a:off x="3687663" y="6267960"/>
            <a:ext cx="1695857" cy="461665"/>
          </a:xfrm>
          <a:prstGeom prst="rect">
            <a:avLst/>
          </a:prstGeom>
          <a:noFill/>
        </p:spPr>
        <p:txBody>
          <a:bodyPr wrap="square" rtlCol="0">
            <a:spAutoFit/>
          </a:bodyPr>
          <a:lstStyle/>
          <a:p>
            <a:r>
              <a:rPr lang="en-US" sz="800" b="1" dirty="0" smtClean="0">
                <a:latin typeface="Times New Roman" panose="02020603050405020304" pitchFamily="18" charset="0"/>
                <a:cs typeface="Times New Roman" panose="02020603050405020304" pitchFamily="18" charset="0"/>
              </a:rPr>
              <a:t>Figure 6</a:t>
            </a:r>
            <a:r>
              <a:rPr lang="en-US" sz="800" dirty="0" smtClean="0">
                <a:latin typeface="Times New Roman" panose="02020603050405020304" pitchFamily="18" charset="0"/>
                <a:cs typeface="Times New Roman" panose="02020603050405020304" pitchFamily="18" charset="0"/>
              </a:rPr>
              <a:t>. As organization diversity of FMNs increase, their group productivity shows to increase. </a:t>
            </a:r>
            <a:endParaRPr lang="en-ZW" sz="800" dirty="0">
              <a:latin typeface="Times New Roman" panose="02020603050405020304" pitchFamily="18" charset="0"/>
              <a:cs typeface="Times New Roman" panose="02020603050405020304" pitchFamily="18" charset="0"/>
            </a:endParaRPr>
          </a:p>
        </p:txBody>
      </p:sp>
      <p:sp>
        <p:nvSpPr>
          <p:cNvPr id="51" name="TextBox 50"/>
          <p:cNvSpPr txBox="1"/>
          <p:nvPr/>
        </p:nvSpPr>
        <p:spPr>
          <a:xfrm>
            <a:off x="5334000" y="6254335"/>
            <a:ext cx="1723744" cy="461665"/>
          </a:xfrm>
          <a:prstGeom prst="rect">
            <a:avLst/>
          </a:prstGeom>
          <a:noFill/>
        </p:spPr>
        <p:txBody>
          <a:bodyPr wrap="square" rtlCol="0">
            <a:spAutoFit/>
          </a:bodyPr>
          <a:lstStyle/>
          <a:p>
            <a:r>
              <a:rPr lang="en-US" sz="800" b="1" dirty="0" smtClean="0">
                <a:latin typeface="Times New Roman" panose="02020603050405020304" pitchFamily="18" charset="0"/>
                <a:cs typeface="Times New Roman" panose="02020603050405020304" pitchFamily="18" charset="0"/>
              </a:rPr>
              <a:t>Figure 7. </a:t>
            </a:r>
            <a:r>
              <a:rPr lang="en-US" sz="800" dirty="0" smtClean="0">
                <a:latin typeface="Times New Roman" panose="02020603050405020304" pitchFamily="18" charset="0"/>
                <a:cs typeface="Times New Roman" panose="02020603050405020304" pitchFamily="18" charset="0"/>
              </a:rPr>
              <a:t>Regional diversity of FMNs increase, their group productivity shows to increase.</a:t>
            </a:r>
            <a:endParaRPr lang="en-ZW" sz="800" dirty="0">
              <a:latin typeface="Times New Roman" panose="02020603050405020304" pitchFamily="18" charset="0"/>
              <a:cs typeface="Times New Roman" panose="02020603050405020304" pitchFamily="18" charset="0"/>
            </a:endParaRPr>
          </a:p>
        </p:txBody>
      </p:sp>
      <p:sp>
        <p:nvSpPr>
          <p:cNvPr id="52" name="TextBox 51"/>
          <p:cNvSpPr txBox="1"/>
          <p:nvPr/>
        </p:nvSpPr>
        <p:spPr>
          <a:xfrm>
            <a:off x="282055" y="4737452"/>
            <a:ext cx="1530442" cy="461665"/>
          </a:xfrm>
          <a:prstGeom prst="rect">
            <a:avLst/>
          </a:prstGeom>
          <a:noFill/>
          <a:ln>
            <a:solidFill>
              <a:schemeClr val="tx1"/>
            </a:solidFill>
          </a:ln>
        </p:spPr>
        <p:txBody>
          <a:bodyPr wrap="square" rtlCol="0">
            <a:spAutoFit/>
          </a:bodyPr>
          <a:lstStyle/>
          <a:p>
            <a:pPr algn="ctr"/>
            <a:r>
              <a:rPr lang="en-ZW" sz="800" i="1" dirty="0" smtClean="0">
                <a:latin typeface="Times New Roman" panose="02020603050405020304" pitchFamily="18" charset="0"/>
                <a:cs typeface="Times New Roman" panose="02020603050405020304" pitchFamily="18" charset="0"/>
              </a:rPr>
              <a:t>“Diversity: the art of thinking independently together”- Malcom Forbes </a:t>
            </a:r>
          </a:p>
        </p:txBody>
      </p:sp>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4411" y="5455678"/>
            <a:ext cx="679630" cy="704408"/>
          </a:xfrm>
          <a:prstGeom prst="rect">
            <a:avLst/>
          </a:prstGeom>
          <a:ln w="12700">
            <a:solidFill>
              <a:schemeClr val="tx1"/>
            </a:solidFill>
          </a:ln>
        </p:spPr>
      </p:pic>
      <p:pic>
        <p:nvPicPr>
          <p:cNvPr id="54" name="Picture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76117" y="5915614"/>
            <a:ext cx="750968" cy="338721"/>
          </a:xfrm>
          <a:prstGeom prst="rect">
            <a:avLst/>
          </a:prstGeom>
          <a:ln>
            <a:solidFill>
              <a:schemeClr val="tx1"/>
            </a:solidFill>
          </a:ln>
        </p:spPr>
      </p:pic>
      <p:graphicFrame>
        <p:nvGraphicFramePr>
          <p:cNvPr id="69" name="Chart 68" title="Chart"/>
          <p:cNvGraphicFramePr>
            <a:graphicFrameLocks/>
          </p:cNvGraphicFramePr>
          <p:nvPr>
            <p:extLst>
              <p:ext uri="{D42A27DB-BD31-4B8C-83A1-F6EECF244321}">
                <p14:modId xmlns:p14="http://schemas.microsoft.com/office/powerpoint/2010/main" val="4221186557"/>
              </p:ext>
            </p:extLst>
          </p:nvPr>
        </p:nvGraphicFramePr>
        <p:xfrm>
          <a:off x="2130606" y="4832035"/>
          <a:ext cx="1531775" cy="149154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0" name="Chart 69" title="Chart"/>
          <p:cNvGraphicFramePr>
            <a:graphicFrameLocks/>
          </p:cNvGraphicFramePr>
          <p:nvPr>
            <p:extLst>
              <p:ext uri="{D42A27DB-BD31-4B8C-83A1-F6EECF244321}">
                <p14:modId xmlns:p14="http://schemas.microsoft.com/office/powerpoint/2010/main" val="404693742"/>
              </p:ext>
            </p:extLst>
          </p:nvPr>
        </p:nvGraphicFramePr>
        <p:xfrm>
          <a:off x="3721650" y="4824250"/>
          <a:ext cx="1551799" cy="149932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71" name="Chart 70" title="Chart"/>
          <p:cNvGraphicFramePr>
            <a:graphicFrameLocks/>
          </p:cNvGraphicFramePr>
          <p:nvPr>
            <p:extLst>
              <p:ext uri="{D42A27DB-BD31-4B8C-83A1-F6EECF244321}">
                <p14:modId xmlns:p14="http://schemas.microsoft.com/office/powerpoint/2010/main" val="68550572"/>
              </p:ext>
            </p:extLst>
          </p:nvPr>
        </p:nvGraphicFramePr>
        <p:xfrm>
          <a:off x="2158005" y="3020899"/>
          <a:ext cx="2348137" cy="1095491"/>
        </p:xfrm>
        <a:graphic>
          <a:graphicData uri="http://schemas.openxmlformats.org/drawingml/2006/chart">
            <c:chart xmlns:c="http://schemas.openxmlformats.org/drawingml/2006/chart" xmlns:r="http://schemas.openxmlformats.org/officeDocument/2006/relationships" r:id="rId7"/>
          </a:graphicData>
        </a:graphic>
      </p:graphicFrame>
      <p:pic>
        <p:nvPicPr>
          <p:cNvPr id="72" name="image01.jpg" title="Image"/>
          <p:cNvPicPr preferRelativeResize="0"/>
          <p:nvPr/>
        </p:nvPicPr>
        <p:blipFill>
          <a:blip r:embed="rId8" cstate="print"/>
          <a:stretch>
            <a:fillRect/>
          </a:stretch>
        </p:blipFill>
        <p:spPr>
          <a:xfrm>
            <a:off x="2172167" y="1944359"/>
            <a:ext cx="724327" cy="451303"/>
          </a:xfrm>
          <a:prstGeom prst="rect">
            <a:avLst/>
          </a:prstGeom>
          <a:noFill/>
          <a:ln>
            <a:solidFill>
              <a:schemeClr val="tx1"/>
            </a:solidFill>
          </a:ln>
        </p:spPr>
      </p:pic>
      <p:pic>
        <p:nvPicPr>
          <p:cNvPr id="1026" name="Picture 2" descr="https://qubeshub.org/app/site/media/images/shared/logos/qubes_logo_tagline.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9125" y="1217970"/>
            <a:ext cx="1363720" cy="24751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descr="https://qubeshub.org/app/site/groups/1008/uploads/qubes_logo_web_200x200.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1006" y="101343"/>
            <a:ext cx="820515" cy="837003"/>
          </a:xfrm>
          <a:prstGeom prst="rect">
            <a:avLst/>
          </a:prstGeom>
          <a:solidFill>
            <a:sysClr val="window" lastClr="FFFFFF"/>
          </a:solidFill>
          <a:ln w="38100">
            <a:solidFill>
              <a:schemeClr val="tx1"/>
            </a:solidFill>
          </a:ln>
        </p:spPr>
      </p:pic>
      <p:pic>
        <p:nvPicPr>
          <p:cNvPr id="1030" name="Picture 6" descr="https://qubeshub.org/app/site/media/images/billboards/use_scenario_FMN.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49712" y="2122583"/>
            <a:ext cx="848914" cy="36327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13633" y="2700057"/>
            <a:ext cx="2084621" cy="369332"/>
          </a:xfrm>
          <a:prstGeom prst="rect">
            <a:avLst/>
          </a:prstGeom>
          <a:noFill/>
          <a:ln>
            <a:noFill/>
          </a:ln>
        </p:spPr>
        <p:txBody>
          <a:bodyPr wrap="square" rtlCol="0">
            <a:spAutoFit/>
          </a:bodyPr>
          <a:lstStyle/>
          <a:p>
            <a:pPr lvl="0"/>
            <a:r>
              <a:rPr lang="en-ZW" sz="600" b="1" dirty="0">
                <a:solidFill>
                  <a:prstClr val="black"/>
                </a:solidFill>
                <a:latin typeface="Times New Roman" panose="02020603050405020304" pitchFamily="18" charset="0"/>
                <a:cs typeface="Times New Roman" panose="02020603050405020304" pitchFamily="18" charset="0"/>
              </a:rPr>
              <a:t> 2. Measuring diversity </a:t>
            </a:r>
            <a:r>
              <a:rPr lang="en-ZW" sz="600" b="1" dirty="0" smtClean="0">
                <a:solidFill>
                  <a:prstClr val="black"/>
                </a:solidFill>
                <a:latin typeface="Times New Roman" panose="02020603050405020304" pitchFamily="18" charset="0"/>
                <a:cs typeface="Times New Roman" panose="02020603050405020304" pitchFamily="18" charset="0"/>
              </a:rPr>
              <a:t>via organization type </a:t>
            </a:r>
            <a:r>
              <a:rPr lang="en-ZW" sz="600" b="1" dirty="0">
                <a:solidFill>
                  <a:prstClr val="black"/>
                </a:solidFill>
                <a:latin typeface="Times New Roman" panose="02020603050405020304" pitchFamily="18" charset="0"/>
                <a:cs typeface="Times New Roman" panose="02020603050405020304" pitchFamily="18" charset="0"/>
              </a:rPr>
              <a:t>in each FMN</a:t>
            </a:r>
          </a:p>
          <a:p>
            <a:pPr lvl="0"/>
            <a:r>
              <a:rPr lang="en-ZW" sz="600" dirty="0">
                <a:solidFill>
                  <a:prstClr val="black"/>
                </a:solidFill>
                <a:latin typeface="Times New Roman" panose="02020603050405020304" pitchFamily="18" charset="0"/>
                <a:cs typeface="Times New Roman" panose="02020603050405020304" pitchFamily="18" charset="0"/>
              </a:rPr>
              <a:t>determined by the Carnegie classification of Institutions of Higher Education.</a:t>
            </a:r>
          </a:p>
        </p:txBody>
      </p:sp>
      <p:sp>
        <p:nvSpPr>
          <p:cNvPr id="3" name="TextBox 2"/>
          <p:cNvSpPr txBox="1"/>
          <p:nvPr/>
        </p:nvSpPr>
        <p:spPr>
          <a:xfrm>
            <a:off x="4597122" y="1532151"/>
            <a:ext cx="2162431" cy="276999"/>
          </a:xfrm>
          <a:prstGeom prst="rect">
            <a:avLst/>
          </a:prstGeom>
          <a:noFill/>
        </p:spPr>
        <p:txBody>
          <a:bodyPr wrap="square" rtlCol="0">
            <a:spAutoFit/>
          </a:bodyPr>
          <a:lstStyle/>
          <a:p>
            <a:pPr lvl="0"/>
            <a:r>
              <a:rPr lang="en-ZW" sz="600" b="1" dirty="0">
                <a:solidFill>
                  <a:prstClr val="black"/>
                </a:solidFill>
                <a:latin typeface="Times New Roman" panose="02020603050405020304" pitchFamily="18" charset="0"/>
                <a:cs typeface="Times New Roman" panose="02020603050405020304" pitchFamily="18" charset="0"/>
              </a:rPr>
              <a:t>3. Measuring Diversity via Employment type in each FMN</a:t>
            </a:r>
          </a:p>
          <a:p>
            <a:pPr lvl="0"/>
            <a:r>
              <a:rPr lang="en-ZW" sz="600" dirty="0">
                <a:solidFill>
                  <a:prstClr val="black"/>
                </a:solidFill>
                <a:latin typeface="Times New Roman" panose="02020603050405020304" pitchFamily="18" charset="0"/>
                <a:cs typeface="Times New Roman" panose="02020603050405020304" pitchFamily="18" charset="0"/>
              </a:rPr>
              <a:t>Determined by number of tenured /non-tenured professors</a:t>
            </a:r>
          </a:p>
        </p:txBody>
      </p:sp>
      <p:sp>
        <p:nvSpPr>
          <p:cNvPr id="5" name="TextBox 4"/>
          <p:cNvSpPr txBox="1"/>
          <p:nvPr/>
        </p:nvSpPr>
        <p:spPr>
          <a:xfrm>
            <a:off x="4619369" y="3270829"/>
            <a:ext cx="2238631" cy="553998"/>
          </a:xfrm>
          <a:prstGeom prst="rect">
            <a:avLst/>
          </a:prstGeom>
          <a:noFill/>
        </p:spPr>
        <p:txBody>
          <a:bodyPr wrap="square" rtlCol="0">
            <a:spAutoFit/>
          </a:bodyPr>
          <a:lstStyle/>
          <a:p>
            <a:pPr lvl="0"/>
            <a:r>
              <a:rPr lang="en-ZW" sz="600" b="1" dirty="0">
                <a:solidFill>
                  <a:prstClr val="black"/>
                </a:solidFill>
                <a:latin typeface="Times New Roman" panose="02020603050405020304" pitchFamily="18" charset="0"/>
                <a:cs typeface="Times New Roman" panose="02020603050405020304" pitchFamily="18" charset="0"/>
              </a:rPr>
              <a:t>4. Quantifying “Group Productivity”</a:t>
            </a:r>
          </a:p>
          <a:p>
            <a:pPr lvl="0"/>
            <a:r>
              <a:rPr lang="en-ZW" sz="600" dirty="0">
                <a:solidFill>
                  <a:prstClr val="black"/>
                </a:solidFill>
                <a:latin typeface="Times New Roman" panose="02020603050405020304" pitchFamily="18" charset="0"/>
                <a:cs typeface="Times New Roman" panose="02020603050405020304" pitchFamily="18" charset="0"/>
              </a:rPr>
              <a:t>G</a:t>
            </a:r>
            <a:r>
              <a:rPr lang="en-ZW" sz="600" dirty="0" smtClean="0">
                <a:solidFill>
                  <a:prstClr val="black"/>
                </a:solidFill>
                <a:latin typeface="Times New Roman" panose="02020603050405020304" pitchFamily="18" charset="0"/>
                <a:cs typeface="Times New Roman" panose="02020603050405020304" pitchFamily="18" charset="0"/>
              </a:rPr>
              <a:t>oogle hangouts were </a:t>
            </a:r>
            <a:r>
              <a:rPr lang="en-ZW" sz="600" dirty="0" err="1" smtClean="0">
                <a:solidFill>
                  <a:prstClr val="black"/>
                </a:solidFill>
                <a:latin typeface="Times New Roman" panose="02020603050405020304" pitchFamily="18" charset="0"/>
                <a:cs typeface="Times New Roman" panose="02020603050405020304" pitchFamily="18" charset="0"/>
              </a:rPr>
              <a:t>analyzed</a:t>
            </a:r>
            <a:r>
              <a:rPr lang="en-ZW" sz="600" dirty="0" smtClean="0">
                <a:solidFill>
                  <a:prstClr val="black"/>
                </a:solidFill>
                <a:latin typeface="Times New Roman" panose="02020603050405020304" pitchFamily="18" charset="0"/>
                <a:cs typeface="Times New Roman" panose="02020603050405020304" pitchFamily="18" charset="0"/>
              </a:rPr>
              <a:t> </a:t>
            </a:r>
            <a:r>
              <a:rPr lang="en-ZW" sz="600" dirty="0">
                <a:solidFill>
                  <a:prstClr val="black"/>
                </a:solidFill>
                <a:latin typeface="Times New Roman" panose="02020603050405020304" pitchFamily="18" charset="0"/>
                <a:cs typeface="Times New Roman" panose="02020603050405020304" pitchFamily="18" charset="0"/>
              </a:rPr>
              <a:t>for each </a:t>
            </a:r>
            <a:r>
              <a:rPr lang="en-ZW" sz="600" dirty="0" smtClean="0">
                <a:solidFill>
                  <a:prstClr val="black"/>
                </a:solidFill>
                <a:latin typeface="Times New Roman" panose="02020603050405020304" pitchFamily="18" charset="0"/>
                <a:cs typeface="Times New Roman" panose="02020603050405020304" pitchFamily="18" charset="0"/>
              </a:rPr>
              <a:t>FMN to measure productivity. Productivity was measured by total number of </a:t>
            </a:r>
            <a:r>
              <a:rPr lang="en-ZW" sz="600" dirty="0">
                <a:solidFill>
                  <a:prstClr val="black"/>
                </a:solidFill>
                <a:latin typeface="Times New Roman" panose="02020603050405020304" pitchFamily="18" charset="0"/>
                <a:cs typeface="Times New Roman" panose="02020603050405020304" pitchFamily="18" charset="0"/>
              </a:rPr>
              <a:t>interactions between FMN participants and </a:t>
            </a:r>
            <a:r>
              <a:rPr lang="en-ZW" sz="600" dirty="0" smtClean="0">
                <a:solidFill>
                  <a:prstClr val="black"/>
                </a:solidFill>
                <a:latin typeface="Times New Roman" panose="02020603050405020304" pitchFamily="18" charset="0"/>
                <a:cs typeface="Times New Roman" panose="02020603050405020304" pitchFamily="18" charset="0"/>
              </a:rPr>
              <a:t>mentors.  A greater number of interactions = </a:t>
            </a:r>
            <a:r>
              <a:rPr lang="en-ZW" sz="600" dirty="0">
                <a:solidFill>
                  <a:prstClr val="black"/>
                </a:solidFill>
                <a:latin typeface="Times New Roman" panose="02020603050405020304" pitchFamily="18" charset="0"/>
                <a:cs typeface="Times New Roman" panose="02020603050405020304" pitchFamily="18" charset="0"/>
              </a:rPr>
              <a:t>more productive </a:t>
            </a:r>
            <a:r>
              <a:rPr lang="en-ZW" sz="600" dirty="0" smtClean="0">
                <a:solidFill>
                  <a:prstClr val="black"/>
                </a:solidFill>
                <a:latin typeface="Times New Roman" panose="02020603050405020304" pitchFamily="18" charset="0"/>
                <a:cs typeface="Times New Roman" panose="02020603050405020304" pitchFamily="18" charset="0"/>
              </a:rPr>
              <a:t>meeting</a:t>
            </a:r>
            <a:r>
              <a:rPr lang="en-ZW" sz="600" dirty="0" smtClean="0">
                <a:solidFill>
                  <a:prstClr val="black"/>
                </a:solidFill>
              </a:rPr>
              <a:t>.</a:t>
            </a:r>
            <a:endParaRPr lang="en-ZW" dirty="0"/>
          </a:p>
        </p:txBody>
      </p:sp>
      <p:sp>
        <p:nvSpPr>
          <p:cNvPr id="7" name="TextBox 6"/>
          <p:cNvSpPr txBox="1"/>
          <p:nvPr/>
        </p:nvSpPr>
        <p:spPr>
          <a:xfrm>
            <a:off x="4619369" y="3777940"/>
            <a:ext cx="2488213" cy="276999"/>
          </a:xfrm>
          <a:prstGeom prst="rect">
            <a:avLst/>
          </a:prstGeom>
          <a:noFill/>
        </p:spPr>
        <p:txBody>
          <a:bodyPr wrap="square" rtlCol="0">
            <a:spAutoFit/>
          </a:bodyPr>
          <a:lstStyle/>
          <a:p>
            <a:pPr lvl="0"/>
            <a:r>
              <a:rPr lang="en-ZW" sz="600" b="1" dirty="0">
                <a:solidFill>
                  <a:prstClr val="black"/>
                </a:solidFill>
                <a:latin typeface="Times New Roman" panose="02020603050405020304" pitchFamily="18" charset="0"/>
                <a:cs typeface="Times New Roman" panose="02020603050405020304" pitchFamily="18" charset="0"/>
              </a:rPr>
              <a:t>5. Ranking FMN’s based on their level of diversity</a:t>
            </a:r>
          </a:p>
          <a:p>
            <a:pPr lvl="0"/>
            <a:r>
              <a:rPr lang="en-US" sz="600" dirty="0" smtClean="0">
                <a:solidFill>
                  <a:prstClr val="black"/>
                </a:solidFill>
                <a:latin typeface="Times New Roman" panose="02020603050405020304" pitchFamily="18" charset="0"/>
                <a:cs typeface="Times New Roman" panose="02020603050405020304" pitchFamily="18" charset="0"/>
              </a:rPr>
              <a:t>On  a  relative scale of low, medium, and high  diversity</a:t>
            </a:r>
            <a:endParaRPr lang="en-ZW" sz="600" dirty="0">
              <a:solidFill>
                <a:prstClr val="black"/>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619369" y="4054939"/>
            <a:ext cx="1976042" cy="276999"/>
          </a:xfrm>
          <a:prstGeom prst="rect">
            <a:avLst/>
          </a:prstGeom>
          <a:noFill/>
        </p:spPr>
        <p:txBody>
          <a:bodyPr wrap="square" rtlCol="0">
            <a:spAutoFit/>
          </a:bodyPr>
          <a:lstStyle/>
          <a:p>
            <a:pPr lvl="0"/>
            <a:r>
              <a:rPr lang="en-ZW" sz="600" b="1" dirty="0">
                <a:solidFill>
                  <a:prstClr val="black"/>
                </a:solidFill>
                <a:latin typeface="Times New Roman" panose="02020603050405020304" pitchFamily="18" charset="0"/>
                <a:cs typeface="Times New Roman" panose="02020603050405020304" pitchFamily="18" charset="0"/>
              </a:rPr>
              <a:t>6. Comparing Diversity vs. Productivity</a:t>
            </a:r>
          </a:p>
          <a:p>
            <a:pPr lvl="0"/>
            <a:r>
              <a:rPr lang="en-ZW" sz="600" dirty="0">
                <a:solidFill>
                  <a:prstClr val="black"/>
                </a:solidFill>
                <a:latin typeface="Times New Roman" panose="02020603050405020304" pitchFamily="18" charset="0"/>
                <a:cs typeface="Times New Roman" panose="02020603050405020304" pitchFamily="18" charset="0"/>
              </a:rPr>
              <a:t>To find any correlations</a:t>
            </a:r>
          </a:p>
        </p:txBody>
      </p:sp>
      <p:sp>
        <p:nvSpPr>
          <p:cNvPr id="9" name="TextBox 8"/>
          <p:cNvSpPr txBox="1"/>
          <p:nvPr/>
        </p:nvSpPr>
        <p:spPr>
          <a:xfrm>
            <a:off x="2115335" y="1495997"/>
            <a:ext cx="2668503" cy="369332"/>
          </a:xfrm>
          <a:prstGeom prst="rect">
            <a:avLst/>
          </a:prstGeom>
          <a:noFill/>
          <a:ln>
            <a:noFill/>
          </a:ln>
        </p:spPr>
        <p:txBody>
          <a:bodyPr wrap="square" rtlCol="0">
            <a:spAutoFit/>
          </a:bodyPr>
          <a:lstStyle/>
          <a:p>
            <a:pPr lvl="0"/>
            <a:r>
              <a:rPr lang="en-ZW" sz="600" b="1" dirty="0">
                <a:solidFill>
                  <a:prstClr val="black"/>
                </a:solidFill>
                <a:latin typeface="Times New Roman" panose="02020603050405020304" pitchFamily="18" charset="0"/>
                <a:cs typeface="Times New Roman" panose="02020603050405020304" pitchFamily="18" charset="0"/>
              </a:rPr>
              <a:t>1.Measuring diversity via geographic range of FMN</a:t>
            </a:r>
          </a:p>
          <a:p>
            <a:pPr lvl="0"/>
            <a:r>
              <a:rPr lang="en-ZW" sz="600" dirty="0">
                <a:solidFill>
                  <a:prstClr val="black"/>
                </a:solidFill>
                <a:latin typeface="Times New Roman" panose="02020603050405020304" pitchFamily="18" charset="0"/>
                <a:cs typeface="Times New Roman" panose="02020603050405020304" pitchFamily="18" charset="0"/>
              </a:rPr>
              <a:t>determined by using Google Maps to plot every participant’s location </a:t>
            </a:r>
            <a:r>
              <a:rPr lang="en-ZW" sz="600" dirty="0" smtClean="0">
                <a:solidFill>
                  <a:prstClr val="black"/>
                </a:solidFill>
                <a:latin typeface="Times New Roman" panose="02020603050405020304" pitchFamily="18" charset="0"/>
                <a:cs typeface="Times New Roman" panose="02020603050405020304" pitchFamily="18" charset="0"/>
              </a:rPr>
              <a:t>of </a:t>
            </a:r>
            <a:r>
              <a:rPr lang="en-ZW" sz="600" dirty="0">
                <a:solidFill>
                  <a:prstClr val="black"/>
                </a:solidFill>
                <a:latin typeface="Times New Roman" panose="02020603050405020304" pitchFamily="18" charset="0"/>
                <a:cs typeface="Times New Roman" panose="02020603050405020304" pitchFamily="18" charset="0"/>
              </a:rPr>
              <a:t>each FMN and Mapping area between all points in a given FMN in square miles</a:t>
            </a:r>
          </a:p>
        </p:txBody>
      </p:sp>
      <p:pic>
        <p:nvPicPr>
          <p:cNvPr id="57" name="image00.jpg" title="Image"/>
          <p:cNvPicPr preferRelativeResize="0"/>
          <p:nvPr/>
        </p:nvPicPr>
        <p:blipFill>
          <a:blip r:embed="rId12" cstate="print"/>
          <a:stretch>
            <a:fillRect/>
          </a:stretch>
        </p:blipFill>
        <p:spPr>
          <a:xfrm>
            <a:off x="2953377" y="1940643"/>
            <a:ext cx="718394" cy="440132"/>
          </a:xfrm>
          <a:prstGeom prst="rect">
            <a:avLst/>
          </a:prstGeom>
          <a:noFill/>
          <a:ln>
            <a:solidFill>
              <a:schemeClr val="tx1"/>
            </a:solidFill>
          </a:ln>
        </p:spPr>
      </p:pic>
      <p:pic>
        <p:nvPicPr>
          <p:cNvPr id="58" name="image02.jpg" title="Image"/>
          <p:cNvPicPr preferRelativeResize="0"/>
          <p:nvPr/>
        </p:nvPicPr>
        <p:blipFill>
          <a:blip r:embed="rId13" cstate="print"/>
          <a:stretch>
            <a:fillRect/>
          </a:stretch>
        </p:blipFill>
        <p:spPr>
          <a:xfrm>
            <a:off x="3737419" y="1943091"/>
            <a:ext cx="715239" cy="449267"/>
          </a:xfrm>
          <a:prstGeom prst="rect">
            <a:avLst/>
          </a:prstGeom>
          <a:noFill/>
          <a:ln>
            <a:solidFill>
              <a:schemeClr val="tx1"/>
            </a:solidFill>
          </a:ln>
        </p:spPr>
      </p:pic>
      <p:graphicFrame>
        <p:nvGraphicFramePr>
          <p:cNvPr id="60" name="Chart 59" title="Chart"/>
          <p:cNvGraphicFramePr>
            <a:graphicFrameLocks/>
          </p:cNvGraphicFramePr>
          <p:nvPr>
            <p:extLst>
              <p:ext uri="{D42A27DB-BD31-4B8C-83A1-F6EECF244321}">
                <p14:modId xmlns:p14="http://schemas.microsoft.com/office/powerpoint/2010/main" val="2218622548"/>
              </p:ext>
            </p:extLst>
          </p:nvPr>
        </p:nvGraphicFramePr>
        <p:xfrm>
          <a:off x="4614308" y="1838569"/>
          <a:ext cx="2206836" cy="1114186"/>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61" name="Chart 60" title="Chart"/>
          <p:cNvGraphicFramePr>
            <a:graphicFrameLocks/>
          </p:cNvGraphicFramePr>
          <p:nvPr>
            <p:extLst>
              <p:ext uri="{D42A27DB-BD31-4B8C-83A1-F6EECF244321}">
                <p14:modId xmlns:p14="http://schemas.microsoft.com/office/powerpoint/2010/main" val="2801484593"/>
              </p:ext>
            </p:extLst>
          </p:nvPr>
        </p:nvGraphicFramePr>
        <p:xfrm>
          <a:off x="5334532" y="4822161"/>
          <a:ext cx="1523468" cy="1492748"/>
        </p:xfrm>
        <a:graphic>
          <a:graphicData uri="http://schemas.openxmlformats.org/drawingml/2006/chart">
            <c:chart xmlns:c="http://schemas.openxmlformats.org/drawingml/2006/chart" xmlns:r="http://schemas.openxmlformats.org/officeDocument/2006/relationships" r:id="rId15"/>
          </a:graphicData>
        </a:graphic>
      </p:graphicFrame>
      <p:sp>
        <p:nvSpPr>
          <p:cNvPr id="17" name="AutoShape 2" descr="https://outlook.office.com/owa/service.svc/s/GetAttachmentThumbnail?id=AQMkADAyN2ZlYjlhLWRiNTQtNDI1ZC04ZDhmLTkzZDNkOTczYTdhMgBGAAADlnFgV8u2ZECVF9U7wV4KmQcAoEEPZksw2kihmT4CHi1a9gAAAgEMAAAAoEEPZksw2kihmT4CHi1a9gABnDIquQAAAAESABAAdzPlQCV%2BgUCwGMqkWzog1Q%3D%3D&amp;thumbnailType=2&amp;X-OWA-CANARY=cpV5BsWQN02oVHa67RNDSmByGnJSadMYlcFPpwfraFx1HyoSRFerNg2IntmZmt1Xycngsk4rZE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W"/>
          </a:p>
        </p:txBody>
      </p:sp>
      <p:sp>
        <p:nvSpPr>
          <p:cNvPr id="18" name="AutoShape 4" descr="https://outlook.office.com/owa/service.svc/s/GetAttachmentThumbnail?id=AQMkADAyN2ZlYjlhLWRiNTQtNDI1ZC04ZDhmLTkzZDNkOTczYTdhMgBGAAADlnFgV8u2ZECVF9U7wV4KmQcAoEEPZksw2kihmT4CHi1a9gAAAgEMAAAAoEEPZksw2kihmT4CHi1a9gABnDIquQAAAAESABAAdzPlQCV%2BgUCwGMqkWzog1Q%3D%3D&amp;thumbnailType=2&amp;X-OWA-CANARY=cpV5BsWQN02oVHa67RNDSmByGnJSadMYlcFPpwfraFx1HyoSRFerNg2IntmZmt1Xycngsk4rZE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W"/>
          </a:p>
        </p:txBody>
      </p:sp>
      <p:sp>
        <p:nvSpPr>
          <p:cNvPr id="19" name="AutoShape 6" descr="https://outlook.office.com/owa/service.svc/s/GetAttachmentThumbnail?id=AQMkADAyN2ZlYjlhLWRiNTQtNDI1ZC04ZDhmLTkzZDNkOTczYTdhMgBGAAADlnFgV8u2ZECVF9U7wV4KmQcAoEEPZksw2kihmT4CHi1a9gAAAgEMAAAAoEEPZksw2kihmT4CHi1a9gABnDIquQAAAAESABAAdzPlQCV%2BgUCwGMqkWzog1Q%3D%3D&amp;thumbnailType=2&amp;X-OWA-CANARY=cpV5BsWQN02oVHa67RNDSmByGnJSadMYlcFPpwfraFx1HyoSRFerNg2IntmZmt1Xycngsk4rZE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W"/>
          </a:p>
        </p:txBody>
      </p:sp>
      <p:pic>
        <p:nvPicPr>
          <p:cNvPr id="20" name="Picture 19"/>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058753" y="2554240"/>
            <a:ext cx="830945" cy="529217"/>
          </a:xfrm>
          <a:prstGeom prst="rect">
            <a:avLst/>
          </a:prstGeom>
          <a:ln>
            <a:solidFill>
              <a:schemeClr val="tx1"/>
            </a:solidFill>
          </a:ln>
        </p:spPr>
      </p:pic>
      <p:pic>
        <p:nvPicPr>
          <p:cNvPr id="1032" name="Picture 8" descr="http://www.ucis.pitt.edu/esc/system/files/resources/images/Pittlogo_print.png"/>
          <p:cNvPicPr>
            <a:picLocks noChangeAspect="1" noChangeArrowheads="1"/>
          </p:cNvPicPr>
          <p:nvPr/>
        </p:nvPicPr>
        <p:blipFill rotWithShape="1">
          <a:blip r:embed="rId17" cstate="print">
            <a:extLst>
              <a:ext uri="{28A0092B-C50C-407E-A947-70E740481C1C}">
                <a14:useLocalDpi xmlns:a14="http://schemas.microsoft.com/office/drawing/2010/main" val="0"/>
              </a:ext>
            </a:extLst>
          </a:blip>
          <a:srcRect t="7778" r="3767"/>
          <a:stretch/>
        </p:blipFill>
        <p:spPr bwMode="auto">
          <a:xfrm>
            <a:off x="8150792" y="93123"/>
            <a:ext cx="867524" cy="826657"/>
          </a:xfrm>
          <a:prstGeom prst="rect">
            <a:avLst/>
          </a:prstGeom>
          <a:solidFill>
            <a:schemeClr val="bg1"/>
          </a:solidFill>
          <a:ln w="38100">
            <a:solidFill>
              <a:schemeClr val="tx1"/>
            </a:solidFill>
          </a:ln>
        </p:spPr>
      </p:pic>
      <p:pic>
        <p:nvPicPr>
          <p:cNvPr id="1034" name="Picture 10" descr="https://qubeshub.org/app/site/groups/1126/uploads/dryadlablogo.pn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905942" y="5967898"/>
            <a:ext cx="1066223" cy="234151"/>
          </a:xfrm>
          <a:prstGeom prst="rect">
            <a:avLst/>
          </a:prstGeom>
          <a:solidFill>
            <a:schemeClr val="bg1"/>
          </a:solidFill>
          <a:ln>
            <a:solidFill>
              <a:schemeClr val="tx1"/>
            </a:solidFill>
          </a:ln>
        </p:spPr>
      </p:pic>
      <p:sp>
        <p:nvSpPr>
          <p:cNvPr id="25" name="TextBox 24"/>
          <p:cNvSpPr txBox="1"/>
          <p:nvPr/>
        </p:nvSpPr>
        <p:spPr>
          <a:xfrm>
            <a:off x="6974296" y="4780014"/>
            <a:ext cx="2044020" cy="954107"/>
          </a:xfrm>
          <a:prstGeom prst="rect">
            <a:avLst/>
          </a:prstGeom>
          <a:noFill/>
        </p:spPr>
        <p:txBody>
          <a:bodyPr wrap="square" rtlCol="0">
            <a:spAutoFit/>
          </a:bodyPr>
          <a:lstStyle/>
          <a:p>
            <a:pPr lvl="0"/>
            <a:r>
              <a:rPr lang="en-ZW" sz="800" dirty="0">
                <a:latin typeface="Times New Roman" panose="02020603050405020304" pitchFamily="18" charset="0"/>
                <a:cs typeface="Times New Roman" panose="02020603050405020304" pitchFamily="18" charset="0"/>
              </a:rPr>
              <a:t>This research was supported by the National Science Foundation under Grant No. 1446269. </a:t>
            </a:r>
            <a:r>
              <a:rPr lang="en-ZW" sz="800" dirty="0" smtClean="0">
                <a:latin typeface="Times New Roman" panose="02020603050405020304" pitchFamily="18" charset="0"/>
                <a:cs typeface="Times New Roman" panose="02020603050405020304" pitchFamily="18" charset="0"/>
              </a:rPr>
              <a:t>Special thanks to </a:t>
            </a:r>
            <a:r>
              <a:rPr lang="en-ZW" sz="800" dirty="0">
                <a:latin typeface="Times New Roman" panose="02020603050405020304" pitchFamily="18" charset="0"/>
                <a:cs typeface="Times New Roman" panose="02020603050405020304" pitchFamily="18" charset="0"/>
              </a:rPr>
              <a:t>H. </a:t>
            </a:r>
            <a:r>
              <a:rPr lang="en-ZW" sz="800" dirty="0" err="1">
                <a:latin typeface="Times New Roman" panose="02020603050405020304" pitchFamily="18" charset="0"/>
                <a:cs typeface="Times New Roman" panose="02020603050405020304" pitchFamily="18" charset="0"/>
              </a:rPr>
              <a:t>Orndolf</a:t>
            </a:r>
            <a:r>
              <a:rPr lang="en-ZW" sz="800" dirty="0">
                <a:latin typeface="Times New Roman" panose="02020603050405020304" pitchFamily="18" charset="0"/>
                <a:cs typeface="Times New Roman" panose="02020603050405020304" pitchFamily="18" charset="0"/>
              </a:rPr>
              <a:t> for her advise on data </a:t>
            </a:r>
            <a:r>
              <a:rPr lang="en-ZW" sz="800" dirty="0" smtClean="0">
                <a:latin typeface="Times New Roman" panose="02020603050405020304" pitchFamily="18" charset="0"/>
                <a:cs typeface="Times New Roman" panose="02020603050405020304" pitchFamily="18" charset="0"/>
              </a:rPr>
              <a:t>analysis,</a:t>
            </a:r>
            <a:r>
              <a:rPr lang="en-ZW" sz="800" dirty="0">
                <a:solidFill>
                  <a:prstClr val="black"/>
                </a:solidFill>
                <a:latin typeface="Times New Roman" panose="02020603050405020304" pitchFamily="18" charset="0"/>
                <a:cs typeface="Times New Roman" panose="02020603050405020304" pitchFamily="18" charset="0"/>
              </a:rPr>
              <a:t> the participants of the </a:t>
            </a:r>
            <a:r>
              <a:rPr lang="en-ZW" sz="800" dirty="0" err="1">
                <a:solidFill>
                  <a:prstClr val="black"/>
                </a:solidFill>
                <a:latin typeface="Times New Roman" panose="02020603050405020304" pitchFamily="18" charset="0"/>
                <a:cs typeface="Times New Roman" panose="02020603050405020304" pitchFamily="18" charset="0"/>
              </a:rPr>
              <a:t>DryadLab</a:t>
            </a:r>
            <a:r>
              <a:rPr lang="en-ZW" sz="800" dirty="0">
                <a:solidFill>
                  <a:prstClr val="black"/>
                </a:solidFill>
                <a:latin typeface="Times New Roman" panose="02020603050405020304" pitchFamily="18" charset="0"/>
                <a:cs typeface="Times New Roman" panose="02020603050405020304" pitchFamily="18" charset="0"/>
              </a:rPr>
              <a:t>, ESA Data Discovery, and </a:t>
            </a:r>
            <a:r>
              <a:rPr lang="en-ZW" sz="800" dirty="0" err="1">
                <a:solidFill>
                  <a:prstClr val="black"/>
                </a:solidFill>
                <a:latin typeface="Times New Roman" panose="02020603050405020304" pitchFamily="18" charset="0"/>
                <a:cs typeface="Times New Roman" panose="02020603050405020304" pitchFamily="18" charset="0"/>
              </a:rPr>
              <a:t>InTeGrate</a:t>
            </a:r>
            <a:r>
              <a:rPr lang="en-ZW" sz="800" dirty="0">
                <a:solidFill>
                  <a:prstClr val="black"/>
                </a:solidFill>
                <a:latin typeface="Times New Roman" panose="02020603050405020304" pitchFamily="18" charset="0"/>
                <a:cs typeface="Times New Roman" panose="02020603050405020304" pitchFamily="18" charset="0"/>
              </a:rPr>
              <a:t> </a:t>
            </a:r>
            <a:r>
              <a:rPr lang="en-ZW" sz="800" dirty="0" smtClean="0">
                <a:solidFill>
                  <a:prstClr val="black"/>
                </a:solidFill>
                <a:latin typeface="Times New Roman" panose="02020603050405020304" pitchFamily="18" charset="0"/>
                <a:cs typeface="Times New Roman" panose="02020603050405020304" pitchFamily="18" charset="0"/>
              </a:rPr>
              <a:t>FMNs</a:t>
            </a:r>
            <a:r>
              <a:rPr lang="en-ZW" sz="800" dirty="0" smtClean="0">
                <a:latin typeface="Times New Roman" panose="02020603050405020304" pitchFamily="18" charset="0"/>
                <a:cs typeface="Times New Roman" panose="02020603050405020304" pitchFamily="18" charset="0"/>
              </a:rPr>
              <a:t>. Data compiled</a:t>
            </a:r>
            <a:r>
              <a:rPr lang="en-ZW" sz="800" dirty="0">
                <a:latin typeface="Times New Roman" panose="02020603050405020304" pitchFamily="18" charset="0"/>
                <a:cs typeface="Times New Roman" panose="02020603050405020304" pitchFamily="18" charset="0"/>
              </a:rPr>
              <a:t> </a:t>
            </a:r>
            <a:r>
              <a:rPr lang="en-ZW" sz="800" dirty="0" smtClean="0">
                <a:latin typeface="Times New Roman" panose="02020603050405020304" pitchFamily="18" charset="0"/>
                <a:cs typeface="Times New Roman" panose="02020603050405020304" pitchFamily="18" charset="0"/>
              </a:rPr>
              <a:t>in part </a:t>
            </a:r>
            <a:r>
              <a:rPr lang="en-ZW" sz="800" dirty="0">
                <a:latin typeface="Times New Roman" panose="02020603050405020304" pitchFamily="18" charset="0"/>
                <a:cs typeface="Times New Roman" panose="02020603050405020304" pitchFamily="18" charset="0"/>
              </a:rPr>
              <a:t>by </a:t>
            </a:r>
            <a:r>
              <a:rPr lang="en-ZW" sz="800" dirty="0" smtClean="0">
                <a:latin typeface="Times New Roman" panose="02020603050405020304" pitchFamily="18" charset="0"/>
                <a:cs typeface="Times New Roman" panose="02020603050405020304" pitchFamily="18" charset="0"/>
              </a:rPr>
              <a:t>L. </a:t>
            </a:r>
            <a:r>
              <a:rPr lang="en-ZW" sz="800" dirty="0" err="1" smtClean="0">
                <a:latin typeface="Times New Roman" panose="02020603050405020304" pitchFamily="18" charset="0"/>
                <a:cs typeface="Times New Roman" panose="02020603050405020304" pitchFamily="18" charset="0"/>
              </a:rPr>
              <a:t>Balsan</a:t>
            </a:r>
            <a:r>
              <a:rPr lang="en-ZW" sz="800" dirty="0" smtClean="0">
                <a:latin typeface="Times New Roman" panose="02020603050405020304" pitchFamily="18" charset="0"/>
                <a:cs typeface="Times New Roman" panose="02020603050405020304" pitchFamily="18" charset="0"/>
              </a:rPr>
              <a:t> and C. McLaughlin. </a:t>
            </a:r>
            <a:endParaRPr lang="en-ZW" sz="800" dirty="0">
              <a:latin typeface="Times New Roman" panose="02020603050405020304" pitchFamily="18" charset="0"/>
              <a:cs typeface="Times New Roman" panose="02020603050405020304" pitchFamily="18" charset="0"/>
            </a:endParaRPr>
          </a:p>
        </p:txBody>
      </p:sp>
      <p:sp>
        <p:nvSpPr>
          <p:cNvPr id="27" name="TextBox 26"/>
          <p:cNvSpPr txBox="1"/>
          <p:nvPr/>
        </p:nvSpPr>
        <p:spPr>
          <a:xfrm>
            <a:off x="2600923" y="823003"/>
            <a:ext cx="3973964" cy="184666"/>
          </a:xfrm>
          <a:prstGeom prst="rect">
            <a:avLst/>
          </a:prstGeom>
          <a:noFill/>
        </p:spPr>
        <p:txBody>
          <a:bodyPr wrap="square" rtlCol="0">
            <a:spAutoFit/>
          </a:bodyPr>
          <a:lstStyle/>
          <a:p>
            <a:pPr algn="ctr"/>
            <a:r>
              <a:rPr lang="en-ZW" sz="600" i="1" dirty="0">
                <a:latin typeface="Times New Roman" panose="02020603050405020304" pitchFamily="18" charset="0"/>
                <a:cs typeface="Times New Roman" panose="02020603050405020304" pitchFamily="18" charset="0"/>
              </a:rPr>
              <a:t>First Experiences in Research, Dietrich School of Arts &amp; Sciences, University of Pittsburgh</a:t>
            </a:r>
          </a:p>
        </p:txBody>
      </p:sp>
      <p:pic>
        <p:nvPicPr>
          <p:cNvPr id="1038" name="Picture 14" descr="https://qubeshub.org/app/site/groups/1266/uploads/Integrate_FMN_logo.png"/>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7134644" y="6348547"/>
            <a:ext cx="877187" cy="30049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40" name="Picture 16" descr="https://upload.wikimedia.org/wikipedia/commons/8/87/NSF_Logo.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8348283" y="6323575"/>
            <a:ext cx="350430" cy="35043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733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5112</TotalTime>
  <Words>693</Words>
  <Application>Microsoft Office PowerPoint</Application>
  <PresentationFormat>On-screen Show (4:3)</PresentationFormat>
  <Paragraphs>61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Alison Hale</cp:lastModifiedBy>
  <cp:revision>64</cp:revision>
  <dcterms:created xsi:type="dcterms:W3CDTF">2016-04-16T08:28:28Z</dcterms:created>
  <dcterms:modified xsi:type="dcterms:W3CDTF">2016-04-20T23:46:44Z</dcterms:modified>
</cp:coreProperties>
</file>