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63" r:id="rId4"/>
    <p:sldId id="264" r:id="rId5"/>
    <p:sldId id="256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3A16-5512-6A46-BE8E-77EDEEDDE2F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C201-F841-0C4D-A34B-F942A9F75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1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3A16-5512-6A46-BE8E-77EDEEDDE2F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C201-F841-0C4D-A34B-F942A9F75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5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3A16-5512-6A46-BE8E-77EDEEDDE2F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C201-F841-0C4D-A34B-F942A9F75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3A16-5512-6A46-BE8E-77EDEEDDE2F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C201-F841-0C4D-A34B-F942A9F75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3A16-5512-6A46-BE8E-77EDEEDDE2F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C201-F841-0C4D-A34B-F942A9F75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2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3A16-5512-6A46-BE8E-77EDEEDDE2F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C201-F841-0C4D-A34B-F942A9F75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3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3A16-5512-6A46-BE8E-77EDEEDDE2F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C201-F841-0C4D-A34B-F942A9F75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6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3A16-5512-6A46-BE8E-77EDEEDDE2F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C201-F841-0C4D-A34B-F942A9F75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1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3A16-5512-6A46-BE8E-77EDEEDDE2F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C201-F841-0C4D-A34B-F942A9F75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9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3A16-5512-6A46-BE8E-77EDEEDDE2F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C201-F841-0C4D-A34B-F942A9F75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2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3A16-5512-6A46-BE8E-77EDEEDDE2F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C201-F841-0C4D-A34B-F942A9F75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63A16-5512-6A46-BE8E-77EDEEDDE2F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C201-F841-0C4D-A34B-F942A9F75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2C23A-786D-7541-B8E4-22CB74F7AF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52" y="751049"/>
            <a:ext cx="7245626" cy="5437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8B0E87-CA6A-A047-9705-F51C2D79BF71}"/>
              </a:ext>
            </a:extLst>
          </p:cNvPr>
          <p:cNvSpPr/>
          <p:nvPr/>
        </p:nvSpPr>
        <p:spPr>
          <a:xfrm>
            <a:off x="203752" y="213547"/>
            <a:ext cx="7817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Figure 1. Ventral view of a mammal skull with important bones indicated.</a:t>
            </a:r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2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09A515-FBE6-A042-826D-9DE7DD7646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22" y="871764"/>
            <a:ext cx="7126356" cy="5348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6EB27B-CB96-8543-9FC7-11EE063BDFFF}"/>
              </a:ext>
            </a:extLst>
          </p:cNvPr>
          <p:cNvSpPr/>
          <p:nvPr/>
        </p:nvSpPr>
        <p:spPr>
          <a:xfrm>
            <a:off x="178904" y="268760"/>
            <a:ext cx="7593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Figure 2. Dorsal view of a mammal skull with important bones indicated.</a:t>
            </a:r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0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A9CDC-3ABF-1047-A8C4-D9BCB8951F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4" y="984289"/>
            <a:ext cx="7533860" cy="56543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D57A73-A504-D442-93D1-791D07B17FF0}"/>
              </a:ext>
            </a:extLst>
          </p:cNvPr>
          <p:cNvSpPr/>
          <p:nvPr/>
        </p:nvSpPr>
        <p:spPr>
          <a:xfrm>
            <a:off x="298174" y="337958"/>
            <a:ext cx="7702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Figure 3. Lateral view of a mammal skull with important bones indicated.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71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BB0D9C-C688-0F42-8C5C-5C6D87F5A7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7354"/>
            <a:ext cx="7315200" cy="5488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C2658C-4194-CA44-8F29-89AC558BB400}"/>
              </a:ext>
            </a:extLst>
          </p:cNvPr>
          <p:cNvSpPr/>
          <p:nvPr/>
        </p:nvSpPr>
        <p:spPr>
          <a:xfrm>
            <a:off x="248477" y="263266"/>
            <a:ext cx="8378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Figure 4. Lower jaw (or dentary) of a mammal skull with important features indicated.</a:t>
            </a:r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7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371F73-48D0-8E4B-BA1A-82E8F98465F0}"/>
              </a:ext>
            </a:extLst>
          </p:cNvPr>
          <p:cNvSpPr txBox="1"/>
          <p:nvPr/>
        </p:nvSpPr>
        <p:spPr>
          <a:xfrm>
            <a:off x="0" y="55748"/>
            <a:ext cx="668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to Mammal Orders – Specimen A (scale bar in mm below images)</a:t>
            </a:r>
          </a:p>
        </p:txBody>
      </p:sp>
      <p:pic>
        <p:nvPicPr>
          <p:cNvPr id="5" name="Picture 4" descr="A picture containing shellfish, cake, sitting, photo&#10;&#10;Description automatically generated">
            <a:extLst>
              <a:ext uri="{FF2B5EF4-FFF2-40B4-BE49-F238E27FC236}">
                <a16:creationId xmlns:a16="http://schemas.microsoft.com/office/drawing/2014/main" id="{281BF1F1-F018-3A4B-A3E7-D282EFCB0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5" y="425081"/>
            <a:ext cx="4372372" cy="3003920"/>
          </a:xfrm>
          <a:prstGeom prst="rect">
            <a:avLst/>
          </a:prstGeom>
        </p:spPr>
      </p:pic>
      <p:pic>
        <p:nvPicPr>
          <p:cNvPr id="6" name="Picture 5" descr="A picture containing shellfish, cake, sitting, food&#10;&#10;Description automatically generated">
            <a:extLst>
              <a:ext uri="{FF2B5EF4-FFF2-40B4-BE49-F238E27FC236}">
                <a16:creationId xmlns:a16="http://schemas.microsoft.com/office/drawing/2014/main" id="{3F94E04F-6594-B44F-807D-54DF4F87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791" y="448559"/>
            <a:ext cx="4238849" cy="2980441"/>
          </a:xfrm>
          <a:prstGeom prst="rect">
            <a:avLst/>
          </a:prstGeom>
        </p:spPr>
      </p:pic>
      <p:pic>
        <p:nvPicPr>
          <p:cNvPr id="7" name="Picture 6" descr="A picture containing shellfish, sitting, table, small&#10;&#10;Description automatically generated">
            <a:extLst>
              <a:ext uri="{FF2B5EF4-FFF2-40B4-BE49-F238E27FC236}">
                <a16:creationId xmlns:a16="http://schemas.microsoft.com/office/drawing/2014/main" id="{FDB2B762-5FA5-9B47-A98C-0334449BC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988" y="3503831"/>
            <a:ext cx="5365578" cy="3115497"/>
          </a:xfrm>
          <a:prstGeom prst="rect">
            <a:avLst/>
          </a:prstGeom>
        </p:spPr>
      </p:pic>
      <p:pic>
        <p:nvPicPr>
          <p:cNvPr id="8" name="Picture 7" descr="A picture containing sitting, dark, cat, monitor&#10;&#10;Description automatically generated">
            <a:extLst>
              <a:ext uri="{FF2B5EF4-FFF2-40B4-BE49-F238E27FC236}">
                <a16:creationId xmlns:a16="http://schemas.microsoft.com/office/drawing/2014/main" id="{6B700349-790F-384A-979D-34911979C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03" y="3503831"/>
            <a:ext cx="3039762" cy="237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C0BB60-08A6-AE4D-8DB7-E7538AA36F6F}"/>
              </a:ext>
            </a:extLst>
          </p:cNvPr>
          <p:cNvSpPr txBox="1"/>
          <p:nvPr/>
        </p:nvSpPr>
        <p:spPr>
          <a:xfrm>
            <a:off x="123287" y="109509"/>
            <a:ext cx="667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to Mammal Orders – Specimen B (scale bar in mm below images)</a:t>
            </a:r>
          </a:p>
        </p:txBody>
      </p:sp>
      <p:pic>
        <p:nvPicPr>
          <p:cNvPr id="5" name="Picture 4" descr="A picture containing mammal, indoor, dark, laying&#10;&#10;Description automatically generated">
            <a:extLst>
              <a:ext uri="{FF2B5EF4-FFF2-40B4-BE49-F238E27FC236}">
                <a16:creationId xmlns:a16="http://schemas.microsoft.com/office/drawing/2014/main" id="{E940CF14-F604-D54F-99FB-D906C7B21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702"/>
            <a:ext cx="4397700" cy="2489264"/>
          </a:xfrm>
          <a:prstGeom prst="rect">
            <a:avLst/>
          </a:prstGeom>
        </p:spPr>
      </p:pic>
      <p:pic>
        <p:nvPicPr>
          <p:cNvPr id="6" name="Picture 5" descr="A picture containing priest, mammal, indoor, sitting&#10;&#10;Description automatically generated">
            <a:extLst>
              <a:ext uri="{FF2B5EF4-FFF2-40B4-BE49-F238E27FC236}">
                <a16:creationId xmlns:a16="http://schemas.microsoft.com/office/drawing/2014/main" id="{F0B322C8-53A4-DC4A-B1EF-FD38E15C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986" y="745702"/>
            <a:ext cx="4623014" cy="2454698"/>
          </a:xfrm>
          <a:prstGeom prst="rect">
            <a:avLst/>
          </a:prstGeom>
        </p:spPr>
      </p:pic>
      <p:pic>
        <p:nvPicPr>
          <p:cNvPr id="7" name="Picture 6" descr="A picture containing indoor, sitting, table, dark&#10;&#10;Description automatically generated">
            <a:extLst>
              <a:ext uri="{FF2B5EF4-FFF2-40B4-BE49-F238E27FC236}">
                <a16:creationId xmlns:a16="http://schemas.microsoft.com/office/drawing/2014/main" id="{5B56F30C-B858-6F45-8C2C-D87003712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915" y="3393479"/>
            <a:ext cx="4214169" cy="27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9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E4B7AE-0AA2-FC40-8E8C-3543CE8B4127}"/>
              </a:ext>
            </a:extLst>
          </p:cNvPr>
          <p:cNvSpPr txBox="1"/>
          <p:nvPr/>
        </p:nvSpPr>
        <p:spPr>
          <a:xfrm>
            <a:off x="23241" y="109599"/>
            <a:ext cx="666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to Mammal Orders – Specimen C (scale bar in mm above images)</a:t>
            </a:r>
          </a:p>
        </p:txBody>
      </p:sp>
      <p:pic>
        <p:nvPicPr>
          <p:cNvPr id="6" name="Picture 5" descr="A picture containing mammal, priest, food, sitting&#10;&#10;Description automatically generated">
            <a:extLst>
              <a:ext uri="{FF2B5EF4-FFF2-40B4-BE49-F238E27FC236}">
                <a16:creationId xmlns:a16="http://schemas.microsoft.com/office/drawing/2014/main" id="{9F2FD2DF-2395-204D-91DE-A5AF2479F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29" y="3604079"/>
            <a:ext cx="3156037" cy="3283738"/>
          </a:xfrm>
          <a:prstGeom prst="rect">
            <a:avLst/>
          </a:prstGeom>
        </p:spPr>
      </p:pic>
      <p:pic>
        <p:nvPicPr>
          <p:cNvPr id="7" name="Picture 6" descr="A picture containing dark, sitting, wooden, standing&#10;&#10;Description automatically generated">
            <a:extLst>
              <a:ext uri="{FF2B5EF4-FFF2-40B4-BE49-F238E27FC236}">
                <a16:creationId xmlns:a16="http://schemas.microsoft.com/office/drawing/2014/main" id="{4ECFAC88-9A6B-9F49-BF14-99CA6B001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44995"/>
            <a:ext cx="2780080" cy="3167179"/>
          </a:xfrm>
          <a:prstGeom prst="rect">
            <a:avLst/>
          </a:prstGeom>
        </p:spPr>
      </p:pic>
      <p:pic>
        <p:nvPicPr>
          <p:cNvPr id="8" name="Picture 7" descr="A picture containing sitting, food, laying, table&#10;&#10;Description automatically generated">
            <a:extLst>
              <a:ext uri="{FF2B5EF4-FFF2-40B4-BE49-F238E27FC236}">
                <a16:creationId xmlns:a16="http://schemas.microsoft.com/office/drawing/2014/main" id="{CEB9159A-054F-F941-8657-237D1B3BF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113" y="508628"/>
            <a:ext cx="4320742" cy="3337912"/>
          </a:xfrm>
          <a:prstGeom prst="rect">
            <a:avLst/>
          </a:prstGeom>
        </p:spPr>
      </p:pic>
      <p:pic>
        <p:nvPicPr>
          <p:cNvPr id="5" name="Picture 4" descr="A picture containing mammal, doughnut, priest, donut&#10;&#10;Description automatically generated">
            <a:extLst>
              <a:ext uri="{FF2B5EF4-FFF2-40B4-BE49-F238E27FC236}">
                <a16:creationId xmlns:a16="http://schemas.microsoft.com/office/drawing/2014/main" id="{E4DEB41E-2A56-F845-AEB5-4F2C17228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46" y="488101"/>
            <a:ext cx="3924968" cy="34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8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1E196-84DA-4342-80B9-C9D780395659}"/>
              </a:ext>
            </a:extLst>
          </p:cNvPr>
          <p:cNvSpPr txBox="1"/>
          <p:nvPr/>
        </p:nvSpPr>
        <p:spPr>
          <a:xfrm>
            <a:off x="0" y="79514"/>
            <a:ext cx="763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to Mammal Orders – Specimen D (scale bar in cm above and below images)</a:t>
            </a:r>
          </a:p>
        </p:txBody>
      </p:sp>
      <p:pic>
        <p:nvPicPr>
          <p:cNvPr id="5" name="Picture 4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8099B841-A468-6E44-95C4-0066559C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105"/>
            <a:ext cx="5902232" cy="3097381"/>
          </a:xfrm>
          <a:prstGeom prst="rect">
            <a:avLst/>
          </a:prstGeom>
        </p:spPr>
      </p:pic>
      <p:pic>
        <p:nvPicPr>
          <p:cNvPr id="6" name="Picture 5" descr="A picture containing indoor, table, sitting, pair&#10;&#10;Description automatically generated">
            <a:extLst>
              <a:ext uri="{FF2B5EF4-FFF2-40B4-BE49-F238E27FC236}">
                <a16:creationId xmlns:a16="http://schemas.microsoft.com/office/drawing/2014/main" id="{4B85BED0-3D59-A74E-A2E2-9711648D1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198" y="3856865"/>
            <a:ext cx="5902232" cy="300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3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89B713-61C1-1149-8F31-F288BFB6EA5C}"/>
              </a:ext>
            </a:extLst>
          </p:cNvPr>
          <p:cNvSpPr txBox="1"/>
          <p:nvPr/>
        </p:nvSpPr>
        <p:spPr>
          <a:xfrm>
            <a:off x="120662" y="99660"/>
            <a:ext cx="657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to Mammal Orders – Specimen E (scale bar in cm below images)</a:t>
            </a:r>
          </a:p>
        </p:txBody>
      </p:sp>
      <p:pic>
        <p:nvPicPr>
          <p:cNvPr id="5" name="Picture 4" descr="A picture containing indoor, sitting, remote, table&#10;&#10;Description automatically generated">
            <a:extLst>
              <a:ext uri="{FF2B5EF4-FFF2-40B4-BE49-F238E27FC236}">
                <a16:creationId xmlns:a16="http://schemas.microsoft.com/office/drawing/2014/main" id="{E84B3621-5CE3-154F-BB74-8E566A290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11708"/>
            <a:ext cx="4661451" cy="3107634"/>
          </a:xfrm>
          <a:prstGeom prst="rect">
            <a:avLst/>
          </a:prstGeom>
        </p:spPr>
      </p:pic>
      <p:pic>
        <p:nvPicPr>
          <p:cNvPr id="6" name="Picture 5" descr="A picture containing sitting, indoor, table, food&#10;&#10;Description automatically generated">
            <a:extLst>
              <a:ext uri="{FF2B5EF4-FFF2-40B4-BE49-F238E27FC236}">
                <a16:creationId xmlns:a16="http://schemas.microsoft.com/office/drawing/2014/main" id="{D6D1DA6F-2113-4F48-B24B-FC6C3D3E6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62" y="573069"/>
            <a:ext cx="4570738" cy="3047159"/>
          </a:xfrm>
          <a:prstGeom prst="rect">
            <a:avLst/>
          </a:prstGeom>
        </p:spPr>
      </p:pic>
      <p:pic>
        <p:nvPicPr>
          <p:cNvPr id="7" name="Picture 6" descr="A picture containing sitting, table, remote, game&#10;&#10;Description automatically generated">
            <a:extLst>
              <a:ext uri="{FF2B5EF4-FFF2-40B4-BE49-F238E27FC236}">
                <a16:creationId xmlns:a16="http://schemas.microsoft.com/office/drawing/2014/main" id="{F16D05D7-DF00-4E4F-B943-ACDD4D617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0228"/>
            <a:ext cx="4560670" cy="30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6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137</Words>
  <Application>Microsoft Macintosh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Light, Jessica E</dc:creator>
  <cp:lastModifiedBy>Light, Jessica E</cp:lastModifiedBy>
  <cp:revision>5</cp:revision>
  <dcterms:created xsi:type="dcterms:W3CDTF">2020-10-19T21:10:50Z</dcterms:created>
  <dcterms:modified xsi:type="dcterms:W3CDTF">2020-10-20T01:47:01Z</dcterms:modified>
</cp:coreProperties>
</file>