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08"/>
    <p:restoredTop sz="94677"/>
  </p:normalViewPr>
  <p:slideViewPr>
    <p:cSldViewPr snapToGrid="0">
      <p:cViewPr varScale="1">
        <p:scale>
          <a:sx n="123" d="100"/>
          <a:sy n="123" d="100"/>
        </p:scale>
        <p:origin x="7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QB@CC is an NSF funded Research Coordination Network for Undergraduate Biology Education. This BioQUEST project was funded for five years, beginning in 2019.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cfd823f3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cfd823f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project is led by a steering committee of math and biology faculty at community colleges from across the country, and an advisory board with extensive experience in quantitative biology education reform, open education resources, and online communities.  PI Karpakakunjaram is biology faculty at MC and PI Jenkins is the director of BioQUEST, a biology education reform organization.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fd823f3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cfd823f3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Biology has become an increasingly quantitative science, and the development and reinforcement of strong quantitative skills is important for student success.  Corwin et al (2019) identified key challenges in teaching quantitative skills in introductory biology, including lack of faculty pedagogical content knowledge and lack of well aligned educational resources. QB@CC is designed to address these challenges and improve student quantitative biology skills.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cfd823f3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cfd823f3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Quantitative Biology at Community Colleges (QB@CC) brings together community college faculty teaching biology and mathematics to integrate quantitative concepts and skills in life science courses.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cfd823f3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cfd823f3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learn more about the QB@CC project at our website on QUBESHub, and contribute to the wish list of quantitative biology resources.  The Network launched with a meeting in February, 2020, at NIMBioS (the National Institute for Mathematical and Biological Synthesis). Participants in this meeting formed Incubators, small working groups focused on developing quantitative biology modules.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cfd823f3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cfd823f3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date, five new resources have been published as Open Education Resources.  Each resource was developed by a team of biology and math faculty at two year colleges.  You can find these resources and others on the QB@CC site.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cfd823f3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cfd823f3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Spring, we invite you to join a Faculty Mentoring Network where you will be supported by a collaborative community of peers as you implement these new quantitative biology modules.  Or join a new Incubator and contribute to the growing collection of resources.  You can learn more about these opportunities on our website.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cfd823f3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cfd823f3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Interested in this project? Please join: https://qubeshub.org/community/groups/qbcc to receive updates on upcoming events, new resources to participate in community discussions and to share resources with colleagues.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835900"/>
            <a:ext cx="8520600" cy="2016000"/>
          </a:xfrm>
          <a:prstGeom prst="rect">
            <a:avLst/>
          </a:prstGeom>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3200" dirty="0"/>
              <a:t>Quantitative Biology at Community Colleges: </a:t>
            </a:r>
            <a:endParaRPr sz="3200" dirty="0"/>
          </a:p>
          <a:p>
            <a:pPr marL="0" lvl="0" indent="0" algn="ctr" rtl="0">
              <a:lnSpc>
                <a:spcPct val="90000"/>
              </a:lnSpc>
              <a:spcBef>
                <a:spcPts val="0"/>
              </a:spcBef>
              <a:spcAft>
                <a:spcPts val="0"/>
              </a:spcAft>
              <a:buClr>
                <a:schemeClr val="dk1"/>
              </a:buClr>
              <a:buSzPts val="1100"/>
              <a:buFont typeface="Arial"/>
              <a:buNone/>
            </a:pPr>
            <a:r>
              <a:rPr lang="en" sz="3200" dirty="0"/>
              <a:t>Building a Community of Biology and Math Faculty to Develop and Disseminate Open Educational Resources</a:t>
            </a:r>
            <a:endParaRPr sz="3200" b="1" dirty="0"/>
          </a:p>
        </p:txBody>
      </p:sp>
      <p:pic>
        <p:nvPicPr>
          <p:cNvPr id="55" name="Google Shape;55;p13"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13759427" y="4685101"/>
            <a:ext cx="1817851" cy="976025"/>
          </a:xfrm>
          <a:prstGeom prst="rect">
            <a:avLst/>
          </a:prstGeom>
          <a:noFill/>
          <a:ln>
            <a:noFill/>
          </a:ln>
        </p:spPr>
      </p:pic>
      <p:pic>
        <p:nvPicPr>
          <p:cNvPr id="56" name="Google Shape;56;p13"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2924475" y="181375"/>
            <a:ext cx="3281400" cy="1761825"/>
          </a:xfrm>
          <a:prstGeom prst="rect">
            <a:avLst/>
          </a:prstGeom>
          <a:noFill/>
          <a:ln>
            <a:noFill/>
          </a:ln>
        </p:spPr>
      </p:pic>
      <p:pic>
        <p:nvPicPr>
          <p:cNvPr id="57" name="Google Shape;57;p13"/>
          <p:cNvPicPr preferRelativeResize="0"/>
          <p:nvPr/>
        </p:nvPicPr>
        <p:blipFill>
          <a:blip r:embed="rId4">
            <a:alphaModFix/>
          </a:blip>
          <a:stretch>
            <a:fillRect/>
          </a:stretch>
        </p:blipFill>
        <p:spPr>
          <a:xfrm>
            <a:off x="1652499" y="3931868"/>
            <a:ext cx="3818651" cy="1042626"/>
          </a:xfrm>
          <a:prstGeom prst="rect">
            <a:avLst/>
          </a:prstGeom>
          <a:noFill/>
          <a:ln>
            <a:noFill/>
          </a:ln>
        </p:spPr>
      </p:pic>
      <p:pic>
        <p:nvPicPr>
          <p:cNvPr id="58" name="Google Shape;58;p13"/>
          <p:cNvPicPr preferRelativeResize="0"/>
          <p:nvPr/>
        </p:nvPicPr>
        <p:blipFill>
          <a:blip r:embed="rId5">
            <a:alphaModFix/>
          </a:blip>
          <a:stretch>
            <a:fillRect/>
          </a:stretch>
        </p:blipFill>
        <p:spPr>
          <a:xfrm>
            <a:off x="5833972" y="4004300"/>
            <a:ext cx="1037204" cy="1042625"/>
          </a:xfrm>
          <a:prstGeom prst="rect">
            <a:avLst/>
          </a:prstGeom>
          <a:noFill/>
          <a:ln>
            <a:noFill/>
          </a:ln>
        </p:spPr>
      </p:pic>
      <p:sp>
        <p:nvSpPr>
          <p:cNvPr id="59" name="Google Shape;59;p13"/>
          <p:cNvSpPr txBox="1"/>
          <p:nvPr/>
        </p:nvSpPr>
        <p:spPr>
          <a:xfrm>
            <a:off x="6932950" y="4712875"/>
            <a:ext cx="2060100" cy="41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Grant No: 1919613</a:t>
            </a:r>
            <a:endParaRPr sz="16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30675" y="467875"/>
            <a:ext cx="40599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Team</a:t>
            </a:r>
            <a:endParaRPr/>
          </a:p>
        </p:txBody>
      </p:sp>
      <p:sp>
        <p:nvSpPr>
          <p:cNvPr id="65" name="Google Shape;65;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Steering Committee</a:t>
            </a:r>
            <a:endParaRPr sz="1600" b="1"/>
          </a:p>
          <a:p>
            <a:pPr marL="0" lvl="0" indent="0" algn="l" rtl="0">
              <a:spcBef>
                <a:spcPts val="1600"/>
              </a:spcBef>
              <a:spcAft>
                <a:spcPts val="0"/>
              </a:spcAft>
              <a:buNone/>
            </a:pPr>
            <a:r>
              <a:rPr lang="en"/>
              <a:t>Heather Seitz, Biology at Johnson County, KS</a:t>
            </a:r>
            <a:endParaRPr/>
          </a:p>
          <a:p>
            <a:pPr marL="0" lvl="0" indent="0" algn="l" rtl="0">
              <a:spcBef>
                <a:spcPts val="1600"/>
              </a:spcBef>
              <a:spcAft>
                <a:spcPts val="0"/>
              </a:spcAft>
              <a:buNone/>
            </a:pPr>
            <a:r>
              <a:rPr lang="en"/>
              <a:t>Jillian Miller, Math at Roane State, TN</a:t>
            </a:r>
            <a:endParaRPr/>
          </a:p>
          <a:p>
            <a:pPr marL="0" lvl="0" indent="0" algn="l" rtl="0">
              <a:spcBef>
                <a:spcPts val="1600"/>
              </a:spcBef>
              <a:spcAft>
                <a:spcPts val="0"/>
              </a:spcAft>
              <a:buNone/>
            </a:pPr>
            <a:r>
              <a:rPr lang="en"/>
              <a:t>Joseph Esquibel, Biology at Lansing, MI</a:t>
            </a:r>
            <a:endParaRPr/>
          </a:p>
          <a:p>
            <a:pPr marL="0" lvl="0" indent="0" algn="l" rtl="0">
              <a:spcBef>
                <a:spcPts val="1600"/>
              </a:spcBef>
              <a:spcAft>
                <a:spcPts val="0"/>
              </a:spcAft>
              <a:buNone/>
            </a:pPr>
            <a:r>
              <a:rPr lang="en"/>
              <a:t>Christianne Nieuwsma, Math at Paradise Valley, AZ</a:t>
            </a:r>
            <a:endParaRPr/>
          </a:p>
          <a:p>
            <a:pPr marL="0" lvl="0" indent="0" algn="l" rtl="0">
              <a:spcBef>
                <a:spcPts val="1600"/>
              </a:spcBef>
              <a:spcAft>
                <a:spcPts val="0"/>
              </a:spcAft>
              <a:buNone/>
            </a:pPr>
            <a:r>
              <a:rPr lang="en"/>
              <a:t>John Starnes, Biology at Southcentral Kentucky, KY</a:t>
            </a:r>
            <a:endParaRPr/>
          </a:p>
          <a:p>
            <a:pPr marL="0" lvl="0" indent="0" algn="l" rtl="0">
              <a:spcBef>
                <a:spcPts val="1600"/>
              </a:spcBef>
              <a:spcAft>
                <a:spcPts val="1600"/>
              </a:spcAft>
              <a:buNone/>
            </a:pPr>
            <a:r>
              <a:rPr lang="en"/>
              <a:t>Jennifer Buntz, Biology at Central New Mexico, NM</a:t>
            </a:r>
            <a:endParaRPr/>
          </a:p>
        </p:txBody>
      </p:sp>
      <p:sp>
        <p:nvSpPr>
          <p:cNvPr id="66" name="Google Shape;66;p14"/>
          <p:cNvSpPr txBox="1">
            <a:spLocks noGrp="1"/>
          </p:cNvSpPr>
          <p:nvPr>
            <p:ph type="body" idx="2"/>
          </p:nvPr>
        </p:nvSpPr>
        <p:spPr>
          <a:xfrm>
            <a:off x="4832400" y="272350"/>
            <a:ext cx="3999900" cy="44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PIs</a:t>
            </a:r>
            <a:endParaRPr sz="1600" b="1"/>
          </a:p>
          <a:p>
            <a:pPr marL="0" lvl="0" indent="0" algn="l" rtl="0">
              <a:spcBef>
                <a:spcPts val="1600"/>
              </a:spcBef>
              <a:spcAft>
                <a:spcPts val="0"/>
              </a:spcAft>
              <a:buNone/>
            </a:pPr>
            <a:r>
              <a:rPr lang="en"/>
              <a:t>Vedham Karpakakunjaram, Biology at Montgomery College, MD</a:t>
            </a:r>
            <a:endParaRPr/>
          </a:p>
          <a:p>
            <a:pPr marL="0" lvl="0" indent="0" algn="l" rtl="0">
              <a:spcBef>
                <a:spcPts val="1600"/>
              </a:spcBef>
              <a:spcAft>
                <a:spcPts val="0"/>
              </a:spcAft>
              <a:buNone/>
            </a:pPr>
            <a:r>
              <a:rPr lang="en"/>
              <a:t>Kristin Jenkins, BioQUEST</a:t>
            </a:r>
            <a:endParaRPr/>
          </a:p>
          <a:p>
            <a:pPr marL="0" lvl="0" indent="0" algn="l" rtl="0">
              <a:spcBef>
                <a:spcPts val="1600"/>
              </a:spcBef>
              <a:spcAft>
                <a:spcPts val="0"/>
              </a:spcAft>
              <a:buNone/>
            </a:pPr>
            <a:r>
              <a:rPr lang="en" sz="1600" b="1"/>
              <a:t>Advisory Board</a:t>
            </a:r>
            <a:endParaRPr sz="1600" b="1"/>
          </a:p>
          <a:p>
            <a:pPr marL="0" lvl="0" indent="0" algn="l" rtl="0">
              <a:spcBef>
                <a:spcPts val="1600"/>
              </a:spcBef>
              <a:spcAft>
                <a:spcPts val="0"/>
              </a:spcAft>
              <a:buNone/>
            </a:pPr>
            <a:r>
              <a:rPr lang="en"/>
              <a:t>Stacey Kiser, Lane CC</a:t>
            </a:r>
            <a:endParaRPr/>
          </a:p>
          <a:p>
            <a:pPr marL="0" lvl="0" indent="0" algn="l" rtl="0">
              <a:spcBef>
                <a:spcPts val="1600"/>
              </a:spcBef>
              <a:spcAft>
                <a:spcPts val="0"/>
              </a:spcAft>
              <a:buNone/>
            </a:pPr>
            <a:r>
              <a:rPr lang="en"/>
              <a:t>Lou Gross, UTK</a:t>
            </a:r>
            <a:endParaRPr/>
          </a:p>
          <a:p>
            <a:pPr marL="0" lvl="0" indent="0" algn="l" rtl="0">
              <a:spcBef>
                <a:spcPts val="1600"/>
              </a:spcBef>
              <a:spcAft>
                <a:spcPts val="0"/>
              </a:spcAft>
              <a:buNone/>
            </a:pPr>
            <a:r>
              <a:rPr lang="en"/>
              <a:t>Suzanne Lenhart, UTK</a:t>
            </a:r>
            <a:endParaRPr/>
          </a:p>
          <a:p>
            <a:pPr marL="0" lvl="0" indent="0" algn="l" rtl="0">
              <a:spcBef>
                <a:spcPts val="1600"/>
              </a:spcBef>
              <a:spcAft>
                <a:spcPts val="0"/>
              </a:spcAft>
              <a:buNone/>
            </a:pPr>
            <a:r>
              <a:rPr lang="en"/>
              <a:t>Ahrash Bissell, NROC</a:t>
            </a:r>
            <a:endParaRPr/>
          </a:p>
          <a:p>
            <a:pPr marL="0" lvl="0" indent="0" algn="l" rtl="0">
              <a:spcBef>
                <a:spcPts val="1600"/>
              </a:spcBef>
              <a:spcAft>
                <a:spcPts val="0"/>
              </a:spcAft>
              <a:buNone/>
            </a:pPr>
            <a:r>
              <a:rPr lang="en"/>
              <a:t>Claudia Neuhauser, Univ. Houston</a:t>
            </a:r>
            <a:endParaRPr/>
          </a:p>
          <a:p>
            <a:pPr marL="0" lvl="0" indent="0" algn="l" rtl="0">
              <a:spcBef>
                <a:spcPts val="1600"/>
              </a:spcBef>
              <a:spcAft>
                <a:spcPts val="0"/>
              </a:spcAft>
              <a:buNone/>
            </a:pPr>
            <a:r>
              <a:rPr lang="en"/>
              <a:t>Mike Mills, Montgomery College</a:t>
            </a:r>
            <a:endParaRPr/>
          </a:p>
          <a:p>
            <a:pPr marL="0" lvl="0" indent="0" algn="l" rtl="0">
              <a:spcBef>
                <a:spcPts val="1600"/>
              </a:spcBef>
              <a:spcAft>
                <a:spcPts val="1600"/>
              </a:spcAft>
              <a:buNone/>
            </a:pPr>
            <a:endParaRPr/>
          </a:p>
        </p:txBody>
      </p:sp>
      <p:pic>
        <p:nvPicPr>
          <p:cNvPr id="67" name="Google Shape;67;p14" descr="https://lh5.googleusercontent.com/54mgEMrddHssRRNBIOJ96gnpGkKS6sFN9UuLp0URFyBtNrmrPb5iM9Bd3KFLe7QJlUretRwhbGpbbmQEVBNZppwGIr4YeclaJDcPJuoHaG1_UZHkiefrb9tZ1IGoUe9m8Jja7Mmb"/>
          <p:cNvPicPr preferRelativeResize="0"/>
          <p:nvPr/>
        </p:nvPicPr>
        <p:blipFill rotWithShape="1">
          <a:blip r:embed="rId3">
            <a:alphaModFix amt="31000"/>
          </a:blip>
          <a:srcRect/>
          <a:stretch/>
        </p:blipFill>
        <p:spPr>
          <a:xfrm>
            <a:off x="2488065" y="55200"/>
            <a:ext cx="2240310" cy="12028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9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Addressing the challenges faculty find in teaching quantitative skills in biology</a:t>
            </a:r>
            <a:endParaRPr/>
          </a:p>
        </p:txBody>
      </p:sp>
      <p:sp>
        <p:nvSpPr>
          <p:cNvPr id="73" name="Google Shape;73;p15"/>
          <p:cNvSpPr txBox="1">
            <a:spLocks noGrp="1"/>
          </p:cNvSpPr>
          <p:nvPr>
            <p:ph type="body" idx="1"/>
          </p:nvPr>
        </p:nvSpPr>
        <p:spPr>
          <a:xfrm>
            <a:off x="48825" y="1266775"/>
            <a:ext cx="246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Corwin et al 2019. </a:t>
            </a:r>
            <a:r>
              <a:rPr lang="en" i="1"/>
              <a:t>Community College Instructors’ Perceptions of Constraints and Affordances Related to Teaching Quantitative Biology Skills and Concepts</a:t>
            </a:r>
            <a:r>
              <a:rPr lang="en"/>
              <a:t>. CBE—Life Sciences Education</a:t>
            </a:r>
            <a:endParaRPr/>
          </a:p>
        </p:txBody>
      </p:sp>
      <p:pic>
        <p:nvPicPr>
          <p:cNvPr id="74" name="Google Shape;74;p15"/>
          <p:cNvPicPr preferRelativeResize="0"/>
          <p:nvPr/>
        </p:nvPicPr>
        <p:blipFill>
          <a:blip r:embed="rId3">
            <a:alphaModFix/>
          </a:blip>
          <a:stretch>
            <a:fillRect/>
          </a:stretch>
        </p:blipFill>
        <p:spPr>
          <a:xfrm>
            <a:off x="2714742" y="1266775"/>
            <a:ext cx="5784533" cy="3721700"/>
          </a:xfrm>
          <a:prstGeom prst="rect">
            <a:avLst/>
          </a:prstGeom>
          <a:noFill/>
          <a:ln>
            <a:noFill/>
          </a:ln>
        </p:spPr>
      </p:pic>
      <p:sp>
        <p:nvSpPr>
          <p:cNvPr id="2" name="Rectangle 1"/>
          <p:cNvSpPr/>
          <p:nvPr/>
        </p:nvSpPr>
        <p:spPr>
          <a:xfrm>
            <a:off x="4416136" y="4073237"/>
            <a:ext cx="1111828" cy="28055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04308" y="2847071"/>
            <a:ext cx="2140528" cy="28055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33354" y="3572737"/>
            <a:ext cx="1811482" cy="28055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goal</a:t>
            </a:r>
            <a:endParaRPr/>
          </a:p>
        </p:txBody>
      </p:sp>
      <p:sp>
        <p:nvSpPr>
          <p:cNvPr id="80" name="Google Shape;80;p16"/>
          <p:cNvSpPr txBox="1">
            <a:spLocks noGrp="1"/>
          </p:cNvSpPr>
          <p:nvPr>
            <p:ph type="body" idx="1"/>
          </p:nvPr>
        </p:nvSpPr>
        <p:spPr>
          <a:xfrm>
            <a:off x="311700" y="14268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a:t>Build a grassroots network of CC faculty.</a:t>
            </a:r>
            <a:endParaRPr/>
          </a:p>
          <a:p>
            <a:pPr marL="457200" lvl="0" indent="-342900" algn="l" rtl="0">
              <a:spcBef>
                <a:spcPts val="0"/>
              </a:spcBef>
              <a:spcAft>
                <a:spcPts val="0"/>
              </a:spcAft>
              <a:buSzPts val="1800"/>
              <a:buChar char="●"/>
            </a:pPr>
            <a:r>
              <a:rPr lang="en"/>
              <a:t>Generate Open Educational Resources (OERs) to teach quantitative skills in community college biology courses.</a:t>
            </a:r>
            <a:endParaRPr/>
          </a:p>
          <a:p>
            <a:pPr marL="457200" lvl="0" indent="-342900" algn="l" rtl="0">
              <a:spcBef>
                <a:spcPts val="0"/>
              </a:spcBef>
              <a:spcAft>
                <a:spcPts val="0"/>
              </a:spcAft>
              <a:buSzPts val="1800"/>
              <a:buChar char="●"/>
            </a:pPr>
            <a:r>
              <a:rPr lang="en"/>
              <a:t>Provide professional development (PD) to improve quantitative biology instruction.</a:t>
            </a:r>
            <a:endParaRPr/>
          </a:p>
          <a:p>
            <a:pPr marL="457200" lvl="0" indent="-342900" algn="l" rtl="0">
              <a:spcBef>
                <a:spcPts val="0"/>
              </a:spcBef>
              <a:spcAft>
                <a:spcPts val="0"/>
              </a:spcAft>
              <a:buSzPts val="1800"/>
              <a:buChar char="●"/>
            </a:pPr>
            <a:r>
              <a:rPr lang="en"/>
              <a:t>Disseminate these materials and practices widely to CC and four year faculty.</a:t>
            </a:r>
            <a:endParaRPr/>
          </a:p>
          <a:p>
            <a:pPr marL="0" lvl="0" indent="0" algn="l" rtl="0">
              <a:spcBef>
                <a:spcPts val="1600"/>
              </a:spcBef>
              <a:spcAft>
                <a:spcPts val="1600"/>
              </a:spcAft>
              <a:buNone/>
            </a:pPr>
            <a:endParaRPr/>
          </a:p>
        </p:txBody>
      </p:sp>
      <p:pic>
        <p:nvPicPr>
          <p:cNvPr id="81" name="Google Shape;81;p16"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5459875" y="1"/>
            <a:ext cx="3619200" cy="1943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902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QB@CC Activities</a:t>
            </a:r>
            <a:endParaRPr/>
          </a:p>
        </p:txBody>
      </p:sp>
      <p:sp>
        <p:nvSpPr>
          <p:cNvPr id="87" name="Google Shape;87;p17"/>
          <p:cNvSpPr txBox="1">
            <a:spLocks noGrp="1"/>
          </p:cNvSpPr>
          <p:nvPr>
            <p:ph type="body" idx="1"/>
          </p:nvPr>
        </p:nvSpPr>
        <p:spPr>
          <a:xfrm>
            <a:off x="254550" y="1998325"/>
            <a:ext cx="8520600" cy="2579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dirty="0"/>
              <a:t>Website on </a:t>
            </a:r>
            <a:r>
              <a:rPr lang="en" sz="2200" dirty="0" err="1"/>
              <a:t>QUBESHub</a:t>
            </a:r>
            <a:endParaRPr sz="2200" dirty="0"/>
          </a:p>
          <a:p>
            <a:pPr marL="914400" lvl="1" indent="-342900" algn="l" rtl="0">
              <a:spcBef>
                <a:spcPts val="0"/>
              </a:spcBef>
              <a:spcAft>
                <a:spcPts val="0"/>
              </a:spcAft>
              <a:buSzPts val="1800"/>
              <a:buChar char="○"/>
            </a:pPr>
            <a:r>
              <a:rPr lang="en" sz="1800" dirty="0"/>
              <a:t>Quantitative biology resource topic wish list</a:t>
            </a:r>
            <a:endParaRPr sz="1800" dirty="0"/>
          </a:p>
          <a:p>
            <a:pPr marL="457200" lvl="0" indent="-368300" algn="l" rtl="0">
              <a:spcBef>
                <a:spcPts val="0"/>
              </a:spcBef>
              <a:spcAft>
                <a:spcPts val="0"/>
              </a:spcAft>
              <a:buSzPts val="2200"/>
              <a:buChar char="●"/>
            </a:pPr>
            <a:r>
              <a:rPr lang="en" sz="2200" dirty="0"/>
              <a:t>Network Launch Meeting in February, 2020</a:t>
            </a:r>
            <a:endParaRPr sz="2200" dirty="0"/>
          </a:p>
          <a:p>
            <a:pPr marL="457200" lvl="0" indent="-368300" algn="l" rtl="0">
              <a:spcBef>
                <a:spcPts val="0"/>
              </a:spcBef>
              <a:spcAft>
                <a:spcPts val="0"/>
              </a:spcAft>
              <a:buSzPts val="2200"/>
              <a:buChar char="●"/>
            </a:pPr>
            <a:r>
              <a:rPr lang="en" sz="2200" dirty="0"/>
              <a:t>Incubators</a:t>
            </a:r>
            <a:endParaRPr sz="2200" dirty="0"/>
          </a:p>
          <a:p>
            <a:pPr marL="0" lvl="0" indent="0" algn="l" rtl="0">
              <a:spcBef>
                <a:spcPts val="1600"/>
              </a:spcBef>
              <a:spcAft>
                <a:spcPts val="0"/>
              </a:spcAft>
              <a:buNone/>
            </a:pPr>
            <a:endParaRPr sz="2100" dirty="0"/>
          </a:p>
          <a:p>
            <a:pPr marL="914400" lvl="0" indent="0" algn="l" rtl="0">
              <a:spcBef>
                <a:spcPts val="1600"/>
              </a:spcBef>
              <a:spcAft>
                <a:spcPts val="1600"/>
              </a:spcAft>
              <a:buNone/>
            </a:pPr>
            <a:endParaRPr sz="1700" dirty="0"/>
          </a:p>
        </p:txBody>
      </p:sp>
      <p:pic>
        <p:nvPicPr>
          <p:cNvPr id="88" name="Google Shape;88;p17"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5459875" y="1"/>
            <a:ext cx="3619200" cy="19432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810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Five new resources</a:t>
            </a:r>
            <a:endParaRPr/>
          </a:p>
        </p:txBody>
      </p:sp>
      <p:sp>
        <p:nvSpPr>
          <p:cNvPr id="94" name="Google Shape;94;p18"/>
          <p:cNvSpPr txBox="1">
            <a:spLocks noGrp="1"/>
          </p:cNvSpPr>
          <p:nvPr>
            <p:ph type="body" idx="1"/>
          </p:nvPr>
        </p:nvSpPr>
        <p:spPr>
          <a:xfrm>
            <a:off x="311700" y="1861200"/>
            <a:ext cx="8520600" cy="2705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The perfect brew: an activity demonstrating cell counting and hemocytometer use.</a:t>
            </a:r>
            <a:endParaRPr/>
          </a:p>
          <a:p>
            <a:pPr marL="457200" lvl="0" indent="-368300" algn="l" rtl="0">
              <a:spcBef>
                <a:spcPts val="0"/>
              </a:spcBef>
              <a:spcAft>
                <a:spcPts val="0"/>
              </a:spcAft>
              <a:buSzPts val="2200"/>
              <a:buChar char="●"/>
            </a:pPr>
            <a:r>
              <a:rPr lang="en"/>
              <a:t>Using linear regression to explore environmental factors affecting vector-borne diseases.</a:t>
            </a:r>
            <a:endParaRPr/>
          </a:p>
          <a:p>
            <a:pPr marL="457200" lvl="0" indent="-368300" algn="l" rtl="0">
              <a:spcBef>
                <a:spcPts val="0"/>
              </a:spcBef>
              <a:spcAft>
                <a:spcPts val="0"/>
              </a:spcAft>
              <a:buSzPts val="2200"/>
              <a:buChar char="●"/>
            </a:pPr>
            <a:r>
              <a:rPr lang="en"/>
              <a:t>Sizes, scales and specialization: an activity highlighting the cell types.</a:t>
            </a:r>
            <a:endParaRPr/>
          </a:p>
          <a:p>
            <a:pPr marL="457200" lvl="0" indent="-368300" algn="l" rtl="0">
              <a:spcBef>
                <a:spcPts val="0"/>
              </a:spcBef>
              <a:spcAft>
                <a:spcPts val="0"/>
              </a:spcAft>
              <a:buSzPts val="2200"/>
              <a:buChar char="●"/>
            </a:pPr>
            <a:r>
              <a:rPr lang="en"/>
              <a:t>Why does the blood flow change? Investigating the math f blood flow dynamics.</a:t>
            </a:r>
            <a:endParaRPr/>
          </a:p>
          <a:p>
            <a:pPr marL="457200" lvl="0" indent="-368300" algn="l" rtl="0">
              <a:spcBef>
                <a:spcPts val="0"/>
              </a:spcBef>
              <a:spcAft>
                <a:spcPts val="0"/>
              </a:spcAft>
              <a:buSzPts val="2200"/>
              <a:buChar char="●"/>
            </a:pPr>
            <a:r>
              <a:rPr lang="en"/>
              <a:t>Why are cells small? cell surface to volume ratio.</a:t>
            </a:r>
            <a:endParaRPr/>
          </a:p>
          <a:p>
            <a:pPr marL="914400" lvl="0" indent="0" algn="l" rtl="0">
              <a:spcBef>
                <a:spcPts val="1600"/>
              </a:spcBef>
              <a:spcAft>
                <a:spcPts val="1600"/>
              </a:spcAft>
              <a:buNone/>
            </a:pPr>
            <a:endParaRPr sz="1700"/>
          </a:p>
        </p:txBody>
      </p:sp>
      <p:pic>
        <p:nvPicPr>
          <p:cNvPr id="95" name="Google Shape;95;p18"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5459875" y="1"/>
            <a:ext cx="3619200" cy="19432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Spring 2021 Events</a:t>
            </a:r>
            <a:endParaRPr/>
          </a:p>
        </p:txBody>
      </p:sp>
      <p:sp>
        <p:nvSpPr>
          <p:cNvPr id="101" name="Google Shape;101;p19"/>
          <p:cNvSpPr txBox="1">
            <a:spLocks noGrp="1"/>
          </p:cNvSpPr>
          <p:nvPr>
            <p:ph type="body" idx="1"/>
          </p:nvPr>
        </p:nvSpPr>
        <p:spPr>
          <a:xfrm>
            <a:off x="311700" y="1884000"/>
            <a:ext cx="8520600" cy="26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Faculty Mentoring Network: </a:t>
            </a:r>
            <a:r>
              <a:rPr lang="en" sz="2200">
                <a:solidFill>
                  <a:srgbClr val="1C1B20"/>
                </a:solidFill>
              </a:rPr>
              <a:t>Bridging Mathematics and Biology</a:t>
            </a:r>
            <a:endParaRPr sz="2200">
              <a:solidFill>
                <a:srgbClr val="1C1B20"/>
              </a:solidFill>
            </a:endParaRPr>
          </a:p>
          <a:p>
            <a:pPr marL="0" lvl="0" indent="0" algn="l" rtl="0">
              <a:spcBef>
                <a:spcPts val="1600"/>
              </a:spcBef>
              <a:spcAft>
                <a:spcPts val="0"/>
              </a:spcAft>
              <a:buNone/>
            </a:pPr>
            <a:r>
              <a:rPr lang="en" sz="2200">
                <a:solidFill>
                  <a:srgbClr val="1C1B20"/>
                </a:solidFill>
              </a:rPr>
              <a:t>New Incubators</a:t>
            </a:r>
            <a:endParaRPr sz="2200">
              <a:solidFill>
                <a:srgbClr val="1C1B20"/>
              </a:solidFill>
            </a:endParaRPr>
          </a:p>
          <a:p>
            <a:pPr marL="0" lvl="0" indent="0" algn="l" rtl="0">
              <a:spcBef>
                <a:spcPts val="1600"/>
              </a:spcBef>
              <a:spcAft>
                <a:spcPts val="1600"/>
              </a:spcAft>
              <a:buNone/>
            </a:pPr>
            <a:endParaRPr/>
          </a:p>
        </p:txBody>
      </p:sp>
      <p:pic>
        <p:nvPicPr>
          <p:cNvPr id="102" name="Google Shape;102;p19"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5459875" y="1"/>
            <a:ext cx="3619200" cy="19432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964850" y="3748300"/>
            <a:ext cx="74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https://qubeshub.org/community/groups/qbcc</a:t>
            </a:r>
            <a:endParaRPr/>
          </a:p>
        </p:txBody>
      </p:sp>
      <p:pic>
        <p:nvPicPr>
          <p:cNvPr id="108" name="Google Shape;108;p20" descr="https://lh5.googleusercontent.com/54mgEMrddHssRRNBIOJ96gnpGkKS6sFN9UuLp0URFyBtNrmrPb5iM9Bd3KFLe7QJlUretRwhbGpbbmQEVBNZppwGIr4YeclaJDcPJuoHaG1_UZHkiefrb9tZ1IGoUe9m8Jja7Mmb"/>
          <p:cNvPicPr preferRelativeResize="0"/>
          <p:nvPr/>
        </p:nvPicPr>
        <p:blipFill rotWithShape="1">
          <a:blip r:embed="rId3">
            <a:alphaModFix/>
          </a:blip>
          <a:srcRect/>
          <a:stretch/>
        </p:blipFill>
        <p:spPr>
          <a:xfrm>
            <a:off x="2610125" y="552900"/>
            <a:ext cx="5673200" cy="3046025"/>
          </a:xfrm>
          <a:prstGeom prst="rect">
            <a:avLst/>
          </a:prstGeom>
          <a:noFill/>
          <a:ln>
            <a:noFill/>
          </a:ln>
        </p:spPr>
      </p:pic>
      <p:sp>
        <p:nvSpPr>
          <p:cNvPr id="109" name="Google Shape;109;p20"/>
          <p:cNvSpPr txBox="1">
            <a:spLocks noGrp="1"/>
          </p:cNvSpPr>
          <p:nvPr>
            <p:ph type="title"/>
          </p:nvPr>
        </p:nvSpPr>
        <p:spPr>
          <a:xfrm>
            <a:off x="422900" y="391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 us at...</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705</Words>
  <Application>Microsoft Macintosh PowerPoint</Application>
  <PresentationFormat>On-screen Show (16:9)</PresentationFormat>
  <Paragraphs>54</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Quantitative Biology at Community Colleges:  Building a Community of Biology and Math Faculty to Develop and Disseminate Open Educational Resources</vt:lpstr>
      <vt:lpstr>Leadership Team</vt:lpstr>
      <vt:lpstr>Addressing the challenges faculty find in teaching quantitative skills in biology</vt:lpstr>
      <vt:lpstr>Project goal</vt:lpstr>
      <vt:lpstr>QB@CC Activities</vt:lpstr>
      <vt:lpstr>Five new resources</vt:lpstr>
      <vt:lpstr>Spring 2021 Events</vt:lpstr>
      <vt:lpstr>https://qubeshub.org/community/groups/qbcc</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Biology at Community Colleges:  Building a Community of Biology and Math Faculty to Develop and Disseminate Open Educational Resources</dc:title>
  <cp:lastModifiedBy>Karpakakunjaram, Vedham</cp:lastModifiedBy>
  <cp:revision>3</cp:revision>
  <dcterms:modified xsi:type="dcterms:W3CDTF">2020-10-14T22:58:38Z</dcterms:modified>
</cp:coreProperties>
</file>