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4" r:id="rId11"/>
    <p:sldId id="266" r:id="rId12"/>
  </p:sldIdLst>
  <p:sldSz cx="9144000" cy="5143500" type="screen16x9"/>
  <p:notesSz cx="6858000" cy="9144000"/>
  <p:embeddedFontLst>
    <p:embeddedFont>
      <p:font typeface="Lato" panose="020F0502020204030203" pitchFamily="34" charset="77"/>
      <p:regular r:id="rId14"/>
      <p:bold r:id="rId15"/>
      <p:italic r:id="rId16"/>
      <p:boldItalic r:id="rId17"/>
    </p:embeddedFont>
    <p:embeddedFont>
      <p:font typeface="Raleway" pitchFamily="2" charset="77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23983912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ga23983912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7704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23983912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a23983912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23983912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a23983912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23983912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ga23983912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a23983912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a23983912d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a23983912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a23983912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23983912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a23983912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23983912d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a23983912d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29450" y="13986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829820" y="1256844"/>
            <a:ext cx="346483" cy="45826"/>
            <a:chOff x="4580561" y="2589004"/>
            <a:chExt cx="1064464" cy="25200"/>
          </a:xfrm>
        </p:grpSpPr>
        <p:sp>
          <p:nvSpPr>
            <p:cNvPr id="15" name="Google Shape;15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1176295" y="1256844"/>
            <a:ext cx="346483" cy="45826"/>
            <a:chOff x="4580561" y="2589004"/>
            <a:chExt cx="1064464" cy="25200"/>
          </a:xfrm>
        </p:grpSpPr>
        <p:sp>
          <p:nvSpPr>
            <p:cNvPr id="18" name="Google Shape;18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30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grpSp>
        <p:nvGrpSpPr>
          <p:cNvPr id="24" name="Google Shape;24;p3"/>
          <p:cNvGrpSpPr/>
          <p:nvPr/>
        </p:nvGrpSpPr>
        <p:grpSpPr>
          <a:xfrm>
            <a:off x="856795" y="1178744"/>
            <a:ext cx="346483" cy="45826"/>
            <a:chOff x="4580561" y="2589004"/>
            <a:chExt cx="1064464" cy="25200"/>
          </a:xfrm>
        </p:grpSpPr>
        <p:sp>
          <p:nvSpPr>
            <p:cNvPr id="25" name="Google Shape;25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" name="Google Shape;27;p3"/>
          <p:cNvGrpSpPr/>
          <p:nvPr/>
        </p:nvGrpSpPr>
        <p:grpSpPr>
          <a:xfrm>
            <a:off x="1203270" y="1178744"/>
            <a:ext cx="346483" cy="45826"/>
            <a:chOff x="4580561" y="2589004"/>
            <a:chExt cx="1064464" cy="25200"/>
          </a:xfrm>
        </p:grpSpPr>
        <p:sp>
          <p:nvSpPr>
            <p:cNvPr id="28" name="Google Shape;28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4F9347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2" name="Google Shape;32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30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30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grpSp>
        <p:nvGrpSpPr>
          <p:cNvPr id="40" name="Google Shape;40;p5"/>
          <p:cNvGrpSpPr/>
          <p:nvPr/>
        </p:nvGrpSpPr>
        <p:grpSpPr>
          <a:xfrm>
            <a:off x="829820" y="1180644"/>
            <a:ext cx="346483" cy="45826"/>
            <a:chOff x="4580561" y="2589004"/>
            <a:chExt cx="1064464" cy="25200"/>
          </a:xfrm>
        </p:grpSpPr>
        <p:sp>
          <p:nvSpPr>
            <p:cNvPr id="41" name="Google Shape;41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5"/>
          <p:cNvGrpSpPr/>
          <p:nvPr/>
        </p:nvGrpSpPr>
        <p:grpSpPr>
          <a:xfrm>
            <a:off x="1176295" y="1180644"/>
            <a:ext cx="346483" cy="45826"/>
            <a:chOff x="4580561" y="2589004"/>
            <a:chExt cx="1064464" cy="25200"/>
          </a:xfrm>
        </p:grpSpPr>
        <p:sp>
          <p:nvSpPr>
            <p:cNvPr id="44" name="Google Shape;4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49" name="Google Shape;49;p6"/>
          <p:cNvGrpSpPr/>
          <p:nvPr/>
        </p:nvGrpSpPr>
        <p:grpSpPr>
          <a:xfrm>
            <a:off x="829820" y="1180644"/>
            <a:ext cx="346483" cy="45826"/>
            <a:chOff x="4580561" y="2589004"/>
            <a:chExt cx="1064464" cy="25200"/>
          </a:xfrm>
        </p:grpSpPr>
        <p:sp>
          <p:nvSpPr>
            <p:cNvPr id="50" name="Google Shape;50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" name="Google Shape;52;p6"/>
          <p:cNvGrpSpPr/>
          <p:nvPr/>
        </p:nvGrpSpPr>
        <p:grpSpPr>
          <a:xfrm>
            <a:off x="1176295" y="1180644"/>
            <a:ext cx="346483" cy="45826"/>
            <a:chOff x="4580561" y="2589004"/>
            <a:chExt cx="1064464" cy="25200"/>
          </a:xfrm>
        </p:grpSpPr>
        <p:sp>
          <p:nvSpPr>
            <p:cNvPr id="53" name="Google Shape;5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527700" cy="1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30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grpSp>
        <p:nvGrpSpPr>
          <p:cNvPr id="59" name="Google Shape;59;p7"/>
          <p:cNvGrpSpPr/>
          <p:nvPr/>
        </p:nvGrpSpPr>
        <p:grpSpPr>
          <a:xfrm>
            <a:off x="829820" y="1180644"/>
            <a:ext cx="346483" cy="45826"/>
            <a:chOff x="4580561" y="2589004"/>
            <a:chExt cx="1064464" cy="25200"/>
          </a:xfrm>
        </p:grpSpPr>
        <p:sp>
          <p:nvSpPr>
            <p:cNvPr id="60" name="Google Shape;6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" name="Google Shape;62;p7"/>
          <p:cNvGrpSpPr/>
          <p:nvPr/>
        </p:nvGrpSpPr>
        <p:grpSpPr>
          <a:xfrm>
            <a:off x="1176295" y="1180644"/>
            <a:ext cx="346483" cy="45826"/>
            <a:chOff x="4580561" y="2589004"/>
            <a:chExt cx="1064464" cy="25200"/>
          </a:xfrm>
        </p:grpSpPr>
        <p:sp>
          <p:nvSpPr>
            <p:cNvPr id="63" name="Google Shape;63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4572000" cy="4429800"/>
          </a:xfrm>
          <a:prstGeom prst="rect">
            <a:avLst/>
          </a:prstGeom>
          <a:solidFill>
            <a:srgbClr val="E9ED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8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body" idx="2"/>
          </p:nvPr>
        </p:nvSpPr>
        <p:spPr>
          <a:xfrm>
            <a:off x="5155175" y="1180650"/>
            <a:ext cx="3374400" cy="30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30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grpSp>
        <p:nvGrpSpPr>
          <p:cNvPr id="70" name="Google Shape;70;p8"/>
          <p:cNvGrpSpPr/>
          <p:nvPr/>
        </p:nvGrpSpPr>
        <p:grpSpPr>
          <a:xfrm>
            <a:off x="829820" y="1180644"/>
            <a:ext cx="346483" cy="45826"/>
            <a:chOff x="4580561" y="2589004"/>
            <a:chExt cx="1064464" cy="25200"/>
          </a:xfrm>
        </p:grpSpPr>
        <p:sp>
          <p:nvSpPr>
            <p:cNvPr id="71" name="Google Shape;71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F93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" name="Google Shape;73;p8"/>
          <p:cNvGrpSpPr/>
          <p:nvPr/>
        </p:nvGrpSpPr>
        <p:grpSpPr>
          <a:xfrm>
            <a:off x="1176295" y="1180644"/>
            <a:ext cx="346483" cy="45826"/>
            <a:chOff x="4580561" y="2589004"/>
            <a:chExt cx="1064464" cy="25200"/>
          </a:xfrm>
        </p:grpSpPr>
        <p:sp>
          <p:nvSpPr>
            <p:cNvPr id="74" name="Google Shape;74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8AC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body" idx="1"/>
          </p:nvPr>
        </p:nvSpPr>
        <p:spPr>
          <a:xfrm>
            <a:off x="723300" y="3743901"/>
            <a:ext cx="76974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rgbClr val="4F9347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1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80" name="Google Shape;80;p1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2" name="Google Shape;82;p10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>
                <a:solidFill>
                  <a:schemeClr val="lt1"/>
                </a:solidFill>
              </a:defRPr>
            </a:lvl2pPr>
            <a:lvl3pPr marL="1371600" lvl="2" indent="-330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Raleway"/>
              <a:buNone/>
              <a:defRPr sz="32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sz="28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sz="28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sz="28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sz="28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sz="28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sz="28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sz="28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sz="28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Lato"/>
              <a:buChar char="●"/>
              <a:defRPr sz="2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Char char="○"/>
              <a:defRPr sz="18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■"/>
              <a:defRPr sz="16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ato"/>
              <a:buChar char="○"/>
              <a:defRPr sz="12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0" y="4448850"/>
            <a:ext cx="9144000" cy="694800"/>
          </a:xfrm>
          <a:prstGeom prst="rect">
            <a:avLst/>
          </a:prstGeom>
          <a:solidFill>
            <a:srgbClr val="4F9347"/>
          </a:solidFill>
          <a:ln w="9525" cap="flat" cmpd="sng">
            <a:solidFill>
              <a:srgbClr val="4F93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2">
            <a:alphaModFix/>
          </a:blip>
          <a:srcRect l="15818" r="15846"/>
          <a:stretch/>
        </p:blipFill>
        <p:spPr>
          <a:xfrm>
            <a:off x="85725" y="4546700"/>
            <a:ext cx="8972552" cy="4991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>
            <a:spLocks noGrp="1"/>
          </p:cNvSpPr>
          <p:nvPr>
            <p:ph type="ctrTitle"/>
          </p:nvPr>
        </p:nvSpPr>
        <p:spPr>
          <a:xfrm>
            <a:off x="729450" y="1398650"/>
            <a:ext cx="7688100" cy="19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BIOME Institute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Avida-ED Working Group </a:t>
            </a:r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subTitle" idx="1"/>
          </p:nvPr>
        </p:nvSpPr>
        <p:spPr>
          <a:xfrm>
            <a:off x="727950" y="3522075"/>
            <a:ext cx="7688100" cy="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Lee Edwards, Kevin Geedey, Phil Gibson, Louise Mead, Jeremiah Wagner, Ana Maria Gonzalez Angel 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dirty="0"/>
              <a:t>Developing an </a:t>
            </a:r>
            <a:r>
              <a:rPr lang="en" dirty="0" err="1"/>
              <a:t>evolutio</a:t>
            </a:r>
            <a:r>
              <a:rPr lang="en-US" dirty="0"/>
              <a:t>n</a:t>
            </a:r>
            <a:r>
              <a:rPr lang="en" dirty="0"/>
              <a:t> course</a:t>
            </a:r>
            <a:endParaRPr dirty="0"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727650" y="1907125"/>
            <a:ext cx="7688700" cy="24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My goal was to develop a curriculum for a hypothetical undergraduate level Evolution course.  I also wanted to incorporate AVIDA-ED to the curriculum to illustrate various evolution concepts.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 learned about Backward Design and I have used it to write this curriculum.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 would like to wrap up my hypothetical course before the 2020 ends. I hope one day I will have an opportunity to teach it.</a:t>
            </a:r>
            <a:endParaRPr sz="1800"/>
          </a:p>
        </p:txBody>
      </p:sp>
      <p:sp>
        <p:nvSpPr>
          <p:cNvPr id="143" name="Google Shape;143;p20"/>
          <p:cNvSpPr txBox="1">
            <a:spLocks noGrp="1"/>
          </p:cNvSpPr>
          <p:nvPr>
            <p:ph type="title"/>
          </p:nvPr>
        </p:nvSpPr>
        <p:spPr>
          <a:xfrm>
            <a:off x="103525" y="54360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1800"/>
              <a:t>Ana Maria Gonzalez Angel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>
            <a:spLocks noGrp="1"/>
          </p:cNvSpPr>
          <p:nvPr>
            <p:ph type="ctrTitle"/>
          </p:nvPr>
        </p:nvSpPr>
        <p:spPr>
          <a:xfrm>
            <a:off x="729450" y="1398650"/>
            <a:ext cx="7688100" cy="19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BIOME Institute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Avida-ED Working Group </a:t>
            </a:r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subTitle" idx="1"/>
          </p:nvPr>
        </p:nvSpPr>
        <p:spPr>
          <a:xfrm>
            <a:off x="727950" y="3522075"/>
            <a:ext cx="7688100" cy="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Lee Edwards, Kevin Geedey, Phil Gibson, Louise Mead, Jeremiah Wagner, Ana Maria Gonzalez Angel 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5257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Avida-ED</a:t>
            </a:r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1"/>
          </p:nvPr>
        </p:nvSpPr>
        <p:spPr>
          <a:xfrm>
            <a:off x="727650" y="1907125"/>
            <a:ext cx="7688700" cy="24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Avida-ED is a digital evolution software program developed by scientists at Michigan State University that allows students to ask questions and develop experiments to test evolutionary questions.</a:t>
            </a:r>
            <a:endParaRPr sz="19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Avidians can evolve logic functions (i.e. NOT), somewhat analogous to cellular functions, and are rewarded if the corresponding resource (notose) is available (think glycolysis and glucose)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Group goals</a:t>
            </a:r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1"/>
          </p:nvPr>
        </p:nvSpPr>
        <p:spPr>
          <a:xfrm>
            <a:off x="727650" y="1907125"/>
            <a:ext cx="7688700" cy="24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Our group wanted to explore different aspects of using Avida-ED in undergraduate biology classrooms.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Since each person had different goals we used our time to check in, discuss the program, exercises, and assessments. We also had a guest lecture from Dr. Mike Wiser who discussed the origin of the logic functions.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Individual Goals</a:t>
            </a:r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>
            <a:off x="727650" y="1907125"/>
            <a:ext cx="7688700" cy="24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Each person set an individual goal for the semester and updated the group during our shared meeting time.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title"/>
          </p:nvPr>
        </p:nvSpPr>
        <p:spPr>
          <a:xfrm>
            <a:off x="124750" y="1318650"/>
            <a:ext cx="89295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300"/>
              <a:t>Teaching Avida-ED in a Virtual Environment</a:t>
            </a:r>
            <a:endParaRPr sz="3300"/>
          </a:p>
        </p:txBody>
      </p:sp>
      <p:sp>
        <p:nvSpPr>
          <p:cNvPr id="115" name="Google Shape;115;p16"/>
          <p:cNvSpPr txBox="1">
            <a:spLocks noGrp="1"/>
          </p:cNvSpPr>
          <p:nvPr>
            <p:ph type="body" idx="1"/>
          </p:nvPr>
        </p:nvSpPr>
        <p:spPr>
          <a:xfrm>
            <a:off x="727650" y="1907125"/>
            <a:ext cx="7688700" cy="24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All exercises implemented in Google Classroom, which included a pre-class quiz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Avida-ED exercises and independent research projects moved to the last four weeks of class.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Students worked in groups using breakout rooms in Zoom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Lessons learned: waiting for student feedback :-)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103525" y="467400"/>
            <a:ext cx="76887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1800"/>
              <a:t>Louise Mead, Education Director, 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1800"/>
              <a:t>BEACON Center for the Study of Evolution in Action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729450" y="1208775"/>
            <a:ext cx="7688700" cy="3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Course-based UREs are a great way to introduce students to UR conducted outside of a class and will increase the chances of their participation in their own URE later.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Since I have not implemented Avida-ED in my courses, I used the time to work through exercises 1 - 4. I plan to use these exercises in my general biology lab in the spring. 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I would like to determine if students who used Avida-ED had a better grasp of evolutionary principles than those who did not have a chance to use Avida-ED this spring.</a:t>
            </a:r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103525" y="54360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1800"/>
              <a:t>Lee Edwards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297150" y="1318650"/>
            <a:ext cx="85041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300"/>
              <a:t>Implementing Avida Ed, upper level class</a:t>
            </a:r>
            <a:endParaRPr sz="3300"/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727650" y="1907125"/>
            <a:ext cx="7688700" cy="24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More than a research exp. Can address content misconceptions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Assessment tools like the PITS survey (Hanauer et al. 2016)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Implement during Spring semester, junior-senior level evolution class</a:t>
            </a:r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title"/>
          </p:nvPr>
        </p:nvSpPr>
        <p:spPr>
          <a:xfrm>
            <a:off x="103525" y="54360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1800"/>
              <a:t>Kevin Geedey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300"/>
              <a:t>Developing Exercises with Avida-Ed</a:t>
            </a:r>
            <a:endParaRPr sz="3300"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727650" y="1907125"/>
            <a:ext cx="7688700" cy="24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Avida-Ed can be used to model abstract evolutionary processes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 have been exploring using Avida-Ed to model disruptive and directional selection.</a:t>
            </a:r>
            <a:endParaRPr sz="18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newest version of Avida-Ed allows resources distribution to be customized</a:t>
            </a:r>
            <a:endParaRPr sz="16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Moving forward I need to write up the a lab protocol for using Avida-Ed to model disruptive and directional selection. I plan to have this done by early winter 2021.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1800"/>
          </a:p>
        </p:txBody>
      </p:sp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>
            <a:off x="103525" y="54360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1800"/>
              <a:t>Jeremiah Wagner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9992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2800"/>
              <a:t>Using Avida-ED as an end of semester project</a:t>
            </a:r>
            <a:endParaRPr sz="2800"/>
          </a:p>
        </p:txBody>
      </p:sp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>
            <a:off x="478700" y="1907125"/>
            <a:ext cx="8248200" cy="24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Implementing Avida-Ed as a URE was an effective way to summarize topics and bring things together at the end of the course.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We are working on developing an in-house Avida-Ed manual.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We are planning to use Avida-ED as the primary lab resource for the evolution unit next semester. We discovered a lot of misconceptions this semester to guide future use.</a:t>
            </a:r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title"/>
          </p:nvPr>
        </p:nvSpPr>
        <p:spPr>
          <a:xfrm>
            <a:off x="103525" y="54360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1800"/>
              <a:t>Phil Gibson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000000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Macintosh PowerPoint</Application>
  <PresentationFormat>On-screen Show (16:9)</PresentationFormat>
  <Paragraphs>46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Lato</vt:lpstr>
      <vt:lpstr>Arial</vt:lpstr>
      <vt:lpstr>Raleway</vt:lpstr>
      <vt:lpstr>Streamline</vt:lpstr>
      <vt:lpstr>BIOME Institute  Avida-ED Working Group </vt:lpstr>
      <vt:lpstr>Avida-ED</vt:lpstr>
      <vt:lpstr>Group goals</vt:lpstr>
      <vt:lpstr>Individual Goals</vt:lpstr>
      <vt:lpstr>Teaching Avida-ED in a Virtual Environment</vt:lpstr>
      <vt:lpstr>Lee Edwards</vt:lpstr>
      <vt:lpstr>Implementing Avida Ed, upper level class</vt:lpstr>
      <vt:lpstr>Developing Exercises with Avida-Ed</vt:lpstr>
      <vt:lpstr>Using Avida-ED as an end of semester project</vt:lpstr>
      <vt:lpstr>Developing an evolution course</vt:lpstr>
      <vt:lpstr>BIOME Institute  Avida-ED Working Group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 Institute  Avida-ED Working Group </dc:title>
  <cp:lastModifiedBy>Mead, Louise</cp:lastModifiedBy>
  <cp:revision>1</cp:revision>
  <dcterms:modified xsi:type="dcterms:W3CDTF">2020-12-03T15:24:21Z</dcterms:modified>
</cp:coreProperties>
</file>