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Slab"/>
      <p:regular r:id="rId21"/>
      <p:bold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dlet.com/debrook/iDigBio" TargetMode="External"/><Relationship Id="rId3" Type="http://schemas.openxmlformats.org/officeDocument/2006/relationships/hyperlink" Target="https://forms.gle/1CUzKdd4RmjDMGCVA"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254678874_0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a254678874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Deb- check the menti numbers didn’t change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254678874_0_1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254678874_0_1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
            </a:r>
            <a:r>
              <a:rPr lang="en"/>
              <a:t>ioQUEST- professional development for Bio undergrad- emphasis on new things</a:t>
            </a:r>
            <a:endParaRPr/>
          </a:p>
          <a:p>
            <a:pPr indent="0" lvl="0" marL="0" rtl="0" algn="l">
              <a:spcBef>
                <a:spcPts val="0"/>
              </a:spcBef>
              <a:spcAft>
                <a:spcPts val="0"/>
              </a:spcAft>
              <a:buNone/>
            </a:pPr>
            <a:r>
              <a:rPr lang="en"/>
              <a:t>QUBES- emphasis on quant bio, and physical infrastructure</a:t>
            </a:r>
            <a:endParaRPr/>
          </a:p>
          <a:p>
            <a:pPr indent="0" lvl="0" marL="0" rtl="0" algn="l">
              <a:spcBef>
                <a:spcPts val="0"/>
              </a:spcBef>
              <a:spcAft>
                <a:spcPts val="0"/>
              </a:spcAft>
              <a:buNone/>
            </a:pPr>
            <a:r>
              <a:rPr lang="en"/>
              <a:t>Audience- immersive, experiential professional development</a:t>
            </a:r>
            <a:endParaRPr/>
          </a:p>
          <a:p>
            <a:pPr indent="0" lvl="0" marL="0" rtl="0" algn="l">
              <a:spcBef>
                <a:spcPts val="0"/>
              </a:spcBef>
              <a:spcAft>
                <a:spcPts val="0"/>
              </a:spcAft>
              <a:buNone/>
            </a:pPr>
            <a:r>
              <a:t/>
            </a:r>
            <a:endParaRPr/>
          </a:p>
          <a:p>
            <a:pPr indent="457200" lvl="0" marL="0" rtl="0" algn="l">
              <a:spcBef>
                <a:spcPts val="0"/>
              </a:spcBef>
              <a:spcAft>
                <a:spcPts val="0"/>
              </a:spcAft>
              <a:buNone/>
            </a:pPr>
            <a:r>
              <a:rPr lang="en"/>
              <a:t>Originally in person- preserved the goals, changed the means</a:t>
            </a:r>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Daily/living front page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Sample announcement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Flexible schedule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Back up to emphasize that the BIOME was flexible, provided "build your own schedule” for participants, and planned for personal and environmental variability.</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Move to the BIOME Website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c90e098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c90e098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a:solidFill>
                  <a:schemeClr val="dk1"/>
                </a:solidFill>
              </a:rPr>
              <a:t>Synchronous Events (Workshops, keynotes, poster sessions) (Drew)</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Followed the pattern of activity before, active participation, forum after. Always recorded to be shared internally. Provided captioning and options for communication</a:t>
            </a:r>
            <a:endParaRPr>
              <a:solidFill>
                <a:schemeClr val="dk1"/>
              </a:solidFill>
            </a:endParaRPr>
          </a:p>
          <a:p>
            <a:pPr indent="-298450" lvl="3" marL="1828800" rtl="0" algn="l">
              <a:lnSpc>
                <a:spcPct val="115000"/>
              </a:lnSpc>
              <a:spcBef>
                <a:spcPts val="0"/>
              </a:spcBef>
              <a:spcAft>
                <a:spcPts val="0"/>
              </a:spcAft>
              <a:buClr>
                <a:schemeClr val="dk1"/>
              </a:buClr>
              <a:buSzPts val="1100"/>
              <a:buChar char="●"/>
            </a:pPr>
            <a:r>
              <a:rPr lang="en">
                <a:solidFill>
                  <a:schemeClr val="dk1"/>
                </a:solidFill>
              </a:rPr>
              <a:t>"Active participation" often looked different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Supported by staff with dedicated roles - social and technical facilitation- CHAT THE LINKS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Communicating with presenters - presenter guidelines (both technical and mission/values)</a:t>
            </a:r>
            <a:endParaRPr>
              <a:solidFill>
                <a:schemeClr val="dk1"/>
              </a:solidFill>
            </a:endParaRPr>
          </a:p>
          <a:p>
            <a:pPr indent="457200" lvl="0" marL="0" rtl="0" algn="l">
              <a:lnSpc>
                <a:spcPct val="115000"/>
              </a:lnSpc>
              <a:spcBef>
                <a:spcPts val="0"/>
              </a:spcBef>
              <a:spcAft>
                <a:spcPts val="0"/>
              </a:spcAft>
              <a:buNone/>
            </a:pPr>
            <a:r>
              <a:rPr lang="en">
                <a:solidFill>
                  <a:schemeClr val="dk1"/>
                </a:solidFill>
              </a:rPr>
              <a:t>Meaningful asynchronous activities (Deb)</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Often coupled with synchronous events to provide context and timeline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Offering multiple routes to idea sharing and participation</a:t>
            </a:r>
            <a:endParaRPr>
              <a:solidFill>
                <a:schemeClr val="dk1"/>
              </a:solidFill>
            </a:endParaRPr>
          </a:p>
          <a:p>
            <a:pPr indent="-298450" lvl="3" marL="1828800" rtl="0" algn="l">
              <a:lnSpc>
                <a:spcPct val="115000"/>
              </a:lnSpc>
              <a:spcBef>
                <a:spcPts val="0"/>
              </a:spcBef>
              <a:spcAft>
                <a:spcPts val="0"/>
              </a:spcAft>
              <a:buClr>
                <a:schemeClr val="dk1"/>
              </a:buClr>
              <a:buSzPts val="1100"/>
              <a:buChar char="●"/>
            </a:pPr>
            <a:r>
              <a:rPr lang="en">
                <a:solidFill>
                  <a:schemeClr val="dk1"/>
                </a:solidFill>
              </a:rPr>
              <a:t>Introductions</a:t>
            </a:r>
            <a:endParaRPr>
              <a:solidFill>
                <a:schemeClr val="dk1"/>
              </a:solidFill>
            </a:endParaRPr>
          </a:p>
          <a:p>
            <a:pPr indent="-298450" lvl="3" marL="1828800" rtl="0" algn="l">
              <a:lnSpc>
                <a:spcPct val="115000"/>
              </a:lnSpc>
              <a:spcBef>
                <a:spcPts val="0"/>
              </a:spcBef>
              <a:spcAft>
                <a:spcPts val="0"/>
              </a:spcAft>
              <a:buClr>
                <a:schemeClr val="dk1"/>
              </a:buClr>
              <a:buSzPts val="1100"/>
              <a:buChar char="●"/>
            </a:pPr>
            <a:r>
              <a:rPr lang="en">
                <a:solidFill>
                  <a:schemeClr val="dk1"/>
                </a:solidFill>
              </a:rPr>
              <a:t>Commenting on topic-specific content </a:t>
            </a:r>
            <a:endParaRPr>
              <a:solidFill>
                <a:schemeClr val="dk1"/>
              </a:solidFill>
            </a:endParaRPr>
          </a:p>
          <a:p>
            <a:pPr indent="-298450" lvl="3" marL="1828800" rtl="0" algn="l">
              <a:lnSpc>
                <a:spcPct val="115000"/>
              </a:lnSpc>
              <a:spcBef>
                <a:spcPts val="0"/>
              </a:spcBef>
              <a:spcAft>
                <a:spcPts val="0"/>
              </a:spcAft>
              <a:buClr>
                <a:schemeClr val="dk1"/>
              </a:buClr>
              <a:buSzPts val="1100"/>
              <a:buChar char="●"/>
            </a:pPr>
            <a:r>
              <a:rPr lang="en">
                <a:solidFill>
                  <a:schemeClr val="dk1"/>
                </a:solidFill>
              </a:rPr>
              <a:t>Idea generating spaces</a:t>
            </a:r>
            <a:endParaRPr>
              <a:solidFill>
                <a:schemeClr val="dk1"/>
              </a:solidFill>
            </a:endParaRPr>
          </a:p>
          <a:p>
            <a:pPr indent="457200" lvl="0" marL="0" rtl="0" algn="l">
              <a:lnSpc>
                <a:spcPct val="115000"/>
              </a:lnSpc>
              <a:spcBef>
                <a:spcPts val="0"/>
              </a:spcBef>
              <a:spcAft>
                <a:spcPts val="0"/>
              </a:spcAft>
              <a:buNone/>
            </a:pPr>
            <a:r>
              <a:rPr lang="en">
                <a:solidFill>
                  <a:schemeClr val="dk1"/>
                </a:solidFill>
              </a:rPr>
              <a:t>Community Building (Deb)</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Personalized communication with participants (in zoom and over email)</a:t>
            </a:r>
            <a:endParaRPr>
              <a:solidFill>
                <a:schemeClr val="dk1"/>
              </a:solidFill>
            </a:endParaRPr>
          </a:p>
          <a:p>
            <a:pPr indent="-298450" lvl="3" marL="1828800" rtl="0" algn="l">
              <a:lnSpc>
                <a:spcPct val="115000"/>
              </a:lnSpc>
              <a:spcBef>
                <a:spcPts val="0"/>
              </a:spcBef>
              <a:spcAft>
                <a:spcPts val="0"/>
              </a:spcAft>
              <a:buClr>
                <a:schemeClr val="dk1"/>
              </a:buClr>
              <a:buSzPts val="1100"/>
              <a:buChar char="●"/>
            </a:pPr>
            <a:r>
              <a:rPr lang="en">
                <a:solidFill>
                  <a:schemeClr val="dk1"/>
                </a:solidFill>
              </a:rPr>
              <a:t>Providing smaller groups (future faculty), social hours, and help desks to facilitate connections</a:t>
            </a:r>
            <a:endParaRPr>
              <a:solidFill>
                <a:schemeClr val="dk1"/>
              </a:solidFill>
            </a:endParaRPr>
          </a:p>
          <a:p>
            <a:pPr indent="-298450" lvl="3" marL="1828800" rtl="0" algn="l">
              <a:lnSpc>
                <a:spcPct val="115000"/>
              </a:lnSpc>
              <a:spcBef>
                <a:spcPts val="0"/>
              </a:spcBef>
              <a:spcAft>
                <a:spcPts val="0"/>
              </a:spcAft>
              <a:buClr>
                <a:schemeClr val="dk1"/>
              </a:buClr>
              <a:buSzPts val="1100"/>
              <a:buChar char="●"/>
            </a:pPr>
            <a:r>
              <a:rPr lang="en">
                <a:solidFill>
                  <a:schemeClr val="dk1"/>
                </a:solidFill>
              </a:rPr>
              <a:t>Staff/volunteers monitored asynchronous communications to facilitate connections as well</a:t>
            </a:r>
            <a:endParaRPr>
              <a:solidFill>
                <a:schemeClr val="dk1"/>
              </a:solidFill>
            </a:endParaRPr>
          </a:p>
          <a:p>
            <a:pPr indent="-298450" lvl="3" marL="1828800" rtl="0" algn="l">
              <a:lnSpc>
                <a:spcPct val="115000"/>
              </a:lnSpc>
              <a:spcBef>
                <a:spcPts val="0"/>
              </a:spcBef>
              <a:spcAft>
                <a:spcPts val="0"/>
              </a:spcAft>
              <a:buClr>
                <a:schemeClr val="dk1"/>
              </a:buClr>
              <a:buSzPts val="1100"/>
              <a:buChar char="●"/>
            </a:pPr>
            <a:r>
              <a:rPr lang="en">
                <a:solidFill>
                  <a:schemeClr val="dk1"/>
                </a:solidFill>
              </a:rPr>
              <a:t>Taking attendance to know who to check in on</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Offering pre-launch Welcome and Tech Check</a:t>
            </a:r>
            <a:endParaRPr>
              <a:solidFill>
                <a:schemeClr val="dk1"/>
              </a:solidFill>
            </a:endParaRPr>
          </a:p>
          <a:p>
            <a:pPr indent="457200" lvl="0" marL="0" rtl="0" algn="l">
              <a:lnSpc>
                <a:spcPct val="115000"/>
              </a:lnSpc>
              <a:spcBef>
                <a:spcPts val="0"/>
              </a:spcBef>
              <a:spcAft>
                <a:spcPts val="0"/>
              </a:spcAft>
              <a:buNone/>
            </a:pPr>
            <a:r>
              <a:rPr lang="en">
                <a:solidFill>
                  <a:schemeClr val="dk1"/>
                </a:solidFill>
              </a:rPr>
              <a:t>Dedicating Resources Accordingly (Hayley)</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Planning, logistics, and organization are key for providing meaningful flexibility</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Social and technical facilitation have multiple levels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Staff time is great but you can also draw on your community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c90e098f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c90e098f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Broad strokes things to think about- </a:t>
            </a:r>
            <a:r>
              <a:rPr lang="en"/>
              <a:t>flexibility</a:t>
            </a:r>
            <a:r>
              <a:rPr lang="en"/>
              <a:t>, inclusive, think beyond average audience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c90e098f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c90e098f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share in chat: </a:t>
            </a:r>
            <a:r>
              <a:rPr lang="en" u="sng">
                <a:solidFill>
                  <a:schemeClr val="hlink"/>
                </a:solidFill>
                <a:hlinkClick r:id="rId2"/>
              </a:rPr>
              <a:t>https://padlet.com/debrook/iDigBio</a:t>
            </a:r>
            <a:endParaRPr/>
          </a:p>
          <a:p>
            <a:pPr indent="0" lvl="0" marL="0" rtl="0" algn="l">
              <a:spcBef>
                <a:spcPts val="0"/>
              </a:spcBef>
              <a:spcAft>
                <a:spcPts val="0"/>
              </a:spcAft>
              <a:buNone/>
            </a:pPr>
            <a:r>
              <a:rPr lang="en"/>
              <a:t>And share in chat: </a:t>
            </a:r>
            <a:r>
              <a:rPr lang="en" u="sng">
                <a:solidFill>
                  <a:schemeClr val="hlink"/>
                </a:solidFill>
                <a:hlinkClick r:id="rId3"/>
              </a:rPr>
              <a:t>https://forms.gle/1CUzKdd4RmjDMGCVA</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cc7e8e7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cc7e8e7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cc7e8e7e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cc7e8e7e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ee842e0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ee842e0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ee842e15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ee842e15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a254678874_0_1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a254678874_0_1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254678874_0_1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254678874_0_1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Take space, make space</a:t>
            </a:r>
            <a:endParaRPr>
              <a:solidFill>
                <a:schemeClr val="dk1"/>
              </a:solidFill>
            </a:endParaRPr>
          </a:p>
          <a:p>
            <a:pPr indent="0" lvl="0" marL="0" rtl="0" algn="l">
              <a:lnSpc>
                <a:spcPct val="115000"/>
              </a:lnSpc>
              <a:spcBef>
                <a:spcPts val="0"/>
              </a:spcBef>
              <a:spcAft>
                <a:spcPts val="0"/>
              </a:spcAft>
              <a:buNone/>
            </a:pPr>
            <a:r>
              <a:rPr lang="en">
                <a:solidFill>
                  <a:schemeClr val="dk1"/>
                </a:solidFill>
              </a:rPr>
              <a:t>State your name before you speak</a:t>
            </a:r>
            <a:endParaRPr>
              <a:solidFill>
                <a:schemeClr val="dk1"/>
              </a:solidFill>
            </a:endParaRPr>
          </a:p>
          <a:p>
            <a:pPr indent="0" lvl="0" marL="0" rtl="0" algn="l">
              <a:lnSpc>
                <a:spcPct val="115000"/>
              </a:lnSpc>
              <a:spcBef>
                <a:spcPts val="0"/>
              </a:spcBef>
              <a:spcAft>
                <a:spcPts val="0"/>
              </a:spcAft>
              <a:buNone/>
            </a:pPr>
            <a:r>
              <a:rPr lang="en">
                <a:solidFill>
                  <a:schemeClr val="dk1"/>
                </a:solidFill>
              </a:rPr>
              <a:t>Add pronouns</a:t>
            </a:r>
            <a:endParaRPr>
              <a:solidFill>
                <a:schemeClr val="dk1"/>
              </a:solidFill>
            </a:endParaRPr>
          </a:p>
          <a:p>
            <a:pPr indent="0" lvl="0" marL="0" rtl="0" algn="l">
              <a:lnSpc>
                <a:spcPct val="115000"/>
              </a:lnSpc>
              <a:spcBef>
                <a:spcPts val="0"/>
              </a:spcBef>
              <a:spcAft>
                <a:spcPts val="0"/>
              </a:spcAft>
              <a:buNone/>
            </a:pPr>
            <a:r>
              <a:rPr lang="en">
                <a:solidFill>
                  <a:schemeClr val="dk1"/>
                </a:solidFill>
              </a:rPr>
              <a:t>Participate your way</a:t>
            </a:r>
            <a:endParaRPr>
              <a:solidFill>
                <a:schemeClr val="dk1"/>
              </a:solidFill>
            </a:endParaRPr>
          </a:p>
          <a:p>
            <a:pPr indent="0" lvl="0" marL="0" rtl="0" algn="l">
              <a:lnSpc>
                <a:spcPct val="115000"/>
              </a:lnSpc>
              <a:spcBef>
                <a:spcPts val="0"/>
              </a:spcBef>
              <a:spcAft>
                <a:spcPts val="0"/>
              </a:spcAft>
              <a:buNone/>
            </a:pPr>
            <a:r>
              <a:rPr lang="en">
                <a:solidFill>
                  <a:schemeClr val="dk1"/>
                </a:solidFill>
              </a:rPr>
              <a:t>-- voice or chat, camera on only if you’re comfortable</a:t>
            </a:r>
            <a:endParaRPr>
              <a:solidFill>
                <a:schemeClr val="dk1"/>
              </a:solidFill>
            </a:endParaRPr>
          </a:p>
          <a:p>
            <a:pPr indent="0" lvl="0" marL="0" rtl="0" algn="l">
              <a:lnSpc>
                <a:spcPct val="115000"/>
              </a:lnSpc>
              <a:spcBef>
                <a:spcPts val="0"/>
              </a:spcBef>
              <a:spcAft>
                <a:spcPts val="0"/>
              </a:spcAft>
              <a:buNone/>
            </a:pPr>
            <a:r>
              <a:rPr lang="en">
                <a:solidFill>
                  <a:schemeClr val="dk1"/>
                </a:solidFill>
              </a:rPr>
              <a:t>-- avoid site chat, it’s distracting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Renaming yourself in Zoom: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During the meeting, open the participants panel, either by clicking the button or pressing Alt+U (windows) or Command+U (Mac).</a:t>
            </a:r>
            <a:endParaRPr sz="1150">
              <a:solidFill>
                <a:srgbClr val="201F1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50">
              <a:solidFill>
                <a:srgbClr val="201F1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Navigate to your name in the participants list either using the mouse or by pressing the Tab key until the list of names has focus followed by pressing the arrow keys to find your name.</a:t>
            </a:r>
            <a:endParaRPr sz="1150">
              <a:solidFill>
                <a:srgbClr val="201F1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50">
              <a:solidFill>
                <a:srgbClr val="201F1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Open the more options menu next to your name (I think it has the 3 dots but not positive) by either clicking it or pressing the Tab key until the button has focus (should be two presses), followed by the Enter key.</a:t>
            </a:r>
            <a:endParaRPr sz="1150">
              <a:solidFill>
                <a:srgbClr val="201F1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50">
              <a:solidFill>
                <a:srgbClr val="201F1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Select "rename" from the menu with either the mouse or by using the Down-Arrow key followed by Enter.</a:t>
            </a:r>
            <a:endParaRPr sz="1150">
              <a:solidFill>
                <a:srgbClr val="201F1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50">
              <a:solidFill>
                <a:srgbClr val="201F1E"/>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150">
                <a:solidFill>
                  <a:srgbClr val="201F1E"/>
                </a:solidFill>
                <a:highlight>
                  <a:srgbClr val="FFFFFF"/>
                </a:highlight>
                <a:latin typeface="Roboto"/>
                <a:ea typeface="Roboto"/>
                <a:cs typeface="Roboto"/>
                <a:sym typeface="Roboto"/>
              </a:rPr>
              <a:t>A dialog box appears containing an edit field where you can change your display name. Change it as desired and select "OK" with either the mouse or by pressing the tab key until the button is highlighted and pressing Enter.</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254678874_0_1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254678874_0_1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NBR-</a:t>
            </a:r>
            <a:endParaRPr/>
          </a:p>
          <a:p>
            <a:pPr indent="0" lvl="0" marL="0" rtl="0" algn="l">
              <a:spcBef>
                <a:spcPts val="0"/>
              </a:spcBef>
              <a:spcAft>
                <a:spcPts val="0"/>
              </a:spcAft>
              <a:buNone/>
            </a:pPr>
            <a:r>
              <a:rPr lang="en"/>
              <a:t>Make sure to be aware of time</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rPr>
              <a:t>Renaming yourself in Zoom: </a:t>
            </a:r>
            <a:endParaRPr>
              <a:solidFill>
                <a:schemeClr val="lt1"/>
              </a:solidFill>
            </a:endParaRPr>
          </a:p>
          <a:p>
            <a:pPr indent="0" lvl="0" marL="0" rtl="0" algn="l">
              <a:lnSpc>
                <a:spcPct val="115000"/>
              </a:lnSpc>
              <a:spcBef>
                <a:spcPts val="0"/>
              </a:spcBef>
              <a:spcAft>
                <a:spcPts val="0"/>
              </a:spcAft>
              <a:buClr>
                <a:schemeClr val="lt1"/>
              </a:buClr>
              <a:buSzPts val="1100"/>
              <a:buFont typeface="Arial"/>
              <a:buNone/>
            </a:pPr>
            <a:r>
              <a:rPr lang="en" sz="1150">
                <a:solidFill>
                  <a:srgbClr val="201F1E"/>
                </a:solidFill>
                <a:highlight>
                  <a:schemeClr val="lt1"/>
                </a:highlight>
                <a:latin typeface="Roboto"/>
                <a:ea typeface="Roboto"/>
                <a:cs typeface="Roboto"/>
                <a:sym typeface="Roboto"/>
              </a:rPr>
              <a:t>During the meeting, open the participants panel, either by clicking the button or pressing Alt+U (windows) or Command+U (Mac).</a:t>
            </a:r>
            <a:endParaRPr sz="1150">
              <a:solidFill>
                <a:srgbClr val="201F1E"/>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lt1"/>
              </a:buClr>
              <a:buSzPts val="1100"/>
              <a:buFont typeface="Arial"/>
              <a:buNone/>
            </a:pPr>
            <a:r>
              <a:t/>
            </a:r>
            <a:endParaRPr sz="1150">
              <a:solidFill>
                <a:srgbClr val="201F1E"/>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lt1"/>
              </a:buClr>
              <a:buSzPts val="1100"/>
              <a:buFont typeface="Arial"/>
              <a:buNone/>
            </a:pPr>
            <a:r>
              <a:rPr lang="en" sz="1150">
                <a:solidFill>
                  <a:srgbClr val="201F1E"/>
                </a:solidFill>
                <a:highlight>
                  <a:schemeClr val="lt1"/>
                </a:highlight>
                <a:latin typeface="Roboto"/>
                <a:ea typeface="Roboto"/>
                <a:cs typeface="Roboto"/>
                <a:sym typeface="Roboto"/>
              </a:rPr>
              <a:t>Navigate to your name in the participants list either using the mouse or by pressing the Tab key until the list of names has focus followed by pressing the arrow keys to find your name.</a:t>
            </a:r>
            <a:endParaRPr sz="1150">
              <a:solidFill>
                <a:srgbClr val="201F1E"/>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lt1"/>
              </a:buClr>
              <a:buSzPts val="1100"/>
              <a:buFont typeface="Arial"/>
              <a:buNone/>
            </a:pPr>
            <a:r>
              <a:t/>
            </a:r>
            <a:endParaRPr sz="1150">
              <a:solidFill>
                <a:srgbClr val="201F1E"/>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lt1"/>
              </a:buClr>
              <a:buSzPts val="1100"/>
              <a:buFont typeface="Arial"/>
              <a:buNone/>
            </a:pPr>
            <a:r>
              <a:rPr lang="en" sz="1150">
                <a:solidFill>
                  <a:srgbClr val="201F1E"/>
                </a:solidFill>
                <a:highlight>
                  <a:schemeClr val="lt1"/>
                </a:highlight>
                <a:latin typeface="Roboto"/>
                <a:ea typeface="Roboto"/>
                <a:cs typeface="Roboto"/>
                <a:sym typeface="Roboto"/>
              </a:rPr>
              <a:t>Open the more options menu next to your name (I think it has the 3 dots but not positive) by either clicking it or pressing the Tab key until the button has focus (should be two presses), followed by the Enter key.</a:t>
            </a:r>
            <a:endParaRPr sz="1150">
              <a:solidFill>
                <a:srgbClr val="201F1E"/>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lt1"/>
              </a:buClr>
              <a:buSzPts val="1100"/>
              <a:buFont typeface="Arial"/>
              <a:buNone/>
            </a:pPr>
            <a:r>
              <a:t/>
            </a:r>
            <a:endParaRPr sz="1150">
              <a:solidFill>
                <a:srgbClr val="201F1E"/>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lt1"/>
              </a:buClr>
              <a:buSzPts val="1100"/>
              <a:buFont typeface="Arial"/>
              <a:buNone/>
            </a:pPr>
            <a:r>
              <a:rPr lang="en" sz="1150">
                <a:solidFill>
                  <a:srgbClr val="201F1E"/>
                </a:solidFill>
                <a:highlight>
                  <a:schemeClr val="lt1"/>
                </a:highlight>
                <a:latin typeface="Roboto"/>
                <a:ea typeface="Roboto"/>
                <a:cs typeface="Roboto"/>
                <a:sym typeface="Roboto"/>
              </a:rPr>
              <a:t>Select "rename" from the menu with either the mouse or by using the Down-Arrow key followed by Enter.</a:t>
            </a:r>
            <a:endParaRPr sz="1150">
              <a:solidFill>
                <a:srgbClr val="201F1E"/>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lt1"/>
              </a:buClr>
              <a:buSzPts val="1100"/>
              <a:buFont typeface="Arial"/>
              <a:buNone/>
            </a:pPr>
            <a:r>
              <a:t/>
            </a:r>
            <a:endParaRPr sz="1150">
              <a:solidFill>
                <a:srgbClr val="201F1E"/>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150">
                <a:solidFill>
                  <a:srgbClr val="201F1E"/>
                </a:solidFill>
                <a:highlight>
                  <a:schemeClr val="lt1"/>
                </a:highlight>
                <a:latin typeface="Roboto"/>
                <a:ea typeface="Roboto"/>
                <a:cs typeface="Roboto"/>
                <a:sym typeface="Roboto"/>
              </a:rPr>
              <a:t>A dialog box appears containing an edit field where you can change your display name. Change it as desired and select "OK" with either the mouse or by pressing the tab key until the button is highlighted and pressing Enter.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254678874_0_1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254678874_0_1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in the chat as well. Prep for share out- 3 words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254678874_0_1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254678874_0_1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in the chat, too.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254678874_0_1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254678874_0_1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to the chat- Go to www.menti.com and use code 18 26 50</a:t>
            </a:r>
            <a:r>
              <a:rPr lang="en"/>
              <a:t> 3</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padlet.com/debrook/iDigBio" TargetMode="External"/><Relationship Id="rId4" Type="http://schemas.openxmlformats.org/officeDocument/2006/relationships/hyperlink" Target="https://forms.gle/1CUzKdd4RmjDMGCV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menti.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Built-in Flexibility: </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Lessons learned from BIOME on engaging our community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Introducing the </a:t>
            </a:r>
            <a:r>
              <a:rPr lang="en"/>
              <a:t>Institute</a:t>
            </a:r>
            <a:r>
              <a:rPr lang="en"/>
              <a:t>: BIOME Basics</a:t>
            </a:r>
            <a:endParaRPr/>
          </a:p>
        </p:txBody>
      </p:sp>
      <p:sp>
        <p:nvSpPr>
          <p:cNvPr id="133" name="Google Shape;133;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i="1"/>
          </a:p>
          <a:p>
            <a:pPr indent="0" lvl="0" marL="0" rtl="0" algn="ctr">
              <a:spcBef>
                <a:spcPts val="1600"/>
              </a:spcBef>
              <a:spcAft>
                <a:spcPts val="0"/>
              </a:spcAft>
              <a:buNone/>
            </a:pPr>
            <a:r>
              <a:t/>
            </a:r>
            <a:endParaRPr i="1"/>
          </a:p>
          <a:p>
            <a:pPr indent="0" lvl="0" marL="0" rtl="0" algn="ctr">
              <a:spcBef>
                <a:spcPts val="1600"/>
              </a:spcBef>
              <a:spcAft>
                <a:spcPts val="0"/>
              </a:spcAft>
              <a:buNone/>
            </a:pPr>
            <a:r>
              <a:t/>
            </a:r>
            <a:endParaRPr i="1"/>
          </a:p>
          <a:p>
            <a:pPr indent="0" lvl="0" marL="0" rtl="0" algn="ctr">
              <a:spcBef>
                <a:spcPts val="1600"/>
              </a:spcBef>
              <a:spcAft>
                <a:spcPts val="0"/>
              </a:spcAft>
              <a:buNone/>
            </a:pPr>
            <a:r>
              <a:t/>
            </a:r>
            <a:endParaRPr i="1"/>
          </a:p>
          <a:p>
            <a:pPr indent="0" lvl="0" marL="0" rtl="0" algn="ctr">
              <a:spcBef>
                <a:spcPts val="1600"/>
              </a:spcBef>
              <a:spcAft>
                <a:spcPts val="1600"/>
              </a:spcAft>
              <a:buNone/>
            </a:pPr>
            <a:r>
              <a:rPr i="1" lang="en"/>
              <a:t>Walk through the website for basics</a:t>
            </a:r>
            <a:endParaRPr i="1"/>
          </a:p>
        </p:txBody>
      </p:sp>
      <p:pic>
        <p:nvPicPr>
          <p:cNvPr id="134" name="Google Shape;134;p22" title="BIOME logo"/>
          <p:cNvPicPr preferRelativeResize="0"/>
          <p:nvPr/>
        </p:nvPicPr>
        <p:blipFill>
          <a:blip r:embed="rId3">
            <a:alphaModFix/>
          </a:blip>
          <a:stretch>
            <a:fillRect/>
          </a:stretch>
        </p:blipFill>
        <p:spPr>
          <a:xfrm>
            <a:off x="3490900" y="1144123"/>
            <a:ext cx="2007403" cy="2007403"/>
          </a:xfrm>
          <a:prstGeom prst="rect">
            <a:avLst/>
          </a:prstGeom>
          <a:noFill/>
          <a:ln>
            <a:noFill/>
          </a:ln>
        </p:spPr>
      </p:pic>
      <p:pic>
        <p:nvPicPr>
          <p:cNvPr descr="We will describe the BioQUEST community" id="135" name="Google Shape;135;p22" title="BioQUEST logo"/>
          <p:cNvPicPr preferRelativeResize="0"/>
          <p:nvPr/>
        </p:nvPicPr>
        <p:blipFill>
          <a:blip r:embed="rId4">
            <a:alphaModFix/>
          </a:blip>
          <a:stretch>
            <a:fillRect/>
          </a:stretch>
        </p:blipFill>
        <p:spPr>
          <a:xfrm>
            <a:off x="484575" y="1667177"/>
            <a:ext cx="2739826" cy="743850"/>
          </a:xfrm>
          <a:prstGeom prst="rect">
            <a:avLst/>
          </a:prstGeom>
          <a:noFill/>
          <a:ln>
            <a:noFill/>
          </a:ln>
        </p:spPr>
      </p:pic>
      <p:pic>
        <p:nvPicPr>
          <p:cNvPr descr="We will discuss the QUBES community" id="136" name="Google Shape;136;p22" title="QUBES logo"/>
          <p:cNvPicPr preferRelativeResize="0"/>
          <p:nvPr/>
        </p:nvPicPr>
        <p:blipFill>
          <a:blip r:embed="rId5">
            <a:alphaModFix/>
          </a:blip>
          <a:stretch>
            <a:fillRect/>
          </a:stretch>
        </p:blipFill>
        <p:spPr>
          <a:xfrm>
            <a:off x="5933124" y="1630750"/>
            <a:ext cx="2822976" cy="816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ppt_w</p:attrName>
                                        </p:attrNameLst>
                                      </p:cBhvr>
                                      <p:tavLst>
                                        <p:tav fmla="" tm="0">
                                          <p:val>
                                            <p:strVal val="0"/>
                                          </p:val>
                                        </p:tav>
                                        <p:tav fmla="" tm="100000">
                                          <p:val>
                                            <p:strVal val="#ppt_w"/>
                                          </p:val>
                                        </p:tav>
                                      </p:tavLst>
                                    </p:anim>
                                    <p:anim calcmode="lin" valueType="num">
                                      <p:cBhvr additive="base">
                                        <p:cTn dur="1000"/>
                                        <p:tgtEl>
                                          <p:spTgt spid="1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Design Practices</a:t>
            </a:r>
            <a:endParaRPr/>
          </a:p>
        </p:txBody>
      </p:sp>
      <p:sp>
        <p:nvSpPr>
          <p:cNvPr id="142" name="Google Shape;142;p2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87350" lvl="0" marL="457200" rtl="0" algn="l">
              <a:lnSpc>
                <a:spcPct val="150000"/>
              </a:lnSpc>
              <a:spcBef>
                <a:spcPts val="0"/>
              </a:spcBef>
              <a:spcAft>
                <a:spcPts val="0"/>
              </a:spcAft>
              <a:buSzPts val="2500"/>
              <a:buChar char="●"/>
            </a:pPr>
            <a:r>
              <a:rPr lang="en" sz="2500"/>
              <a:t>Synchronous Events</a:t>
            </a:r>
            <a:endParaRPr sz="2500"/>
          </a:p>
          <a:p>
            <a:pPr indent="-387350" lvl="0" marL="457200" rtl="0" algn="l">
              <a:lnSpc>
                <a:spcPct val="150000"/>
              </a:lnSpc>
              <a:spcBef>
                <a:spcPts val="0"/>
              </a:spcBef>
              <a:spcAft>
                <a:spcPts val="0"/>
              </a:spcAft>
              <a:buSzPts val="2500"/>
              <a:buChar char="●"/>
            </a:pPr>
            <a:r>
              <a:rPr lang="en" sz="2500"/>
              <a:t>Meaningful Asynchronous Activities</a:t>
            </a:r>
            <a:endParaRPr sz="2500"/>
          </a:p>
          <a:p>
            <a:pPr indent="-387350" lvl="0" marL="457200" rtl="0" algn="l">
              <a:lnSpc>
                <a:spcPct val="150000"/>
              </a:lnSpc>
              <a:spcBef>
                <a:spcPts val="0"/>
              </a:spcBef>
              <a:spcAft>
                <a:spcPts val="0"/>
              </a:spcAft>
              <a:buSzPts val="2500"/>
              <a:buChar char="●"/>
            </a:pPr>
            <a:r>
              <a:rPr lang="en" sz="2500"/>
              <a:t>Community Building</a:t>
            </a:r>
            <a:endParaRPr sz="2500"/>
          </a:p>
          <a:p>
            <a:pPr indent="-387350" lvl="0" marL="457200" rtl="0" algn="l">
              <a:lnSpc>
                <a:spcPct val="150000"/>
              </a:lnSpc>
              <a:spcBef>
                <a:spcPts val="0"/>
              </a:spcBef>
              <a:spcAft>
                <a:spcPts val="0"/>
              </a:spcAft>
              <a:buSzPts val="2500"/>
              <a:buChar char="●"/>
            </a:pPr>
            <a:r>
              <a:rPr lang="en" sz="2500"/>
              <a:t>Dedicating Resources Accordingly</a:t>
            </a:r>
            <a:endParaRPr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1000"/>
                                        <p:tgtEl>
                                          <p:spTgt spid="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Effect filter="fade" transition="in">
                                      <p:cBhvr>
                                        <p:cTn dur="1000"/>
                                        <p:tgtEl>
                                          <p:spTgt spid="1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Effect filter="fade" transition="in">
                                      <p:cBhvr>
                                        <p:cTn dur="1000"/>
                                        <p:tgtEl>
                                          <p:spTgt spid="1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animEffect filter="fade" transition="in">
                                      <p:cBhvr>
                                        <p:cTn dur="1000"/>
                                        <p:tgtEl>
                                          <p:spTgt spid="14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Considering Applications</a:t>
            </a:r>
            <a:endParaRPr/>
          </a:p>
        </p:txBody>
      </p:sp>
      <p:sp>
        <p:nvSpPr>
          <p:cNvPr id="148" name="Google Shape;148;p2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Breakout rooms</a:t>
            </a:r>
            <a:endParaRPr/>
          </a:p>
          <a:p>
            <a:pPr indent="0" lvl="0" marL="0" rtl="0" algn="l">
              <a:spcBef>
                <a:spcPts val="1600"/>
              </a:spcBef>
              <a:spcAft>
                <a:spcPts val="1600"/>
              </a:spcAft>
              <a:buNone/>
            </a:pPr>
            <a:r>
              <a:rPr lang="en"/>
              <a:t>Whether your events are online PD, teaching, community outreach - how could you plan for more variability to increase engagement?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Share out</a:t>
            </a:r>
            <a:endParaRPr/>
          </a:p>
        </p:txBody>
      </p:sp>
      <p:sp>
        <p:nvSpPr>
          <p:cNvPr id="154" name="Google Shape;154;p2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Padlet - </a:t>
            </a:r>
            <a:r>
              <a:rPr lang="en" u="sng">
                <a:solidFill>
                  <a:schemeClr val="hlink"/>
                </a:solidFill>
                <a:hlinkClick r:id="rId3"/>
              </a:rPr>
              <a:t>https://padlet.com/debrook/iDigBio</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Google Form- </a:t>
            </a:r>
            <a:r>
              <a:rPr lang="en" u="sng">
                <a:solidFill>
                  <a:schemeClr val="hlink"/>
                </a:solidFill>
                <a:hlinkClick r:id="rId4"/>
              </a:rPr>
              <a:t>https://forms.gle/1CUzKdd4RmjDMGCVA</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10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1000"/>
                                        <p:tgtEl>
                                          <p:spTgt spid="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1000"/>
                                        <p:tgtEl>
                                          <p:spTgt spid="1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Effect filter="fade" transition="in">
                                      <p:cBhvr>
                                        <p:cTn dur="1000"/>
                                        <p:tgtEl>
                                          <p:spTgt spid="15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Wrap up &amp; Questions</a:t>
            </a:r>
            <a:endParaRPr/>
          </a:p>
        </p:txBody>
      </p:sp>
      <p:sp>
        <p:nvSpPr>
          <p:cNvPr id="160" name="Google Shape;160;p26"/>
          <p:cNvSpPr txBox="1"/>
          <p:nvPr>
            <p:ph idx="1" type="body"/>
          </p:nvPr>
        </p:nvSpPr>
        <p:spPr>
          <a:xfrm>
            <a:off x="3262925" y="1261225"/>
            <a:ext cx="5493300" cy="30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It’s not just for online!</a:t>
            </a:r>
            <a:endParaRPr sz="2400"/>
          </a:p>
          <a:p>
            <a:pPr indent="0" lvl="0" marL="0" rtl="0" algn="ctr">
              <a:spcBef>
                <a:spcPts val="1600"/>
              </a:spcBef>
              <a:spcAft>
                <a:spcPts val="0"/>
              </a:spcAft>
              <a:buNone/>
            </a:pPr>
            <a:br>
              <a:rPr lang="en"/>
            </a:br>
            <a:r>
              <a:rPr lang="en"/>
              <a:t>Practices enhance in-person experiences as well</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descr="Take away sign to show &quot;the big take-away&quot;" id="161" name="Google Shape;161;p26" title="Take Away"/>
          <p:cNvPicPr preferRelativeResize="0"/>
          <p:nvPr/>
        </p:nvPicPr>
        <p:blipFill rotWithShape="1">
          <a:blip r:embed="rId3">
            <a:alphaModFix/>
          </a:blip>
          <a:srcRect b="61321" l="7235" r="8920" t="0"/>
          <a:stretch/>
        </p:blipFill>
        <p:spPr>
          <a:xfrm>
            <a:off x="387900" y="1261600"/>
            <a:ext cx="2875025" cy="1989475"/>
          </a:xfrm>
          <a:prstGeom prst="rect">
            <a:avLst/>
          </a:prstGeom>
          <a:noFill/>
          <a:ln>
            <a:noFill/>
          </a:ln>
        </p:spPr>
      </p:pic>
      <p:pic>
        <p:nvPicPr>
          <p:cNvPr descr="A picture of the in-person meeting in 2019" id="162" name="Google Shape;162;p26" title="BioQUEST 2019 in-person"/>
          <p:cNvPicPr preferRelativeResize="0"/>
          <p:nvPr/>
        </p:nvPicPr>
        <p:blipFill rotWithShape="1">
          <a:blip r:embed="rId4">
            <a:alphaModFix/>
          </a:blip>
          <a:srcRect b="0" l="0" r="0" t="22245"/>
          <a:stretch/>
        </p:blipFill>
        <p:spPr>
          <a:xfrm>
            <a:off x="3752588" y="2785200"/>
            <a:ext cx="4513977" cy="23253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10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1000"/>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Effect filter="fade" transition="in">
                                      <p:cBhvr>
                                        <p:cTn dur="1000"/>
                                        <p:tgtEl>
                                          <p:spTgt spid="1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animEffect filter="fade" transition="in">
                                      <p:cBhvr>
                                        <p:cTn dur="1000"/>
                                        <p:tgtEl>
                                          <p:spTgt spid="16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Wrap up &amp; Questions</a:t>
            </a:r>
            <a:endParaRPr/>
          </a:p>
        </p:txBody>
      </p:sp>
      <p:sp>
        <p:nvSpPr>
          <p:cNvPr descr="Just trying to be fancy with our &quot;Questions?&quot;" id="168" name="Google Shape;168;p27" title="Questions?"/>
          <p:cNvSpPr/>
          <p:nvPr/>
        </p:nvSpPr>
        <p:spPr>
          <a:xfrm>
            <a:off x="712339" y="1581288"/>
            <a:ext cx="7719309" cy="121892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Questions?</a:t>
            </a:r>
          </a:p>
        </p:txBody>
      </p:sp>
      <p:pic>
        <p:nvPicPr>
          <p:cNvPr descr="Colorful question marks for funsies" id="169" name="Google Shape;169;p27" title="Questions marks"/>
          <p:cNvPicPr preferRelativeResize="0"/>
          <p:nvPr/>
        </p:nvPicPr>
        <p:blipFill>
          <a:blip r:embed="rId3">
            <a:alphaModFix/>
          </a:blip>
          <a:stretch>
            <a:fillRect/>
          </a:stretch>
        </p:blipFill>
        <p:spPr>
          <a:xfrm>
            <a:off x="2693665" y="2964725"/>
            <a:ext cx="3756660" cy="2504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ppt_w</p:attrName>
                                        </p:attrNameLst>
                                      </p:cBhvr>
                                      <p:tavLst>
                                        <p:tav fmla="" tm="0">
                                          <p:val>
                                            <p:strVal val="0"/>
                                          </p:val>
                                        </p:tav>
                                        <p:tav fmla="" tm="100000">
                                          <p:val>
                                            <p:strVal val="#ppt_w"/>
                                          </p:val>
                                        </p:tav>
                                      </p:tavLst>
                                    </p:anim>
                                    <p:anim calcmode="lin" valueType="num">
                                      <p:cBhvr additive="base">
                                        <p:cTn dur="1000"/>
                                        <p:tgtEl>
                                          <p:spTgt spid="16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ppt_w</p:attrName>
                                        </p:attrNameLst>
                                      </p:cBhvr>
                                      <p:tavLst>
                                        <p:tav fmla="" tm="0">
                                          <p:val>
                                            <p:strVal val="0"/>
                                          </p:val>
                                        </p:tav>
                                        <p:tav fmla="" tm="100000">
                                          <p:val>
                                            <p:strVal val="#ppt_w"/>
                                          </p:val>
                                        </p:tav>
                                      </p:tavLst>
                                    </p:anim>
                                    <p:anim calcmode="lin" valueType="num">
                                      <p:cBhvr additive="base">
                                        <p:cTn dur="1000"/>
                                        <p:tgtEl>
                                          <p:spTgt spid="1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Introductions &amp; Norms</a:t>
            </a:r>
            <a:endParaRPr/>
          </a:p>
          <a:p>
            <a:pPr indent="-342900" lvl="0" marL="457200" rtl="0" algn="l">
              <a:spcBef>
                <a:spcPts val="0"/>
              </a:spcBef>
              <a:spcAft>
                <a:spcPts val="0"/>
              </a:spcAft>
              <a:buSzPts val="1800"/>
              <a:buChar char="●"/>
            </a:pPr>
            <a:r>
              <a:rPr lang="en"/>
              <a:t>Community Building Activity</a:t>
            </a:r>
            <a:endParaRPr/>
          </a:p>
          <a:p>
            <a:pPr indent="-342900" lvl="0" marL="457200" rtl="0" algn="l">
              <a:spcBef>
                <a:spcPts val="0"/>
              </a:spcBef>
              <a:spcAft>
                <a:spcPts val="0"/>
              </a:spcAft>
              <a:buSzPts val="1800"/>
              <a:buChar char="●"/>
            </a:pPr>
            <a:r>
              <a:rPr lang="en"/>
              <a:t>Introducing the Institute: BIOME Basics</a:t>
            </a:r>
            <a:endParaRPr/>
          </a:p>
          <a:p>
            <a:pPr indent="-342900" lvl="0" marL="457200" rtl="0" algn="l">
              <a:spcBef>
                <a:spcPts val="0"/>
              </a:spcBef>
              <a:spcAft>
                <a:spcPts val="0"/>
              </a:spcAft>
              <a:buSzPts val="1800"/>
              <a:buChar char="●"/>
            </a:pPr>
            <a:r>
              <a:rPr lang="en"/>
              <a:t>Design Practices</a:t>
            </a:r>
            <a:endParaRPr/>
          </a:p>
          <a:p>
            <a:pPr indent="-342900" lvl="0" marL="457200" rtl="0" algn="l">
              <a:spcBef>
                <a:spcPts val="0"/>
              </a:spcBef>
              <a:spcAft>
                <a:spcPts val="0"/>
              </a:spcAft>
              <a:buSzPts val="1800"/>
              <a:buChar char="●"/>
            </a:pPr>
            <a:r>
              <a:rPr lang="en"/>
              <a:t>Considering Applications</a:t>
            </a:r>
            <a:endParaRPr/>
          </a:p>
          <a:p>
            <a:pPr indent="-342900" lvl="0" marL="457200" rtl="0" algn="l">
              <a:spcBef>
                <a:spcPts val="0"/>
              </a:spcBef>
              <a:spcAft>
                <a:spcPts val="0"/>
              </a:spcAft>
              <a:buSzPts val="1800"/>
              <a:buChar char="●"/>
            </a:pPr>
            <a:r>
              <a:rPr lang="en"/>
              <a:t>Wrap up &amp;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Goals</a:t>
            </a:r>
            <a:endParaRPr/>
          </a:p>
        </p:txBody>
      </p:sp>
      <p:sp>
        <p:nvSpPr>
          <p:cNvPr id="76" name="Google Shape;76;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Interact with new engagement tools</a:t>
            </a:r>
            <a:endParaRPr/>
          </a:p>
          <a:p>
            <a:pPr indent="-342900" lvl="0" marL="457200" rtl="0" algn="l">
              <a:spcBef>
                <a:spcPts val="0"/>
              </a:spcBef>
              <a:spcAft>
                <a:spcPts val="0"/>
              </a:spcAft>
              <a:buSzPts val="1800"/>
              <a:buChar char="●"/>
            </a:pPr>
            <a:r>
              <a:rPr lang="en"/>
              <a:t>Recognize engaging and effective design practices</a:t>
            </a:r>
            <a:endParaRPr/>
          </a:p>
          <a:p>
            <a:pPr indent="-342900" lvl="0" marL="457200" rtl="0" algn="l">
              <a:spcBef>
                <a:spcPts val="0"/>
              </a:spcBef>
              <a:spcAft>
                <a:spcPts val="0"/>
              </a:spcAft>
              <a:buSzPts val="1800"/>
              <a:buChar char="●"/>
            </a:pPr>
            <a:r>
              <a:rPr lang="en"/>
              <a:t>Apply design practices to your online events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Introductions &amp; Norms</a:t>
            </a:r>
            <a:endParaRPr/>
          </a:p>
        </p:txBody>
      </p:sp>
      <p:sp>
        <p:nvSpPr>
          <p:cNvPr id="82" name="Google Shape;82;p16"/>
          <p:cNvSpPr txBox="1"/>
          <p:nvPr>
            <p:ph idx="1" type="body"/>
          </p:nvPr>
        </p:nvSpPr>
        <p:spPr>
          <a:xfrm>
            <a:off x="387900" y="1489825"/>
            <a:ext cx="8368200" cy="1717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Introductions</a:t>
            </a:r>
            <a:endParaRPr sz="2200"/>
          </a:p>
        </p:txBody>
      </p:sp>
      <p:pic>
        <p:nvPicPr>
          <p:cNvPr descr="Drew looking dashing with his guide dog" id="83" name="Google Shape;83;p16" title="Drew Hasley"/>
          <p:cNvPicPr preferRelativeResize="0"/>
          <p:nvPr/>
        </p:nvPicPr>
        <p:blipFill>
          <a:blip r:embed="rId3">
            <a:alphaModFix/>
          </a:blip>
          <a:stretch>
            <a:fillRect/>
          </a:stretch>
        </p:blipFill>
        <p:spPr>
          <a:xfrm>
            <a:off x="3084275" y="2123725"/>
            <a:ext cx="2017650" cy="2522050"/>
          </a:xfrm>
          <a:prstGeom prst="rect">
            <a:avLst/>
          </a:prstGeom>
          <a:noFill/>
          <a:ln>
            <a:noFill/>
          </a:ln>
        </p:spPr>
      </p:pic>
      <p:pic>
        <p:nvPicPr>
          <p:cNvPr descr="Hayley rocking some Pitt gear" id="84" name="Google Shape;84;p16" title="Hayley Orndorf"/>
          <p:cNvPicPr preferRelativeResize="0"/>
          <p:nvPr/>
        </p:nvPicPr>
        <p:blipFill>
          <a:blip r:embed="rId4">
            <a:alphaModFix/>
          </a:blip>
          <a:stretch>
            <a:fillRect/>
          </a:stretch>
        </p:blipFill>
        <p:spPr>
          <a:xfrm>
            <a:off x="804880" y="2123725"/>
            <a:ext cx="1645719" cy="2522051"/>
          </a:xfrm>
          <a:prstGeom prst="rect">
            <a:avLst/>
          </a:prstGeom>
          <a:noFill/>
          <a:ln>
            <a:noFill/>
          </a:ln>
        </p:spPr>
      </p:pic>
      <p:pic>
        <p:nvPicPr>
          <p:cNvPr descr="Deb with a incorrectly set up dinosaur" id="85" name="Google Shape;85;p16" title="Deb Rook"/>
          <p:cNvPicPr preferRelativeResize="0"/>
          <p:nvPr/>
        </p:nvPicPr>
        <p:blipFill>
          <a:blip r:embed="rId5">
            <a:alphaModFix/>
          </a:blip>
          <a:stretch>
            <a:fillRect/>
          </a:stretch>
        </p:blipFill>
        <p:spPr>
          <a:xfrm>
            <a:off x="5818638" y="1067913"/>
            <a:ext cx="1838325" cy="3629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Introductions &amp; Norms</a:t>
            </a:r>
            <a:endParaRPr/>
          </a:p>
        </p:txBody>
      </p:sp>
      <p:sp>
        <p:nvSpPr>
          <p:cNvPr id="91" name="Google Shape;91;p17"/>
          <p:cNvSpPr txBox="1"/>
          <p:nvPr>
            <p:ph idx="1" type="body"/>
          </p:nvPr>
        </p:nvSpPr>
        <p:spPr>
          <a:xfrm>
            <a:off x="387900" y="1489825"/>
            <a:ext cx="8368200" cy="1717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Introductions</a:t>
            </a:r>
            <a:endParaRPr sz="2200"/>
          </a:p>
          <a:p>
            <a:pPr indent="-368300" lvl="0" marL="457200" rtl="0" algn="l">
              <a:spcBef>
                <a:spcPts val="0"/>
              </a:spcBef>
              <a:spcAft>
                <a:spcPts val="0"/>
              </a:spcAft>
              <a:buSzPts val="2200"/>
              <a:buChar char="●"/>
            </a:pPr>
            <a:r>
              <a:rPr lang="en" sz="2200"/>
              <a:t>Norms</a:t>
            </a:r>
            <a:endParaRPr sz="2200"/>
          </a:p>
        </p:txBody>
      </p:sp>
      <p:pic>
        <p:nvPicPr>
          <p:cNvPr descr="A picture of space to show this principle" id="92" name="Google Shape;92;p17" title="Take space, make space"/>
          <p:cNvPicPr preferRelativeResize="0"/>
          <p:nvPr/>
        </p:nvPicPr>
        <p:blipFill rotWithShape="1">
          <a:blip r:embed="rId3">
            <a:alphaModFix/>
          </a:blip>
          <a:srcRect b="0" l="20972" r="20978" t="0"/>
          <a:stretch/>
        </p:blipFill>
        <p:spPr>
          <a:xfrm>
            <a:off x="2679102" y="1386425"/>
            <a:ext cx="3953418" cy="2724150"/>
          </a:xfrm>
          <a:prstGeom prst="rect">
            <a:avLst/>
          </a:prstGeom>
          <a:noFill/>
          <a:ln>
            <a:noFill/>
          </a:ln>
        </p:spPr>
      </p:pic>
      <p:pic>
        <p:nvPicPr>
          <p:cNvPr descr="State your name before you speak." id="93" name="Google Shape;93;p17" title="&quot;Hello my name is&quot;"/>
          <p:cNvPicPr preferRelativeResize="0"/>
          <p:nvPr/>
        </p:nvPicPr>
        <p:blipFill rotWithShape="1">
          <a:blip r:embed="rId4">
            <a:alphaModFix/>
          </a:blip>
          <a:srcRect b="0" l="6286" r="6277" t="0"/>
          <a:stretch/>
        </p:blipFill>
        <p:spPr>
          <a:xfrm>
            <a:off x="1494605" y="2307882"/>
            <a:ext cx="3668250" cy="2622218"/>
          </a:xfrm>
          <a:prstGeom prst="rect">
            <a:avLst/>
          </a:prstGeom>
          <a:noFill/>
          <a:ln>
            <a:noFill/>
          </a:ln>
        </p:spPr>
      </p:pic>
      <p:pic>
        <p:nvPicPr>
          <p:cNvPr descr="Shows that Deb has her pronouns listed after her name as (she/her/hers)" id="94" name="Google Shape;94;p17" title="Pronouns in zoom"/>
          <p:cNvPicPr preferRelativeResize="0"/>
          <p:nvPr/>
        </p:nvPicPr>
        <p:blipFill>
          <a:blip r:embed="rId5">
            <a:alphaModFix/>
          </a:blip>
          <a:stretch>
            <a:fillRect/>
          </a:stretch>
        </p:blipFill>
        <p:spPr>
          <a:xfrm>
            <a:off x="6123300" y="258800"/>
            <a:ext cx="2755100" cy="3308900"/>
          </a:xfrm>
          <a:prstGeom prst="rect">
            <a:avLst/>
          </a:prstGeom>
          <a:noFill/>
          <a:ln>
            <a:noFill/>
          </a:ln>
        </p:spPr>
      </p:pic>
      <p:sp>
        <p:nvSpPr>
          <p:cNvPr id="95" name="Google Shape;95;p17"/>
          <p:cNvSpPr/>
          <p:nvPr/>
        </p:nvSpPr>
        <p:spPr>
          <a:xfrm>
            <a:off x="5314250" y="571975"/>
            <a:ext cx="2006100" cy="1216500"/>
          </a:xfrm>
          <a:prstGeom prst="notch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picture of a burger referencing the old Burger King ad &quot;Have it Your Way&quot;" id="96" name="Google Shape;96;p17" title="Participation"/>
          <p:cNvPicPr preferRelativeResize="0"/>
          <p:nvPr/>
        </p:nvPicPr>
        <p:blipFill rotWithShape="1">
          <a:blip r:embed="rId6">
            <a:alphaModFix/>
          </a:blip>
          <a:srcRect b="0" l="11413" r="11413" t="0"/>
          <a:stretch/>
        </p:blipFill>
        <p:spPr>
          <a:xfrm>
            <a:off x="2821353" y="1386424"/>
            <a:ext cx="4040202" cy="3489251"/>
          </a:xfrm>
          <a:prstGeom prst="rect">
            <a:avLst/>
          </a:prstGeom>
          <a:noFill/>
          <a:ln>
            <a:noFill/>
          </a:ln>
        </p:spPr>
      </p:pic>
      <p:sp>
        <p:nvSpPr>
          <p:cNvPr id="97" name="Google Shape;97;p17" title="Arrow with &quot;chat&quot;"/>
          <p:cNvSpPr/>
          <p:nvPr/>
        </p:nvSpPr>
        <p:spPr>
          <a:xfrm>
            <a:off x="2955850" y="3885500"/>
            <a:ext cx="1515300" cy="10446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Chat</a:t>
            </a:r>
            <a:endParaRPr/>
          </a:p>
        </p:txBody>
      </p:sp>
      <p:sp>
        <p:nvSpPr>
          <p:cNvPr id="98" name="Google Shape;98;p17" title="Arrow with &quot;camera on&quot;"/>
          <p:cNvSpPr/>
          <p:nvPr/>
        </p:nvSpPr>
        <p:spPr>
          <a:xfrm>
            <a:off x="6861550" y="2226200"/>
            <a:ext cx="1461900" cy="1044600"/>
          </a:xfrm>
          <a:prstGeom prst="curvedLeftArrow">
            <a:avLst>
              <a:gd fmla="val 25000" name="adj1"/>
              <a:gd fmla="val 50000" name="adj2"/>
              <a:gd fmla="val 20012"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Camera on</a:t>
            </a:r>
            <a:endParaRPr/>
          </a:p>
        </p:txBody>
      </p:sp>
      <p:sp>
        <p:nvSpPr>
          <p:cNvPr id="99" name="Google Shape;99;p17"/>
          <p:cNvSpPr txBox="1"/>
          <p:nvPr>
            <p:ph idx="1" type="body"/>
          </p:nvPr>
        </p:nvSpPr>
        <p:spPr>
          <a:xfrm>
            <a:off x="387900" y="1489825"/>
            <a:ext cx="8368200" cy="1717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Introductions</a:t>
            </a:r>
            <a:endParaRPr sz="2200"/>
          </a:p>
        </p:txBody>
      </p:sp>
      <p:sp>
        <p:nvSpPr>
          <p:cNvPr id="100" name="Google Shape;100;p17" title="Arrow with &quot;voice&quot;"/>
          <p:cNvSpPr/>
          <p:nvPr/>
        </p:nvSpPr>
        <p:spPr>
          <a:xfrm>
            <a:off x="1942150" y="3207625"/>
            <a:ext cx="1013700" cy="686100"/>
          </a:xfrm>
          <a:prstGeom prst="bentArrow">
            <a:avLst>
              <a:gd fmla="val 50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Voice</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9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9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9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9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100"/>
                                        <p:tgtEl>
                                          <p:spTgt spid="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Community Building- Basics</a:t>
            </a:r>
            <a:endParaRPr/>
          </a:p>
        </p:txBody>
      </p:sp>
      <p:sp>
        <p:nvSpPr>
          <p:cNvPr id="106" name="Google Shape;106;p18"/>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"NBR" (No Breakout Room)</a:t>
            </a:r>
            <a:endParaRPr sz="2400"/>
          </a:p>
        </p:txBody>
      </p:sp>
      <p:pic>
        <p:nvPicPr>
          <p:cNvPr descr="Adding &quot;NBR&quot; (no break out room) to your zoom name indicates that you would like to be kept out of the break out rooms." id="107" name="Google Shape;107;p18" title="NBR"/>
          <p:cNvPicPr preferRelativeResize="0"/>
          <p:nvPr/>
        </p:nvPicPr>
        <p:blipFill>
          <a:blip r:embed="rId3">
            <a:alphaModFix/>
          </a:blip>
          <a:stretch>
            <a:fillRect/>
          </a:stretch>
        </p:blipFill>
        <p:spPr>
          <a:xfrm>
            <a:off x="4606425" y="1079825"/>
            <a:ext cx="4225876" cy="1813400"/>
          </a:xfrm>
          <a:prstGeom prst="rect">
            <a:avLst/>
          </a:prstGeom>
          <a:noFill/>
          <a:ln>
            <a:noFill/>
          </a:ln>
        </p:spPr>
      </p:pic>
      <p:sp>
        <p:nvSpPr>
          <p:cNvPr id="108" name="Google Shape;108;p18" title="Arrow pointing to NBR"/>
          <p:cNvSpPr/>
          <p:nvPr/>
        </p:nvSpPr>
        <p:spPr>
          <a:xfrm>
            <a:off x="6126480" y="1234440"/>
            <a:ext cx="1746600" cy="407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FF00"/>
              </a:highlight>
            </a:endParaRPr>
          </a:p>
        </p:txBody>
      </p:sp>
      <p:sp>
        <p:nvSpPr>
          <p:cNvPr id="109" name="Google Shape;109;p18"/>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Time keeping</a:t>
            </a:r>
            <a:r>
              <a:rPr lang="en" sz="2400"/>
              <a:t>- 5 minutes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0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0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Community Building- Prompts </a:t>
            </a:r>
            <a:endParaRPr/>
          </a:p>
        </p:txBody>
      </p:sp>
      <p:sp>
        <p:nvSpPr>
          <p:cNvPr id="115" name="Google Shape;115;p1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Please be mindful of the time, remembering that everyone should get to share. Address the following prompts:</a:t>
            </a:r>
            <a:endParaRPr sz="2200"/>
          </a:p>
          <a:p>
            <a:pPr indent="-342900" lvl="1" marL="914400" rtl="0" algn="l">
              <a:spcBef>
                <a:spcPts val="0"/>
              </a:spcBef>
              <a:spcAft>
                <a:spcPts val="0"/>
              </a:spcAft>
              <a:buSzPts val="1800"/>
              <a:buChar char="○"/>
            </a:pPr>
            <a:r>
              <a:rPr lang="en" sz="1800"/>
              <a:t>Name</a:t>
            </a:r>
            <a:endParaRPr sz="1800"/>
          </a:p>
          <a:p>
            <a:pPr indent="-342900" lvl="1" marL="914400" rtl="0" algn="l">
              <a:spcBef>
                <a:spcPts val="0"/>
              </a:spcBef>
              <a:spcAft>
                <a:spcPts val="0"/>
              </a:spcAft>
              <a:buSzPts val="1800"/>
              <a:buChar char="○"/>
            </a:pPr>
            <a:r>
              <a:rPr lang="en" sz="1800"/>
              <a:t>Institution / Organization and Location</a:t>
            </a:r>
            <a:endParaRPr sz="1800"/>
          </a:p>
          <a:p>
            <a:pPr indent="-342900" lvl="1" marL="914400" rtl="0" algn="l">
              <a:spcBef>
                <a:spcPts val="0"/>
              </a:spcBef>
              <a:spcAft>
                <a:spcPts val="0"/>
              </a:spcAft>
              <a:buSzPts val="1800"/>
              <a:buChar char="○"/>
            </a:pPr>
            <a:r>
              <a:rPr lang="en" sz="1800"/>
              <a:t>Role</a:t>
            </a:r>
            <a:endParaRPr sz="1800"/>
          </a:p>
          <a:p>
            <a:pPr indent="-342900" lvl="1" marL="914400" rtl="0" algn="l">
              <a:spcBef>
                <a:spcPts val="0"/>
              </a:spcBef>
              <a:spcAft>
                <a:spcPts val="0"/>
              </a:spcAft>
              <a:buSzPts val="1800"/>
              <a:buChar char="○"/>
            </a:pPr>
            <a:r>
              <a:rPr lang="en" sz="1800"/>
              <a:t>Are you planning an online event in next 6 months? (Yes/No)</a:t>
            </a:r>
            <a:endParaRPr sz="1800"/>
          </a:p>
          <a:p>
            <a:pPr indent="-342900" lvl="1" marL="914400" rtl="0" algn="l">
              <a:spcBef>
                <a:spcPts val="0"/>
              </a:spcBef>
              <a:spcAft>
                <a:spcPts val="0"/>
              </a:spcAft>
              <a:buSzPts val="1800"/>
              <a:buChar char="○"/>
            </a:pPr>
            <a:r>
              <a:rPr lang="en" sz="1800"/>
              <a:t>What kind of online </a:t>
            </a:r>
            <a:r>
              <a:rPr b="1" i="1" lang="en" sz="1800" u="sng"/>
              <a:t>event practices</a:t>
            </a:r>
            <a:r>
              <a:rPr lang="en" sz="1800"/>
              <a:t> help you feel connected and engaged? Which online </a:t>
            </a:r>
            <a:r>
              <a:rPr b="1" i="1" lang="en" sz="1800" u="sng"/>
              <a:t>event practices</a:t>
            </a:r>
            <a:r>
              <a:rPr lang="en" sz="1800"/>
              <a:t> make it difficult for you to participate or stay engaged?</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10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10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1000"/>
                                        <p:tgtEl>
                                          <p:spTgt spid="1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Effect filter="fade" transition="in">
                                      <p:cBhvr>
                                        <p:cTn dur="1000"/>
                                        <p:tgtEl>
                                          <p:spTgt spid="11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Community Building- Extras</a:t>
            </a:r>
            <a:endParaRPr/>
          </a:p>
        </p:txBody>
      </p:sp>
      <p:sp>
        <p:nvSpPr>
          <p:cNvPr id="121" name="Google Shape;121;p2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Introvert Support Questions</a:t>
            </a:r>
            <a:endParaRPr sz="2200"/>
          </a:p>
          <a:p>
            <a:pPr indent="-368300" lvl="1" marL="914400" rtl="0" algn="l">
              <a:spcBef>
                <a:spcPts val="0"/>
              </a:spcBef>
              <a:spcAft>
                <a:spcPts val="0"/>
              </a:spcAft>
              <a:buSzPts val="2200"/>
              <a:buChar char="○"/>
            </a:pPr>
            <a:r>
              <a:rPr lang="en" sz="2200"/>
              <a:t>Introduce us to something in your environment</a:t>
            </a:r>
            <a:endParaRPr sz="2200"/>
          </a:p>
          <a:p>
            <a:pPr indent="-368300" lvl="1" marL="914400" rtl="0" algn="l">
              <a:spcBef>
                <a:spcPts val="0"/>
              </a:spcBef>
              <a:spcAft>
                <a:spcPts val="0"/>
              </a:spcAft>
              <a:buSzPts val="2200"/>
              <a:buChar char="○"/>
            </a:pPr>
            <a:r>
              <a:rPr lang="en" sz="2200"/>
              <a:t>Share pictures of pets</a:t>
            </a:r>
            <a:endParaRPr sz="2200"/>
          </a:p>
          <a:p>
            <a:pPr indent="-368300" lvl="1" marL="914400" rtl="0" algn="l">
              <a:spcBef>
                <a:spcPts val="0"/>
              </a:spcBef>
              <a:spcAft>
                <a:spcPts val="0"/>
              </a:spcAft>
              <a:buSzPts val="2200"/>
              <a:buChar char="○"/>
            </a:pPr>
            <a:r>
              <a:rPr lang="en" sz="2200"/>
              <a:t>What's outside your window?</a:t>
            </a:r>
            <a:endParaRPr sz="2200"/>
          </a:p>
          <a:p>
            <a:pPr indent="-368300" lvl="1" marL="914400" rtl="0" algn="l">
              <a:spcBef>
                <a:spcPts val="0"/>
              </a:spcBef>
              <a:spcAft>
                <a:spcPts val="0"/>
              </a:spcAft>
              <a:buSzPts val="2200"/>
              <a:buChar char="○"/>
            </a:pPr>
            <a:r>
              <a:rPr lang="en" sz="2200"/>
              <a:t>What's your favorite Zoom snack and why?</a:t>
            </a:r>
            <a:endParaRPr sz="2200"/>
          </a:p>
          <a:p>
            <a:pPr indent="-368300" lvl="1" marL="914400" rtl="0" algn="l">
              <a:spcBef>
                <a:spcPts val="0"/>
              </a:spcBef>
              <a:spcAft>
                <a:spcPts val="0"/>
              </a:spcAft>
              <a:buSzPts val="2200"/>
              <a:buChar char="○"/>
            </a:pPr>
            <a:r>
              <a:rPr lang="en" sz="2200"/>
              <a:t>What's your favorite mug?</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10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10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10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Effect filter="fade" transition="in">
                                      <p:cBhvr>
                                        <p:cTn dur="1000"/>
                                        <p:tgtEl>
                                          <p:spTgt spid="1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4" st="4"/>
                                            </p:txEl>
                                          </p:spTgt>
                                        </p:tgtEl>
                                        <p:attrNameLst>
                                          <p:attrName>style.visibility</p:attrName>
                                        </p:attrNameLst>
                                      </p:cBhvr>
                                      <p:to>
                                        <p:strVal val="visible"/>
                                      </p:to>
                                    </p:set>
                                    <p:animEffect filter="fade" transition="in">
                                      <p:cBhvr>
                                        <p:cTn dur="1000"/>
                                        <p:tgtEl>
                                          <p:spTgt spid="1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5" st="5"/>
                                            </p:txEl>
                                          </p:spTgt>
                                        </p:tgtEl>
                                        <p:attrNameLst>
                                          <p:attrName>style.visibility</p:attrName>
                                        </p:attrNameLst>
                                      </p:cBhvr>
                                      <p:to>
                                        <p:strVal val="visible"/>
                                      </p:to>
                                    </p:set>
                                    <p:animEffect filter="fade" transition="in">
                                      <p:cBhvr>
                                        <p:cTn dur="1000"/>
                                        <p:tgtEl>
                                          <p:spTgt spid="12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Move to Mentimeter</a:t>
            </a:r>
            <a:endParaRPr/>
          </a:p>
        </p:txBody>
      </p:sp>
      <p:sp>
        <p:nvSpPr>
          <p:cNvPr id="127" name="Google Shape;127;p2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Go to </a:t>
            </a:r>
            <a:r>
              <a:rPr lang="en" sz="2100" u="sng">
                <a:solidFill>
                  <a:schemeClr val="hlink"/>
                </a:solidFill>
                <a:hlinkClick r:id="rId3"/>
              </a:rPr>
              <a:t>www.menti.com</a:t>
            </a:r>
            <a:r>
              <a:rPr lang="en" sz="2100"/>
              <a:t> and use code </a:t>
            </a:r>
            <a:r>
              <a:rPr lang="en" sz="2100"/>
              <a:t>18 26 50 3</a:t>
            </a:r>
            <a:endParaRPr sz="2100"/>
          </a:p>
          <a:p>
            <a:pPr indent="0" lvl="0" marL="0" rtl="0" algn="l">
              <a:spcBef>
                <a:spcPts val="1600"/>
              </a:spcBef>
              <a:spcAft>
                <a:spcPts val="1600"/>
              </a:spcAft>
              <a:buNone/>
            </a:pPr>
            <a:r>
              <a:rPr lang="en" sz="2100"/>
              <a:t>(Make sure to put this in the chat too if you use this!)</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100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1000"/>
                                        <p:tgtEl>
                                          <p:spTgt spid="12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