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B30"/>
    <a:srgbClr val="FFB900"/>
    <a:srgbClr val="9BC57E"/>
    <a:srgbClr val="7FA991"/>
    <a:srgbClr val="002E13"/>
    <a:srgbClr val="F6BA28"/>
    <a:srgbClr val="40E253"/>
    <a:srgbClr val="148637"/>
    <a:srgbClr val="043B19"/>
    <a:srgbClr val="D69F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56" autoAdjust="0"/>
    <p:restoredTop sz="94238" autoAdjust="0"/>
  </p:normalViewPr>
  <p:slideViewPr>
    <p:cSldViewPr snapToGrid="0">
      <p:cViewPr>
        <p:scale>
          <a:sx n="25" d="100"/>
          <a:sy n="25" d="100"/>
        </p:scale>
        <p:origin x="-2276" y="64"/>
      </p:cViewPr>
      <p:guideLst/>
    </p:cSldViewPr>
  </p:slideViewPr>
  <p:notesTextViewPr>
    <p:cViewPr>
      <p:scale>
        <a:sx n="75" d="100"/>
        <a:sy n="75" d="100"/>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12/4/2020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12/4/2020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21190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40637" y="-40644"/>
            <a:ext cx="44015059" cy="3299968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426859" y="11541763"/>
            <a:ext cx="27968251" cy="7902250"/>
          </a:xfrm>
        </p:spPr>
        <p:txBody>
          <a:bodyPr anchor="b">
            <a:noAutofit/>
          </a:bodyPr>
          <a:lstStyle>
            <a:lvl1pPr algn="r">
              <a:defRPr sz="259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426859" y="19444006"/>
            <a:ext cx="27968251" cy="5265115"/>
          </a:xfrm>
        </p:spPr>
        <p:txBody>
          <a:bodyPr anchor="t"/>
          <a:lstStyle>
            <a:lvl1pPr marL="0" indent="0" algn="r">
              <a:buNone/>
              <a:defRPr>
                <a:solidFill>
                  <a:schemeClr val="tx1">
                    <a:lumMod val="50000"/>
                    <a:lumOff val="50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19531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16337280"/>
          </a:xfrm>
        </p:spPr>
        <p:txBody>
          <a:bodyPr anchor="ctr">
            <a:normAutofit/>
          </a:bodyPr>
          <a:lstStyle>
            <a:lvl1pPr algn="l">
              <a:defRPr sz="21120" b="0" cap="none"/>
            </a:lvl1pPr>
          </a:lstStyle>
          <a:p>
            <a:r>
              <a:rPr lang="en-US"/>
              <a:t>Click to edit Master title style</a:t>
            </a:r>
            <a:endParaRPr lang="en-US" dirty="0"/>
          </a:p>
        </p:txBody>
      </p:sp>
      <p:sp>
        <p:nvSpPr>
          <p:cNvPr id="3" name="Text Placeholder 2"/>
          <p:cNvSpPr>
            <a:spLocks noGrp="1"/>
          </p:cNvSpPr>
          <p:nvPr>
            <p:ph type="body" idx="1"/>
          </p:nvPr>
        </p:nvSpPr>
        <p:spPr>
          <a:xfrm>
            <a:off x="2926080" y="21457920"/>
            <a:ext cx="30469027" cy="7540618"/>
          </a:xfrm>
        </p:spPr>
        <p:txBody>
          <a:bodyPr anchor="ctr">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555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9448" y="2926080"/>
            <a:ext cx="29146474" cy="14508480"/>
          </a:xfrm>
        </p:spPr>
        <p:txBody>
          <a:bodyPr anchor="ctr">
            <a:normAutofit/>
          </a:bodyP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285155" y="17434560"/>
            <a:ext cx="26015059" cy="1828800"/>
          </a:xfrm>
        </p:spPr>
        <p:txBody>
          <a:bodyPr anchor="ctr">
            <a:noAutofit/>
          </a:bodyPr>
          <a:lstStyle>
            <a:lvl1pPr marL="0" indent="0">
              <a:buFontTx/>
              <a:buNone/>
              <a:defRPr sz="7680">
                <a:solidFill>
                  <a:schemeClr val="tx1">
                    <a:lumMod val="50000"/>
                    <a:lumOff val="50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457920"/>
            <a:ext cx="30469032" cy="7540618"/>
          </a:xfrm>
        </p:spPr>
        <p:txBody>
          <a:bodyPr anchor="ctr">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
        <p:nvSpPr>
          <p:cNvPr id="24" name="TextBox 23"/>
          <p:cNvSpPr txBox="1"/>
          <p:nvPr/>
        </p:nvSpPr>
        <p:spPr>
          <a:xfrm>
            <a:off x="2317015" y="379381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2388958" y="1385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505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926073" y="9273542"/>
            <a:ext cx="30469032" cy="12458208"/>
          </a:xfrm>
        </p:spPr>
        <p:txBody>
          <a:bodyPr anchor="b">
            <a:normAutofit/>
          </a:bodyPr>
          <a:lstStyle>
            <a:lvl1pPr algn="l">
              <a:defRPr sz="21120" b="0" cap="none"/>
            </a:lvl1pPr>
          </a:lstStyle>
          <a:p>
            <a:r>
              <a:rPr lang="en-US"/>
              <a:t>Click to edit Master title style</a:t>
            </a:r>
            <a:endParaRPr lang="en-US" dirty="0"/>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23554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3719448" y="2926080"/>
            <a:ext cx="29146474" cy="14508480"/>
          </a:xfrm>
        </p:spPr>
        <p:txBody>
          <a:bodyPr anchor="ctr">
            <a:normAutofit/>
          </a:bodyP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tx1">
                    <a:lumMod val="75000"/>
                    <a:lumOff val="25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
        <p:nvSpPr>
          <p:cNvPr id="24" name="TextBox 23"/>
          <p:cNvSpPr txBox="1"/>
          <p:nvPr/>
        </p:nvSpPr>
        <p:spPr>
          <a:xfrm>
            <a:off x="2317015" y="379381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2388958" y="1385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5433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956073" y="2926080"/>
            <a:ext cx="30439032" cy="14508480"/>
          </a:xfrm>
        </p:spPr>
        <p:txBody>
          <a:bodyPr anchor="ctr">
            <a:normAutofit/>
          </a:bodyP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52321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722652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91097" y="2926082"/>
            <a:ext cx="4698298" cy="25206965"/>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926075" y="2926082"/>
            <a:ext cx="24936125" cy="252069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30790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a:solidFill>
                  <a:prstClr val="white">
                    <a:lumMod val="50000"/>
                  </a:prstClr>
                </a:solidFill>
                <a:latin typeface="Calibri Light" panose="020F0302020204030204" pitchFamily="34" charset="0"/>
                <a:cs typeface="Calibri" panose="020F0502020204030204" pitchFamily="34" charset="0"/>
              </a:rPr>
              <a:t>s</a:t>
            </a:r>
            <a:r>
              <a:rPr sz="6600"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Type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0282359"/>
      </p:ext>
    </p:extLst>
  </p:cSld>
  <p:clrMapOvr>
    <a:masterClrMapping/>
  </p:clrMapOvr>
  <p:extLst>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85691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6073" y="12964169"/>
            <a:ext cx="30469032" cy="8767589"/>
          </a:xfrm>
        </p:spPr>
        <p:txBody>
          <a:bodyPr anchor="b"/>
          <a:lstStyle>
            <a:lvl1pPr algn="l">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2926073" y="21731750"/>
            <a:ext cx="30469032" cy="4129920"/>
          </a:xfrm>
        </p:spPr>
        <p:txBody>
          <a:bodyPr anchor="t"/>
          <a:lstStyle>
            <a:lvl1pPr marL="0" indent="0" algn="l">
              <a:buNone/>
              <a:defRPr sz="960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409038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63398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926083" y="10370827"/>
            <a:ext cx="14822923" cy="18627706"/>
          </a:xfrm>
        </p:spPr>
        <p:txBody>
          <a:bodyPr>
            <a:normAutofit/>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72179" y="10370835"/>
            <a:ext cx="14822928" cy="18627710"/>
          </a:xfrm>
        </p:spPr>
        <p:txBody>
          <a:bodyPr>
            <a:normAutofit/>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AA57DF-1C19-4726-AB84-014692BAD8F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24162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6078" y="2926080"/>
            <a:ext cx="30469022" cy="63398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926075"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926075" y="13138783"/>
            <a:ext cx="14835226" cy="158597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59872"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18559872" y="13138783"/>
            <a:ext cx="14835226" cy="158597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AA57DF-1C19-4726-AB84-014692BAD8F5}"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72712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75" y="2926080"/>
            <a:ext cx="30469027" cy="633984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416137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A57DF-1C19-4726-AB84-014692BAD8F5}"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61985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75" y="7193299"/>
            <a:ext cx="13392874" cy="6136637"/>
          </a:xfrm>
        </p:spPr>
        <p:txBody>
          <a:bodyPr anchor="b">
            <a:normAutofit/>
          </a:bodyPr>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7142122" y="2471642"/>
            <a:ext cx="16252978" cy="2652689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26075" y="13329934"/>
            <a:ext cx="13392874" cy="12405355"/>
          </a:xfrm>
        </p:spPr>
        <p:txBody>
          <a:bodyPr>
            <a:normAutofit/>
          </a:bodyPr>
          <a:lstStyle>
            <a:lvl1pPr marL="0" indent="0">
              <a:buNone/>
              <a:defRPr sz="672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76104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75" y="23042880"/>
            <a:ext cx="30469027" cy="2720342"/>
          </a:xfrm>
        </p:spPr>
        <p:txBody>
          <a:bodyPr anchor="b">
            <a:normAutofit/>
          </a:bodyPr>
          <a:lstStyle>
            <a:lvl1pPr algn="l">
              <a:defRPr sz="115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26075" y="2926080"/>
            <a:ext cx="30469027" cy="18459446"/>
          </a:xfrm>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2926075" y="25763223"/>
            <a:ext cx="30469027" cy="3235315"/>
          </a:xfrm>
        </p:spPr>
        <p:txBody>
          <a:bodyPr>
            <a:normAutofit/>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56940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40639" y="-40644"/>
            <a:ext cx="44015064" cy="3299968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926078" y="2926080"/>
            <a:ext cx="30469022" cy="633984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26075" y="10370835"/>
            <a:ext cx="30469027" cy="186277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945238" y="28998545"/>
            <a:ext cx="3283834"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ECAA57DF-1C19-4726-AB84-014692BAD8F5}" type="datetimeFigureOut">
              <a:rPr lang="en-US" smtClean="0"/>
              <a:pPr/>
              <a:t>12/4/2020</a:t>
            </a:fld>
            <a:endParaRPr lang="en-US"/>
          </a:p>
        </p:txBody>
      </p:sp>
      <p:sp>
        <p:nvSpPr>
          <p:cNvPr id="5" name="Footer Placeholder 4"/>
          <p:cNvSpPr>
            <a:spLocks noGrp="1"/>
          </p:cNvSpPr>
          <p:nvPr>
            <p:ph type="ftr" sz="quarter" idx="3"/>
          </p:nvPr>
        </p:nvSpPr>
        <p:spPr>
          <a:xfrm>
            <a:off x="2926078" y="28998545"/>
            <a:ext cx="2219027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34445" y="28998545"/>
            <a:ext cx="2460662" cy="1752600"/>
          </a:xfrm>
          <a:prstGeom prst="rect">
            <a:avLst/>
          </a:prstGeom>
        </p:spPr>
        <p:txBody>
          <a:bodyPr vert="horz" lIns="91440" tIns="45720" rIns="91440" bIns="45720" rtlCol="0" anchor="ctr"/>
          <a:lstStyle>
            <a:lvl1pPr algn="r">
              <a:defRPr sz="4320">
                <a:solidFill>
                  <a:schemeClr val="accent1"/>
                </a:solidFill>
              </a:defRPr>
            </a:lvl1pPr>
          </a:lstStyle>
          <a:p>
            <a:fld id="{91B4C631-C489-4C11-812F-2172FBEAE82B}" type="slidenum">
              <a:rPr lang="en-US" smtClean="0"/>
              <a:pPr/>
              <a:t>‹#›</a:t>
            </a:fld>
            <a:endParaRPr lang="en-US"/>
          </a:p>
        </p:txBody>
      </p:sp>
      <p:sp>
        <p:nvSpPr>
          <p:cNvPr id="18" name="Rectangle 17"/>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4758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2194560" rtl="0" eaLnBrk="1" latinLnBrk="0" hangingPunct="1">
        <a:spcBef>
          <a:spcPct val="0"/>
        </a:spcBef>
        <a:buNone/>
        <a:defRPr sz="1728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645920" algn="l" defTabSz="2194560" rtl="0" eaLnBrk="1" latinLnBrk="0" hangingPunct="1">
        <a:spcBef>
          <a:spcPts val="4800"/>
        </a:spcBef>
        <a:spcAft>
          <a:spcPts val="0"/>
        </a:spcAft>
        <a:buClr>
          <a:schemeClr val="accent1"/>
        </a:buClr>
        <a:buSzPct val="80000"/>
        <a:buFont typeface="Wingdings 3" charset="2"/>
        <a:buChar char=""/>
        <a:defRPr sz="8640" kern="1200">
          <a:solidFill>
            <a:schemeClr val="tx1">
              <a:lumMod val="75000"/>
              <a:lumOff val="25000"/>
            </a:schemeClr>
          </a:solidFill>
          <a:latin typeface="+mn-lt"/>
          <a:ea typeface="+mn-ea"/>
          <a:cs typeface="+mn-cs"/>
        </a:defRPr>
      </a:lvl1pPr>
      <a:lvl2pPr marL="3566160" indent="-1371600" algn="l" defTabSz="2194560" rtl="0" eaLnBrk="1" latinLnBrk="0" hangingPunct="1">
        <a:spcBef>
          <a:spcPts val="4800"/>
        </a:spcBef>
        <a:spcAft>
          <a:spcPts val="0"/>
        </a:spcAft>
        <a:buClr>
          <a:schemeClr val="accent1"/>
        </a:buClr>
        <a:buSzPct val="80000"/>
        <a:buFont typeface="Wingdings 3" charset="2"/>
        <a:buChar char=""/>
        <a:defRPr sz="7680" kern="1200">
          <a:solidFill>
            <a:schemeClr val="tx1">
              <a:lumMod val="75000"/>
              <a:lumOff val="25000"/>
            </a:schemeClr>
          </a:solidFill>
          <a:latin typeface="+mn-lt"/>
          <a:ea typeface="+mn-ea"/>
          <a:cs typeface="+mn-cs"/>
        </a:defRPr>
      </a:lvl2pPr>
      <a:lvl3pPr marL="5486400" indent="-1097280" algn="l" defTabSz="2194560" rtl="0" eaLnBrk="1" latinLnBrk="0" hangingPunct="1">
        <a:spcBef>
          <a:spcPts val="4800"/>
        </a:spcBef>
        <a:spcAft>
          <a:spcPts val="0"/>
        </a:spcAft>
        <a:buClr>
          <a:schemeClr val="accent1"/>
        </a:buClr>
        <a:buSzPct val="80000"/>
        <a:buFont typeface="Wingdings 3" charset="2"/>
        <a:buChar char=""/>
        <a:defRPr sz="6720" kern="1200">
          <a:solidFill>
            <a:schemeClr val="tx1">
              <a:lumMod val="75000"/>
              <a:lumOff val="25000"/>
            </a:schemeClr>
          </a:solidFill>
          <a:latin typeface="+mn-lt"/>
          <a:ea typeface="+mn-ea"/>
          <a:cs typeface="+mn-cs"/>
        </a:defRPr>
      </a:lvl3pPr>
      <a:lvl4pPr marL="768096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4pPr>
      <a:lvl5pPr marL="987552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5pPr>
      <a:lvl6pPr marL="1207008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6pPr>
      <a:lvl7pPr marL="1426464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7pPr>
      <a:lvl8pPr marL="1645920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8pPr>
      <a:lvl9pPr marL="1865376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p15:clr>
            <a:srgbClr val="A4A3A4"/>
          </p15:clr>
        </p15:guide>
        <p15:guide id="2" pos="720">
          <p15:clr>
            <a:srgbClr val="A4A3A4"/>
          </p15:clr>
        </p15:guide>
        <p15:guide id="3" pos="26928">
          <p15:clr>
            <a:srgbClr val="A4A3A4"/>
          </p15:clr>
        </p15:guide>
        <p15:guide id="4" pos="1382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9BD12B-F3DE-4615-B018-F71D9ECF7A67}"/>
              </a:ext>
            </a:extLst>
          </p:cNvPr>
          <p:cNvSpPr/>
          <p:nvPr/>
        </p:nvSpPr>
        <p:spPr>
          <a:xfrm>
            <a:off x="0" y="0"/>
            <a:ext cx="43891200" cy="3797089"/>
          </a:xfrm>
          <a:prstGeom prst="rect">
            <a:avLst/>
          </a:prstGeom>
          <a:solidFill>
            <a:srgbClr val="FFB900"/>
          </a:solidFill>
          <a:ln>
            <a:solidFill>
              <a:srgbClr val="013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F8B2F68-AF56-4165-968E-C3B7DE67071E}"/>
              </a:ext>
            </a:extLst>
          </p:cNvPr>
          <p:cNvSpPr/>
          <p:nvPr/>
        </p:nvSpPr>
        <p:spPr>
          <a:xfrm>
            <a:off x="454814" y="673769"/>
            <a:ext cx="6716007" cy="24029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6796411" y="140421"/>
            <a:ext cx="29934569" cy="3553133"/>
          </a:xfrm>
        </p:spPr>
        <p:txBody>
          <a:bodyPr>
            <a:noAutofit/>
          </a:bodyPr>
          <a:lstStyle/>
          <a:p>
            <a:pPr algn="ctr"/>
            <a:r>
              <a:rPr lang="en-US" sz="11200" dirty="0">
                <a:solidFill>
                  <a:srgbClr val="043B19"/>
                </a:solidFill>
                <a:latin typeface="Times New Roman" panose="02020603050405020304" pitchFamily="18" charset="0"/>
                <a:cs typeface="Times New Roman" panose="02020603050405020304" pitchFamily="18" charset="0"/>
              </a:rPr>
              <a:t>Infusing 21</a:t>
            </a:r>
            <a:r>
              <a:rPr lang="en-US" sz="11200" baseline="30000" dirty="0">
                <a:solidFill>
                  <a:srgbClr val="043B19"/>
                </a:solidFill>
                <a:latin typeface="Times New Roman" panose="02020603050405020304" pitchFamily="18" charset="0"/>
                <a:cs typeface="Times New Roman" panose="02020603050405020304" pitchFamily="18" charset="0"/>
              </a:rPr>
              <a:t>st</a:t>
            </a:r>
            <a:r>
              <a:rPr lang="en-US" sz="11200" dirty="0">
                <a:solidFill>
                  <a:srgbClr val="043B19"/>
                </a:solidFill>
                <a:latin typeface="Times New Roman" panose="02020603050405020304" pitchFamily="18" charset="0"/>
                <a:cs typeface="Times New Roman" panose="02020603050405020304" pitchFamily="18" charset="0"/>
              </a:rPr>
              <a:t> Century Skill Training into the undergraduate curriculum: iBEARS</a:t>
            </a:r>
          </a:p>
        </p:txBody>
      </p:sp>
      <p:sp>
        <p:nvSpPr>
          <p:cNvPr id="23" name="Text Placeholder 22"/>
          <p:cNvSpPr>
            <a:spLocks noGrp="1"/>
          </p:cNvSpPr>
          <p:nvPr>
            <p:ph type="body" sz="quarter" idx="36"/>
          </p:nvPr>
        </p:nvSpPr>
        <p:spPr>
          <a:xfrm>
            <a:off x="0" y="4093905"/>
            <a:ext cx="43891200" cy="701581"/>
          </a:xfrm>
        </p:spPr>
        <p:txBody>
          <a:bodyPr/>
          <a:lstStyle/>
          <a:p>
            <a:pPr algn="ctr"/>
            <a:r>
              <a:rPr lang="en-US" dirty="0">
                <a:latin typeface="Times New Roman" panose="02020603050405020304" pitchFamily="18" charset="0"/>
                <a:cs typeface="Times New Roman" panose="02020603050405020304" pitchFamily="18" charset="0"/>
              </a:rPr>
              <a:t>Michael E. Moore</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Tracey Sulak</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Marty Harvill</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Penny Thompson</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Brad Christian</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a:t>
            </a:r>
          </a:p>
          <a:p>
            <a:pPr algn="ct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University of California Davis,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Baylor University, </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Oklahoma State University, </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McLennan Community College </a:t>
            </a:r>
          </a:p>
        </p:txBody>
      </p:sp>
      <p:sp>
        <p:nvSpPr>
          <p:cNvPr id="67" name="Text Placeholder 66"/>
          <p:cNvSpPr>
            <a:spLocks noGrp="1"/>
          </p:cNvSpPr>
          <p:nvPr>
            <p:ph type="body" sz="quarter" idx="13"/>
          </p:nvPr>
        </p:nvSpPr>
        <p:spPr>
          <a:xfrm>
            <a:off x="454815" y="5264249"/>
            <a:ext cx="13696767" cy="1280160"/>
          </a:xfrm>
        </p:spPr>
        <p:txBody>
          <a:bodyPr/>
          <a:lstStyle/>
          <a:p>
            <a:r>
              <a:rPr lang="en-US" dirty="0">
                <a:latin typeface="Times New Roman" panose="02020603050405020304" pitchFamily="18" charset="0"/>
                <a:cs typeface="Times New Roman" panose="02020603050405020304" pitchFamily="18" charset="0"/>
              </a:rPr>
              <a:t>Program Description</a:t>
            </a:r>
          </a:p>
        </p:txBody>
      </p:sp>
      <p:sp>
        <p:nvSpPr>
          <p:cNvPr id="8" name="Text Placeholder 7"/>
          <p:cNvSpPr>
            <a:spLocks noGrp="1"/>
          </p:cNvSpPr>
          <p:nvPr>
            <p:ph type="body" sz="quarter" idx="19"/>
          </p:nvPr>
        </p:nvSpPr>
        <p:spPr>
          <a:xfrm>
            <a:off x="14985498" y="19270167"/>
            <a:ext cx="13657994" cy="1219200"/>
          </a:xfrm>
        </p:spPr>
        <p:txBody>
          <a:bodyPr/>
          <a:lstStyle/>
          <a:p>
            <a:r>
              <a:rPr lang="en-US" dirty="0">
                <a:latin typeface="Times New Roman" panose="02020603050405020304" pitchFamily="18" charset="0"/>
                <a:cs typeface="Times New Roman" panose="02020603050405020304" pitchFamily="18" charset="0"/>
              </a:rPr>
              <a:t>Example Mentee Poster</a:t>
            </a:r>
          </a:p>
        </p:txBody>
      </p:sp>
      <p:sp>
        <p:nvSpPr>
          <p:cNvPr id="16" name="Text Placeholder 15"/>
          <p:cNvSpPr>
            <a:spLocks noGrp="1"/>
          </p:cNvSpPr>
          <p:nvPr>
            <p:ph type="body" sz="quarter" idx="29"/>
          </p:nvPr>
        </p:nvSpPr>
        <p:spPr>
          <a:xfrm>
            <a:off x="14812440" y="5264064"/>
            <a:ext cx="14135232" cy="1280530"/>
          </a:xfrm>
        </p:spPr>
        <p:txBody>
          <a:bodyPr/>
          <a:lstStyle/>
          <a:p>
            <a:r>
              <a:rPr lang="en-US" dirty="0">
                <a:latin typeface="Times New Roman" panose="02020603050405020304" pitchFamily="18" charset="0"/>
                <a:cs typeface="Times New Roman" panose="02020603050405020304" pitchFamily="18" charset="0"/>
              </a:rPr>
              <a:t>Weekly Mentor Connections That Build Skills</a:t>
            </a:r>
          </a:p>
        </p:txBody>
      </p:sp>
      <p:sp>
        <p:nvSpPr>
          <p:cNvPr id="71" name="Text Placeholder 70"/>
          <p:cNvSpPr>
            <a:spLocks noGrp="1"/>
          </p:cNvSpPr>
          <p:nvPr>
            <p:ph type="body" sz="quarter" idx="41"/>
          </p:nvPr>
        </p:nvSpPr>
        <p:spPr>
          <a:xfrm>
            <a:off x="29628734" y="19274410"/>
            <a:ext cx="13886973" cy="1211820"/>
          </a:xfrm>
        </p:spPr>
        <p:txBody>
          <a:bodyPr/>
          <a:lstStyle/>
          <a:p>
            <a:r>
              <a:rPr lang="en-US" dirty="0">
                <a:latin typeface="Times New Roman" panose="02020603050405020304" pitchFamily="18" charset="0"/>
                <a:cs typeface="Times New Roman" panose="02020603050405020304" pitchFamily="18" charset="0"/>
              </a:rPr>
              <a:t>Network Next Steps</a:t>
            </a:r>
          </a:p>
        </p:txBody>
      </p:sp>
      <p:sp>
        <p:nvSpPr>
          <p:cNvPr id="21" name="Text Placeholder 20"/>
          <p:cNvSpPr>
            <a:spLocks noGrp="1"/>
          </p:cNvSpPr>
          <p:nvPr>
            <p:ph type="body" sz="quarter" idx="34"/>
          </p:nvPr>
        </p:nvSpPr>
        <p:spPr>
          <a:xfrm>
            <a:off x="29608530" y="5264064"/>
            <a:ext cx="13927381" cy="1280530"/>
          </a:xfrm>
        </p:spPr>
        <p:txBody>
          <a:bodyPr/>
          <a:lstStyle/>
          <a:p>
            <a:r>
              <a:rPr lang="en-US" dirty="0">
                <a:latin typeface="Times New Roman" panose="02020603050405020304" pitchFamily="18" charset="0"/>
                <a:cs typeface="Times New Roman" panose="02020603050405020304" pitchFamily="18" charset="0"/>
              </a:rPr>
              <a:t>Building Community With </a:t>
            </a:r>
            <a:r>
              <a:rPr lang="en-US" dirty="0" err="1">
                <a:latin typeface="Times New Roman" panose="02020603050405020304" pitchFamily="18" charset="0"/>
                <a:cs typeface="Times New Roman" panose="02020603050405020304" pitchFamily="18" charset="0"/>
              </a:rPr>
              <a:t>QUBEShub</a:t>
            </a:r>
            <a:endParaRPr lang="en-US" dirty="0">
              <a:latin typeface="Times New Roman" panose="02020603050405020304" pitchFamily="18" charset="0"/>
              <a:cs typeface="Times New Roman" panose="02020603050405020304" pitchFamily="18" charset="0"/>
            </a:endParaRPr>
          </a:p>
        </p:txBody>
      </p:sp>
      <p:pic>
        <p:nvPicPr>
          <p:cNvPr id="1026" name="Picture 2" descr="Image result for baylor logo">
            <a:extLst>
              <a:ext uri="{FF2B5EF4-FFF2-40B4-BE49-F238E27FC236}">
                <a16:creationId xmlns:a16="http://schemas.microsoft.com/office/drawing/2014/main" id="{5545F07B-7C68-433B-A529-A89313D35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66" y="877415"/>
            <a:ext cx="6093445" cy="2042257"/>
          </a:xfrm>
          <a:prstGeom prst="rect">
            <a:avLst/>
          </a:prstGeom>
          <a:noFill/>
          <a:extLst>
            <a:ext uri="{909E8E84-426E-40DD-AFC4-6F175D3DCCD1}">
              <a14:hiddenFill xmlns:a14="http://schemas.microsoft.com/office/drawing/2010/main">
                <a:solidFill>
                  <a:srgbClr val="FFFFFF"/>
                </a:solidFill>
              </a14:hiddenFill>
            </a:ext>
          </a:extLst>
        </p:spPr>
      </p:pic>
      <p:sp>
        <p:nvSpPr>
          <p:cNvPr id="49" name="Text Placeholder 20">
            <a:extLst>
              <a:ext uri="{FF2B5EF4-FFF2-40B4-BE49-F238E27FC236}">
                <a16:creationId xmlns:a16="http://schemas.microsoft.com/office/drawing/2014/main" id="{7341C2BB-63A3-4151-945F-3250A559E83F}"/>
              </a:ext>
            </a:extLst>
          </p:cNvPr>
          <p:cNvSpPr txBox="1">
            <a:spLocks/>
          </p:cNvSpPr>
          <p:nvPr/>
        </p:nvSpPr>
        <p:spPr>
          <a:xfrm>
            <a:off x="29608530" y="28742957"/>
            <a:ext cx="13927381" cy="1152323"/>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2194560" rtl="0" eaLnBrk="1" latinLnBrk="0" hangingPunct="1">
              <a:spcBef>
                <a:spcPts val="0"/>
              </a:spcBef>
              <a:spcAft>
                <a:spcPts val="0"/>
              </a:spcAft>
              <a:buClr>
                <a:schemeClr val="accent1"/>
              </a:buClr>
              <a:buSzPct val="80000"/>
              <a:buFont typeface="Wingdings 3" charset="2"/>
              <a:buNone/>
              <a:defRPr sz="5400" kern="1200" cap="none" baseline="0">
                <a:solidFill>
                  <a:schemeClr val="bg1"/>
                </a:solidFill>
                <a:latin typeface="+mj-lt"/>
                <a:ea typeface="+mn-ea"/>
                <a:cs typeface="+mn-cs"/>
              </a:defRPr>
            </a:lvl1pPr>
            <a:lvl2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2pPr>
            <a:lvl3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3pPr>
            <a:lvl4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4pPr>
            <a:lvl5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5pPr>
            <a:lvl6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6pPr>
            <a:lvl7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7pPr>
            <a:lvl8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8pPr>
            <a:lvl9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9pPr>
          </a:lstStyle>
          <a:p>
            <a:r>
              <a:rPr lang="en-US" dirty="0">
                <a:latin typeface="Times New Roman" panose="02020603050405020304" pitchFamily="18" charset="0"/>
                <a:cs typeface="Times New Roman" panose="02020603050405020304" pitchFamily="18" charset="0"/>
              </a:rPr>
              <a:t>Acknowledgements</a:t>
            </a:r>
          </a:p>
        </p:txBody>
      </p:sp>
      <p:sp>
        <p:nvSpPr>
          <p:cNvPr id="52" name="Rectangle 51">
            <a:extLst>
              <a:ext uri="{FF2B5EF4-FFF2-40B4-BE49-F238E27FC236}">
                <a16:creationId xmlns:a16="http://schemas.microsoft.com/office/drawing/2014/main" id="{260C96C2-7818-4E55-BB0A-AF76427FF984}"/>
              </a:ext>
            </a:extLst>
          </p:cNvPr>
          <p:cNvSpPr/>
          <p:nvPr/>
        </p:nvSpPr>
        <p:spPr>
          <a:xfrm>
            <a:off x="29588598" y="30159011"/>
            <a:ext cx="13927109"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authors would like to thank </a:t>
            </a:r>
            <a:r>
              <a:rPr lang="en-US" sz="3200" dirty="0" err="1">
                <a:latin typeface="Times New Roman" panose="02020603050405020304" pitchFamily="18" charset="0"/>
                <a:cs typeface="Times New Roman" panose="02020603050405020304" pitchFamily="18" charset="0"/>
              </a:rPr>
              <a:t>Madelon</a:t>
            </a:r>
            <a:r>
              <a:rPr lang="en-US" sz="3200" dirty="0">
                <a:latin typeface="Times New Roman" panose="02020603050405020304" pitchFamily="18" charset="0"/>
                <a:cs typeface="Times New Roman" panose="02020603050405020304" pitchFamily="18" charset="0"/>
              </a:rPr>
              <a:t> McCall for her assistance in creating the program and the Baylor Department of Biology for their financial support of this project. The iBEARS network is support by an NSF INCLUDES planning grant #2040595 </a:t>
            </a:r>
          </a:p>
        </p:txBody>
      </p:sp>
      <p:sp>
        <p:nvSpPr>
          <p:cNvPr id="73" name="Rectangle 72">
            <a:extLst>
              <a:ext uri="{FF2B5EF4-FFF2-40B4-BE49-F238E27FC236}">
                <a16:creationId xmlns:a16="http://schemas.microsoft.com/office/drawing/2014/main" id="{F5DA909E-295F-4B78-8100-7D2D84127BA5}"/>
              </a:ext>
            </a:extLst>
          </p:cNvPr>
          <p:cNvSpPr/>
          <p:nvPr/>
        </p:nvSpPr>
        <p:spPr>
          <a:xfrm>
            <a:off x="29723836" y="6738101"/>
            <a:ext cx="13657994" cy="584775"/>
          </a:xfrm>
          <a:prstGeom prst="rect">
            <a:avLst/>
          </a:prstGeom>
        </p:spPr>
        <p:txBody>
          <a:bodyPr wrap="square">
            <a:spAutoFit/>
          </a:bodyPr>
          <a:lstStyle/>
          <a:p>
            <a:endParaRPr lang="en-US" sz="3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EEF212B3-3889-49BA-BEF5-2174BE7796CF}"/>
              </a:ext>
            </a:extLst>
          </p:cNvPr>
          <p:cNvSpPr/>
          <p:nvPr/>
        </p:nvSpPr>
        <p:spPr>
          <a:xfrm>
            <a:off x="29628734" y="20772782"/>
            <a:ext cx="13886973" cy="7740581"/>
          </a:xfrm>
          <a:prstGeom prst="rect">
            <a:avLst/>
          </a:prstGeom>
        </p:spPr>
        <p:txBody>
          <a:bodyPr wrap="square">
            <a:spAutoFit/>
          </a:bodyPr>
          <a:lstStyle/>
          <a:p>
            <a:pPr marL="571500" indent="-571500">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Scaling up the iBEARS network</a:t>
            </a:r>
          </a:p>
          <a:p>
            <a:pPr marL="2414930" lvl="1" indent="-571500">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Recruiting key collaborators to help grow and improve the iBEARS program network</a:t>
            </a:r>
          </a:p>
          <a:p>
            <a:pPr marL="2414930" lvl="1" indent="-571500">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Increase the number of institutions implementing the iBEARS program.</a:t>
            </a:r>
          </a:p>
          <a:p>
            <a:pPr marL="2414930" lvl="1" indent="-571500">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Recruit new middle level school partners</a:t>
            </a:r>
          </a:p>
          <a:p>
            <a:pPr marL="571500" indent="-571500">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Plan the iBEARS conference (December 9</a:t>
            </a:r>
            <a:r>
              <a:rPr lang="en-US" sz="4300" baseline="30000" dirty="0">
                <a:latin typeface="Times New Roman" panose="02020603050405020304" pitchFamily="18" charset="0"/>
                <a:cs typeface="Times New Roman" panose="02020603050405020304" pitchFamily="18" charset="0"/>
              </a:rPr>
              <a:t>th</a:t>
            </a:r>
            <a:r>
              <a:rPr lang="en-US" sz="4300" dirty="0">
                <a:latin typeface="Times New Roman" panose="02020603050405020304" pitchFamily="18" charset="0"/>
                <a:cs typeface="Times New Roman" panose="02020603050405020304" pitchFamily="18" charset="0"/>
              </a:rPr>
              <a:t> and 10</a:t>
            </a:r>
            <a:r>
              <a:rPr lang="en-US" sz="4300" baseline="30000" dirty="0">
                <a:latin typeface="Times New Roman" panose="02020603050405020304" pitchFamily="18" charset="0"/>
                <a:cs typeface="Times New Roman" panose="02020603050405020304" pitchFamily="18" charset="0"/>
              </a:rPr>
              <a:t>th</a:t>
            </a:r>
            <a:r>
              <a:rPr lang="en-US" sz="4300" dirty="0">
                <a:latin typeface="Times New Roman" panose="02020603050405020304" pitchFamily="18" charset="0"/>
                <a:cs typeface="Times New Roman" panose="02020603050405020304" pitchFamily="18" charset="0"/>
              </a:rPr>
              <a:t>, 2022 at Baylor).</a:t>
            </a:r>
          </a:p>
          <a:p>
            <a:pPr marL="571500" indent="-571500">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Write full INCLUDES Alliance Proposal</a:t>
            </a:r>
          </a:p>
          <a:p>
            <a:pPr marL="571500" indent="-571500">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Increase the knowledge of iBEARS through presenting at conferences.</a:t>
            </a:r>
          </a:p>
          <a:p>
            <a:endParaRPr lang="en-US" sz="2400" dirty="0">
              <a:latin typeface="Times New Roman" panose="02020603050405020304" pitchFamily="18" charset="0"/>
              <a:cs typeface="Times New Roman" panose="02020603050405020304" pitchFamily="18" charset="0"/>
            </a:endParaRPr>
          </a:p>
        </p:txBody>
      </p:sp>
      <p:sp>
        <p:nvSpPr>
          <p:cNvPr id="32" name="Text Placeholder 20">
            <a:extLst>
              <a:ext uri="{FF2B5EF4-FFF2-40B4-BE49-F238E27FC236}">
                <a16:creationId xmlns:a16="http://schemas.microsoft.com/office/drawing/2014/main" id="{FB2D8D79-0C03-459C-A223-EEB7C9D4ADCA}"/>
              </a:ext>
            </a:extLst>
          </p:cNvPr>
          <p:cNvSpPr txBox="1">
            <a:spLocks/>
          </p:cNvSpPr>
          <p:nvPr/>
        </p:nvSpPr>
        <p:spPr>
          <a:xfrm>
            <a:off x="454814" y="19267030"/>
            <a:ext cx="13696769"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vert="horz" lIns="365760" tIns="45720" rIns="91440" bIns="45720" rtlCol="0" anchor="ctr">
            <a:noAutofit/>
          </a:bodyPr>
          <a:lstStyle>
            <a:lvl1pPr marL="0" indent="0" algn="ctr" defTabSz="2194560" rtl="0" eaLnBrk="1" latinLnBrk="0" hangingPunct="1">
              <a:spcBef>
                <a:spcPts val="0"/>
              </a:spcBef>
              <a:spcAft>
                <a:spcPts val="0"/>
              </a:spcAft>
              <a:buClr>
                <a:schemeClr val="accent1"/>
              </a:buClr>
              <a:buSzPct val="80000"/>
              <a:buFont typeface="Wingdings 3" charset="2"/>
              <a:buNone/>
              <a:defRPr sz="5400" kern="1200" cap="none" baseline="0">
                <a:solidFill>
                  <a:schemeClr val="bg1"/>
                </a:solidFill>
                <a:latin typeface="+mj-lt"/>
                <a:ea typeface="+mn-ea"/>
                <a:cs typeface="+mn-cs"/>
              </a:defRPr>
            </a:lvl1pPr>
            <a:lvl2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2pPr>
            <a:lvl3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3pPr>
            <a:lvl4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4pPr>
            <a:lvl5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5pPr>
            <a:lvl6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6pPr>
            <a:lvl7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7pPr>
            <a:lvl8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8pPr>
            <a:lvl9pPr marL="0" indent="0" algn="l" defTabSz="2194560" rtl="0" eaLnBrk="1" latinLnBrk="0" hangingPunct="1">
              <a:spcBef>
                <a:spcPts val="0"/>
              </a:spcBef>
              <a:spcAft>
                <a:spcPts val="0"/>
              </a:spcAft>
              <a:buClr>
                <a:schemeClr val="accent1"/>
              </a:buClr>
              <a:buSzPct val="80000"/>
              <a:buFont typeface="Wingdings 3" charset="2"/>
              <a:buNone/>
              <a:defRPr sz="6000" kern="1200" cap="all" baseline="0">
                <a:solidFill>
                  <a:schemeClr val="bg1"/>
                </a:solidFill>
                <a:latin typeface="+mj-lt"/>
                <a:ea typeface="+mn-ea"/>
                <a:cs typeface="+mn-cs"/>
              </a:defRPr>
            </a:lvl9pPr>
          </a:lstStyle>
          <a:p>
            <a:r>
              <a:rPr lang="en-US" dirty="0">
                <a:latin typeface="Times New Roman" panose="02020603050405020304" pitchFamily="18" charset="0"/>
                <a:cs typeface="Times New Roman" panose="02020603050405020304" pitchFamily="18" charset="0"/>
              </a:rPr>
              <a:t>21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Century Skills Infused</a:t>
            </a:r>
          </a:p>
        </p:txBody>
      </p:sp>
      <p:sp>
        <p:nvSpPr>
          <p:cNvPr id="33" name="Rectangle 32">
            <a:extLst>
              <a:ext uri="{FF2B5EF4-FFF2-40B4-BE49-F238E27FC236}">
                <a16:creationId xmlns:a16="http://schemas.microsoft.com/office/drawing/2014/main" id="{55D72D9F-5399-4BEF-9C8D-99831CD0FCC4}"/>
              </a:ext>
            </a:extLst>
          </p:cNvPr>
          <p:cNvSpPr/>
          <p:nvPr/>
        </p:nvSpPr>
        <p:spPr>
          <a:xfrm>
            <a:off x="3515047" y="20955860"/>
            <a:ext cx="7685410" cy="10341549"/>
          </a:xfrm>
          <a:prstGeom prst="rect">
            <a:avLst/>
          </a:prstGeom>
        </p:spPr>
        <p:txBody>
          <a:bodyPr wrap="square">
            <a:spAutoFit/>
          </a:bodyPr>
          <a:lstStyle/>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Technology/digital literacy</a:t>
            </a:r>
          </a:p>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Problem solving</a:t>
            </a:r>
          </a:p>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Decision making</a:t>
            </a:r>
          </a:p>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Personal responsibility</a:t>
            </a:r>
          </a:p>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Oral communication</a:t>
            </a:r>
          </a:p>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Written communication</a:t>
            </a:r>
          </a:p>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Technology literacy</a:t>
            </a:r>
          </a:p>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Collaboration</a:t>
            </a:r>
          </a:p>
          <a:p>
            <a:pPr marL="457200" indent="-457200">
              <a:lnSpc>
                <a:spcPct val="150000"/>
              </a:lnSpc>
              <a:buFont typeface="Arial" panose="020B0604020202020204" pitchFamily="34" charset="0"/>
              <a:buChar char="•"/>
            </a:pPr>
            <a:r>
              <a:rPr lang="en-US" sz="5000" dirty="0">
                <a:latin typeface="Times New Roman" panose="02020603050405020304" pitchFamily="18" charset="0"/>
                <a:cs typeface="Times New Roman" panose="02020603050405020304" pitchFamily="18" charset="0"/>
              </a:rPr>
              <a:t>Professionalism</a:t>
            </a:r>
          </a:p>
        </p:txBody>
      </p:sp>
      <p:pic>
        <p:nvPicPr>
          <p:cNvPr id="1028" name="Picture 4" descr="NSF Logo | NSF - National Science Foundation">
            <a:extLst>
              <a:ext uri="{FF2B5EF4-FFF2-40B4-BE49-F238E27FC236}">
                <a16:creationId xmlns:a16="http://schemas.microsoft.com/office/drawing/2014/main" id="{B2ACC4F3-CF90-40F7-930D-C7A4084A2A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74381" y="266181"/>
            <a:ext cx="3201394" cy="321812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0821BA29-04E9-433B-99C2-01D672CC47B2}"/>
              </a:ext>
            </a:extLst>
          </p:cNvPr>
          <p:cNvSpPr>
            <a:spLocks noGrp="1"/>
          </p:cNvSpPr>
          <p:nvPr>
            <p:ph sz="quarter" idx="35"/>
          </p:nvPr>
        </p:nvSpPr>
        <p:spPr>
          <a:xfrm>
            <a:off x="30151352" y="6847948"/>
            <a:ext cx="12801600" cy="11751929"/>
          </a:xfrm>
        </p:spPr>
        <p:txBody>
          <a:bodyPr>
            <a:noAutofit/>
          </a:bodyPr>
          <a:lstStyle/>
          <a:p>
            <a:pPr marL="0" indent="0">
              <a:lnSpc>
                <a:spcPct val="120000"/>
              </a:lnSpc>
              <a:spcBef>
                <a:spcPts val="1200"/>
              </a:spcBef>
              <a:buNone/>
            </a:pPr>
            <a:r>
              <a:rPr lang="en-US" sz="4300" dirty="0">
                <a:latin typeface="Times New Roman" panose="02020603050405020304" pitchFamily="18" charset="0"/>
                <a:cs typeface="Times New Roman" panose="02020603050405020304" pitchFamily="18" charset="0"/>
              </a:rPr>
              <a:t>The iBEARS network plans to use </a:t>
            </a:r>
            <a:r>
              <a:rPr lang="en-US" sz="4300" dirty="0" err="1">
                <a:latin typeface="Times New Roman" panose="02020603050405020304" pitchFamily="18" charset="0"/>
                <a:cs typeface="Times New Roman" panose="02020603050405020304" pitchFamily="18" charset="0"/>
              </a:rPr>
              <a:t>QUBEShub</a:t>
            </a:r>
            <a:r>
              <a:rPr lang="en-US" sz="4300" dirty="0">
                <a:latin typeface="Times New Roman" panose="02020603050405020304" pitchFamily="18" charset="0"/>
                <a:cs typeface="Times New Roman" panose="02020603050405020304" pitchFamily="18" charset="0"/>
              </a:rPr>
              <a:t> for . . . </a:t>
            </a:r>
          </a:p>
          <a:p>
            <a:pPr marL="914400"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Leadership meetings and collaborative spaces</a:t>
            </a:r>
          </a:p>
          <a:p>
            <a:pPr marL="914400"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New iBEARS groups workspaces</a:t>
            </a:r>
          </a:p>
          <a:p>
            <a:pPr marL="914400"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Evaluation will be centralized in the hub</a:t>
            </a:r>
          </a:p>
          <a:p>
            <a:pPr marL="914400"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Registration for future iBEARS conferences</a:t>
            </a:r>
          </a:p>
          <a:p>
            <a:pPr marL="914400"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Resource repository</a:t>
            </a:r>
          </a:p>
          <a:p>
            <a:pPr marL="2834640" lvl="1"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Presentations</a:t>
            </a:r>
          </a:p>
          <a:p>
            <a:pPr marL="2834640" lvl="1"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Video archives</a:t>
            </a:r>
          </a:p>
          <a:p>
            <a:pPr marL="2834640" lvl="1"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Curriculum</a:t>
            </a:r>
          </a:p>
          <a:p>
            <a:pPr marL="2834640" lvl="1"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Assessment measures</a:t>
            </a:r>
          </a:p>
          <a:p>
            <a:pPr marL="2834640" lvl="1"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Publications</a:t>
            </a:r>
          </a:p>
          <a:p>
            <a:pPr marL="914400" indent="-914400">
              <a:lnSpc>
                <a:spcPct val="120000"/>
              </a:lnSpc>
              <a:spcBef>
                <a:spcPts val="1200"/>
              </a:spcBef>
              <a:buFont typeface="Arial" panose="020B0604020202020204" pitchFamily="34" charset="0"/>
              <a:buChar char="•"/>
            </a:pPr>
            <a:r>
              <a:rPr lang="en-US" sz="4300" dirty="0">
                <a:latin typeface="Times New Roman" panose="02020603050405020304" pitchFamily="18" charset="0"/>
                <a:cs typeface="Times New Roman" panose="02020603050405020304" pitchFamily="18" charset="0"/>
              </a:rPr>
              <a:t>Funding requests for new iBEARS groups/classes</a:t>
            </a:r>
          </a:p>
        </p:txBody>
      </p:sp>
      <p:pic>
        <p:nvPicPr>
          <p:cNvPr id="1030" name="Picture 6">
            <a:extLst>
              <a:ext uri="{FF2B5EF4-FFF2-40B4-BE49-F238E27FC236}">
                <a16:creationId xmlns:a16="http://schemas.microsoft.com/office/drawing/2014/main" id="{213BC4FF-6A84-44D6-A84F-8DEB9D744F10}"/>
              </a:ext>
            </a:extLst>
          </p:cNvPr>
          <p:cNvPicPr>
            <a:picLocks noGrp="1" noChangeAspect="1" noChangeArrowheads="1"/>
          </p:cNvPicPr>
          <p:nvPr>
            <p:ph sz="quarter" idx="27"/>
          </p:nvPr>
        </p:nvPicPr>
        <p:blipFill rotWithShape="1">
          <a:blip r:embed="rId5">
            <a:extLst>
              <a:ext uri="{28A0092B-C50C-407E-A947-70E740481C1C}">
                <a14:useLocalDpi xmlns:a14="http://schemas.microsoft.com/office/drawing/2010/main" val="0"/>
              </a:ext>
            </a:extLst>
          </a:blip>
          <a:srcRect l="19544" t="5593" r="19302" b="4019"/>
          <a:stretch/>
        </p:blipFill>
        <p:spPr bwMode="auto">
          <a:xfrm>
            <a:off x="14827184" y="6777416"/>
            <a:ext cx="14135232" cy="117519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8A5EABE-E4F3-4A2D-B4B4-A147E578E3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96327" y="20947374"/>
            <a:ext cx="13627798" cy="102426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41D1B35-DD8E-4F60-8C74-39C72A1C0F51}"/>
              </a:ext>
            </a:extLst>
          </p:cNvPr>
          <p:cNvSpPr txBox="1"/>
          <p:nvPr/>
        </p:nvSpPr>
        <p:spPr>
          <a:xfrm>
            <a:off x="654553" y="6847948"/>
            <a:ext cx="13297290" cy="12403395"/>
          </a:xfrm>
          <a:prstGeom prst="rect">
            <a:avLst/>
          </a:prstGeom>
          <a:noFill/>
        </p:spPr>
        <p:txBody>
          <a:bodyPr wrap="square" rtlCol="0">
            <a:spAutoFit/>
          </a:bodyPr>
          <a:lstStyle/>
          <a:p>
            <a:pPr marL="571500" indent="-571500" defTabSz="13208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The Inclusive Biologists Exploring Active Research with Students (iBEARS) program was developed by Dr. Marty Harvill at  Baylor University with assistance from Drs. Michael Moore and </a:t>
            </a:r>
            <a:r>
              <a:rPr lang="en-US" sz="4000" dirty="0" err="1">
                <a:latin typeface="Times New Roman" panose="02020603050405020304" pitchFamily="18" charset="0"/>
                <a:cs typeface="Times New Roman" panose="02020603050405020304" pitchFamily="18" charset="0"/>
              </a:rPr>
              <a:t>Madelon</a:t>
            </a:r>
            <a:r>
              <a:rPr lang="en-US" sz="4000" dirty="0">
                <a:latin typeface="Times New Roman" panose="02020603050405020304" pitchFamily="18" charset="0"/>
                <a:cs typeface="Times New Roman" panose="02020603050405020304" pitchFamily="18" charset="0"/>
              </a:rPr>
              <a:t> McCall in the fall of 2018 as a capstone-type experience for biology majors in their junior or senior years.</a:t>
            </a:r>
          </a:p>
          <a:p>
            <a:pPr defTabSz="1320800"/>
            <a:endParaRPr lang="en-US" sz="4000" dirty="0">
              <a:latin typeface="Times New Roman" panose="02020603050405020304" pitchFamily="18" charset="0"/>
              <a:cs typeface="Times New Roman" panose="02020603050405020304" pitchFamily="18" charset="0"/>
            </a:endParaRPr>
          </a:p>
          <a:p>
            <a:pPr marL="571500" indent="-571500" defTabSz="1320800">
              <a:buFont typeface="Arial" panose="020B0604020202020204" pitchFamily="34" charset="0"/>
              <a:buChar char="•"/>
            </a:pPr>
            <a:r>
              <a:rPr lang="en-US" sz="4000" u="sng" dirty="0">
                <a:latin typeface="Times New Roman" panose="02020603050405020304" pitchFamily="18" charset="0"/>
                <a:cs typeface="Times New Roman" panose="02020603050405020304" pitchFamily="18" charset="0"/>
              </a:rPr>
              <a:t>Program Goal</a:t>
            </a:r>
            <a:r>
              <a:rPr lang="en-US" sz="4000" dirty="0">
                <a:latin typeface="Times New Roman" panose="02020603050405020304" pitchFamily="18" charset="0"/>
                <a:cs typeface="Times New Roman" panose="02020603050405020304" pitchFamily="18" charset="0"/>
              </a:rPr>
              <a:t>: to training undergraduate biology majors (called Mentors) to guide middle level science students (4</a:t>
            </a:r>
            <a:r>
              <a:rPr lang="en-US" sz="4000" baseline="30000" dirty="0">
                <a:latin typeface="Times New Roman" panose="02020603050405020304" pitchFamily="18" charset="0"/>
                <a:cs typeface="Times New Roman" panose="02020603050405020304" pitchFamily="18" charset="0"/>
              </a:rPr>
              <a:t>th</a:t>
            </a:r>
            <a:r>
              <a:rPr lang="en-US" sz="4000" dirty="0">
                <a:latin typeface="Times New Roman" panose="02020603050405020304" pitchFamily="18" charset="0"/>
                <a:cs typeface="Times New Roman" panose="02020603050405020304" pitchFamily="18" charset="0"/>
              </a:rPr>
              <a:t> – 8</a:t>
            </a:r>
            <a:r>
              <a:rPr lang="en-US" sz="4000" baseline="30000" dirty="0">
                <a:latin typeface="Times New Roman" panose="02020603050405020304" pitchFamily="18" charset="0"/>
                <a:cs typeface="Times New Roman" panose="02020603050405020304" pitchFamily="18" charset="0"/>
              </a:rPr>
              <a:t>th</a:t>
            </a:r>
            <a:r>
              <a:rPr lang="en-US" sz="4000" dirty="0">
                <a:latin typeface="Times New Roman" panose="02020603050405020304" pitchFamily="18" charset="0"/>
                <a:cs typeface="Times New Roman" panose="02020603050405020304" pitchFamily="18" charset="0"/>
              </a:rPr>
              <a:t> grade called Mentees) through the process of designing, executing, and presenting a scientific research project.</a:t>
            </a:r>
          </a:p>
          <a:p>
            <a:pPr defTabSz="1320800"/>
            <a:endParaRPr lang="en-US" sz="4000" dirty="0">
              <a:latin typeface="Times New Roman" panose="02020603050405020304" pitchFamily="18" charset="0"/>
              <a:cs typeface="Times New Roman" panose="02020603050405020304" pitchFamily="18" charset="0"/>
            </a:endParaRPr>
          </a:p>
          <a:p>
            <a:pPr marL="571500" indent="-571500" defTabSz="1320800">
              <a:buFont typeface="Arial" panose="020B0604020202020204" pitchFamily="34" charset="0"/>
              <a:buChar char="•"/>
            </a:pPr>
            <a:r>
              <a:rPr lang="en-US" sz="4000" u="sng" dirty="0">
                <a:latin typeface="Times New Roman" panose="02020603050405020304" pitchFamily="18" charset="0"/>
                <a:cs typeface="Times New Roman" panose="02020603050405020304" pitchFamily="18" charset="0"/>
              </a:rPr>
              <a:t>Main Program Outcome</a:t>
            </a:r>
            <a:r>
              <a:rPr lang="en-US" sz="4000" dirty="0">
                <a:latin typeface="Times New Roman" panose="02020603050405020304" pitchFamily="18" charset="0"/>
                <a:cs typeface="Times New Roman" panose="02020603050405020304" pitchFamily="18" charset="0"/>
              </a:rPr>
              <a:t>: by participating in this project, Mentors will develop and strengthen a transferable skill set necessary for employment in the 21</a:t>
            </a:r>
            <a:r>
              <a:rPr lang="en-US" sz="4000" baseline="30000" dirty="0">
                <a:latin typeface="Times New Roman" panose="02020603050405020304" pitchFamily="18" charset="0"/>
                <a:cs typeface="Times New Roman" panose="02020603050405020304" pitchFamily="18" charset="0"/>
              </a:rPr>
              <a:t>st</a:t>
            </a:r>
            <a:r>
              <a:rPr lang="en-US" sz="4000" dirty="0">
                <a:latin typeface="Times New Roman" panose="02020603050405020304" pitchFamily="18" charset="0"/>
                <a:cs typeface="Times New Roman" panose="02020603050405020304" pitchFamily="18" charset="0"/>
              </a:rPr>
              <a:t> century. </a:t>
            </a:r>
          </a:p>
          <a:p>
            <a:pPr defTabSz="1320800"/>
            <a:endParaRPr lang="en-US" sz="4000" dirty="0">
              <a:latin typeface="Times New Roman" panose="02020603050405020304" pitchFamily="18" charset="0"/>
              <a:cs typeface="Times New Roman" panose="02020603050405020304" pitchFamily="18" charset="0"/>
            </a:endParaRPr>
          </a:p>
          <a:p>
            <a:pPr marL="571500" indent="-571500" defTabSz="1320800">
              <a:buFont typeface="Arial" panose="020B0604020202020204" pitchFamily="34" charset="0"/>
              <a:buChar char="•"/>
            </a:pPr>
            <a:r>
              <a:rPr lang="en-US" sz="4000" u="sng" dirty="0">
                <a:latin typeface="Times New Roman" panose="02020603050405020304" pitchFamily="18" charset="0"/>
                <a:cs typeface="Times New Roman" panose="02020603050405020304" pitchFamily="18" charset="0"/>
              </a:rPr>
              <a:t>Other Project Outcomes</a:t>
            </a:r>
            <a:r>
              <a:rPr lang="en-US" sz="4000" dirty="0">
                <a:latin typeface="Times New Roman" panose="02020603050405020304" pitchFamily="18" charset="0"/>
                <a:cs typeface="Times New Roman" panose="02020603050405020304" pitchFamily="18" charset="0"/>
              </a:rPr>
              <a:t>: Increase interest in science for Mentees and increase knowledge of and confidence in their ability to conduct scientific research for middle level science teachers.</a:t>
            </a: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44546A"/>
      </a:dk2>
      <a:lt2>
        <a:srgbClr val="E7E6E6"/>
      </a:lt2>
      <a:accent1>
        <a:srgbClr val="005424"/>
      </a:accent1>
      <a:accent2>
        <a:srgbClr val="FFBC19"/>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387</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 Light</vt:lpstr>
      <vt:lpstr>Times New Roman</vt:lpstr>
      <vt:lpstr>Trebuchet MS</vt:lpstr>
      <vt:lpstr>Wingdings 3</vt:lpstr>
      <vt:lpstr>Facet</vt:lpstr>
      <vt:lpstr>Infusing 21st Century Skill Training into the undergraduate curriculum: iBEARS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2016-10-14T18:48:45Z</dcterms:created>
  <dcterms:modified xsi:type="dcterms:W3CDTF">2020-12-11T04:07:13Z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